
<file path=[Content_Types].xml><?xml version="1.0" encoding="utf-8"?>
<Types xmlns="http://schemas.openxmlformats.org/package/2006/content-types">
  <Default Extension="jpg" ContentType="image/jpeg"/>
  <Default Extension="emf" ContentType="image/x-emf"/>
  <Default Extension="xlsx" ContentType="application/vnd.openxmlformats-officedocument.spreadsheetml.sheet"/>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wdp" ContentType="image/vnd.ms-photo"/>
  <Default Extension="png" ContentType="image/png"/>
  <Default Extension="vsdx" ContentType="application/vnd.ms-visio.drawing"/>
  <Default Extension="wmf" ContentType="image/x-wmf"/>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embeddings/oleObject5.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embeddings/oleObject6.bin" ContentType="application/vnd.openxmlformats-officedocument.oleObject"/>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3.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37.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8.xml" ContentType="application/vnd.openxmlformats-officedocument.drawingml.chart+xml"/>
  <Override PartName="/ppt/notesSlides/notesSlide52.xml" ContentType="application/vnd.openxmlformats-officedocument.presentationml.notesSlide+xml"/>
  <Override PartName="/ppt/charts/chart9.xml" ContentType="application/vnd.openxmlformats-officedocument.drawingml.chart+xml"/>
  <Override PartName="/ppt/notesSlides/notesSlide53.xml" ContentType="application/vnd.openxmlformats-officedocument.presentationml.notesSlide+xml"/>
  <Override PartName="/ppt/charts/chart10.xml" ContentType="application/vnd.openxmlformats-officedocument.drawingml.chart+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11.xml" ContentType="application/vnd.openxmlformats-officedocument.drawingml.chart+xml"/>
  <Override PartName="/ppt/notesSlides/notesSlide5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12.xml" ContentType="application/vnd.openxmlformats-officedocument.drawingml.chart+xml"/>
  <Override PartName="/ppt/embeddings/oleObject7.bin" ContentType="application/vnd.openxmlformats-officedocument.oleObject"/>
  <Override PartName="/ppt/charts/chart13.xml" ContentType="application/vnd.openxmlformats-officedocument.drawingml.chart+xml"/>
  <Override PartName="/ppt/drawings/drawing1.xml" ContentType="application/vnd.openxmlformats-officedocument.drawingml.chartshapes+xml"/>
  <Override PartName="/ppt/notesSlides/notesSlide60.xml" ContentType="application/vnd.openxmlformats-officedocument.presentationml.notesSlide+xml"/>
  <Override PartName="/ppt/embeddings/oleObject8.bin" ContentType="application/vnd.openxmlformats-officedocument.oleObject"/>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hart14.xml" ContentType="application/vnd.openxmlformats-officedocument.drawingml.chart+xml"/>
  <Override PartName="/ppt/charts/chart30.xml" ContentType="application/vnd.openxmlformats-officedocument.drawingml.chart+xml"/>
  <Override PartName="/ppt/charts/style5.xml" ContentType="application/vnd.ms-office.chartstyle+xml"/>
  <Override PartName="/ppt/charts/colors5.xml" ContentType="application/vnd.ms-office.chartcolorstyle+xml"/>
  <Override PartName="/ppt/charts/style6.xml" ContentType="application/vnd.ms-office.chartstyle+xml"/>
  <Override PartName="/ppt/charts/colors6.xml" ContentType="application/vnd.ms-office.chartcolorstyle+xml"/>
  <Override PartName="/ppt/charts/style7.xml" ContentType="application/vnd.ms-office.chartstyle+xml"/>
  <Override PartName="/ppt/charts/colors7.xml" ContentType="application/vnd.ms-office.chartcolorstyle+xml"/>
  <Override PartName="/ppt/charts/style8.xml" ContentType="application/vnd.ms-office.chartstyle+xml"/>
  <Override PartName="/ppt/charts/colors8.xml" ContentType="application/vnd.ms-office.chartcolorstyle+xml"/>
  <Override PartName="/ppt/charts/style9.xml" ContentType="application/vnd.ms-office.chartstyle+xml"/>
  <Override PartName="/ppt/charts/colors9.xml" ContentType="application/vnd.ms-office.chartcolorstyle+xml"/>
  <Override PartName="/ppt/charts/style10.xml" ContentType="application/vnd.ms-office.chartstyle+xml"/>
  <Override PartName="/ppt/charts/colors10.xml" ContentType="application/vnd.ms-office.chartcolorstyle+xml"/>
  <Override PartName="/ppt/charts/style11.xml" ContentType="application/vnd.ms-office.chartstyle+xml"/>
  <Override PartName="/ppt/charts/colors11.xml" ContentType="application/vnd.ms-office.chartcolorstyle+xml"/>
  <Override PartName="/ppt/charts/style30.xml" ContentType="application/vnd.ms-office.chartstyle+xml"/>
  <Override PartName="/ppt/charts/colors30.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6"/>
  </p:notesMasterIdLst>
  <p:handoutMasterIdLst>
    <p:handoutMasterId r:id="rId167"/>
  </p:handoutMasterIdLst>
  <p:sldIdLst>
    <p:sldId id="536" r:id="rId2"/>
    <p:sldId id="537" r:id="rId3"/>
    <p:sldId id="540" r:id="rId4"/>
    <p:sldId id="644" r:id="rId5"/>
    <p:sldId id="346" r:id="rId6"/>
    <p:sldId id="350" r:id="rId7"/>
    <p:sldId id="353" r:id="rId8"/>
    <p:sldId id="354" r:id="rId9"/>
    <p:sldId id="361" r:id="rId10"/>
    <p:sldId id="362" r:id="rId11"/>
    <p:sldId id="518" r:id="rId12"/>
    <p:sldId id="519" r:id="rId13"/>
    <p:sldId id="520" r:id="rId14"/>
    <p:sldId id="521" r:id="rId15"/>
    <p:sldId id="366" r:id="rId16"/>
    <p:sldId id="357" r:id="rId17"/>
    <p:sldId id="539" r:id="rId18"/>
    <p:sldId id="538" r:id="rId19"/>
    <p:sldId id="428" r:id="rId20"/>
    <p:sldId id="498" r:id="rId21"/>
    <p:sldId id="372" r:id="rId22"/>
    <p:sldId id="427" r:id="rId23"/>
    <p:sldId id="438" r:id="rId24"/>
    <p:sldId id="376" r:id="rId25"/>
    <p:sldId id="646" r:id="rId26"/>
    <p:sldId id="647" r:id="rId27"/>
    <p:sldId id="377" r:id="rId28"/>
    <p:sldId id="393" r:id="rId29"/>
    <p:sldId id="394" r:id="rId30"/>
    <p:sldId id="395" r:id="rId31"/>
    <p:sldId id="396" r:id="rId32"/>
    <p:sldId id="397" r:id="rId33"/>
    <p:sldId id="398" r:id="rId34"/>
    <p:sldId id="399" r:id="rId35"/>
    <p:sldId id="400" r:id="rId36"/>
    <p:sldId id="401" r:id="rId37"/>
    <p:sldId id="402" r:id="rId38"/>
    <p:sldId id="403" r:id="rId39"/>
    <p:sldId id="378" r:id="rId40"/>
    <p:sldId id="512" r:id="rId41"/>
    <p:sldId id="510" r:id="rId42"/>
    <p:sldId id="511" r:id="rId43"/>
    <p:sldId id="513" r:id="rId44"/>
    <p:sldId id="456" r:id="rId45"/>
    <p:sldId id="515" r:id="rId46"/>
    <p:sldId id="517" r:id="rId47"/>
    <p:sldId id="532" r:id="rId48"/>
    <p:sldId id="533" r:id="rId49"/>
    <p:sldId id="534" r:id="rId50"/>
    <p:sldId id="535" r:id="rId51"/>
    <p:sldId id="564" r:id="rId52"/>
    <p:sldId id="565" r:id="rId53"/>
    <p:sldId id="566" r:id="rId54"/>
    <p:sldId id="655" r:id="rId55"/>
    <p:sldId id="653" r:id="rId56"/>
    <p:sldId id="652" r:id="rId57"/>
    <p:sldId id="654" r:id="rId58"/>
    <p:sldId id="568" r:id="rId59"/>
    <p:sldId id="567" r:id="rId60"/>
    <p:sldId id="569" r:id="rId61"/>
    <p:sldId id="570" r:id="rId62"/>
    <p:sldId id="571" r:id="rId63"/>
    <p:sldId id="572" r:id="rId64"/>
    <p:sldId id="389" r:id="rId65"/>
    <p:sldId id="390" r:id="rId66"/>
    <p:sldId id="344" r:id="rId67"/>
    <p:sldId id="436" r:id="rId68"/>
    <p:sldId id="574" r:id="rId69"/>
    <p:sldId id="577" r:id="rId70"/>
    <p:sldId id="578" r:id="rId71"/>
    <p:sldId id="579" r:id="rId72"/>
    <p:sldId id="576" r:id="rId73"/>
    <p:sldId id="580" r:id="rId74"/>
    <p:sldId id="581" r:id="rId75"/>
    <p:sldId id="582" r:id="rId76"/>
    <p:sldId id="583" r:id="rId77"/>
    <p:sldId id="584" r:id="rId78"/>
    <p:sldId id="585" r:id="rId79"/>
    <p:sldId id="599" r:id="rId80"/>
    <p:sldId id="600" r:id="rId81"/>
    <p:sldId id="601" r:id="rId82"/>
    <p:sldId id="602" r:id="rId83"/>
    <p:sldId id="603" r:id="rId84"/>
    <p:sldId id="604" r:id="rId85"/>
    <p:sldId id="605" r:id="rId86"/>
    <p:sldId id="606" r:id="rId87"/>
    <p:sldId id="607" r:id="rId88"/>
    <p:sldId id="608" r:id="rId89"/>
    <p:sldId id="609" r:id="rId90"/>
    <p:sldId id="611" r:id="rId91"/>
    <p:sldId id="612" r:id="rId92"/>
    <p:sldId id="613" r:id="rId93"/>
    <p:sldId id="614" r:id="rId94"/>
    <p:sldId id="616" r:id="rId95"/>
    <p:sldId id="617" r:id="rId96"/>
    <p:sldId id="618" r:id="rId97"/>
    <p:sldId id="619" r:id="rId98"/>
    <p:sldId id="620" r:id="rId99"/>
    <p:sldId id="625" r:id="rId100"/>
    <p:sldId id="626" r:id="rId101"/>
    <p:sldId id="627" r:id="rId102"/>
    <p:sldId id="628" r:id="rId103"/>
    <p:sldId id="629" r:id="rId104"/>
    <p:sldId id="630" r:id="rId105"/>
    <p:sldId id="631" r:id="rId106"/>
    <p:sldId id="632" r:id="rId107"/>
    <p:sldId id="633" r:id="rId108"/>
    <p:sldId id="634" r:id="rId109"/>
    <p:sldId id="635" r:id="rId110"/>
    <p:sldId id="636" r:id="rId111"/>
    <p:sldId id="345" r:id="rId112"/>
    <p:sldId id="648" r:id="rId113"/>
    <p:sldId id="656" r:id="rId114"/>
    <p:sldId id="657" r:id="rId115"/>
    <p:sldId id="658" r:id="rId116"/>
    <p:sldId id="659" r:id="rId117"/>
    <p:sldId id="660" r:id="rId118"/>
    <p:sldId id="661" r:id="rId119"/>
    <p:sldId id="662" r:id="rId120"/>
    <p:sldId id="663" r:id="rId121"/>
    <p:sldId id="664" r:id="rId122"/>
    <p:sldId id="665" r:id="rId123"/>
    <p:sldId id="666" r:id="rId124"/>
    <p:sldId id="667" r:id="rId125"/>
    <p:sldId id="668" r:id="rId126"/>
    <p:sldId id="669" r:id="rId127"/>
    <p:sldId id="670" r:id="rId128"/>
    <p:sldId id="671" r:id="rId129"/>
    <p:sldId id="672" r:id="rId130"/>
    <p:sldId id="673" r:id="rId131"/>
    <p:sldId id="674" r:id="rId132"/>
    <p:sldId id="675" r:id="rId133"/>
    <p:sldId id="676" r:id="rId134"/>
    <p:sldId id="677" r:id="rId135"/>
    <p:sldId id="678" r:id="rId136"/>
    <p:sldId id="679" r:id="rId137"/>
    <p:sldId id="680" r:id="rId138"/>
    <p:sldId id="681" r:id="rId139"/>
    <p:sldId id="682" r:id="rId140"/>
    <p:sldId id="683" r:id="rId141"/>
    <p:sldId id="684" r:id="rId142"/>
    <p:sldId id="685" r:id="rId143"/>
    <p:sldId id="686" r:id="rId144"/>
    <p:sldId id="687" r:id="rId145"/>
    <p:sldId id="688" r:id="rId146"/>
    <p:sldId id="689" r:id="rId147"/>
    <p:sldId id="690" r:id="rId148"/>
    <p:sldId id="691" r:id="rId149"/>
    <p:sldId id="692" r:id="rId150"/>
    <p:sldId id="693" r:id="rId151"/>
    <p:sldId id="694" r:id="rId152"/>
    <p:sldId id="695" r:id="rId153"/>
    <p:sldId id="696" r:id="rId154"/>
    <p:sldId id="697" r:id="rId155"/>
    <p:sldId id="698" r:id="rId156"/>
    <p:sldId id="699" r:id="rId157"/>
    <p:sldId id="700" r:id="rId158"/>
    <p:sldId id="701" r:id="rId159"/>
    <p:sldId id="702" r:id="rId160"/>
    <p:sldId id="703" r:id="rId161"/>
    <p:sldId id="704" r:id="rId162"/>
    <p:sldId id="705" r:id="rId163"/>
    <p:sldId id="706" r:id="rId164"/>
    <p:sldId id="707" r:id="rId16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65" autoAdjust="0"/>
    <p:restoredTop sz="93691" autoAdjust="0"/>
  </p:normalViewPr>
  <p:slideViewPr>
    <p:cSldViewPr snapToGrid="0">
      <p:cViewPr varScale="1">
        <p:scale>
          <a:sx n="95" d="100"/>
          <a:sy n="95" d="100"/>
        </p:scale>
        <p:origin x="-952" y="-104"/>
      </p:cViewPr>
      <p:guideLst>
        <p:guide orient="horz" pos="2160"/>
        <p:guide pos="3840"/>
      </p:guideLst>
    </p:cSldViewPr>
  </p:slideViewPr>
  <p:outlineViewPr>
    <p:cViewPr>
      <p:scale>
        <a:sx n="33" d="100"/>
        <a:sy n="33" d="100"/>
      </p:scale>
      <p:origin x="0" y="-17586"/>
    </p:cViewPr>
    <p:sldLst>
      <p:sld r:id="rId1" collapse="1"/>
    </p:sldLst>
  </p:outlineViewPr>
  <p:notesTextViewPr>
    <p:cViewPr>
      <p:scale>
        <a:sx n="3" d="2"/>
        <a:sy n="3" d="2"/>
      </p:scale>
      <p:origin x="0" y="0"/>
    </p:cViewPr>
  </p:notesTextViewPr>
  <p:sorterViewPr>
    <p:cViewPr>
      <p:scale>
        <a:sx n="158" d="100"/>
        <a:sy n="158" d="100"/>
      </p:scale>
      <p:origin x="0" y="30144"/>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notesMaster" Target="notesMasters/notesMaster1.xml"/><Relationship Id="rId167" Type="http://schemas.openxmlformats.org/officeDocument/2006/relationships/handoutMaster" Target="handoutMasters/handoutMaster1.xml"/><Relationship Id="rId168" Type="http://schemas.openxmlformats.org/officeDocument/2006/relationships/printerSettings" Target="printerSettings/printerSettings1.bin"/><Relationship Id="rId169"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viewProps" Target="viewProps.xml"/><Relationship Id="rId171" Type="http://schemas.openxmlformats.org/officeDocument/2006/relationships/theme" Target="theme/theme1.xml"/><Relationship Id="rId172" Type="http://schemas.openxmlformats.org/officeDocument/2006/relationships/tableStyles" Target="tableStyle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_rels/viewProps.xml.rels><?xml version="1.0" encoding="UTF-8" standalone="yes"?>
<Relationships xmlns="http://schemas.openxmlformats.org/package/2006/relationships"><Relationship Id="rId1" Type="http://schemas.openxmlformats.org/officeDocument/2006/relationships/slide" Target="slides/slide16.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Sheet8.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Sheet9.xlsx"/></Relationships>
</file>

<file path=ppt/charts/_rels/chart12.xml.rels><?xml version="1.0" encoding="UTF-8" standalone="yes"?>
<Relationships xmlns="http://schemas.openxmlformats.org/package/2006/relationships"><Relationship Id="rId1" Type="http://schemas.openxmlformats.org/officeDocument/2006/relationships/oleObject" Target="file:///C:\Users\johncgrisham93\Downloads\maystats.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Macintosh%20HD:Users:xiaoliu:Dropbox:Research:experiment%20results:paper%20chart.xlsx" TargetMode="External"/><Relationship Id="rId2" Type="http://schemas.openxmlformats.org/officeDocument/2006/relationships/chartUserShapes" Target="../drawings/drawing1.xml"/></Relationships>
</file>

<file path=ppt/charts/_rels/chart14.xml.rels><?xml version="1.0" encoding="UTF-8" standalone="yes"?>
<Relationships xmlns="http://schemas.openxmlformats.org/package/2006/relationships"><Relationship Id="rId1" Type="http://schemas.microsoft.com/office/2011/relationships/chartStyle" Target="style11.xml"/><Relationship Id="rId2" Type="http://schemas.microsoft.com/office/2011/relationships/chartColorStyle" Target="colors11.xml"/><Relationship Id="rId3" Type="http://schemas.openxmlformats.org/officeDocument/2006/relationships/package" Target="../embeddings/Microsoft_Excel_Worksheet0.xlsx"/></Relationships>
</file>

<file path=ppt/charts/_rels/chart2.xml.rels><?xml version="1.0" encoding="UTF-8" standalone="yes"?>
<Relationships xmlns="http://schemas.openxmlformats.org/package/2006/relationships"><Relationship Id="rId1" Type="http://schemas.openxmlformats.org/officeDocument/2006/relationships/oleObject" Target="file:///C:\Users\sagars\PycharmProjects\GCAE%20Evaluations\V-Measure%20calculations.xlsx" TargetMode="External"/><Relationship Id="rId2" Type="http://schemas.microsoft.com/office/2011/relationships/chartStyle" Target="style5.xml"/><Relationship Id="rId3" Type="http://schemas.microsoft.com/office/2011/relationships/chartColorStyle" Target="colors5.xml"/></Relationships>
</file>

<file path=ppt/charts/_rels/chart3.xml.rels><?xml version="1.0" encoding="UTF-8" standalone="yes"?>
<Relationships xmlns="http://schemas.openxmlformats.org/package/2006/relationships"><Relationship Id="rId1" Type="http://schemas.openxmlformats.org/officeDocument/2006/relationships/oleObject" Target="file:///C:\_test_space\fall_sample2.csv" TargetMode="External"/><Relationship Id="rId2" Type="http://schemas.microsoft.com/office/2011/relationships/chartStyle" Target="style6.xml"/><Relationship Id="rId3" Type="http://schemas.microsoft.com/office/2011/relationships/chartColorStyle" Target="colors6.xml"/></Relationships>
</file>

<file path=ppt/charts/_rels/chart30.xml.rels><?xml version="1.0" encoding="UTF-8" standalone="yes"?>
<Relationships xmlns="http://schemas.openxmlformats.org/package/2006/relationships"><Relationship Id="rId1" Type="http://schemas.microsoft.com/office/2011/relationships/chartStyle" Target="style30.xml"/><Relationship Id="rId2" Type="http://schemas.microsoft.com/office/2011/relationships/chartColorStyle" Target="colors30.xml"/><Relationship Id="rId3" Type="http://schemas.openxmlformats.org/officeDocument/2006/relationships/package" Target="../embeddings/Microsoft_Excel_Worksheet20.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2.xlsx"/><Relationship Id="rId2" Type="http://schemas.microsoft.com/office/2011/relationships/chartStyle" Target="style7.xml"/><Relationship Id="rId3" Type="http://schemas.microsoft.com/office/2011/relationships/chartColorStyle" Target="colors7.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3.xlsx"/><Relationship Id="rId2" Type="http://schemas.microsoft.com/office/2011/relationships/chartStyle" Target="style8.xml"/><Relationship Id="rId3" Type="http://schemas.microsoft.com/office/2011/relationships/chartColorStyle" Target="colors8.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4.xlsx"/><Relationship Id="rId2" Type="http://schemas.microsoft.com/office/2011/relationships/chartStyle" Target="style9.xml"/><Relationship Id="rId3" Type="http://schemas.microsoft.com/office/2011/relationships/chartColorStyle" Target="colors9.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Sheet5.xlsx"/><Relationship Id="rId2" Type="http://schemas.microsoft.com/office/2011/relationships/chartStyle" Target="style10.xml"/><Relationship Id="rId3" Type="http://schemas.microsoft.com/office/2011/relationships/chartColorStyle" Target="colors10.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Sheet6.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NDCG for</a:t>
            </a:r>
            <a:r>
              <a:rPr lang="en-US" baseline="0"/>
              <a:t> Benchmark Evaluations</a:t>
            </a:r>
            <a:endParaRPr lang="en-US"/>
          </a:p>
        </c:rich>
      </c:tx>
      <c:layout/>
      <c:overlay val="0"/>
      <c:spPr>
        <a:noFill/>
        <a:ln>
          <a:noFill/>
        </a:ln>
        <a:effectLst/>
      </c:spPr>
    </c:title>
    <c:autoTitleDeleted val="0"/>
    <c:plotArea>
      <c:layout/>
      <c:barChart>
        <c:barDir val="col"/>
        <c:grouping val="clustered"/>
        <c:varyColors val="0"/>
        <c:ser>
          <c:idx val="0"/>
          <c:order val="0"/>
          <c:tx>
            <c:strRef>
              <c:f>Sheet1!$F$2</c:f>
              <c:strCache>
                <c:ptCount val="1"/>
                <c:pt idx="0">
                  <c:v>NDCG@1</c:v>
                </c:pt>
              </c:strCache>
            </c:strRef>
          </c:tx>
          <c:spPr>
            <a:solidFill>
              <a:schemeClr val="accent1"/>
            </a:solidFill>
            <a:ln>
              <a:noFill/>
            </a:ln>
            <a:effectLst/>
          </c:spPr>
          <c:invertIfNegative val="0"/>
          <c:cat>
            <c:strRef>
              <c:f>Sheet1!$E$3:$E$8</c:f>
              <c:strCache>
                <c:ptCount val="6"/>
                <c:pt idx="0">
                  <c:v>EV-DSSM</c:v>
                </c:pt>
                <c:pt idx="1">
                  <c:v>DSSM</c:v>
                </c:pt>
                <c:pt idx="2">
                  <c:v>TF-IDF</c:v>
                </c:pt>
                <c:pt idx="3">
                  <c:v>BM25</c:v>
                </c:pt>
                <c:pt idx="4">
                  <c:v>WTM</c:v>
                </c:pt>
                <c:pt idx="5">
                  <c:v>LSA</c:v>
                </c:pt>
              </c:strCache>
            </c:strRef>
          </c:cat>
          <c:val>
            <c:numRef>
              <c:f>Sheet1!$F$3:$F$8</c:f>
              <c:numCache>
                <c:formatCode>0.000</c:formatCode>
                <c:ptCount val="6"/>
                <c:pt idx="0">
                  <c:v>0.397</c:v>
                </c:pt>
                <c:pt idx="1">
                  <c:v>0.376</c:v>
                </c:pt>
                <c:pt idx="2">
                  <c:v>0.363</c:v>
                </c:pt>
                <c:pt idx="3">
                  <c:v>0.306</c:v>
                </c:pt>
                <c:pt idx="4">
                  <c:v>0.321</c:v>
                </c:pt>
                <c:pt idx="5">
                  <c:v>0.298</c:v>
                </c:pt>
              </c:numCache>
            </c:numRef>
          </c:val>
          <c:extLst xmlns:c16r2="http://schemas.microsoft.com/office/drawing/2015/06/chart">
            <c:ext xmlns:c16="http://schemas.microsoft.com/office/drawing/2014/chart" uri="{C3380CC4-5D6E-409C-BE32-E72D297353CC}">
              <c16:uniqueId val="{00000000-7668-4B8A-BF53-36EAD84343C7}"/>
            </c:ext>
          </c:extLst>
        </c:ser>
        <c:ser>
          <c:idx val="1"/>
          <c:order val="1"/>
          <c:tx>
            <c:strRef>
              <c:f>Sheet1!$G$2</c:f>
              <c:strCache>
                <c:ptCount val="1"/>
                <c:pt idx="0">
                  <c:v>NDCG@3</c:v>
                </c:pt>
              </c:strCache>
            </c:strRef>
          </c:tx>
          <c:spPr>
            <a:solidFill>
              <a:schemeClr val="accent2"/>
            </a:solidFill>
            <a:ln>
              <a:noFill/>
            </a:ln>
            <a:effectLst/>
          </c:spPr>
          <c:invertIfNegative val="0"/>
          <c:cat>
            <c:strRef>
              <c:f>Sheet1!$E$3:$E$8</c:f>
              <c:strCache>
                <c:ptCount val="6"/>
                <c:pt idx="0">
                  <c:v>EV-DSSM</c:v>
                </c:pt>
                <c:pt idx="1">
                  <c:v>DSSM</c:v>
                </c:pt>
                <c:pt idx="2">
                  <c:v>TF-IDF</c:v>
                </c:pt>
                <c:pt idx="3">
                  <c:v>BM25</c:v>
                </c:pt>
                <c:pt idx="4">
                  <c:v>WTM</c:v>
                </c:pt>
                <c:pt idx="5">
                  <c:v>LSA</c:v>
                </c:pt>
              </c:strCache>
            </c:strRef>
          </c:cat>
          <c:val>
            <c:numRef>
              <c:f>Sheet1!$G$3:$G$8</c:f>
              <c:numCache>
                <c:formatCode>0.000</c:formatCode>
                <c:ptCount val="6"/>
                <c:pt idx="0">
                  <c:v>0.428</c:v>
                </c:pt>
                <c:pt idx="1">
                  <c:v>0.406</c:v>
                </c:pt>
                <c:pt idx="2">
                  <c:v>0.395</c:v>
                </c:pt>
                <c:pt idx="3">
                  <c:v>0.359</c:v>
                </c:pt>
                <c:pt idx="4">
                  <c:v>0.329</c:v>
                </c:pt>
                <c:pt idx="5">
                  <c:v>0.305</c:v>
                </c:pt>
              </c:numCache>
            </c:numRef>
          </c:val>
          <c:extLst xmlns:c16r2="http://schemas.microsoft.com/office/drawing/2015/06/chart">
            <c:ext xmlns:c16="http://schemas.microsoft.com/office/drawing/2014/chart" uri="{C3380CC4-5D6E-409C-BE32-E72D297353CC}">
              <c16:uniqueId val="{00000001-7668-4B8A-BF53-36EAD84343C7}"/>
            </c:ext>
          </c:extLst>
        </c:ser>
        <c:ser>
          <c:idx val="2"/>
          <c:order val="2"/>
          <c:tx>
            <c:strRef>
              <c:f>Sheet1!$H$2</c:f>
              <c:strCache>
                <c:ptCount val="1"/>
                <c:pt idx="0">
                  <c:v>NDCG@10</c:v>
                </c:pt>
              </c:strCache>
            </c:strRef>
          </c:tx>
          <c:spPr>
            <a:solidFill>
              <a:schemeClr val="accent3"/>
            </a:solidFill>
            <a:ln>
              <a:noFill/>
            </a:ln>
            <a:effectLst/>
          </c:spPr>
          <c:invertIfNegative val="0"/>
          <c:cat>
            <c:strRef>
              <c:f>Sheet1!$E$3:$E$8</c:f>
              <c:strCache>
                <c:ptCount val="6"/>
                <c:pt idx="0">
                  <c:v>EV-DSSM</c:v>
                </c:pt>
                <c:pt idx="1">
                  <c:v>DSSM</c:v>
                </c:pt>
                <c:pt idx="2">
                  <c:v>TF-IDF</c:v>
                </c:pt>
                <c:pt idx="3">
                  <c:v>BM25</c:v>
                </c:pt>
                <c:pt idx="4">
                  <c:v>WTM</c:v>
                </c:pt>
                <c:pt idx="5">
                  <c:v>LSA</c:v>
                </c:pt>
              </c:strCache>
            </c:strRef>
          </c:cat>
          <c:val>
            <c:numRef>
              <c:f>Sheet1!$H$3:$H$8</c:f>
              <c:numCache>
                <c:formatCode>0.000</c:formatCode>
                <c:ptCount val="6"/>
                <c:pt idx="0">
                  <c:v>0.452</c:v>
                </c:pt>
                <c:pt idx="1">
                  <c:v>0.439</c:v>
                </c:pt>
                <c:pt idx="2">
                  <c:v>0.418</c:v>
                </c:pt>
                <c:pt idx="3">
                  <c:v>0.399</c:v>
                </c:pt>
                <c:pt idx="4">
                  <c:v>0.346</c:v>
                </c:pt>
                <c:pt idx="5">
                  <c:v>0.356</c:v>
                </c:pt>
              </c:numCache>
            </c:numRef>
          </c:val>
          <c:extLst xmlns:c16r2="http://schemas.microsoft.com/office/drawing/2015/06/chart">
            <c:ext xmlns:c16="http://schemas.microsoft.com/office/drawing/2014/chart" uri="{C3380CC4-5D6E-409C-BE32-E72D297353CC}">
              <c16:uniqueId val="{00000002-7668-4B8A-BF53-36EAD84343C7}"/>
            </c:ext>
          </c:extLst>
        </c:ser>
        <c:dLbls>
          <c:showLegendKey val="0"/>
          <c:showVal val="0"/>
          <c:showCatName val="0"/>
          <c:showSerName val="0"/>
          <c:showPercent val="0"/>
          <c:showBubbleSize val="0"/>
        </c:dLbls>
        <c:gapWidth val="219"/>
        <c:overlap val="-27"/>
        <c:axId val="-2023146744"/>
        <c:axId val="-2023160152"/>
      </c:barChart>
      <c:catAx>
        <c:axId val="-202314674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Method</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3160152"/>
        <c:crosses val="autoZero"/>
        <c:auto val="1"/>
        <c:lblAlgn val="ctr"/>
        <c:lblOffset val="100"/>
        <c:noMultiLvlLbl val="0"/>
      </c:catAx>
      <c:valAx>
        <c:axId val="-2023160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NDCG</a:t>
                </a:r>
              </a:p>
            </c:rich>
          </c:tx>
          <c:layout/>
          <c:overlay val="0"/>
          <c:spPr>
            <a:noFill/>
            <a:ln>
              <a:noFill/>
            </a:ln>
            <a:effectLst/>
          </c:sp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31467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20113483395"/>
          <c:y val="0.163138042577044"/>
          <c:w val="0.783597730332101"/>
          <c:h val="0.584739527985706"/>
        </c:manualLayout>
      </c:layout>
      <c:barChart>
        <c:barDir val="col"/>
        <c:grouping val="clustered"/>
        <c:varyColors val="0"/>
        <c:ser>
          <c:idx val="0"/>
          <c:order val="0"/>
          <c:tx>
            <c:strRef>
              <c:f>Sheet1!$B$1</c:f>
              <c:strCache>
                <c:ptCount val="1"/>
                <c:pt idx="0">
                  <c:v>POS</c:v>
                </c:pt>
              </c:strCache>
            </c:strRef>
          </c:tx>
          <c:spPr>
            <a:solidFill>
              <a:srgbClr val="5B9BD5"/>
            </a:solidFill>
            <a:ln>
              <a:noFill/>
            </a:ln>
            <a:effectLst/>
          </c:spPr>
          <c:invertIfNegative val="0"/>
          <c:cat>
            <c:strRef>
              <c:f>Sheet1!$A$2</c:f>
              <c:strCache>
                <c:ptCount val="1"/>
                <c:pt idx="0">
                  <c:v>Category 1</c:v>
                </c:pt>
              </c:strCache>
            </c:strRef>
          </c:cat>
          <c:val>
            <c:numRef>
              <c:f>Sheet1!$B$2</c:f>
              <c:numCache>
                <c:formatCode>General</c:formatCode>
                <c:ptCount val="1"/>
                <c:pt idx="0">
                  <c:v>4.0</c:v>
                </c:pt>
              </c:numCache>
            </c:numRef>
          </c:val>
          <c:extLst xmlns:c16r2="http://schemas.microsoft.com/office/drawing/2015/06/chart">
            <c:ext xmlns:c16="http://schemas.microsoft.com/office/drawing/2014/chart" uri="{C3380CC4-5D6E-409C-BE32-E72D297353CC}">
              <c16:uniqueId val="{00000000-25AD-44CF-B0CF-B7D68D1A01B3}"/>
            </c:ext>
          </c:extLst>
        </c:ser>
        <c:ser>
          <c:idx val="1"/>
          <c:order val="1"/>
          <c:tx>
            <c:strRef>
              <c:f>Sheet1!$C$1</c:f>
              <c:strCache>
                <c:ptCount val="1"/>
                <c:pt idx="0">
                  <c:v>carding</c:v>
                </c:pt>
              </c:strCache>
            </c:strRef>
          </c:tx>
          <c:spPr>
            <a:solidFill>
              <a:schemeClr val="accent2"/>
            </a:solidFill>
            <a:ln>
              <a:noFill/>
            </a:ln>
            <a:effectLst/>
          </c:spPr>
          <c:invertIfNegative val="0"/>
          <c:cat>
            <c:strRef>
              <c:f>Sheet1!$A$2</c:f>
              <c:strCache>
                <c:ptCount val="1"/>
                <c:pt idx="0">
                  <c:v>Category 1</c:v>
                </c:pt>
              </c:strCache>
            </c:strRef>
          </c:cat>
          <c:val>
            <c:numRef>
              <c:f>Sheet1!$C$2</c:f>
              <c:numCache>
                <c:formatCode>General</c:formatCode>
                <c:ptCount val="1"/>
                <c:pt idx="0">
                  <c:v>0.0</c:v>
                </c:pt>
              </c:numCache>
            </c:numRef>
          </c:val>
          <c:extLst xmlns:c16r2="http://schemas.microsoft.com/office/drawing/2015/06/chart">
            <c:ext xmlns:c16="http://schemas.microsoft.com/office/drawing/2014/chart" uri="{C3380CC4-5D6E-409C-BE32-E72D297353CC}">
              <c16:uniqueId val="{00000001-25AD-44CF-B0CF-B7D68D1A01B3}"/>
            </c:ext>
          </c:extLst>
        </c:ser>
        <c:ser>
          <c:idx val="2"/>
          <c:order val="2"/>
          <c:tx>
            <c:strRef>
              <c:f>Sheet1!$D$1</c:f>
              <c:strCache>
                <c:ptCount val="1"/>
                <c:pt idx="0">
                  <c:v>Device</c:v>
                </c:pt>
              </c:strCache>
            </c:strRef>
          </c:tx>
          <c:spPr>
            <a:solidFill>
              <a:srgbClr val="FFC000"/>
            </a:solidFill>
            <a:ln>
              <a:noFill/>
            </a:ln>
            <a:effectLst/>
          </c:spPr>
          <c:invertIfNegative val="0"/>
          <c:cat>
            <c:strRef>
              <c:f>Sheet1!$A$2</c:f>
              <c:strCache>
                <c:ptCount val="1"/>
                <c:pt idx="0">
                  <c:v>Category 1</c:v>
                </c:pt>
              </c:strCache>
            </c:strRef>
          </c:cat>
          <c:val>
            <c:numRef>
              <c:f>Sheet1!$D$2</c:f>
              <c:numCache>
                <c:formatCode>General</c:formatCode>
                <c:ptCount val="1"/>
                <c:pt idx="0">
                  <c:v>3.0</c:v>
                </c:pt>
              </c:numCache>
            </c:numRef>
          </c:val>
          <c:extLst xmlns:c16r2="http://schemas.microsoft.com/office/drawing/2015/06/chart">
            <c:ext xmlns:c16="http://schemas.microsoft.com/office/drawing/2014/chart" uri="{C3380CC4-5D6E-409C-BE32-E72D297353CC}">
              <c16:uniqueId val="{00000002-25AD-44CF-B0CF-B7D68D1A01B3}"/>
            </c:ext>
          </c:extLst>
        </c:ser>
        <c:ser>
          <c:idx val="3"/>
          <c:order val="3"/>
          <c:tx>
            <c:strRef>
              <c:f>Sheet1!$E$1</c:f>
              <c:strCache>
                <c:ptCount val="1"/>
                <c:pt idx="0">
                  <c:v>Service</c:v>
                </c:pt>
              </c:strCache>
            </c:strRef>
          </c:tx>
          <c:spPr>
            <a:solidFill>
              <a:srgbClr val="ED7D31"/>
            </a:solidFill>
            <a:ln>
              <a:noFill/>
            </a:ln>
            <a:effectLst/>
          </c:spPr>
          <c:invertIfNegative val="0"/>
          <c:cat>
            <c:strRef>
              <c:f>Sheet1!$A$2</c:f>
              <c:strCache>
                <c:ptCount val="1"/>
                <c:pt idx="0">
                  <c:v>Category 1</c:v>
                </c:pt>
              </c:strCache>
            </c:strRef>
          </c:cat>
          <c:val>
            <c:numRef>
              <c:f>Sheet1!$E$2</c:f>
              <c:numCache>
                <c:formatCode>General</c:formatCode>
                <c:ptCount val="1"/>
                <c:pt idx="0">
                  <c:v>5.0</c:v>
                </c:pt>
              </c:numCache>
            </c:numRef>
          </c:val>
          <c:extLst xmlns:c16r2="http://schemas.microsoft.com/office/drawing/2015/06/chart">
            <c:ext xmlns:c16="http://schemas.microsoft.com/office/drawing/2014/chart" uri="{C3380CC4-5D6E-409C-BE32-E72D297353CC}">
              <c16:uniqueId val="{00000003-25AD-44CF-B0CF-B7D68D1A01B3}"/>
            </c:ext>
          </c:extLst>
        </c:ser>
        <c:ser>
          <c:idx val="4"/>
          <c:order val="4"/>
          <c:tx>
            <c:strRef>
              <c:f>Sheet1!$F$1</c:f>
              <c:strCache>
                <c:ptCount val="1"/>
                <c:pt idx="0">
                  <c:v>media2</c:v>
                </c:pt>
              </c:strCache>
            </c:strRef>
          </c:tx>
          <c:spPr>
            <a:solidFill>
              <a:srgbClr val="9C5BCD"/>
            </a:solidFill>
            <a:ln>
              <a:noFill/>
            </a:ln>
            <a:effectLst/>
          </c:spPr>
          <c:invertIfNegative val="0"/>
          <c:cat>
            <c:strRef>
              <c:f>Sheet1!$A$2</c:f>
              <c:strCache>
                <c:ptCount val="1"/>
                <c:pt idx="0">
                  <c:v>Category 1</c:v>
                </c:pt>
              </c:strCache>
            </c:strRef>
          </c:cat>
          <c:val>
            <c:numRef>
              <c:f>Sheet1!$F$2</c:f>
              <c:numCache>
                <c:formatCode>General</c:formatCode>
                <c:ptCount val="1"/>
                <c:pt idx="0">
                  <c:v>2.0</c:v>
                </c:pt>
              </c:numCache>
            </c:numRef>
          </c:val>
          <c:extLst xmlns:c16r2="http://schemas.microsoft.com/office/drawing/2015/06/chart">
            <c:ext xmlns:c16="http://schemas.microsoft.com/office/drawing/2014/chart" uri="{C3380CC4-5D6E-409C-BE32-E72D297353CC}">
              <c16:uniqueId val="{00000004-25AD-44CF-B0CF-B7D68D1A01B3}"/>
            </c:ext>
          </c:extLst>
        </c:ser>
        <c:dLbls>
          <c:showLegendKey val="0"/>
          <c:showVal val="0"/>
          <c:showCatName val="0"/>
          <c:showSerName val="0"/>
          <c:showPercent val="0"/>
          <c:showBubbleSize val="0"/>
        </c:dLbls>
        <c:gapWidth val="219"/>
        <c:overlap val="-27"/>
        <c:axId val="-2111092152"/>
        <c:axId val="-2111094584"/>
      </c:barChart>
      <c:catAx>
        <c:axId val="-2111092152"/>
        <c:scaling>
          <c:orientation val="minMax"/>
        </c:scaling>
        <c:delete val="1"/>
        <c:axPos val="b"/>
        <c:numFmt formatCode="General" sourceLinked="1"/>
        <c:majorTickMark val="none"/>
        <c:minorTickMark val="none"/>
        <c:tickLblPos val="nextTo"/>
        <c:crossAx val="-2111094584"/>
        <c:crosses val="autoZero"/>
        <c:auto val="1"/>
        <c:lblAlgn val="ctr"/>
        <c:lblOffset val="100"/>
        <c:noMultiLvlLbl val="0"/>
      </c:catAx>
      <c:valAx>
        <c:axId val="-211109458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11092152"/>
        <c:crosses val="autoZero"/>
        <c:crossBetween val="between"/>
      </c:valAx>
      <c:spPr>
        <a:noFill/>
        <a:ln>
          <a:noFill/>
        </a:ln>
        <a:effectLst/>
      </c:spPr>
    </c:plotArea>
    <c:plotVisOnly val="1"/>
    <c:dispBlanksAs val="gap"/>
    <c:showDLblsOverMax val="0"/>
  </c:chart>
  <c:spPr>
    <a:noFill/>
    <a:ln w="19050">
      <a:solidFill>
        <a:schemeClr val="tx1"/>
      </a:solid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POS</c:v>
                </c:pt>
              </c:strCache>
            </c:strRef>
          </c:tx>
          <c:spPr>
            <a:solidFill>
              <a:srgbClr val="5B9BD5"/>
            </a:solidFill>
            <a:ln>
              <a:noFill/>
            </a:ln>
            <a:effectLst/>
          </c:spPr>
          <c:invertIfNegative val="0"/>
          <c:cat>
            <c:strRef>
              <c:f>Sheet1!$A$2</c:f>
              <c:strCache>
                <c:ptCount val="1"/>
                <c:pt idx="0">
                  <c:v>Category 1</c:v>
                </c:pt>
              </c:strCache>
            </c:strRef>
          </c:cat>
          <c:val>
            <c:numRef>
              <c:f>Sheet1!$B$2</c:f>
              <c:numCache>
                <c:formatCode>General</c:formatCode>
                <c:ptCount val="1"/>
                <c:pt idx="0">
                  <c:v>0.0</c:v>
                </c:pt>
              </c:numCache>
            </c:numRef>
          </c:val>
          <c:extLst xmlns:c16r2="http://schemas.microsoft.com/office/drawing/2015/06/chart">
            <c:ext xmlns:c16="http://schemas.microsoft.com/office/drawing/2014/chart" uri="{C3380CC4-5D6E-409C-BE32-E72D297353CC}">
              <c16:uniqueId val="{00000000-9019-43A0-84F8-0BC7A2674746}"/>
            </c:ext>
          </c:extLst>
        </c:ser>
        <c:ser>
          <c:idx val="1"/>
          <c:order val="1"/>
          <c:tx>
            <c:strRef>
              <c:f>Sheet1!$C$1</c:f>
              <c:strCache>
                <c:ptCount val="1"/>
                <c:pt idx="0">
                  <c:v>carding</c:v>
                </c:pt>
              </c:strCache>
            </c:strRef>
          </c:tx>
          <c:spPr>
            <a:solidFill>
              <a:schemeClr val="accent2"/>
            </a:solidFill>
            <a:ln>
              <a:noFill/>
            </a:ln>
            <a:effectLst/>
          </c:spPr>
          <c:invertIfNegative val="0"/>
          <c:cat>
            <c:strRef>
              <c:f>Sheet1!$A$2</c:f>
              <c:strCache>
                <c:ptCount val="1"/>
                <c:pt idx="0">
                  <c:v>Category 1</c:v>
                </c:pt>
              </c:strCache>
            </c:strRef>
          </c:cat>
          <c:val>
            <c:numRef>
              <c:f>Sheet1!$C$2</c:f>
              <c:numCache>
                <c:formatCode>General</c:formatCode>
                <c:ptCount val="1"/>
                <c:pt idx="0">
                  <c:v>0.0</c:v>
                </c:pt>
              </c:numCache>
            </c:numRef>
          </c:val>
          <c:extLst xmlns:c16r2="http://schemas.microsoft.com/office/drawing/2015/06/chart">
            <c:ext xmlns:c16="http://schemas.microsoft.com/office/drawing/2014/chart" uri="{C3380CC4-5D6E-409C-BE32-E72D297353CC}">
              <c16:uniqueId val="{00000001-9019-43A0-84F8-0BC7A2674746}"/>
            </c:ext>
          </c:extLst>
        </c:ser>
        <c:ser>
          <c:idx val="2"/>
          <c:order val="2"/>
          <c:tx>
            <c:strRef>
              <c:f>Sheet1!$D$1</c:f>
              <c:strCache>
                <c:ptCount val="1"/>
                <c:pt idx="0">
                  <c:v>Device</c:v>
                </c:pt>
              </c:strCache>
            </c:strRef>
          </c:tx>
          <c:spPr>
            <a:solidFill>
              <a:srgbClr val="FFC000"/>
            </a:solidFill>
            <a:ln>
              <a:noFill/>
            </a:ln>
            <a:effectLst/>
          </c:spPr>
          <c:invertIfNegative val="0"/>
          <c:cat>
            <c:strRef>
              <c:f>Sheet1!$A$2</c:f>
              <c:strCache>
                <c:ptCount val="1"/>
                <c:pt idx="0">
                  <c:v>Category 1</c:v>
                </c:pt>
              </c:strCache>
            </c:strRef>
          </c:cat>
          <c:val>
            <c:numRef>
              <c:f>Sheet1!$D$2</c:f>
              <c:numCache>
                <c:formatCode>General</c:formatCode>
                <c:ptCount val="1"/>
                <c:pt idx="0">
                  <c:v>0.0</c:v>
                </c:pt>
              </c:numCache>
            </c:numRef>
          </c:val>
          <c:extLst xmlns:c16r2="http://schemas.microsoft.com/office/drawing/2015/06/chart">
            <c:ext xmlns:c16="http://schemas.microsoft.com/office/drawing/2014/chart" uri="{C3380CC4-5D6E-409C-BE32-E72D297353CC}">
              <c16:uniqueId val="{00000002-9019-43A0-84F8-0BC7A2674746}"/>
            </c:ext>
          </c:extLst>
        </c:ser>
        <c:ser>
          <c:idx val="3"/>
          <c:order val="3"/>
          <c:tx>
            <c:strRef>
              <c:f>Sheet1!$E$1</c:f>
              <c:strCache>
                <c:ptCount val="1"/>
                <c:pt idx="0">
                  <c:v>Service</c:v>
                </c:pt>
              </c:strCache>
            </c:strRef>
          </c:tx>
          <c:spPr>
            <a:solidFill>
              <a:srgbClr val="ED7D31"/>
            </a:solidFill>
            <a:ln>
              <a:noFill/>
            </a:ln>
            <a:effectLst/>
          </c:spPr>
          <c:invertIfNegative val="0"/>
          <c:cat>
            <c:strRef>
              <c:f>Sheet1!$A$2</c:f>
              <c:strCache>
                <c:ptCount val="1"/>
                <c:pt idx="0">
                  <c:v>Category 1</c:v>
                </c:pt>
              </c:strCache>
            </c:strRef>
          </c:cat>
          <c:val>
            <c:numRef>
              <c:f>Sheet1!$E$2</c:f>
              <c:numCache>
                <c:formatCode>General</c:formatCode>
                <c:ptCount val="1"/>
                <c:pt idx="0">
                  <c:v>0.0</c:v>
                </c:pt>
              </c:numCache>
            </c:numRef>
          </c:val>
          <c:extLst xmlns:c16r2="http://schemas.microsoft.com/office/drawing/2015/06/chart">
            <c:ext xmlns:c16="http://schemas.microsoft.com/office/drawing/2014/chart" uri="{C3380CC4-5D6E-409C-BE32-E72D297353CC}">
              <c16:uniqueId val="{00000003-9019-43A0-84F8-0BC7A2674746}"/>
            </c:ext>
          </c:extLst>
        </c:ser>
        <c:ser>
          <c:idx val="4"/>
          <c:order val="4"/>
          <c:tx>
            <c:strRef>
              <c:f>Sheet1!$F$1</c:f>
              <c:strCache>
                <c:ptCount val="1"/>
                <c:pt idx="0">
                  <c:v>media2</c:v>
                </c:pt>
              </c:strCache>
            </c:strRef>
          </c:tx>
          <c:spPr>
            <a:solidFill>
              <a:srgbClr val="9C5BCD"/>
            </a:solidFill>
            <a:ln>
              <a:noFill/>
            </a:ln>
            <a:effectLst/>
          </c:spPr>
          <c:invertIfNegative val="0"/>
          <c:cat>
            <c:strRef>
              <c:f>Sheet1!$A$2</c:f>
              <c:strCache>
                <c:ptCount val="1"/>
                <c:pt idx="0">
                  <c:v>Category 1</c:v>
                </c:pt>
              </c:strCache>
            </c:strRef>
          </c:cat>
          <c:val>
            <c:numRef>
              <c:f>Sheet1!$F$2</c:f>
              <c:numCache>
                <c:formatCode>General</c:formatCode>
                <c:ptCount val="1"/>
                <c:pt idx="0">
                  <c:v>0.0</c:v>
                </c:pt>
              </c:numCache>
            </c:numRef>
          </c:val>
          <c:extLst xmlns:c16r2="http://schemas.microsoft.com/office/drawing/2015/06/chart">
            <c:ext xmlns:c16="http://schemas.microsoft.com/office/drawing/2014/chart" uri="{C3380CC4-5D6E-409C-BE32-E72D297353CC}">
              <c16:uniqueId val="{00000004-9019-43A0-84F8-0BC7A2674746}"/>
            </c:ext>
          </c:extLst>
        </c:ser>
        <c:dLbls>
          <c:showLegendKey val="0"/>
          <c:showVal val="0"/>
          <c:showCatName val="0"/>
          <c:showSerName val="0"/>
          <c:showPercent val="0"/>
          <c:showBubbleSize val="0"/>
        </c:dLbls>
        <c:gapWidth val="219"/>
        <c:overlap val="-27"/>
        <c:axId val="-2072097960"/>
        <c:axId val="-2072071960"/>
      </c:barChart>
      <c:catAx>
        <c:axId val="-2072097960"/>
        <c:scaling>
          <c:orientation val="minMax"/>
        </c:scaling>
        <c:delete val="1"/>
        <c:axPos val="b"/>
        <c:numFmt formatCode="General" sourceLinked="1"/>
        <c:majorTickMark val="none"/>
        <c:minorTickMark val="none"/>
        <c:tickLblPos val="nextTo"/>
        <c:crossAx val="-2072071960"/>
        <c:crosses val="autoZero"/>
        <c:auto val="1"/>
        <c:lblAlgn val="ctr"/>
        <c:lblOffset val="100"/>
        <c:noMultiLvlLbl val="0"/>
      </c:catAx>
      <c:valAx>
        <c:axId val="-207207196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072097960"/>
        <c:crosses val="autoZero"/>
        <c:crossBetween val="between"/>
      </c:valAx>
      <c:spPr>
        <a:noFill/>
        <a:ln>
          <a:noFill/>
        </a:ln>
        <a:effectLst/>
      </c:spPr>
    </c:plotArea>
    <c:plotVisOnly val="1"/>
    <c:dispBlanksAs val="gap"/>
    <c:showDLblsOverMax val="0"/>
  </c:chart>
  <c:spPr>
    <a:noFill/>
    <a:ln w="19050">
      <a:solidFill>
        <a:schemeClr val="tx1"/>
      </a:solid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442777771579664"/>
          <c:y val="0.0451698931183975"/>
          <c:w val="0.911444445684067"/>
          <c:h val="0.668204986600999"/>
        </c:manualLayout>
      </c:layout>
      <c:areaChart>
        <c:grouping val="stacked"/>
        <c:varyColors val="0"/>
        <c:ser>
          <c:idx val="0"/>
          <c:order val="0"/>
          <c:tx>
            <c:strRef>
              <c:f>[maystats.xlsx]timeline!$C$1</c:f>
              <c:strCache>
                <c:ptCount val="1"/>
                <c:pt idx="0">
                  <c:v>best4bestcc</c:v>
                </c:pt>
              </c:strCache>
            </c:strRef>
          </c:tx>
          <c:spPr>
            <a:ln w="15875"/>
          </c:spPr>
          <c:cat>
            <c:numRef>
              <c:f>[maystats.xlsx]timeline!$B$2:$B$180</c:f>
              <c:numCache>
                <c:formatCode>m/d/yyyy</c:formatCode>
                <c:ptCount val="179"/>
                <c:pt idx="0">
                  <c:v>42049.0</c:v>
                </c:pt>
                <c:pt idx="1">
                  <c:v>42058.0</c:v>
                </c:pt>
                <c:pt idx="2">
                  <c:v>42069.0</c:v>
                </c:pt>
                <c:pt idx="3">
                  <c:v>41776.0</c:v>
                </c:pt>
                <c:pt idx="4">
                  <c:v>41833.0</c:v>
                </c:pt>
                <c:pt idx="5">
                  <c:v>41833.0</c:v>
                </c:pt>
                <c:pt idx="6">
                  <c:v>41836.0</c:v>
                </c:pt>
                <c:pt idx="7">
                  <c:v>41837.0</c:v>
                </c:pt>
                <c:pt idx="8">
                  <c:v>41838.0</c:v>
                </c:pt>
                <c:pt idx="9">
                  <c:v>41839.0</c:v>
                </c:pt>
                <c:pt idx="10">
                  <c:v>41843.0</c:v>
                </c:pt>
                <c:pt idx="11">
                  <c:v>41845.0</c:v>
                </c:pt>
                <c:pt idx="12">
                  <c:v>41847.0</c:v>
                </c:pt>
                <c:pt idx="13">
                  <c:v>41851.0</c:v>
                </c:pt>
                <c:pt idx="14">
                  <c:v>41855.0</c:v>
                </c:pt>
                <c:pt idx="15">
                  <c:v>41857.0</c:v>
                </c:pt>
                <c:pt idx="16">
                  <c:v>41860.0</c:v>
                </c:pt>
                <c:pt idx="17">
                  <c:v>41874.0</c:v>
                </c:pt>
                <c:pt idx="18">
                  <c:v>41878.0</c:v>
                </c:pt>
                <c:pt idx="19">
                  <c:v>41879.0</c:v>
                </c:pt>
                <c:pt idx="20">
                  <c:v>41881.0</c:v>
                </c:pt>
                <c:pt idx="21">
                  <c:v>41884.0</c:v>
                </c:pt>
                <c:pt idx="22">
                  <c:v>41889.0</c:v>
                </c:pt>
                <c:pt idx="23">
                  <c:v>41895.0</c:v>
                </c:pt>
                <c:pt idx="24">
                  <c:v>41908.0</c:v>
                </c:pt>
                <c:pt idx="25">
                  <c:v>41912.0</c:v>
                </c:pt>
                <c:pt idx="26">
                  <c:v>41917.0</c:v>
                </c:pt>
                <c:pt idx="27">
                  <c:v>41924.0</c:v>
                </c:pt>
                <c:pt idx="28">
                  <c:v>41945.0</c:v>
                </c:pt>
                <c:pt idx="29">
                  <c:v>41949.0</c:v>
                </c:pt>
                <c:pt idx="30">
                  <c:v>41949.0</c:v>
                </c:pt>
                <c:pt idx="31">
                  <c:v>41963.0</c:v>
                </c:pt>
                <c:pt idx="32">
                  <c:v>41963.0</c:v>
                </c:pt>
                <c:pt idx="33">
                  <c:v>41967.0</c:v>
                </c:pt>
                <c:pt idx="34">
                  <c:v>41969.0</c:v>
                </c:pt>
                <c:pt idx="35">
                  <c:v>41985.0</c:v>
                </c:pt>
                <c:pt idx="36">
                  <c:v>41987.0</c:v>
                </c:pt>
                <c:pt idx="37">
                  <c:v>41993.0</c:v>
                </c:pt>
                <c:pt idx="38">
                  <c:v>41995.0</c:v>
                </c:pt>
                <c:pt idx="39">
                  <c:v>42006.0</c:v>
                </c:pt>
                <c:pt idx="40">
                  <c:v>42014.0</c:v>
                </c:pt>
                <c:pt idx="41">
                  <c:v>42021.0</c:v>
                </c:pt>
                <c:pt idx="42">
                  <c:v>42021.0</c:v>
                </c:pt>
                <c:pt idx="43">
                  <c:v>42026.0</c:v>
                </c:pt>
                <c:pt idx="44">
                  <c:v>42044.0</c:v>
                </c:pt>
                <c:pt idx="45">
                  <c:v>42047.0</c:v>
                </c:pt>
                <c:pt idx="46">
                  <c:v>42053.0</c:v>
                </c:pt>
                <c:pt idx="47">
                  <c:v>42053.0</c:v>
                </c:pt>
                <c:pt idx="48">
                  <c:v>42074.0</c:v>
                </c:pt>
                <c:pt idx="49">
                  <c:v>42076.0</c:v>
                </c:pt>
                <c:pt idx="50">
                  <c:v>42054.0</c:v>
                </c:pt>
                <c:pt idx="51">
                  <c:v>42058.0</c:v>
                </c:pt>
                <c:pt idx="52">
                  <c:v>42062.0</c:v>
                </c:pt>
                <c:pt idx="53">
                  <c:v>42067.0</c:v>
                </c:pt>
                <c:pt idx="54">
                  <c:v>42072.0</c:v>
                </c:pt>
                <c:pt idx="55">
                  <c:v>42079.0</c:v>
                </c:pt>
                <c:pt idx="56">
                  <c:v>42085.0</c:v>
                </c:pt>
                <c:pt idx="57">
                  <c:v>42091.0</c:v>
                </c:pt>
                <c:pt idx="58">
                  <c:v>42098.0</c:v>
                </c:pt>
                <c:pt idx="59">
                  <c:v>42103.0</c:v>
                </c:pt>
                <c:pt idx="60">
                  <c:v>42109.0</c:v>
                </c:pt>
                <c:pt idx="61">
                  <c:v>42114.0</c:v>
                </c:pt>
                <c:pt idx="62">
                  <c:v>42118.0</c:v>
                </c:pt>
                <c:pt idx="63">
                  <c:v>42144.0</c:v>
                </c:pt>
                <c:pt idx="64">
                  <c:v>42149.0</c:v>
                </c:pt>
                <c:pt idx="65">
                  <c:v>42156.0</c:v>
                </c:pt>
                <c:pt idx="66">
                  <c:v>42161.0</c:v>
                </c:pt>
                <c:pt idx="67">
                  <c:v>42166.0</c:v>
                </c:pt>
                <c:pt idx="68">
                  <c:v>42171.0</c:v>
                </c:pt>
                <c:pt idx="69">
                  <c:v>42179.0</c:v>
                </c:pt>
                <c:pt idx="70">
                  <c:v>42185.0</c:v>
                </c:pt>
                <c:pt idx="71">
                  <c:v>42191.0</c:v>
                </c:pt>
                <c:pt idx="72">
                  <c:v>41920.0</c:v>
                </c:pt>
                <c:pt idx="73">
                  <c:v>41852.0</c:v>
                </c:pt>
                <c:pt idx="74">
                  <c:v>41882.0</c:v>
                </c:pt>
                <c:pt idx="75">
                  <c:v>41897.0</c:v>
                </c:pt>
                <c:pt idx="76">
                  <c:v>41899.0</c:v>
                </c:pt>
                <c:pt idx="77">
                  <c:v>41913.0</c:v>
                </c:pt>
                <c:pt idx="78">
                  <c:v>41921.0</c:v>
                </c:pt>
                <c:pt idx="79">
                  <c:v>41943.0</c:v>
                </c:pt>
                <c:pt idx="80">
                  <c:v>41953.0</c:v>
                </c:pt>
                <c:pt idx="81">
                  <c:v>41966.0</c:v>
                </c:pt>
                <c:pt idx="82">
                  <c:v>41970.0</c:v>
                </c:pt>
                <c:pt idx="83">
                  <c:v>41972.0</c:v>
                </c:pt>
                <c:pt idx="84">
                  <c:v>41991.0</c:v>
                </c:pt>
                <c:pt idx="85">
                  <c:v>42002.0</c:v>
                </c:pt>
                <c:pt idx="86">
                  <c:v>42011.0</c:v>
                </c:pt>
                <c:pt idx="87">
                  <c:v>42021.0</c:v>
                </c:pt>
                <c:pt idx="88">
                  <c:v>42035.0</c:v>
                </c:pt>
                <c:pt idx="89">
                  <c:v>42074.0</c:v>
                </c:pt>
                <c:pt idx="90">
                  <c:v>42078.0</c:v>
                </c:pt>
                <c:pt idx="91">
                  <c:v>42114.0</c:v>
                </c:pt>
                <c:pt idx="92">
                  <c:v>42117.0</c:v>
                </c:pt>
                <c:pt idx="93">
                  <c:v>42121.0</c:v>
                </c:pt>
                <c:pt idx="94">
                  <c:v>42125.0</c:v>
                </c:pt>
                <c:pt idx="95">
                  <c:v>42136.0</c:v>
                </c:pt>
                <c:pt idx="96">
                  <c:v>42160.0</c:v>
                </c:pt>
                <c:pt idx="97">
                  <c:v>42219.0</c:v>
                </c:pt>
                <c:pt idx="98">
                  <c:v>42250.0</c:v>
                </c:pt>
                <c:pt idx="99">
                  <c:v>42264.0</c:v>
                </c:pt>
                <c:pt idx="100">
                  <c:v>42080.0</c:v>
                </c:pt>
                <c:pt idx="101">
                  <c:v>42115.0</c:v>
                </c:pt>
                <c:pt idx="102">
                  <c:v>41930.0</c:v>
                </c:pt>
                <c:pt idx="103">
                  <c:v>41937.0</c:v>
                </c:pt>
                <c:pt idx="104">
                  <c:v>41942.0</c:v>
                </c:pt>
                <c:pt idx="105">
                  <c:v>42033.0</c:v>
                </c:pt>
                <c:pt idx="106">
                  <c:v>42049.0</c:v>
                </c:pt>
                <c:pt idx="107">
                  <c:v>42080.0</c:v>
                </c:pt>
                <c:pt idx="108">
                  <c:v>42184.0</c:v>
                </c:pt>
                <c:pt idx="109">
                  <c:v>42190.0</c:v>
                </c:pt>
                <c:pt idx="110">
                  <c:v>42210.0</c:v>
                </c:pt>
                <c:pt idx="111">
                  <c:v>42234.0</c:v>
                </c:pt>
                <c:pt idx="112">
                  <c:v>42236.0</c:v>
                </c:pt>
                <c:pt idx="113">
                  <c:v>42239.0</c:v>
                </c:pt>
                <c:pt idx="114">
                  <c:v>42263.0</c:v>
                </c:pt>
                <c:pt idx="115">
                  <c:v>41643.0</c:v>
                </c:pt>
                <c:pt idx="116">
                  <c:v>41660.0</c:v>
                </c:pt>
                <c:pt idx="117">
                  <c:v>41668.0</c:v>
                </c:pt>
                <c:pt idx="118">
                  <c:v>41676.0</c:v>
                </c:pt>
                <c:pt idx="119">
                  <c:v>41689.0</c:v>
                </c:pt>
                <c:pt idx="120">
                  <c:v>41696.0</c:v>
                </c:pt>
                <c:pt idx="121">
                  <c:v>41734.0</c:v>
                </c:pt>
                <c:pt idx="122">
                  <c:v>41758.0</c:v>
                </c:pt>
                <c:pt idx="123">
                  <c:v>41759.0</c:v>
                </c:pt>
                <c:pt idx="124">
                  <c:v>41800.0</c:v>
                </c:pt>
                <c:pt idx="125">
                  <c:v>41810.0</c:v>
                </c:pt>
                <c:pt idx="126">
                  <c:v>41883.0</c:v>
                </c:pt>
                <c:pt idx="127">
                  <c:v>41886.0</c:v>
                </c:pt>
                <c:pt idx="128">
                  <c:v>41887.0</c:v>
                </c:pt>
                <c:pt idx="129">
                  <c:v>41893.0</c:v>
                </c:pt>
                <c:pt idx="130">
                  <c:v>41906.0</c:v>
                </c:pt>
                <c:pt idx="131">
                  <c:v>42075.0</c:v>
                </c:pt>
                <c:pt idx="132">
                  <c:v>42079.0</c:v>
                </c:pt>
                <c:pt idx="133">
                  <c:v>42081.0</c:v>
                </c:pt>
                <c:pt idx="134">
                  <c:v>42095.0</c:v>
                </c:pt>
                <c:pt idx="135">
                  <c:v>42101.0</c:v>
                </c:pt>
                <c:pt idx="136">
                  <c:v>42103.0</c:v>
                </c:pt>
                <c:pt idx="137">
                  <c:v>42108.0</c:v>
                </c:pt>
                <c:pt idx="138">
                  <c:v>42121.0</c:v>
                </c:pt>
                <c:pt idx="139">
                  <c:v>42129.0</c:v>
                </c:pt>
                <c:pt idx="140">
                  <c:v>42136.0</c:v>
                </c:pt>
                <c:pt idx="141">
                  <c:v>42143.0</c:v>
                </c:pt>
                <c:pt idx="142">
                  <c:v>42157.0</c:v>
                </c:pt>
                <c:pt idx="143">
                  <c:v>42159.0</c:v>
                </c:pt>
                <c:pt idx="144">
                  <c:v>42161.0</c:v>
                </c:pt>
                <c:pt idx="145">
                  <c:v>42164.0</c:v>
                </c:pt>
                <c:pt idx="146">
                  <c:v>42170.0</c:v>
                </c:pt>
                <c:pt idx="147">
                  <c:v>42185.0</c:v>
                </c:pt>
                <c:pt idx="148">
                  <c:v>42190.0</c:v>
                </c:pt>
                <c:pt idx="149">
                  <c:v>42191.0</c:v>
                </c:pt>
                <c:pt idx="150">
                  <c:v>42193.0</c:v>
                </c:pt>
                <c:pt idx="151">
                  <c:v>42198.0</c:v>
                </c:pt>
                <c:pt idx="152">
                  <c:v>42205.0</c:v>
                </c:pt>
                <c:pt idx="153">
                  <c:v>42220.0</c:v>
                </c:pt>
                <c:pt idx="154">
                  <c:v>42243.0</c:v>
                </c:pt>
                <c:pt idx="155">
                  <c:v>41916.0</c:v>
                </c:pt>
                <c:pt idx="156">
                  <c:v>42006.0</c:v>
                </c:pt>
                <c:pt idx="157">
                  <c:v>42013.0</c:v>
                </c:pt>
                <c:pt idx="158">
                  <c:v>42017.0</c:v>
                </c:pt>
                <c:pt idx="159">
                  <c:v>42024.0</c:v>
                </c:pt>
                <c:pt idx="160">
                  <c:v>42031.0</c:v>
                </c:pt>
                <c:pt idx="161">
                  <c:v>42038.0</c:v>
                </c:pt>
                <c:pt idx="162">
                  <c:v>42045.0</c:v>
                </c:pt>
                <c:pt idx="163">
                  <c:v>42052.0</c:v>
                </c:pt>
                <c:pt idx="164">
                  <c:v>42056.0</c:v>
                </c:pt>
                <c:pt idx="165">
                  <c:v>42073.0</c:v>
                </c:pt>
                <c:pt idx="166">
                  <c:v>42080.0</c:v>
                </c:pt>
                <c:pt idx="167">
                  <c:v>42101.0</c:v>
                </c:pt>
                <c:pt idx="168">
                  <c:v>42108.0</c:v>
                </c:pt>
                <c:pt idx="169">
                  <c:v>42115.0</c:v>
                </c:pt>
                <c:pt idx="170">
                  <c:v>42143.0</c:v>
                </c:pt>
                <c:pt idx="171">
                  <c:v>42150.0</c:v>
                </c:pt>
                <c:pt idx="172">
                  <c:v>42154.0</c:v>
                </c:pt>
                <c:pt idx="173">
                  <c:v>42157.0</c:v>
                </c:pt>
                <c:pt idx="174">
                  <c:v>42164.0</c:v>
                </c:pt>
                <c:pt idx="175">
                  <c:v>42171.0</c:v>
                </c:pt>
                <c:pt idx="176">
                  <c:v>42178.0</c:v>
                </c:pt>
                <c:pt idx="177">
                  <c:v>42185.0</c:v>
                </c:pt>
                <c:pt idx="178">
                  <c:v>42192.0</c:v>
                </c:pt>
              </c:numCache>
            </c:numRef>
          </c:cat>
          <c:val>
            <c:numRef>
              <c:f>[maystats.xlsx]timeline!$C$2:$C$180</c:f>
              <c:numCache>
                <c:formatCode>General</c:formatCode>
                <c:ptCount val="179"/>
                <c:pt idx="0">
                  <c:v>153.0</c:v>
                </c:pt>
                <c:pt idx="1">
                  <c:v>12.0</c:v>
                </c:pt>
                <c:pt idx="2">
                  <c:v>2448.0</c:v>
                </c:pt>
              </c:numCache>
            </c:numRef>
          </c:val>
          <c:extLst xmlns:c16r2="http://schemas.microsoft.com/office/drawing/2015/06/chart">
            <c:ext xmlns:c16="http://schemas.microsoft.com/office/drawing/2014/chart" uri="{C3380CC4-5D6E-409C-BE32-E72D297353CC}">
              <c16:uniqueId val="{00000000-B22D-43E2-9702-D2376473EFE3}"/>
            </c:ext>
          </c:extLst>
        </c:ser>
        <c:ser>
          <c:idx val="1"/>
          <c:order val="1"/>
          <c:tx>
            <c:strRef>
              <c:f>[maystats.xlsx]timeline!$D$1</c:f>
              <c:strCache>
                <c:ptCount val="1"/>
                <c:pt idx="0">
                  <c:v>best4bestdump</c:v>
                </c:pt>
              </c:strCache>
            </c:strRef>
          </c:tx>
          <c:spPr>
            <a:ln w="15875"/>
          </c:spPr>
          <c:cat>
            <c:numRef>
              <c:f>[maystats.xlsx]timeline!$B$2:$B$180</c:f>
              <c:numCache>
                <c:formatCode>m/d/yyyy</c:formatCode>
                <c:ptCount val="179"/>
                <c:pt idx="0">
                  <c:v>42049.0</c:v>
                </c:pt>
                <c:pt idx="1">
                  <c:v>42058.0</c:v>
                </c:pt>
                <c:pt idx="2">
                  <c:v>42069.0</c:v>
                </c:pt>
                <c:pt idx="3">
                  <c:v>41776.0</c:v>
                </c:pt>
                <c:pt idx="4">
                  <c:v>41833.0</c:v>
                </c:pt>
                <c:pt idx="5">
                  <c:v>41833.0</c:v>
                </c:pt>
                <c:pt idx="6">
                  <c:v>41836.0</c:v>
                </c:pt>
                <c:pt idx="7">
                  <c:v>41837.0</c:v>
                </c:pt>
                <c:pt idx="8">
                  <c:v>41838.0</c:v>
                </c:pt>
                <c:pt idx="9">
                  <c:v>41839.0</c:v>
                </c:pt>
                <c:pt idx="10">
                  <c:v>41843.0</c:v>
                </c:pt>
                <c:pt idx="11">
                  <c:v>41845.0</c:v>
                </c:pt>
                <c:pt idx="12">
                  <c:v>41847.0</c:v>
                </c:pt>
                <c:pt idx="13">
                  <c:v>41851.0</c:v>
                </c:pt>
                <c:pt idx="14">
                  <c:v>41855.0</c:v>
                </c:pt>
                <c:pt idx="15">
                  <c:v>41857.0</c:v>
                </c:pt>
                <c:pt idx="16">
                  <c:v>41860.0</c:v>
                </c:pt>
                <c:pt idx="17">
                  <c:v>41874.0</c:v>
                </c:pt>
                <c:pt idx="18">
                  <c:v>41878.0</c:v>
                </c:pt>
                <c:pt idx="19">
                  <c:v>41879.0</c:v>
                </c:pt>
                <c:pt idx="20">
                  <c:v>41881.0</c:v>
                </c:pt>
                <c:pt idx="21">
                  <c:v>41884.0</c:v>
                </c:pt>
                <c:pt idx="22">
                  <c:v>41889.0</c:v>
                </c:pt>
                <c:pt idx="23">
                  <c:v>41895.0</c:v>
                </c:pt>
                <c:pt idx="24">
                  <c:v>41908.0</c:v>
                </c:pt>
                <c:pt idx="25">
                  <c:v>41912.0</c:v>
                </c:pt>
                <c:pt idx="26">
                  <c:v>41917.0</c:v>
                </c:pt>
                <c:pt idx="27">
                  <c:v>41924.0</c:v>
                </c:pt>
                <c:pt idx="28">
                  <c:v>41945.0</c:v>
                </c:pt>
                <c:pt idx="29">
                  <c:v>41949.0</c:v>
                </c:pt>
                <c:pt idx="30">
                  <c:v>41949.0</c:v>
                </c:pt>
                <c:pt idx="31">
                  <c:v>41963.0</c:v>
                </c:pt>
                <c:pt idx="32">
                  <c:v>41963.0</c:v>
                </c:pt>
                <c:pt idx="33">
                  <c:v>41967.0</c:v>
                </c:pt>
                <c:pt idx="34">
                  <c:v>41969.0</c:v>
                </c:pt>
                <c:pt idx="35">
                  <c:v>41985.0</c:v>
                </c:pt>
                <c:pt idx="36">
                  <c:v>41987.0</c:v>
                </c:pt>
                <c:pt idx="37">
                  <c:v>41993.0</c:v>
                </c:pt>
                <c:pt idx="38">
                  <c:v>41995.0</c:v>
                </c:pt>
                <c:pt idx="39">
                  <c:v>42006.0</c:v>
                </c:pt>
                <c:pt idx="40">
                  <c:v>42014.0</c:v>
                </c:pt>
                <c:pt idx="41">
                  <c:v>42021.0</c:v>
                </c:pt>
                <c:pt idx="42">
                  <c:v>42021.0</c:v>
                </c:pt>
                <c:pt idx="43">
                  <c:v>42026.0</c:v>
                </c:pt>
                <c:pt idx="44">
                  <c:v>42044.0</c:v>
                </c:pt>
                <c:pt idx="45">
                  <c:v>42047.0</c:v>
                </c:pt>
                <c:pt idx="46">
                  <c:v>42053.0</c:v>
                </c:pt>
                <c:pt idx="47">
                  <c:v>42053.0</c:v>
                </c:pt>
                <c:pt idx="48">
                  <c:v>42074.0</c:v>
                </c:pt>
                <c:pt idx="49">
                  <c:v>42076.0</c:v>
                </c:pt>
                <c:pt idx="50">
                  <c:v>42054.0</c:v>
                </c:pt>
                <c:pt idx="51">
                  <c:v>42058.0</c:v>
                </c:pt>
                <c:pt idx="52">
                  <c:v>42062.0</c:v>
                </c:pt>
                <c:pt idx="53">
                  <c:v>42067.0</c:v>
                </c:pt>
                <c:pt idx="54">
                  <c:v>42072.0</c:v>
                </c:pt>
                <c:pt idx="55">
                  <c:v>42079.0</c:v>
                </c:pt>
                <c:pt idx="56">
                  <c:v>42085.0</c:v>
                </c:pt>
                <c:pt idx="57">
                  <c:v>42091.0</c:v>
                </c:pt>
                <c:pt idx="58">
                  <c:v>42098.0</c:v>
                </c:pt>
                <c:pt idx="59">
                  <c:v>42103.0</c:v>
                </c:pt>
                <c:pt idx="60">
                  <c:v>42109.0</c:v>
                </c:pt>
                <c:pt idx="61">
                  <c:v>42114.0</c:v>
                </c:pt>
                <c:pt idx="62">
                  <c:v>42118.0</c:v>
                </c:pt>
                <c:pt idx="63">
                  <c:v>42144.0</c:v>
                </c:pt>
                <c:pt idx="64">
                  <c:v>42149.0</c:v>
                </c:pt>
                <c:pt idx="65">
                  <c:v>42156.0</c:v>
                </c:pt>
                <c:pt idx="66">
                  <c:v>42161.0</c:v>
                </c:pt>
                <c:pt idx="67">
                  <c:v>42166.0</c:v>
                </c:pt>
                <c:pt idx="68">
                  <c:v>42171.0</c:v>
                </c:pt>
                <c:pt idx="69">
                  <c:v>42179.0</c:v>
                </c:pt>
                <c:pt idx="70">
                  <c:v>42185.0</c:v>
                </c:pt>
                <c:pt idx="71">
                  <c:v>42191.0</c:v>
                </c:pt>
                <c:pt idx="72">
                  <c:v>41920.0</c:v>
                </c:pt>
                <c:pt idx="73">
                  <c:v>41852.0</c:v>
                </c:pt>
                <c:pt idx="74">
                  <c:v>41882.0</c:v>
                </c:pt>
                <c:pt idx="75">
                  <c:v>41897.0</c:v>
                </c:pt>
                <c:pt idx="76">
                  <c:v>41899.0</c:v>
                </c:pt>
                <c:pt idx="77">
                  <c:v>41913.0</c:v>
                </c:pt>
                <c:pt idx="78">
                  <c:v>41921.0</c:v>
                </c:pt>
                <c:pt idx="79">
                  <c:v>41943.0</c:v>
                </c:pt>
                <c:pt idx="80">
                  <c:v>41953.0</c:v>
                </c:pt>
                <c:pt idx="81">
                  <c:v>41966.0</c:v>
                </c:pt>
                <c:pt idx="82">
                  <c:v>41970.0</c:v>
                </c:pt>
                <c:pt idx="83">
                  <c:v>41972.0</c:v>
                </c:pt>
                <c:pt idx="84">
                  <c:v>41991.0</c:v>
                </c:pt>
                <c:pt idx="85">
                  <c:v>42002.0</c:v>
                </c:pt>
                <c:pt idx="86">
                  <c:v>42011.0</c:v>
                </c:pt>
                <c:pt idx="87">
                  <c:v>42021.0</c:v>
                </c:pt>
                <c:pt idx="88">
                  <c:v>42035.0</c:v>
                </c:pt>
                <c:pt idx="89">
                  <c:v>42074.0</c:v>
                </c:pt>
                <c:pt idx="90">
                  <c:v>42078.0</c:v>
                </c:pt>
                <c:pt idx="91">
                  <c:v>42114.0</c:v>
                </c:pt>
                <c:pt idx="92">
                  <c:v>42117.0</c:v>
                </c:pt>
                <c:pt idx="93">
                  <c:v>42121.0</c:v>
                </c:pt>
                <c:pt idx="94">
                  <c:v>42125.0</c:v>
                </c:pt>
                <c:pt idx="95">
                  <c:v>42136.0</c:v>
                </c:pt>
                <c:pt idx="96">
                  <c:v>42160.0</c:v>
                </c:pt>
                <c:pt idx="97">
                  <c:v>42219.0</c:v>
                </c:pt>
                <c:pt idx="98">
                  <c:v>42250.0</c:v>
                </c:pt>
                <c:pt idx="99">
                  <c:v>42264.0</c:v>
                </c:pt>
                <c:pt idx="100">
                  <c:v>42080.0</c:v>
                </c:pt>
                <c:pt idx="101">
                  <c:v>42115.0</c:v>
                </c:pt>
                <c:pt idx="102">
                  <c:v>41930.0</c:v>
                </c:pt>
                <c:pt idx="103">
                  <c:v>41937.0</c:v>
                </c:pt>
                <c:pt idx="104">
                  <c:v>41942.0</c:v>
                </c:pt>
                <c:pt idx="105">
                  <c:v>42033.0</c:v>
                </c:pt>
                <c:pt idx="106">
                  <c:v>42049.0</c:v>
                </c:pt>
                <c:pt idx="107">
                  <c:v>42080.0</c:v>
                </c:pt>
                <c:pt idx="108">
                  <c:v>42184.0</c:v>
                </c:pt>
                <c:pt idx="109">
                  <c:v>42190.0</c:v>
                </c:pt>
                <c:pt idx="110">
                  <c:v>42210.0</c:v>
                </c:pt>
                <c:pt idx="111">
                  <c:v>42234.0</c:v>
                </c:pt>
                <c:pt idx="112">
                  <c:v>42236.0</c:v>
                </c:pt>
                <c:pt idx="113">
                  <c:v>42239.0</c:v>
                </c:pt>
                <c:pt idx="114">
                  <c:v>42263.0</c:v>
                </c:pt>
                <c:pt idx="115">
                  <c:v>41643.0</c:v>
                </c:pt>
                <c:pt idx="116">
                  <c:v>41660.0</c:v>
                </c:pt>
                <c:pt idx="117">
                  <c:v>41668.0</c:v>
                </c:pt>
                <c:pt idx="118">
                  <c:v>41676.0</c:v>
                </c:pt>
                <c:pt idx="119">
                  <c:v>41689.0</c:v>
                </c:pt>
                <c:pt idx="120">
                  <c:v>41696.0</c:v>
                </c:pt>
                <c:pt idx="121">
                  <c:v>41734.0</c:v>
                </c:pt>
                <c:pt idx="122">
                  <c:v>41758.0</c:v>
                </c:pt>
                <c:pt idx="123">
                  <c:v>41759.0</c:v>
                </c:pt>
                <c:pt idx="124">
                  <c:v>41800.0</c:v>
                </c:pt>
                <c:pt idx="125">
                  <c:v>41810.0</c:v>
                </c:pt>
                <c:pt idx="126">
                  <c:v>41883.0</c:v>
                </c:pt>
                <c:pt idx="127">
                  <c:v>41886.0</c:v>
                </c:pt>
                <c:pt idx="128">
                  <c:v>41887.0</c:v>
                </c:pt>
                <c:pt idx="129">
                  <c:v>41893.0</c:v>
                </c:pt>
                <c:pt idx="130">
                  <c:v>41906.0</c:v>
                </c:pt>
                <c:pt idx="131">
                  <c:v>42075.0</c:v>
                </c:pt>
                <c:pt idx="132">
                  <c:v>42079.0</c:v>
                </c:pt>
                <c:pt idx="133">
                  <c:v>42081.0</c:v>
                </c:pt>
                <c:pt idx="134">
                  <c:v>42095.0</c:v>
                </c:pt>
                <c:pt idx="135">
                  <c:v>42101.0</c:v>
                </c:pt>
                <c:pt idx="136">
                  <c:v>42103.0</c:v>
                </c:pt>
                <c:pt idx="137">
                  <c:v>42108.0</c:v>
                </c:pt>
                <c:pt idx="138">
                  <c:v>42121.0</c:v>
                </c:pt>
                <c:pt idx="139">
                  <c:v>42129.0</c:v>
                </c:pt>
                <c:pt idx="140">
                  <c:v>42136.0</c:v>
                </c:pt>
                <c:pt idx="141">
                  <c:v>42143.0</c:v>
                </c:pt>
                <c:pt idx="142">
                  <c:v>42157.0</c:v>
                </c:pt>
                <c:pt idx="143">
                  <c:v>42159.0</c:v>
                </c:pt>
                <c:pt idx="144">
                  <c:v>42161.0</c:v>
                </c:pt>
                <c:pt idx="145">
                  <c:v>42164.0</c:v>
                </c:pt>
                <c:pt idx="146">
                  <c:v>42170.0</c:v>
                </c:pt>
                <c:pt idx="147">
                  <c:v>42185.0</c:v>
                </c:pt>
                <c:pt idx="148">
                  <c:v>42190.0</c:v>
                </c:pt>
                <c:pt idx="149">
                  <c:v>42191.0</c:v>
                </c:pt>
                <c:pt idx="150">
                  <c:v>42193.0</c:v>
                </c:pt>
                <c:pt idx="151">
                  <c:v>42198.0</c:v>
                </c:pt>
                <c:pt idx="152">
                  <c:v>42205.0</c:v>
                </c:pt>
                <c:pt idx="153">
                  <c:v>42220.0</c:v>
                </c:pt>
                <c:pt idx="154">
                  <c:v>42243.0</c:v>
                </c:pt>
                <c:pt idx="155">
                  <c:v>41916.0</c:v>
                </c:pt>
                <c:pt idx="156">
                  <c:v>42006.0</c:v>
                </c:pt>
                <c:pt idx="157">
                  <c:v>42013.0</c:v>
                </c:pt>
                <c:pt idx="158">
                  <c:v>42017.0</c:v>
                </c:pt>
                <c:pt idx="159">
                  <c:v>42024.0</c:v>
                </c:pt>
                <c:pt idx="160">
                  <c:v>42031.0</c:v>
                </c:pt>
                <c:pt idx="161">
                  <c:v>42038.0</c:v>
                </c:pt>
                <c:pt idx="162">
                  <c:v>42045.0</c:v>
                </c:pt>
                <c:pt idx="163">
                  <c:v>42052.0</c:v>
                </c:pt>
                <c:pt idx="164">
                  <c:v>42056.0</c:v>
                </c:pt>
                <c:pt idx="165">
                  <c:v>42073.0</c:v>
                </c:pt>
                <c:pt idx="166">
                  <c:v>42080.0</c:v>
                </c:pt>
                <c:pt idx="167">
                  <c:v>42101.0</c:v>
                </c:pt>
                <c:pt idx="168">
                  <c:v>42108.0</c:v>
                </c:pt>
                <c:pt idx="169">
                  <c:v>42115.0</c:v>
                </c:pt>
                <c:pt idx="170">
                  <c:v>42143.0</c:v>
                </c:pt>
                <c:pt idx="171">
                  <c:v>42150.0</c:v>
                </c:pt>
                <c:pt idx="172">
                  <c:v>42154.0</c:v>
                </c:pt>
                <c:pt idx="173">
                  <c:v>42157.0</c:v>
                </c:pt>
                <c:pt idx="174">
                  <c:v>42164.0</c:v>
                </c:pt>
                <c:pt idx="175">
                  <c:v>42171.0</c:v>
                </c:pt>
                <c:pt idx="176">
                  <c:v>42178.0</c:v>
                </c:pt>
                <c:pt idx="177">
                  <c:v>42185.0</c:v>
                </c:pt>
                <c:pt idx="178">
                  <c:v>42192.0</c:v>
                </c:pt>
              </c:numCache>
            </c:numRef>
          </c:cat>
          <c:val>
            <c:numRef>
              <c:f>[maystats.xlsx]timeline!$D$2:$D$180</c:f>
              <c:numCache>
                <c:formatCode>General</c:formatCode>
                <c:ptCount val="179"/>
                <c:pt idx="3">
                  <c:v>1456.0</c:v>
                </c:pt>
                <c:pt idx="4">
                  <c:v>14.0</c:v>
                </c:pt>
                <c:pt idx="5">
                  <c:v>3.0</c:v>
                </c:pt>
                <c:pt idx="6">
                  <c:v>35.0</c:v>
                </c:pt>
                <c:pt idx="7">
                  <c:v>15.0</c:v>
                </c:pt>
                <c:pt idx="8">
                  <c:v>8.0</c:v>
                </c:pt>
                <c:pt idx="9">
                  <c:v>16.0</c:v>
                </c:pt>
                <c:pt idx="10">
                  <c:v>5691.0</c:v>
                </c:pt>
                <c:pt idx="11">
                  <c:v>50.0</c:v>
                </c:pt>
                <c:pt idx="12">
                  <c:v>18.0</c:v>
                </c:pt>
                <c:pt idx="13">
                  <c:v>183.0</c:v>
                </c:pt>
                <c:pt idx="14">
                  <c:v>164.0</c:v>
                </c:pt>
                <c:pt idx="15">
                  <c:v>20.0</c:v>
                </c:pt>
                <c:pt idx="16">
                  <c:v>15.0</c:v>
                </c:pt>
                <c:pt idx="17">
                  <c:v>79.0</c:v>
                </c:pt>
                <c:pt idx="18">
                  <c:v>367.0</c:v>
                </c:pt>
                <c:pt idx="19">
                  <c:v>884.0</c:v>
                </c:pt>
                <c:pt idx="20">
                  <c:v>67.0</c:v>
                </c:pt>
                <c:pt idx="21">
                  <c:v>48.0</c:v>
                </c:pt>
                <c:pt idx="22">
                  <c:v>671.0</c:v>
                </c:pt>
                <c:pt idx="23">
                  <c:v>8.0</c:v>
                </c:pt>
                <c:pt idx="24">
                  <c:v>954.0</c:v>
                </c:pt>
                <c:pt idx="25">
                  <c:v>801.0</c:v>
                </c:pt>
                <c:pt idx="26">
                  <c:v>39.0</c:v>
                </c:pt>
                <c:pt idx="27">
                  <c:v>1487.0</c:v>
                </c:pt>
                <c:pt idx="28">
                  <c:v>54.0</c:v>
                </c:pt>
                <c:pt idx="29">
                  <c:v>1234.0</c:v>
                </c:pt>
                <c:pt idx="30">
                  <c:v>489.0</c:v>
                </c:pt>
                <c:pt idx="31">
                  <c:v>833.0</c:v>
                </c:pt>
                <c:pt idx="32">
                  <c:v>72.0</c:v>
                </c:pt>
                <c:pt idx="33">
                  <c:v>812.0</c:v>
                </c:pt>
                <c:pt idx="34">
                  <c:v>614.0</c:v>
                </c:pt>
                <c:pt idx="35">
                  <c:v>618.0</c:v>
                </c:pt>
                <c:pt idx="36">
                  <c:v>1441.0</c:v>
                </c:pt>
                <c:pt idx="37">
                  <c:v>53.0</c:v>
                </c:pt>
                <c:pt idx="38">
                  <c:v>426.0</c:v>
                </c:pt>
                <c:pt idx="39">
                  <c:v>595.0</c:v>
                </c:pt>
                <c:pt idx="40">
                  <c:v>295.0</c:v>
                </c:pt>
                <c:pt idx="41">
                  <c:v>203.0</c:v>
                </c:pt>
                <c:pt idx="42">
                  <c:v>252.0</c:v>
                </c:pt>
                <c:pt idx="43">
                  <c:v>382.0</c:v>
                </c:pt>
                <c:pt idx="44">
                  <c:v>611.0</c:v>
                </c:pt>
                <c:pt idx="45">
                  <c:v>986.0</c:v>
                </c:pt>
                <c:pt idx="46">
                  <c:v>929.0</c:v>
                </c:pt>
                <c:pt idx="47">
                  <c:v>202.0</c:v>
                </c:pt>
                <c:pt idx="48">
                  <c:v>473.0</c:v>
                </c:pt>
                <c:pt idx="49">
                  <c:v>1348.0</c:v>
                </c:pt>
              </c:numCache>
            </c:numRef>
          </c:val>
          <c:extLst xmlns:c16r2="http://schemas.microsoft.com/office/drawing/2015/06/chart">
            <c:ext xmlns:c16="http://schemas.microsoft.com/office/drawing/2014/chart" uri="{C3380CC4-5D6E-409C-BE32-E72D297353CC}">
              <c16:uniqueId val="{00000001-B22D-43E2-9702-D2376473EFE3}"/>
            </c:ext>
          </c:extLst>
        </c:ser>
        <c:ser>
          <c:idx val="2"/>
          <c:order val="2"/>
          <c:tx>
            <c:strRef>
              <c:f>[maystats.xlsx]timeline!$E$1</c:f>
              <c:strCache>
                <c:ptCount val="1"/>
                <c:pt idx="0">
                  <c:v>dumpspwdump</c:v>
                </c:pt>
              </c:strCache>
            </c:strRef>
          </c:tx>
          <c:spPr>
            <a:ln w="15875"/>
          </c:spPr>
          <c:cat>
            <c:numRef>
              <c:f>[maystats.xlsx]timeline!$B$2:$B$180</c:f>
              <c:numCache>
                <c:formatCode>m/d/yyyy</c:formatCode>
                <c:ptCount val="179"/>
                <c:pt idx="0">
                  <c:v>42049.0</c:v>
                </c:pt>
                <c:pt idx="1">
                  <c:v>42058.0</c:v>
                </c:pt>
                <c:pt idx="2">
                  <c:v>42069.0</c:v>
                </c:pt>
                <c:pt idx="3">
                  <c:v>41776.0</c:v>
                </c:pt>
                <c:pt idx="4">
                  <c:v>41833.0</c:v>
                </c:pt>
                <c:pt idx="5">
                  <c:v>41833.0</c:v>
                </c:pt>
                <c:pt idx="6">
                  <c:v>41836.0</c:v>
                </c:pt>
                <c:pt idx="7">
                  <c:v>41837.0</c:v>
                </c:pt>
                <c:pt idx="8">
                  <c:v>41838.0</c:v>
                </c:pt>
                <c:pt idx="9">
                  <c:v>41839.0</c:v>
                </c:pt>
                <c:pt idx="10">
                  <c:v>41843.0</c:v>
                </c:pt>
                <c:pt idx="11">
                  <c:v>41845.0</c:v>
                </c:pt>
                <c:pt idx="12">
                  <c:v>41847.0</c:v>
                </c:pt>
                <c:pt idx="13">
                  <c:v>41851.0</c:v>
                </c:pt>
                <c:pt idx="14">
                  <c:v>41855.0</c:v>
                </c:pt>
                <c:pt idx="15">
                  <c:v>41857.0</c:v>
                </c:pt>
                <c:pt idx="16">
                  <c:v>41860.0</c:v>
                </c:pt>
                <c:pt idx="17">
                  <c:v>41874.0</c:v>
                </c:pt>
                <c:pt idx="18">
                  <c:v>41878.0</c:v>
                </c:pt>
                <c:pt idx="19">
                  <c:v>41879.0</c:v>
                </c:pt>
                <c:pt idx="20">
                  <c:v>41881.0</c:v>
                </c:pt>
                <c:pt idx="21">
                  <c:v>41884.0</c:v>
                </c:pt>
                <c:pt idx="22">
                  <c:v>41889.0</c:v>
                </c:pt>
                <c:pt idx="23">
                  <c:v>41895.0</c:v>
                </c:pt>
                <c:pt idx="24">
                  <c:v>41908.0</c:v>
                </c:pt>
                <c:pt idx="25">
                  <c:v>41912.0</c:v>
                </c:pt>
                <c:pt idx="26">
                  <c:v>41917.0</c:v>
                </c:pt>
                <c:pt idx="27">
                  <c:v>41924.0</c:v>
                </c:pt>
                <c:pt idx="28">
                  <c:v>41945.0</c:v>
                </c:pt>
                <c:pt idx="29">
                  <c:v>41949.0</c:v>
                </c:pt>
                <c:pt idx="30">
                  <c:v>41949.0</c:v>
                </c:pt>
                <c:pt idx="31">
                  <c:v>41963.0</c:v>
                </c:pt>
                <c:pt idx="32">
                  <c:v>41963.0</c:v>
                </c:pt>
                <c:pt idx="33">
                  <c:v>41967.0</c:v>
                </c:pt>
                <c:pt idx="34">
                  <c:v>41969.0</c:v>
                </c:pt>
                <c:pt idx="35">
                  <c:v>41985.0</c:v>
                </c:pt>
                <c:pt idx="36">
                  <c:v>41987.0</c:v>
                </c:pt>
                <c:pt idx="37">
                  <c:v>41993.0</c:v>
                </c:pt>
                <c:pt idx="38">
                  <c:v>41995.0</c:v>
                </c:pt>
                <c:pt idx="39">
                  <c:v>42006.0</c:v>
                </c:pt>
                <c:pt idx="40">
                  <c:v>42014.0</c:v>
                </c:pt>
                <c:pt idx="41">
                  <c:v>42021.0</c:v>
                </c:pt>
                <c:pt idx="42">
                  <c:v>42021.0</c:v>
                </c:pt>
                <c:pt idx="43">
                  <c:v>42026.0</c:v>
                </c:pt>
                <c:pt idx="44">
                  <c:v>42044.0</c:v>
                </c:pt>
                <c:pt idx="45">
                  <c:v>42047.0</c:v>
                </c:pt>
                <c:pt idx="46">
                  <c:v>42053.0</c:v>
                </c:pt>
                <c:pt idx="47">
                  <c:v>42053.0</c:v>
                </c:pt>
                <c:pt idx="48">
                  <c:v>42074.0</c:v>
                </c:pt>
                <c:pt idx="49">
                  <c:v>42076.0</c:v>
                </c:pt>
                <c:pt idx="50">
                  <c:v>42054.0</c:v>
                </c:pt>
                <c:pt idx="51">
                  <c:v>42058.0</c:v>
                </c:pt>
                <c:pt idx="52">
                  <c:v>42062.0</c:v>
                </c:pt>
                <c:pt idx="53">
                  <c:v>42067.0</c:v>
                </c:pt>
                <c:pt idx="54">
                  <c:v>42072.0</c:v>
                </c:pt>
                <c:pt idx="55">
                  <c:v>42079.0</c:v>
                </c:pt>
                <c:pt idx="56">
                  <c:v>42085.0</c:v>
                </c:pt>
                <c:pt idx="57">
                  <c:v>42091.0</c:v>
                </c:pt>
                <c:pt idx="58">
                  <c:v>42098.0</c:v>
                </c:pt>
                <c:pt idx="59">
                  <c:v>42103.0</c:v>
                </c:pt>
                <c:pt idx="60">
                  <c:v>42109.0</c:v>
                </c:pt>
                <c:pt idx="61">
                  <c:v>42114.0</c:v>
                </c:pt>
                <c:pt idx="62">
                  <c:v>42118.0</c:v>
                </c:pt>
                <c:pt idx="63">
                  <c:v>42144.0</c:v>
                </c:pt>
                <c:pt idx="64">
                  <c:v>42149.0</c:v>
                </c:pt>
                <c:pt idx="65">
                  <c:v>42156.0</c:v>
                </c:pt>
                <c:pt idx="66">
                  <c:v>42161.0</c:v>
                </c:pt>
                <c:pt idx="67">
                  <c:v>42166.0</c:v>
                </c:pt>
                <c:pt idx="68">
                  <c:v>42171.0</c:v>
                </c:pt>
                <c:pt idx="69">
                  <c:v>42179.0</c:v>
                </c:pt>
                <c:pt idx="70">
                  <c:v>42185.0</c:v>
                </c:pt>
                <c:pt idx="71">
                  <c:v>42191.0</c:v>
                </c:pt>
                <c:pt idx="72">
                  <c:v>41920.0</c:v>
                </c:pt>
                <c:pt idx="73">
                  <c:v>41852.0</c:v>
                </c:pt>
                <c:pt idx="74">
                  <c:v>41882.0</c:v>
                </c:pt>
                <c:pt idx="75">
                  <c:v>41897.0</c:v>
                </c:pt>
                <c:pt idx="76">
                  <c:v>41899.0</c:v>
                </c:pt>
                <c:pt idx="77">
                  <c:v>41913.0</c:v>
                </c:pt>
                <c:pt idx="78">
                  <c:v>41921.0</c:v>
                </c:pt>
                <c:pt idx="79">
                  <c:v>41943.0</c:v>
                </c:pt>
                <c:pt idx="80">
                  <c:v>41953.0</c:v>
                </c:pt>
                <c:pt idx="81">
                  <c:v>41966.0</c:v>
                </c:pt>
                <c:pt idx="82">
                  <c:v>41970.0</c:v>
                </c:pt>
                <c:pt idx="83">
                  <c:v>41972.0</c:v>
                </c:pt>
                <c:pt idx="84">
                  <c:v>41991.0</c:v>
                </c:pt>
                <c:pt idx="85">
                  <c:v>42002.0</c:v>
                </c:pt>
                <c:pt idx="86">
                  <c:v>42011.0</c:v>
                </c:pt>
                <c:pt idx="87">
                  <c:v>42021.0</c:v>
                </c:pt>
                <c:pt idx="88">
                  <c:v>42035.0</c:v>
                </c:pt>
                <c:pt idx="89">
                  <c:v>42074.0</c:v>
                </c:pt>
                <c:pt idx="90">
                  <c:v>42078.0</c:v>
                </c:pt>
                <c:pt idx="91">
                  <c:v>42114.0</c:v>
                </c:pt>
                <c:pt idx="92">
                  <c:v>42117.0</c:v>
                </c:pt>
                <c:pt idx="93">
                  <c:v>42121.0</c:v>
                </c:pt>
                <c:pt idx="94">
                  <c:v>42125.0</c:v>
                </c:pt>
                <c:pt idx="95">
                  <c:v>42136.0</c:v>
                </c:pt>
                <c:pt idx="96">
                  <c:v>42160.0</c:v>
                </c:pt>
                <c:pt idx="97">
                  <c:v>42219.0</c:v>
                </c:pt>
                <c:pt idx="98">
                  <c:v>42250.0</c:v>
                </c:pt>
                <c:pt idx="99">
                  <c:v>42264.0</c:v>
                </c:pt>
                <c:pt idx="100">
                  <c:v>42080.0</c:v>
                </c:pt>
                <c:pt idx="101">
                  <c:v>42115.0</c:v>
                </c:pt>
                <c:pt idx="102">
                  <c:v>41930.0</c:v>
                </c:pt>
                <c:pt idx="103">
                  <c:v>41937.0</c:v>
                </c:pt>
                <c:pt idx="104">
                  <c:v>41942.0</c:v>
                </c:pt>
                <c:pt idx="105">
                  <c:v>42033.0</c:v>
                </c:pt>
                <c:pt idx="106">
                  <c:v>42049.0</c:v>
                </c:pt>
                <c:pt idx="107">
                  <c:v>42080.0</c:v>
                </c:pt>
                <c:pt idx="108">
                  <c:v>42184.0</c:v>
                </c:pt>
                <c:pt idx="109">
                  <c:v>42190.0</c:v>
                </c:pt>
                <c:pt idx="110">
                  <c:v>42210.0</c:v>
                </c:pt>
                <c:pt idx="111">
                  <c:v>42234.0</c:v>
                </c:pt>
                <c:pt idx="112">
                  <c:v>42236.0</c:v>
                </c:pt>
                <c:pt idx="113">
                  <c:v>42239.0</c:v>
                </c:pt>
                <c:pt idx="114">
                  <c:v>42263.0</c:v>
                </c:pt>
                <c:pt idx="115">
                  <c:v>41643.0</c:v>
                </c:pt>
                <c:pt idx="116">
                  <c:v>41660.0</c:v>
                </c:pt>
                <c:pt idx="117">
                  <c:v>41668.0</c:v>
                </c:pt>
                <c:pt idx="118">
                  <c:v>41676.0</c:v>
                </c:pt>
                <c:pt idx="119">
                  <c:v>41689.0</c:v>
                </c:pt>
                <c:pt idx="120">
                  <c:v>41696.0</c:v>
                </c:pt>
                <c:pt idx="121">
                  <c:v>41734.0</c:v>
                </c:pt>
                <c:pt idx="122">
                  <c:v>41758.0</c:v>
                </c:pt>
                <c:pt idx="123">
                  <c:v>41759.0</c:v>
                </c:pt>
                <c:pt idx="124">
                  <c:v>41800.0</c:v>
                </c:pt>
                <c:pt idx="125">
                  <c:v>41810.0</c:v>
                </c:pt>
                <c:pt idx="126">
                  <c:v>41883.0</c:v>
                </c:pt>
                <c:pt idx="127">
                  <c:v>41886.0</c:v>
                </c:pt>
                <c:pt idx="128">
                  <c:v>41887.0</c:v>
                </c:pt>
                <c:pt idx="129">
                  <c:v>41893.0</c:v>
                </c:pt>
                <c:pt idx="130">
                  <c:v>41906.0</c:v>
                </c:pt>
                <c:pt idx="131">
                  <c:v>42075.0</c:v>
                </c:pt>
                <c:pt idx="132">
                  <c:v>42079.0</c:v>
                </c:pt>
                <c:pt idx="133">
                  <c:v>42081.0</c:v>
                </c:pt>
                <c:pt idx="134">
                  <c:v>42095.0</c:v>
                </c:pt>
                <c:pt idx="135">
                  <c:v>42101.0</c:v>
                </c:pt>
                <c:pt idx="136">
                  <c:v>42103.0</c:v>
                </c:pt>
                <c:pt idx="137">
                  <c:v>42108.0</c:v>
                </c:pt>
                <c:pt idx="138">
                  <c:v>42121.0</c:v>
                </c:pt>
                <c:pt idx="139">
                  <c:v>42129.0</c:v>
                </c:pt>
                <c:pt idx="140">
                  <c:v>42136.0</c:v>
                </c:pt>
                <c:pt idx="141">
                  <c:v>42143.0</c:v>
                </c:pt>
                <c:pt idx="142">
                  <c:v>42157.0</c:v>
                </c:pt>
                <c:pt idx="143">
                  <c:v>42159.0</c:v>
                </c:pt>
                <c:pt idx="144">
                  <c:v>42161.0</c:v>
                </c:pt>
                <c:pt idx="145">
                  <c:v>42164.0</c:v>
                </c:pt>
                <c:pt idx="146">
                  <c:v>42170.0</c:v>
                </c:pt>
                <c:pt idx="147">
                  <c:v>42185.0</c:v>
                </c:pt>
                <c:pt idx="148">
                  <c:v>42190.0</c:v>
                </c:pt>
                <c:pt idx="149">
                  <c:v>42191.0</c:v>
                </c:pt>
                <c:pt idx="150">
                  <c:v>42193.0</c:v>
                </c:pt>
                <c:pt idx="151">
                  <c:v>42198.0</c:v>
                </c:pt>
                <c:pt idx="152">
                  <c:v>42205.0</c:v>
                </c:pt>
                <c:pt idx="153">
                  <c:v>42220.0</c:v>
                </c:pt>
                <c:pt idx="154">
                  <c:v>42243.0</c:v>
                </c:pt>
                <c:pt idx="155">
                  <c:v>41916.0</c:v>
                </c:pt>
                <c:pt idx="156">
                  <c:v>42006.0</c:v>
                </c:pt>
                <c:pt idx="157">
                  <c:v>42013.0</c:v>
                </c:pt>
                <c:pt idx="158">
                  <c:v>42017.0</c:v>
                </c:pt>
                <c:pt idx="159">
                  <c:v>42024.0</c:v>
                </c:pt>
                <c:pt idx="160">
                  <c:v>42031.0</c:v>
                </c:pt>
                <c:pt idx="161">
                  <c:v>42038.0</c:v>
                </c:pt>
                <c:pt idx="162">
                  <c:v>42045.0</c:v>
                </c:pt>
                <c:pt idx="163">
                  <c:v>42052.0</c:v>
                </c:pt>
                <c:pt idx="164">
                  <c:v>42056.0</c:v>
                </c:pt>
                <c:pt idx="165">
                  <c:v>42073.0</c:v>
                </c:pt>
                <c:pt idx="166">
                  <c:v>42080.0</c:v>
                </c:pt>
                <c:pt idx="167">
                  <c:v>42101.0</c:v>
                </c:pt>
                <c:pt idx="168">
                  <c:v>42108.0</c:v>
                </c:pt>
                <c:pt idx="169">
                  <c:v>42115.0</c:v>
                </c:pt>
                <c:pt idx="170">
                  <c:v>42143.0</c:v>
                </c:pt>
                <c:pt idx="171">
                  <c:v>42150.0</c:v>
                </c:pt>
                <c:pt idx="172">
                  <c:v>42154.0</c:v>
                </c:pt>
                <c:pt idx="173">
                  <c:v>42157.0</c:v>
                </c:pt>
                <c:pt idx="174">
                  <c:v>42164.0</c:v>
                </c:pt>
                <c:pt idx="175">
                  <c:v>42171.0</c:v>
                </c:pt>
                <c:pt idx="176">
                  <c:v>42178.0</c:v>
                </c:pt>
                <c:pt idx="177">
                  <c:v>42185.0</c:v>
                </c:pt>
                <c:pt idx="178">
                  <c:v>42192.0</c:v>
                </c:pt>
              </c:numCache>
            </c:numRef>
          </c:cat>
          <c:val>
            <c:numRef>
              <c:f>[maystats.xlsx]timeline!$E$2:$E$180</c:f>
              <c:numCache>
                <c:formatCode>General</c:formatCode>
                <c:ptCount val="179"/>
                <c:pt idx="50">
                  <c:v>1467.0</c:v>
                </c:pt>
                <c:pt idx="51">
                  <c:v>2270.0</c:v>
                </c:pt>
                <c:pt idx="52">
                  <c:v>3407.0</c:v>
                </c:pt>
                <c:pt idx="53">
                  <c:v>1421.0</c:v>
                </c:pt>
                <c:pt idx="54">
                  <c:v>1992.0</c:v>
                </c:pt>
                <c:pt idx="55">
                  <c:v>7286.0</c:v>
                </c:pt>
                <c:pt idx="56">
                  <c:v>1823.0</c:v>
                </c:pt>
                <c:pt idx="57">
                  <c:v>1121.0</c:v>
                </c:pt>
                <c:pt idx="58">
                  <c:v>785.0</c:v>
                </c:pt>
                <c:pt idx="59">
                  <c:v>998.0</c:v>
                </c:pt>
                <c:pt idx="60">
                  <c:v>1553.0</c:v>
                </c:pt>
                <c:pt idx="61">
                  <c:v>1072.0</c:v>
                </c:pt>
                <c:pt idx="62">
                  <c:v>1141.0</c:v>
                </c:pt>
                <c:pt idx="63">
                  <c:v>796.0</c:v>
                </c:pt>
                <c:pt idx="64">
                  <c:v>570.0</c:v>
                </c:pt>
                <c:pt idx="65">
                  <c:v>1061.0</c:v>
                </c:pt>
                <c:pt idx="66">
                  <c:v>1633.0</c:v>
                </c:pt>
                <c:pt idx="67">
                  <c:v>1370.0</c:v>
                </c:pt>
                <c:pt idx="68">
                  <c:v>2000.0</c:v>
                </c:pt>
                <c:pt idx="69">
                  <c:v>1498.0</c:v>
                </c:pt>
                <c:pt idx="70">
                  <c:v>2189.0</c:v>
                </c:pt>
                <c:pt idx="71">
                  <c:v>3187.0</c:v>
                </c:pt>
              </c:numCache>
            </c:numRef>
          </c:val>
          <c:extLst xmlns:c16r2="http://schemas.microsoft.com/office/drawing/2015/06/chart">
            <c:ext xmlns:c16="http://schemas.microsoft.com/office/drawing/2014/chart" uri="{C3380CC4-5D6E-409C-BE32-E72D297353CC}">
              <c16:uniqueId val="{00000002-B22D-43E2-9702-D2376473EFE3}"/>
            </c:ext>
          </c:extLst>
        </c:ser>
        <c:ser>
          <c:idx val="3"/>
          <c:order val="3"/>
          <c:tx>
            <c:strRef>
              <c:f>[maystats.xlsx]timeline!$F$1</c:f>
              <c:strCache>
                <c:ptCount val="1"/>
                <c:pt idx="0">
                  <c:v>jstashdump</c:v>
                </c:pt>
              </c:strCache>
            </c:strRef>
          </c:tx>
          <c:spPr>
            <a:ln w="15875"/>
          </c:spPr>
          <c:cat>
            <c:numRef>
              <c:f>[maystats.xlsx]timeline!$B$2:$B$180</c:f>
              <c:numCache>
                <c:formatCode>m/d/yyyy</c:formatCode>
                <c:ptCount val="179"/>
                <c:pt idx="0">
                  <c:v>42049.0</c:v>
                </c:pt>
                <c:pt idx="1">
                  <c:v>42058.0</c:v>
                </c:pt>
                <c:pt idx="2">
                  <c:v>42069.0</c:v>
                </c:pt>
                <c:pt idx="3">
                  <c:v>41776.0</c:v>
                </c:pt>
                <c:pt idx="4">
                  <c:v>41833.0</c:v>
                </c:pt>
                <c:pt idx="5">
                  <c:v>41833.0</c:v>
                </c:pt>
                <c:pt idx="6">
                  <c:v>41836.0</c:v>
                </c:pt>
                <c:pt idx="7">
                  <c:v>41837.0</c:v>
                </c:pt>
                <c:pt idx="8">
                  <c:v>41838.0</c:v>
                </c:pt>
                <c:pt idx="9">
                  <c:v>41839.0</c:v>
                </c:pt>
                <c:pt idx="10">
                  <c:v>41843.0</c:v>
                </c:pt>
                <c:pt idx="11">
                  <c:v>41845.0</c:v>
                </c:pt>
                <c:pt idx="12">
                  <c:v>41847.0</c:v>
                </c:pt>
                <c:pt idx="13">
                  <c:v>41851.0</c:v>
                </c:pt>
                <c:pt idx="14">
                  <c:v>41855.0</c:v>
                </c:pt>
                <c:pt idx="15">
                  <c:v>41857.0</c:v>
                </c:pt>
                <c:pt idx="16">
                  <c:v>41860.0</c:v>
                </c:pt>
                <c:pt idx="17">
                  <c:v>41874.0</c:v>
                </c:pt>
                <c:pt idx="18">
                  <c:v>41878.0</c:v>
                </c:pt>
                <c:pt idx="19">
                  <c:v>41879.0</c:v>
                </c:pt>
                <c:pt idx="20">
                  <c:v>41881.0</c:v>
                </c:pt>
                <c:pt idx="21">
                  <c:v>41884.0</c:v>
                </c:pt>
                <c:pt idx="22">
                  <c:v>41889.0</c:v>
                </c:pt>
                <c:pt idx="23">
                  <c:v>41895.0</c:v>
                </c:pt>
                <c:pt idx="24">
                  <c:v>41908.0</c:v>
                </c:pt>
                <c:pt idx="25">
                  <c:v>41912.0</c:v>
                </c:pt>
                <c:pt idx="26">
                  <c:v>41917.0</c:v>
                </c:pt>
                <c:pt idx="27">
                  <c:v>41924.0</c:v>
                </c:pt>
                <c:pt idx="28">
                  <c:v>41945.0</c:v>
                </c:pt>
                <c:pt idx="29">
                  <c:v>41949.0</c:v>
                </c:pt>
                <c:pt idx="30">
                  <c:v>41949.0</c:v>
                </c:pt>
                <c:pt idx="31">
                  <c:v>41963.0</c:v>
                </c:pt>
                <c:pt idx="32">
                  <c:v>41963.0</c:v>
                </c:pt>
                <c:pt idx="33">
                  <c:v>41967.0</c:v>
                </c:pt>
                <c:pt idx="34">
                  <c:v>41969.0</c:v>
                </c:pt>
                <c:pt idx="35">
                  <c:v>41985.0</c:v>
                </c:pt>
                <c:pt idx="36">
                  <c:v>41987.0</c:v>
                </c:pt>
                <c:pt idx="37">
                  <c:v>41993.0</c:v>
                </c:pt>
                <c:pt idx="38">
                  <c:v>41995.0</c:v>
                </c:pt>
                <c:pt idx="39">
                  <c:v>42006.0</c:v>
                </c:pt>
                <c:pt idx="40">
                  <c:v>42014.0</c:v>
                </c:pt>
                <c:pt idx="41">
                  <c:v>42021.0</c:v>
                </c:pt>
                <c:pt idx="42">
                  <c:v>42021.0</c:v>
                </c:pt>
                <c:pt idx="43">
                  <c:v>42026.0</c:v>
                </c:pt>
                <c:pt idx="44">
                  <c:v>42044.0</c:v>
                </c:pt>
                <c:pt idx="45">
                  <c:v>42047.0</c:v>
                </c:pt>
                <c:pt idx="46">
                  <c:v>42053.0</c:v>
                </c:pt>
                <c:pt idx="47">
                  <c:v>42053.0</c:v>
                </c:pt>
                <c:pt idx="48">
                  <c:v>42074.0</c:v>
                </c:pt>
                <c:pt idx="49">
                  <c:v>42076.0</c:v>
                </c:pt>
                <c:pt idx="50">
                  <c:v>42054.0</c:v>
                </c:pt>
                <c:pt idx="51">
                  <c:v>42058.0</c:v>
                </c:pt>
                <c:pt idx="52">
                  <c:v>42062.0</c:v>
                </c:pt>
                <c:pt idx="53">
                  <c:v>42067.0</c:v>
                </c:pt>
                <c:pt idx="54">
                  <c:v>42072.0</c:v>
                </c:pt>
                <c:pt idx="55">
                  <c:v>42079.0</c:v>
                </c:pt>
                <c:pt idx="56">
                  <c:v>42085.0</c:v>
                </c:pt>
                <c:pt idx="57">
                  <c:v>42091.0</c:v>
                </c:pt>
                <c:pt idx="58">
                  <c:v>42098.0</c:v>
                </c:pt>
                <c:pt idx="59">
                  <c:v>42103.0</c:v>
                </c:pt>
                <c:pt idx="60">
                  <c:v>42109.0</c:v>
                </c:pt>
                <c:pt idx="61">
                  <c:v>42114.0</c:v>
                </c:pt>
                <c:pt idx="62">
                  <c:v>42118.0</c:v>
                </c:pt>
                <c:pt idx="63">
                  <c:v>42144.0</c:v>
                </c:pt>
                <c:pt idx="64">
                  <c:v>42149.0</c:v>
                </c:pt>
                <c:pt idx="65">
                  <c:v>42156.0</c:v>
                </c:pt>
                <c:pt idx="66">
                  <c:v>42161.0</c:v>
                </c:pt>
                <c:pt idx="67">
                  <c:v>42166.0</c:v>
                </c:pt>
                <c:pt idx="68">
                  <c:v>42171.0</c:v>
                </c:pt>
                <c:pt idx="69">
                  <c:v>42179.0</c:v>
                </c:pt>
                <c:pt idx="70">
                  <c:v>42185.0</c:v>
                </c:pt>
                <c:pt idx="71">
                  <c:v>42191.0</c:v>
                </c:pt>
                <c:pt idx="72">
                  <c:v>41920.0</c:v>
                </c:pt>
                <c:pt idx="73">
                  <c:v>41852.0</c:v>
                </c:pt>
                <c:pt idx="74">
                  <c:v>41882.0</c:v>
                </c:pt>
                <c:pt idx="75">
                  <c:v>41897.0</c:v>
                </c:pt>
                <c:pt idx="76">
                  <c:v>41899.0</c:v>
                </c:pt>
                <c:pt idx="77">
                  <c:v>41913.0</c:v>
                </c:pt>
                <c:pt idx="78">
                  <c:v>41921.0</c:v>
                </c:pt>
                <c:pt idx="79">
                  <c:v>41943.0</c:v>
                </c:pt>
                <c:pt idx="80">
                  <c:v>41953.0</c:v>
                </c:pt>
                <c:pt idx="81">
                  <c:v>41966.0</c:v>
                </c:pt>
                <c:pt idx="82">
                  <c:v>41970.0</c:v>
                </c:pt>
                <c:pt idx="83">
                  <c:v>41972.0</c:v>
                </c:pt>
                <c:pt idx="84">
                  <c:v>41991.0</c:v>
                </c:pt>
                <c:pt idx="85">
                  <c:v>42002.0</c:v>
                </c:pt>
                <c:pt idx="86">
                  <c:v>42011.0</c:v>
                </c:pt>
                <c:pt idx="87">
                  <c:v>42021.0</c:v>
                </c:pt>
                <c:pt idx="88">
                  <c:v>42035.0</c:v>
                </c:pt>
                <c:pt idx="89">
                  <c:v>42074.0</c:v>
                </c:pt>
                <c:pt idx="90">
                  <c:v>42078.0</c:v>
                </c:pt>
                <c:pt idx="91">
                  <c:v>42114.0</c:v>
                </c:pt>
                <c:pt idx="92">
                  <c:v>42117.0</c:v>
                </c:pt>
                <c:pt idx="93">
                  <c:v>42121.0</c:v>
                </c:pt>
                <c:pt idx="94">
                  <c:v>42125.0</c:v>
                </c:pt>
                <c:pt idx="95">
                  <c:v>42136.0</c:v>
                </c:pt>
                <c:pt idx="96">
                  <c:v>42160.0</c:v>
                </c:pt>
                <c:pt idx="97">
                  <c:v>42219.0</c:v>
                </c:pt>
                <c:pt idx="98">
                  <c:v>42250.0</c:v>
                </c:pt>
                <c:pt idx="99">
                  <c:v>42264.0</c:v>
                </c:pt>
                <c:pt idx="100">
                  <c:v>42080.0</c:v>
                </c:pt>
                <c:pt idx="101">
                  <c:v>42115.0</c:v>
                </c:pt>
                <c:pt idx="102">
                  <c:v>41930.0</c:v>
                </c:pt>
                <c:pt idx="103">
                  <c:v>41937.0</c:v>
                </c:pt>
                <c:pt idx="104">
                  <c:v>41942.0</c:v>
                </c:pt>
                <c:pt idx="105">
                  <c:v>42033.0</c:v>
                </c:pt>
                <c:pt idx="106">
                  <c:v>42049.0</c:v>
                </c:pt>
                <c:pt idx="107">
                  <c:v>42080.0</c:v>
                </c:pt>
                <c:pt idx="108">
                  <c:v>42184.0</c:v>
                </c:pt>
                <c:pt idx="109">
                  <c:v>42190.0</c:v>
                </c:pt>
                <c:pt idx="110">
                  <c:v>42210.0</c:v>
                </c:pt>
                <c:pt idx="111">
                  <c:v>42234.0</c:v>
                </c:pt>
                <c:pt idx="112">
                  <c:v>42236.0</c:v>
                </c:pt>
                <c:pt idx="113">
                  <c:v>42239.0</c:v>
                </c:pt>
                <c:pt idx="114">
                  <c:v>42263.0</c:v>
                </c:pt>
                <c:pt idx="115">
                  <c:v>41643.0</c:v>
                </c:pt>
                <c:pt idx="116">
                  <c:v>41660.0</c:v>
                </c:pt>
                <c:pt idx="117">
                  <c:v>41668.0</c:v>
                </c:pt>
                <c:pt idx="118">
                  <c:v>41676.0</c:v>
                </c:pt>
                <c:pt idx="119">
                  <c:v>41689.0</c:v>
                </c:pt>
                <c:pt idx="120">
                  <c:v>41696.0</c:v>
                </c:pt>
                <c:pt idx="121">
                  <c:v>41734.0</c:v>
                </c:pt>
                <c:pt idx="122">
                  <c:v>41758.0</c:v>
                </c:pt>
                <c:pt idx="123">
                  <c:v>41759.0</c:v>
                </c:pt>
                <c:pt idx="124">
                  <c:v>41800.0</c:v>
                </c:pt>
                <c:pt idx="125">
                  <c:v>41810.0</c:v>
                </c:pt>
                <c:pt idx="126">
                  <c:v>41883.0</c:v>
                </c:pt>
                <c:pt idx="127">
                  <c:v>41886.0</c:v>
                </c:pt>
                <c:pt idx="128">
                  <c:v>41887.0</c:v>
                </c:pt>
                <c:pt idx="129">
                  <c:v>41893.0</c:v>
                </c:pt>
                <c:pt idx="130">
                  <c:v>41906.0</c:v>
                </c:pt>
                <c:pt idx="131">
                  <c:v>42075.0</c:v>
                </c:pt>
                <c:pt idx="132">
                  <c:v>42079.0</c:v>
                </c:pt>
                <c:pt idx="133">
                  <c:v>42081.0</c:v>
                </c:pt>
                <c:pt idx="134">
                  <c:v>42095.0</c:v>
                </c:pt>
                <c:pt idx="135">
                  <c:v>42101.0</c:v>
                </c:pt>
                <c:pt idx="136">
                  <c:v>42103.0</c:v>
                </c:pt>
                <c:pt idx="137">
                  <c:v>42108.0</c:v>
                </c:pt>
                <c:pt idx="138">
                  <c:v>42121.0</c:v>
                </c:pt>
                <c:pt idx="139">
                  <c:v>42129.0</c:v>
                </c:pt>
                <c:pt idx="140">
                  <c:v>42136.0</c:v>
                </c:pt>
                <c:pt idx="141">
                  <c:v>42143.0</c:v>
                </c:pt>
                <c:pt idx="142">
                  <c:v>42157.0</c:v>
                </c:pt>
                <c:pt idx="143">
                  <c:v>42159.0</c:v>
                </c:pt>
                <c:pt idx="144">
                  <c:v>42161.0</c:v>
                </c:pt>
                <c:pt idx="145">
                  <c:v>42164.0</c:v>
                </c:pt>
                <c:pt idx="146">
                  <c:v>42170.0</c:v>
                </c:pt>
                <c:pt idx="147">
                  <c:v>42185.0</c:v>
                </c:pt>
                <c:pt idx="148">
                  <c:v>42190.0</c:v>
                </c:pt>
                <c:pt idx="149">
                  <c:v>42191.0</c:v>
                </c:pt>
                <c:pt idx="150">
                  <c:v>42193.0</c:v>
                </c:pt>
                <c:pt idx="151">
                  <c:v>42198.0</c:v>
                </c:pt>
                <c:pt idx="152">
                  <c:v>42205.0</c:v>
                </c:pt>
                <c:pt idx="153">
                  <c:v>42220.0</c:v>
                </c:pt>
                <c:pt idx="154">
                  <c:v>42243.0</c:v>
                </c:pt>
                <c:pt idx="155">
                  <c:v>41916.0</c:v>
                </c:pt>
                <c:pt idx="156">
                  <c:v>42006.0</c:v>
                </c:pt>
                <c:pt idx="157">
                  <c:v>42013.0</c:v>
                </c:pt>
                <c:pt idx="158">
                  <c:v>42017.0</c:v>
                </c:pt>
                <c:pt idx="159">
                  <c:v>42024.0</c:v>
                </c:pt>
                <c:pt idx="160">
                  <c:v>42031.0</c:v>
                </c:pt>
                <c:pt idx="161">
                  <c:v>42038.0</c:v>
                </c:pt>
                <c:pt idx="162">
                  <c:v>42045.0</c:v>
                </c:pt>
                <c:pt idx="163">
                  <c:v>42052.0</c:v>
                </c:pt>
                <c:pt idx="164">
                  <c:v>42056.0</c:v>
                </c:pt>
                <c:pt idx="165">
                  <c:v>42073.0</c:v>
                </c:pt>
                <c:pt idx="166">
                  <c:v>42080.0</c:v>
                </c:pt>
                <c:pt idx="167">
                  <c:v>42101.0</c:v>
                </c:pt>
                <c:pt idx="168">
                  <c:v>42108.0</c:v>
                </c:pt>
                <c:pt idx="169">
                  <c:v>42115.0</c:v>
                </c:pt>
                <c:pt idx="170">
                  <c:v>42143.0</c:v>
                </c:pt>
                <c:pt idx="171">
                  <c:v>42150.0</c:v>
                </c:pt>
                <c:pt idx="172">
                  <c:v>42154.0</c:v>
                </c:pt>
                <c:pt idx="173">
                  <c:v>42157.0</c:v>
                </c:pt>
                <c:pt idx="174">
                  <c:v>42164.0</c:v>
                </c:pt>
                <c:pt idx="175">
                  <c:v>42171.0</c:v>
                </c:pt>
                <c:pt idx="176">
                  <c:v>42178.0</c:v>
                </c:pt>
                <c:pt idx="177">
                  <c:v>42185.0</c:v>
                </c:pt>
                <c:pt idx="178">
                  <c:v>42192.0</c:v>
                </c:pt>
              </c:numCache>
            </c:numRef>
          </c:cat>
          <c:val>
            <c:numRef>
              <c:f>[maystats.xlsx]timeline!$F$2:$F$180</c:f>
              <c:numCache>
                <c:formatCode>General</c:formatCode>
                <c:ptCount val="179"/>
                <c:pt idx="72">
                  <c:v>2511.0</c:v>
                </c:pt>
              </c:numCache>
            </c:numRef>
          </c:val>
          <c:extLst xmlns:c16r2="http://schemas.microsoft.com/office/drawing/2015/06/chart">
            <c:ext xmlns:c16="http://schemas.microsoft.com/office/drawing/2014/chart" uri="{C3380CC4-5D6E-409C-BE32-E72D297353CC}">
              <c16:uniqueId val="{00000003-B22D-43E2-9702-D2376473EFE3}"/>
            </c:ext>
          </c:extLst>
        </c:ser>
        <c:ser>
          <c:idx val="4"/>
          <c:order val="4"/>
          <c:tx>
            <c:strRef>
              <c:f>[maystats.xlsx]timeline!$G$1</c:f>
              <c:strCache>
                <c:ptCount val="1"/>
                <c:pt idx="0">
                  <c:v>profitwaydump</c:v>
                </c:pt>
              </c:strCache>
            </c:strRef>
          </c:tx>
          <c:spPr>
            <a:ln w="15875"/>
          </c:spPr>
          <c:cat>
            <c:numRef>
              <c:f>[maystats.xlsx]timeline!$B$2:$B$180</c:f>
              <c:numCache>
                <c:formatCode>m/d/yyyy</c:formatCode>
                <c:ptCount val="179"/>
                <c:pt idx="0">
                  <c:v>42049.0</c:v>
                </c:pt>
                <c:pt idx="1">
                  <c:v>42058.0</c:v>
                </c:pt>
                <c:pt idx="2">
                  <c:v>42069.0</c:v>
                </c:pt>
                <c:pt idx="3">
                  <c:v>41776.0</c:v>
                </c:pt>
                <c:pt idx="4">
                  <c:v>41833.0</c:v>
                </c:pt>
                <c:pt idx="5">
                  <c:v>41833.0</c:v>
                </c:pt>
                <c:pt idx="6">
                  <c:v>41836.0</c:v>
                </c:pt>
                <c:pt idx="7">
                  <c:v>41837.0</c:v>
                </c:pt>
                <c:pt idx="8">
                  <c:v>41838.0</c:v>
                </c:pt>
                <c:pt idx="9">
                  <c:v>41839.0</c:v>
                </c:pt>
                <c:pt idx="10">
                  <c:v>41843.0</c:v>
                </c:pt>
                <c:pt idx="11">
                  <c:v>41845.0</c:v>
                </c:pt>
                <c:pt idx="12">
                  <c:v>41847.0</c:v>
                </c:pt>
                <c:pt idx="13">
                  <c:v>41851.0</c:v>
                </c:pt>
                <c:pt idx="14">
                  <c:v>41855.0</c:v>
                </c:pt>
                <c:pt idx="15">
                  <c:v>41857.0</c:v>
                </c:pt>
                <c:pt idx="16">
                  <c:v>41860.0</c:v>
                </c:pt>
                <c:pt idx="17">
                  <c:v>41874.0</c:v>
                </c:pt>
                <c:pt idx="18">
                  <c:v>41878.0</c:v>
                </c:pt>
                <c:pt idx="19">
                  <c:v>41879.0</c:v>
                </c:pt>
                <c:pt idx="20">
                  <c:v>41881.0</c:v>
                </c:pt>
                <c:pt idx="21">
                  <c:v>41884.0</c:v>
                </c:pt>
                <c:pt idx="22">
                  <c:v>41889.0</c:v>
                </c:pt>
                <c:pt idx="23">
                  <c:v>41895.0</c:v>
                </c:pt>
                <c:pt idx="24">
                  <c:v>41908.0</c:v>
                </c:pt>
                <c:pt idx="25">
                  <c:v>41912.0</c:v>
                </c:pt>
                <c:pt idx="26">
                  <c:v>41917.0</c:v>
                </c:pt>
                <c:pt idx="27">
                  <c:v>41924.0</c:v>
                </c:pt>
                <c:pt idx="28">
                  <c:v>41945.0</c:v>
                </c:pt>
                <c:pt idx="29">
                  <c:v>41949.0</c:v>
                </c:pt>
                <c:pt idx="30">
                  <c:v>41949.0</c:v>
                </c:pt>
                <c:pt idx="31">
                  <c:v>41963.0</c:v>
                </c:pt>
                <c:pt idx="32">
                  <c:v>41963.0</c:v>
                </c:pt>
                <c:pt idx="33">
                  <c:v>41967.0</c:v>
                </c:pt>
                <c:pt idx="34">
                  <c:v>41969.0</c:v>
                </c:pt>
                <c:pt idx="35">
                  <c:v>41985.0</c:v>
                </c:pt>
                <c:pt idx="36">
                  <c:v>41987.0</c:v>
                </c:pt>
                <c:pt idx="37">
                  <c:v>41993.0</c:v>
                </c:pt>
                <c:pt idx="38">
                  <c:v>41995.0</c:v>
                </c:pt>
                <c:pt idx="39">
                  <c:v>42006.0</c:v>
                </c:pt>
                <c:pt idx="40">
                  <c:v>42014.0</c:v>
                </c:pt>
                <c:pt idx="41">
                  <c:v>42021.0</c:v>
                </c:pt>
                <c:pt idx="42">
                  <c:v>42021.0</c:v>
                </c:pt>
                <c:pt idx="43">
                  <c:v>42026.0</c:v>
                </c:pt>
                <c:pt idx="44">
                  <c:v>42044.0</c:v>
                </c:pt>
                <c:pt idx="45">
                  <c:v>42047.0</c:v>
                </c:pt>
                <c:pt idx="46">
                  <c:v>42053.0</c:v>
                </c:pt>
                <c:pt idx="47">
                  <c:v>42053.0</c:v>
                </c:pt>
                <c:pt idx="48">
                  <c:v>42074.0</c:v>
                </c:pt>
                <c:pt idx="49">
                  <c:v>42076.0</c:v>
                </c:pt>
                <c:pt idx="50">
                  <c:v>42054.0</c:v>
                </c:pt>
                <c:pt idx="51">
                  <c:v>42058.0</c:v>
                </c:pt>
                <c:pt idx="52">
                  <c:v>42062.0</c:v>
                </c:pt>
                <c:pt idx="53">
                  <c:v>42067.0</c:v>
                </c:pt>
                <c:pt idx="54">
                  <c:v>42072.0</c:v>
                </c:pt>
                <c:pt idx="55">
                  <c:v>42079.0</c:v>
                </c:pt>
                <c:pt idx="56">
                  <c:v>42085.0</c:v>
                </c:pt>
                <c:pt idx="57">
                  <c:v>42091.0</c:v>
                </c:pt>
                <c:pt idx="58">
                  <c:v>42098.0</c:v>
                </c:pt>
                <c:pt idx="59">
                  <c:v>42103.0</c:v>
                </c:pt>
                <c:pt idx="60">
                  <c:v>42109.0</c:v>
                </c:pt>
                <c:pt idx="61">
                  <c:v>42114.0</c:v>
                </c:pt>
                <c:pt idx="62">
                  <c:v>42118.0</c:v>
                </c:pt>
                <c:pt idx="63">
                  <c:v>42144.0</c:v>
                </c:pt>
                <c:pt idx="64">
                  <c:v>42149.0</c:v>
                </c:pt>
                <c:pt idx="65">
                  <c:v>42156.0</c:v>
                </c:pt>
                <c:pt idx="66">
                  <c:v>42161.0</c:v>
                </c:pt>
                <c:pt idx="67">
                  <c:v>42166.0</c:v>
                </c:pt>
                <c:pt idx="68">
                  <c:v>42171.0</c:v>
                </c:pt>
                <c:pt idx="69">
                  <c:v>42179.0</c:v>
                </c:pt>
                <c:pt idx="70">
                  <c:v>42185.0</c:v>
                </c:pt>
                <c:pt idx="71">
                  <c:v>42191.0</c:v>
                </c:pt>
                <c:pt idx="72">
                  <c:v>41920.0</c:v>
                </c:pt>
                <c:pt idx="73">
                  <c:v>41852.0</c:v>
                </c:pt>
                <c:pt idx="74">
                  <c:v>41882.0</c:v>
                </c:pt>
                <c:pt idx="75">
                  <c:v>41897.0</c:v>
                </c:pt>
                <c:pt idx="76">
                  <c:v>41899.0</c:v>
                </c:pt>
                <c:pt idx="77">
                  <c:v>41913.0</c:v>
                </c:pt>
                <c:pt idx="78">
                  <c:v>41921.0</c:v>
                </c:pt>
                <c:pt idx="79">
                  <c:v>41943.0</c:v>
                </c:pt>
                <c:pt idx="80">
                  <c:v>41953.0</c:v>
                </c:pt>
                <c:pt idx="81">
                  <c:v>41966.0</c:v>
                </c:pt>
                <c:pt idx="82">
                  <c:v>41970.0</c:v>
                </c:pt>
                <c:pt idx="83">
                  <c:v>41972.0</c:v>
                </c:pt>
                <c:pt idx="84">
                  <c:v>41991.0</c:v>
                </c:pt>
                <c:pt idx="85">
                  <c:v>42002.0</c:v>
                </c:pt>
                <c:pt idx="86">
                  <c:v>42011.0</c:v>
                </c:pt>
                <c:pt idx="87">
                  <c:v>42021.0</c:v>
                </c:pt>
                <c:pt idx="88">
                  <c:v>42035.0</c:v>
                </c:pt>
                <c:pt idx="89">
                  <c:v>42074.0</c:v>
                </c:pt>
                <c:pt idx="90">
                  <c:v>42078.0</c:v>
                </c:pt>
                <c:pt idx="91">
                  <c:v>42114.0</c:v>
                </c:pt>
                <c:pt idx="92">
                  <c:v>42117.0</c:v>
                </c:pt>
                <c:pt idx="93">
                  <c:v>42121.0</c:v>
                </c:pt>
                <c:pt idx="94">
                  <c:v>42125.0</c:v>
                </c:pt>
                <c:pt idx="95">
                  <c:v>42136.0</c:v>
                </c:pt>
                <c:pt idx="96">
                  <c:v>42160.0</c:v>
                </c:pt>
                <c:pt idx="97">
                  <c:v>42219.0</c:v>
                </c:pt>
                <c:pt idx="98">
                  <c:v>42250.0</c:v>
                </c:pt>
                <c:pt idx="99">
                  <c:v>42264.0</c:v>
                </c:pt>
                <c:pt idx="100">
                  <c:v>42080.0</c:v>
                </c:pt>
                <c:pt idx="101">
                  <c:v>42115.0</c:v>
                </c:pt>
                <c:pt idx="102">
                  <c:v>41930.0</c:v>
                </c:pt>
                <c:pt idx="103">
                  <c:v>41937.0</c:v>
                </c:pt>
                <c:pt idx="104">
                  <c:v>41942.0</c:v>
                </c:pt>
                <c:pt idx="105">
                  <c:v>42033.0</c:v>
                </c:pt>
                <c:pt idx="106">
                  <c:v>42049.0</c:v>
                </c:pt>
                <c:pt idx="107">
                  <c:v>42080.0</c:v>
                </c:pt>
                <c:pt idx="108">
                  <c:v>42184.0</c:v>
                </c:pt>
                <c:pt idx="109">
                  <c:v>42190.0</c:v>
                </c:pt>
                <c:pt idx="110">
                  <c:v>42210.0</c:v>
                </c:pt>
                <c:pt idx="111">
                  <c:v>42234.0</c:v>
                </c:pt>
                <c:pt idx="112">
                  <c:v>42236.0</c:v>
                </c:pt>
                <c:pt idx="113">
                  <c:v>42239.0</c:v>
                </c:pt>
                <c:pt idx="114">
                  <c:v>42263.0</c:v>
                </c:pt>
                <c:pt idx="115">
                  <c:v>41643.0</c:v>
                </c:pt>
                <c:pt idx="116">
                  <c:v>41660.0</c:v>
                </c:pt>
                <c:pt idx="117">
                  <c:v>41668.0</c:v>
                </c:pt>
                <c:pt idx="118">
                  <c:v>41676.0</c:v>
                </c:pt>
                <c:pt idx="119">
                  <c:v>41689.0</c:v>
                </c:pt>
                <c:pt idx="120">
                  <c:v>41696.0</c:v>
                </c:pt>
                <c:pt idx="121">
                  <c:v>41734.0</c:v>
                </c:pt>
                <c:pt idx="122">
                  <c:v>41758.0</c:v>
                </c:pt>
                <c:pt idx="123">
                  <c:v>41759.0</c:v>
                </c:pt>
                <c:pt idx="124">
                  <c:v>41800.0</c:v>
                </c:pt>
                <c:pt idx="125">
                  <c:v>41810.0</c:v>
                </c:pt>
                <c:pt idx="126">
                  <c:v>41883.0</c:v>
                </c:pt>
                <c:pt idx="127">
                  <c:v>41886.0</c:v>
                </c:pt>
                <c:pt idx="128">
                  <c:v>41887.0</c:v>
                </c:pt>
                <c:pt idx="129">
                  <c:v>41893.0</c:v>
                </c:pt>
                <c:pt idx="130">
                  <c:v>41906.0</c:v>
                </c:pt>
                <c:pt idx="131">
                  <c:v>42075.0</c:v>
                </c:pt>
                <c:pt idx="132">
                  <c:v>42079.0</c:v>
                </c:pt>
                <c:pt idx="133">
                  <c:v>42081.0</c:v>
                </c:pt>
                <c:pt idx="134">
                  <c:v>42095.0</c:v>
                </c:pt>
                <c:pt idx="135">
                  <c:v>42101.0</c:v>
                </c:pt>
                <c:pt idx="136">
                  <c:v>42103.0</c:v>
                </c:pt>
                <c:pt idx="137">
                  <c:v>42108.0</c:v>
                </c:pt>
                <c:pt idx="138">
                  <c:v>42121.0</c:v>
                </c:pt>
                <c:pt idx="139">
                  <c:v>42129.0</c:v>
                </c:pt>
                <c:pt idx="140">
                  <c:v>42136.0</c:v>
                </c:pt>
                <c:pt idx="141">
                  <c:v>42143.0</c:v>
                </c:pt>
                <c:pt idx="142">
                  <c:v>42157.0</c:v>
                </c:pt>
                <c:pt idx="143">
                  <c:v>42159.0</c:v>
                </c:pt>
                <c:pt idx="144">
                  <c:v>42161.0</c:v>
                </c:pt>
                <c:pt idx="145">
                  <c:v>42164.0</c:v>
                </c:pt>
                <c:pt idx="146">
                  <c:v>42170.0</c:v>
                </c:pt>
                <c:pt idx="147">
                  <c:v>42185.0</c:v>
                </c:pt>
                <c:pt idx="148">
                  <c:v>42190.0</c:v>
                </c:pt>
                <c:pt idx="149">
                  <c:v>42191.0</c:v>
                </c:pt>
                <c:pt idx="150">
                  <c:v>42193.0</c:v>
                </c:pt>
                <c:pt idx="151">
                  <c:v>42198.0</c:v>
                </c:pt>
                <c:pt idx="152">
                  <c:v>42205.0</c:v>
                </c:pt>
                <c:pt idx="153">
                  <c:v>42220.0</c:v>
                </c:pt>
                <c:pt idx="154">
                  <c:v>42243.0</c:v>
                </c:pt>
                <c:pt idx="155">
                  <c:v>41916.0</c:v>
                </c:pt>
                <c:pt idx="156">
                  <c:v>42006.0</c:v>
                </c:pt>
                <c:pt idx="157">
                  <c:v>42013.0</c:v>
                </c:pt>
                <c:pt idx="158">
                  <c:v>42017.0</c:v>
                </c:pt>
                <c:pt idx="159">
                  <c:v>42024.0</c:v>
                </c:pt>
                <c:pt idx="160">
                  <c:v>42031.0</c:v>
                </c:pt>
                <c:pt idx="161">
                  <c:v>42038.0</c:v>
                </c:pt>
                <c:pt idx="162">
                  <c:v>42045.0</c:v>
                </c:pt>
                <c:pt idx="163">
                  <c:v>42052.0</c:v>
                </c:pt>
                <c:pt idx="164">
                  <c:v>42056.0</c:v>
                </c:pt>
                <c:pt idx="165">
                  <c:v>42073.0</c:v>
                </c:pt>
                <c:pt idx="166">
                  <c:v>42080.0</c:v>
                </c:pt>
                <c:pt idx="167">
                  <c:v>42101.0</c:v>
                </c:pt>
                <c:pt idx="168">
                  <c:v>42108.0</c:v>
                </c:pt>
                <c:pt idx="169">
                  <c:v>42115.0</c:v>
                </c:pt>
                <c:pt idx="170">
                  <c:v>42143.0</c:v>
                </c:pt>
                <c:pt idx="171">
                  <c:v>42150.0</c:v>
                </c:pt>
                <c:pt idx="172">
                  <c:v>42154.0</c:v>
                </c:pt>
                <c:pt idx="173">
                  <c:v>42157.0</c:v>
                </c:pt>
                <c:pt idx="174">
                  <c:v>42164.0</c:v>
                </c:pt>
                <c:pt idx="175">
                  <c:v>42171.0</c:v>
                </c:pt>
                <c:pt idx="176">
                  <c:v>42178.0</c:v>
                </c:pt>
                <c:pt idx="177">
                  <c:v>42185.0</c:v>
                </c:pt>
                <c:pt idx="178">
                  <c:v>42192.0</c:v>
                </c:pt>
              </c:numCache>
            </c:numRef>
          </c:cat>
          <c:val>
            <c:numRef>
              <c:f>[maystats.xlsx]timeline!$G$2:$G$180</c:f>
              <c:numCache>
                <c:formatCode>General</c:formatCode>
                <c:ptCount val="179"/>
                <c:pt idx="73">
                  <c:v>2437.0</c:v>
                </c:pt>
                <c:pt idx="74">
                  <c:v>228.0</c:v>
                </c:pt>
                <c:pt idx="75">
                  <c:v>94.0</c:v>
                </c:pt>
                <c:pt idx="76">
                  <c:v>14.0</c:v>
                </c:pt>
                <c:pt idx="77">
                  <c:v>45.0</c:v>
                </c:pt>
                <c:pt idx="78">
                  <c:v>111.0</c:v>
                </c:pt>
                <c:pt idx="79">
                  <c:v>1461.0</c:v>
                </c:pt>
                <c:pt idx="80">
                  <c:v>445.0</c:v>
                </c:pt>
                <c:pt idx="81">
                  <c:v>510.0</c:v>
                </c:pt>
                <c:pt idx="82">
                  <c:v>93.0</c:v>
                </c:pt>
                <c:pt idx="83">
                  <c:v>581.0</c:v>
                </c:pt>
                <c:pt idx="84">
                  <c:v>392.0</c:v>
                </c:pt>
                <c:pt idx="85">
                  <c:v>267.0</c:v>
                </c:pt>
                <c:pt idx="86">
                  <c:v>36.0</c:v>
                </c:pt>
                <c:pt idx="87">
                  <c:v>50.0</c:v>
                </c:pt>
                <c:pt idx="88">
                  <c:v>89.0</c:v>
                </c:pt>
                <c:pt idx="89">
                  <c:v>93.0</c:v>
                </c:pt>
                <c:pt idx="90">
                  <c:v>22.0</c:v>
                </c:pt>
                <c:pt idx="91">
                  <c:v>97.0</c:v>
                </c:pt>
                <c:pt idx="92">
                  <c:v>716.0</c:v>
                </c:pt>
                <c:pt idx="93">
                  <c:v>352.0</c:v>
                </c:pt>
                <c:pt idx="94">
                  <c:v>23.0</c:v>
                </c:pt>
                <c:pt idx="95">
                  <c:v>42.0</c:v>
                </c:pt>
                <c:pt idx="96">
                  <c:v>39.0</c:v>
                </c:pt>
                <c:pt idx="97">
                  <c:v>689.0</c:v>
                </c:pt>
                <c:pt idx="98">
                  <c:v>354.0</c:v>
                </c:pt>
                <c:pt idx="99">
                  <c:v>390.0</c:v>
                </c:pt>
              </c:numCache>
            </c:numRef>
          </c:val>
          <c:extLst xmlns:c16r2="http://schemas.microsoft.com/office/drawing/2015/06/chart">
            <c:ext xmlns:c16="http://schemas.microsoft.com/office/drawing/2014/chart" uri="{C3380CC4-5D6E-409C-BE32-E72D297353CC}">
              <c16:uniqueId val="{00000004-B22D-43E2-9702-D2376473EFE3}"/>
            </c:ext>
          </c:extLst>
        </c:ser>
        <c:ser>
          <c:idx val="5"/>
          <c:order val="5"/>
          <c:tx>
            <c:strRef>
              <c:f>[maystats.xlsx]timeline!$H$1</c:f>
              <c:strCache>
                <c:ptCount val="1"/>
                <c:pt idx="0">
                  <c:v>realestdump</c:v>
                </c:pt>
              </c:strCache>
            </c:strRef>
          </c:tx>
          <c:spPr>
            <a:ln w="15875"/>
          </c:spPr>
          <c:cat>
            <c:numRef>
              <c:f>[maystats.xlsx]timeline!$B$2:$B$180</c:f>
              <c:numCache>
                <c:formatCode>m/d/yyyy</c:formatCode>
                <c:ptCount val="179"/>
                <c:pt idx="0">
                  <c:v>42049.0</c:v>
                </c:pt>
                <c:pt idx="1">
                  <c:v>42058.0</c:v>
                </c:pt>
                <c:pt idx="2">
                  <c:v>42069.0</c:v>
                </c:pt>
                <c:pt idx="3">
                  <c:v>41776.0</c:v>
                </c:pt>
                <c:pt idx="4">
                  <c:v>41833.0</c:v>
                </c:pt>
                <c:pt idx="5">
                  <c:v>41833.0</c:v>
                </c:pt>
                <c:pt idx="6">
                  <c:v>41836.0</c:v>
                </c:pt>
                <c:pt idx="7">
                  <c:v>41837.0</c:v>
                </c:pt>
                <c:pt idx="8">
                  <c:v>41838.0</c:v>
                </c:pt>
                <c:pt idx="9">
                  <c:v>41839.0</c:v>
                </c:pt>
                <c:pt idx="10">
                  <c:v>41843.0</c:v>
                </c:pt>
                <c:pt idx="11">
                  <c:v>41845.0</c:v>
                </c:pt>
                <c:pt idx="12">
                  <c:v>41847.0</c:v>
                </c:pt>
                <c:pt idx="13">
                  <c:v>41851.0</c:v>
                </c:pt>
                <c:pt idx="14">
                  <c:v>41855.0</c:v>
                </c:pt>
                <c:pt idx="15">
                  <c:v>41857.0</c:v>
                </c:pt>
                <c:pt idx="16">
                  <c:v>41860.0</c:v>
                </c:pt>
                <c:pt idx="17">
                  <c:v>41874.0</c:v>
                </c:pt>
                <c:pt idx="18">
                  <c:v>41878.0</c:v>
                </c:pt>
                <c:pt idx="19">
                  <c:v>41879.0</c:v>
                </c:pt>
                <c:pt idx="20">
                  <c:v>41881.0</c:v>
                </c:pt>
                <c:pt idx="21">
                  <c:v>41884.0</c:v>
                </c:pt>
                <c:pt idx="22">
                  <c:v>41889.0</c:v>
                </c:pt>
                <c:pt idx="23">
                  <c:v>41895.0</c:v>
                </c:pt>
                <c:pt idx="24">
                  <c:v>41908.0</c:v>
                </c:pt>
                <c:pt idx="25">
                  <c:v>41912.0</c:v>
                </c:pt>
                <c:pt idx="26">
                  <c:v>41917.0</c:v>
                </c:pt>
                <c:pt idx="27">
                  <c:v>41924.0</c:v>
                </c:pt>
                <c:pt idx="28">
                  <c:v>41945.0</c:v>
                </c:pt>
                <c:pt idx="29">
                  <c:v>41949.0</c:v>
                </c:pt>
                <c:pt idx="30">
                  <c:v>41949.0</c:v>
                </c:pt>
                <c:pt idx="31">
                  <c:v>41963.0</c:v>
                </c:pt>
                <c:pt idx="32">
                  <c:v>41963.0</c:v>
                </c:pt>
                <c:pt idx="33">
                  <c:v>41967.0</c:v>
                </c:pt>
                <c:pt idx="34">
                  <c:v>41969.0</c:v>
                </c:pt>
                <c:pt idx="35">
                  <c:v>41985.0</c:v>
                </c:pt>
                <c:pt idx="36">
                  <c:v>41987.0</c:v>
                </c:pt>
                <c:pt idx="37">
                  <c:v>41993.0</c:v>
                </c:pt>
                <c:pt idx="38">
                  <c:v>41995.0</c:v>
                </c:pt>
                <c:pt idx="39">
                  <c:v>42006.0</c:v>
                </c:pt>
                <c:pt idx="40">
                  <c:v>42014.0</c:v>
                </c:pt>
                <c:pt idx="41">
                  <c:v>42021.0</c:v>
                </c:pt>
                <c:pt idx="42">
                  <c:v>42021.0</c:v>
                </c:pt>
                <c:pt idx="43">
                  <c:v>42026.0</c:v>
                </c:pt>
                <c:pt idx="44">
                  <c:v>42044.0</c:v>
                </c:pt>
                <c:pt idx="45">
                  <c:v>42047.0</c:v>
                </c:pt>
                <c:pt idx="46">
                  <c:v>42053.0</c:v>
                </c:pt>
                <c:pt idx="47">
                  <c:v>42053.0</c:v>
                </c:pt>
                <c:pt idx="48">
                  <c:v>42074.0</c:v>
                </c:pt>
                <c:pt idx="49">
                  <c:v>42076.0</c:v>
                </c:pt>
                <c:pt idx="50">
                  <c:v>42054.0</c:v>
                </c:pt>
                <c:pt idx="51">
                  <c:v>42058.0</c:v>
                </c:pt>
                <c:pt idx="52">
                  <c:v>42062.0</c:v>
                </c:pt>
                <c:pt idx="53">
                  <c:v>42067.0</c:v>
                </c:pt>
                <c:pt idx="54">
                  <c:v>42072.0</c:v>
                </c:pt>
                <c:pt idx="55">
                  <c:v>42079.0</c:v>
                </c:pt>
                <c:pt idx="56">
                  <c:v>42085.0</c:v>
                </c:pt>
                <c:pt idx="57">
                  <c:v>42091.0</c:v>
                </c:pt>
                <c:pt idx="58">
                  <c:v>42098.0</c:v>
                </c:pt>
                <c:pt idx="59">
                  <c:v>42103.0</c:v>
                </c:pt>
                <c:pt idx="60">
                  <c:v>42109.0</c:v>
                </c:pt>
                <c:pt idx="61">
                  <c:v>42114.0</c:v>
                </c:pt>
                <c:pt idx="62">
                  <c:v>42118.0</c:v>
                </c:pt>
                <c:pt idx="63">
                  <c:v>42144.0</c:v>
                </c:pt>
                <c:pt idx="64">
                  <c:v>42149.0</c:v>
                </c:pt>
                <c:pt idx="65">
                  <c:v>42156.0</c:v>
                </c:pt>
                <c:pt idx="66">
                  <c:v>42161.0</c:v>
                </c:pt>
                <c:pt idx="67">
                  <c:v>42166.0</c:v>
                </c:pt>
                <c:pt idx="68">
                  <c:v>42171.0</c:v>
                </c:pt>
                <c:pt idx="69">
                  <c:v>42179.0</c:v>
                </c:pt>
                <c:pt idx="70">
                  <c:v>42185.0</c:v>
                </c:pt>
                <c:pt idx="71">
                  <c:v>42191.0</c:v>
                </c:pt>
                <c:pt idx="72">
                  <c:v>41920.0</c:v>
                </c:pt>
                <c:pt idx="73">
                  <c:v>41852.0</c:v>
                </c:pt>
                <c:pt idx="74">
                  <c:v>41882.0</c:v>
                </c:pt>
                <c:pt idx="75">
                  <c:v>41897.0</c:v>
                </c:pt>
                <c:pt idx="76">
                  <c:v>41899.0</c:v>
                </c:pt>
                <c:pt idx="77">
                  <c:v>41913.0</c:v>
                </c:pt>
                <c:pt idx="78">
                  <c:v>41921.0</c:v>
                </c:pt>
                <c:pt idx="79">
                  <c:v>41943.0</c:v>
                </c:pt>
                <c:pt idx="80">
                  <c:v>41953.0</c:v>
                </c:pt>
                <c:pt idx="81">
                  <c:v>41966.0</c:v>
                </c:pt>
                <c:pt idx="82">
                  <c:v>41970.0</c:v>
                </c:pt>
                <c:pt idx="83">
                  <c:v>41972.0</c:v>
                </c:pt>
                <c:pt idx="84">
                  <c:v>41991.0</c:v>
                </c:pt>
                <c:pt idx="85">
                  <c:v>42002.0</c:v>
                </c:pt>
                <c:pt idx="86">
                  <c:v>42011.0</c:v>
                </c:pt>
                <c:pt idx="87">
                  <c:v>42021.0</c:v>
                </c:pt>
                <c:pt idx="88">
                  <c:v>42035.0</c:v>
                </c:pt>
                <c:pt idx="89">
                  <c:v>42074.0</c:v>
                </c:pt>
                <c:pt idx="90">
                  <c:v>42078.0</c:v>
                </c:pt>
                <c:pt idx="91">
                  <c:v>42114.0</c:v>
                </c:pt>
                <c:pt idx="92">
                  <c:v>42117.0</c:v>
                </c:pt>
                <c:pt idx="93">
                  <c:v>42121.0</c:v>
                </c:pt>
                <c:pt idx="94">
                  <c:v>42125.0</c:v>
                </c:pt>
                <c:pt idx="95">
                  <c:v>42136.0</c:v>
                </c:pt>
                <c:pt idx="96">
                  <c:v>42160.0</c:v>
                </c:pt>
                <c:pt idx="97">
                  <c:v>42219.0</c:v>
                </c:pt>
                <c:pt idx="98">
                  <c:v>42250.0</c:v>
                </c:pt>
                <c:pt idx="99">
                  <c:v>42264.0</c:v>
                </c:pt>
                <c:pt idx="100">
                  <c:v>42080.0</c:v>
                </c:pt>
                <c:pt idx="101">
                  <c:v>42115.0</c:v>
                </c:pt>
                <c:pt idx="102">
                  <c:v>41930.0</c:v>
                </c:pt>
                <c:pt idx="103">
                  <c:v>41937.0</c:v>
                </c:pt>
                <c:pt idx="104">
                  <c:v>41942.0</c:v>
                </c:pt>
                <c:pt idx="105">
                  <c:v>42033.0</c:v>
                </c:pt>
                <c:pt idx="106">
                  <c:v>42049.0</c:v>
                </c:pt>
                <c:pt idx="107">
                  <c:v>42080.0</c:v>
                </c:pt>
                <c:pt idx="108">
                  <c:v>42184.0</c:v>
                </c:pt>
                <c:pt idx="109">
                  <c:v>42190.0</c:v>
                </c:pt>
                <c:pt idx="110">
                  <c:v>42210.0</c:v>
                </c:pt>
                <c:pt idx="111">
                  <c:v>42234.0</c:v>
                </c:pt>
                <c:pt idx="112">
                  <c:v>42236.0</c:v>
                </c:pt>
                <c:pt idx="113">
                  <c:v>42239.0</c:v>
                </c:pt>
                <c:pt idx="114">
                  <c:v>42263.0</c:v>
                </c:pt>
                <c:pt idx="115">
                  <c:v>41643.0</c:v>
                </c:pt>
                <c:pt idx="116">
                  <c:v>41660.0</c:v>
                </c:pt>
                <c:pt idx="117">
                  <c:v>41668.0</c:v>
                </c:pt>
                <c:pt idx="118">
                  <c:v>41676.0</c:v>
                </c:pt>
                <c:pt idx="119">
                  <c:v>41689.0</c:v>
                </c:pt>
                <c:pt idx="120">
                  <c:v>41696.0</c:v>
                </c:pt>
                <c:pt idx="121">
                  <c:v>41734.0</c:v>
                </c:pt>
                <c:pt idx="122">
                  <c:v>41758.0</c:v>
                </c:pt>
                <c:pt idx="123">
                  <c:v>41759.0</c:v>
                </c:pt>
                <c:pt idx="124">
                  <c:v>41800.0</c:v>
                </c:pt>
                <c:pt idx="125">
                  <c:v>41810.0</c:v>
                </c:pt>
                <c:pt idx="126">
                  <c:v>41883.0</c:v>
                </c:pt>
                <c:pt idx="127">
                  <c:v>41886.0</c:v>
                </c:pt>
                <c:pt idx="128">
                  <c:v>41887.0</c:v>
                </c:pt>
                <c:pt idx="129">
                  <c:v>41893.0</c:v>
                </c:pt>
                <c:pt idx="130">
                  <c:v>41906.0</c:v>
                </c:pt>
                <c:pt idx="131">
                  <c:v>42075.0</c:v>
                </c:pt>
                <c:pt idx="132">
                  <c:v>42079.0</c:v>
                </c:pt>
                <c:pt idx="133">
                  <c:v>42081.0</c:v>
                </c:pt>
                <c:pt idx="134">
                  <c:v>42095.0</c:v>
                </c:pt>
                <c:pt idx="135">
                  <c:v>42101.0</c:v>
                </c:pt>
                <c:pt idx="136">
                  <c:v>42103.0</c:v>
                </c:pt>
                <c:pt idx="137">
                  <c:v>42108.0</c:v>
                </c:pt>
                <c:pt idx="138">
                  <c:v>42121.0</c:v>
                </c:pt>
                <c:pt idx="139">
                  <c:v>42129.0</c:v>
                </c:pt>
                <c:pt idx="140">
                  <c:v>42136.0</c:v>
                </c:pt>
                <c:pt idx="141">
                  <c:v>42143.0</c:v>
                </c:pt>
                <c:pt idx="142">
                  <c:v>42157.0</c:v>
                </c:pt>
                <c:pt idx="143">
                  <c:v>42159.0</c:v>
                </c:pt>
                <c:pt idx="144">
                  <c:v>42161.0</c:v>
                </c:pt>
                <c:pt idx="145">
                  <c:v>42164.0</c:v>
                </c:pt>
                <c:pt idx="146">
                  <c:v>42170.0</c:v>
                </c:pt>
                <c:pt idx="147">
                  <c:v>42185.0</c:v>
                </c:pt>
                <c:pt idx="148">
                  <c:v>42190.0</c:v>
                </c:pt>
                <c:pt idx="149">
                  <c:v>42191.0</c:v>
                </c:pt>
                <c:pt idx="150">
                  <c:v>42193.0</c:v>
                </c:pt>
                <c:pt idx="151">
                  <c:v>42198.0</c:v>
                </c:pt>
                <c:pt idx="152">
                  <c:v>42205.0</c:v>
                </c:pt>
                <c:pt idx="153">
                  <c:v>42220.0</c:v>
                </c:pt>
                <c:pt idx="154">
                  <c:v>42243.0</c:v>
                </c:pt>
                <c:pt idx="155">
                  <c:v>41916.0</c:v>
                </c:pt>
                <c:pt idx="156">
                  <c:v>42006.0</c:v>
                </c:pt>
                <c:pt idx="157">
                  <c:v>42013.0</c:v>
                </c:pt>
                <c:pt idx="158">
                  <c:v>42017.0</c:v>
                </c:pt>
                <c:pt idx="159">
                  <c:v>42024.0</c:v>
                </c:pt>
                <c:pt idx="160">
                  <c:v>42031.0</c:v>
                </c:pt>
                <c:pt idx="161">
                  <c:v>42038.0</c:v>
                </c:pt>
                <c:pt idx="162">
                  <c:v>42045.0</c:v>
                </c:pt>
                <c:pt idx="163">
                  <c:v>42052.0</c:v>
                </c:pt>
                <c:pt idx="164">
                  <c:v>42056.0</c:v>
                </c:pt>
                <c:pt idx="165">
                  <c:v>42073.0</c:v>
                </c:pt>
                <c:pt idx="166">
                  <c:v>42080.0</c:v>
                </c:pt>
                <c:pt idx="167">
                  <c:v>42101.0</c:v>
                </c:pt>
                <c:pt idx="168">
                  <c:v>42108.0</c:v>
                </c:pt>
                <c:pt idx="169">
                  <c:v>42115.0</c:v>
                </c:pt>
                <c:pt idx="170">
                  <c:v>42143.0</c:v>
                </c:pt>
                <c:pt idx="171">
                  <c:v>42150.0</c:v>
                </c:pt>
                <c:pt idx="172">
                  <c:v>42154.0</c:v>
                </c:pt>
                <c:pt idx="173">
                  <c:v>42157.0</c:v>
                </c:pt>
                <c:pt idx="174">
                  <c:v>42164.0</c:v>
                </c:pt>
                <c:pt idx="175">
                  <c:v>42171.0</c:v>
                </c:pt>
                <c:pt idx="176">
                  <c:v>42178.0</c:v>
                </c:pt>
                <c:pt idx="177">
                  <c:v>42185.0</c:v>
                </c:pt>
                <c:pt idx="178">
                  <c:v>42192.0</c:v>
                </c:pt>
              </c:numCache>
            </c:numRef>
          </c:cat>
          <c:val>
            <c:numRef>
              <c:f>[maystats.xlsx]timeline!$H$2:$H$180</c:f>
              <c:numCache>
                <c:formatCode>General</c:formatCode>
                <c:ptCount val="179"/>
                <c:pt idx="100">
                  <c:v>10.0</c:v>
                </c:pt>
                <c:pt idx="101">
                  <c:v>10.0</c:v>
                </c:pt>
              </c:numCache>
            </c:numRef>
          </c:val>
          <c:extLst xmlns:c16r2="http://schemas.microsoft.com/office/drawing/2015/06/chart">
            <c:ext xmlns:c16="http://schemas.microsoft.com/office/drawing/2014/chart" uri="{C3380CC4-5D6E-409C-BE32-E72D297353CC}">
              <c16:uniqueId val="{00000005-B22D-43E2-9702-D2376473EFE3}"/>
            </c:ext>
          </c:extLst>
        </c:ser>
        <c:ser>
          <c:idx val="6"/>
          <c:order val="6"/>
          <c:tx>
            <c:strRef>
              <c:f>[maystats.xlsx]timeline!$I$1</c:f>
              <c:strCache>
                <c:ptCount val="1"/>
                <c:pt idx="0">
                  <c:v>rescatorcc</c:v>
                </c:pt>
              </c:strCache>
            </c:strRef>
          </c:tx>
          <c:spPr>
            <a:ln w="15875"/>
          </c:spPr>
          <c:cat>
            <c:numRef>
              <c:f>[maystats.xlsx]timeline!$B$2:$B$180</c:f>
              <c:numCache>
                <c:formatCode>m/d/yyyy</c:formatCode>
                <c:ptCount val="179"/>
                <c:pt idx="0">
                  <c:v>42049.0</c:v>
                </c:pt>
                <c:pt idx="1">
                  <c:v>42058.0</c:v>
                </c:pt>
                <c:pt idx="2">
                  <c:v>42069.0</c:v>
                </c:pt>
                <c:pt idx="3">
                  <c:v>41776.0</c:v>
                </c:pt>
                <c:pt idx="4">
                  <c:v>41833.0</c:v>
                </c:pt>
                <c:pt idx="5">
                  <c:v>41833.0</c:v>
                </c:pt>
                <c:pt idx="6">
                  <c:v>41836.0</c:v>
                </c:pt>
                <c:pt idx="7">
                  <c:v>41837.0</c:v>
                </c:pt>
                <c:pt idx="8">
                  <c:v>41838.0</c:v>
                </c:pt>
                <c:pt idx="9">
                  <c:v>41839.0</c:v>
                </c:pt>
                <c:pt idx="10">
                  <c:v>41843.0</c:v>
                </c:pt>
                <c:pt idx="11">
                  <c:v>41845.0</c:v>
                </c:pt>
                <c:pt idx="12">
                  <c:v>41847.0</c:v>
                </c:pt>
                <c:pt idx="13">
                  <c:v>41851.0</c:v>
                </c:pt>
                <c:pt idx="14">
                  <c:v>41855.0</c:v>
                </c:pt>
                <c:pt idx="15">
                  <c:v>41857.0</c:v>
                </c:pt>
                <c:pt idx="16">
                  <c:v>41860.0</c:v>
                </c:pt>
                <c:pt idx="17">
                  <c:v>41874.0</c:v>
                </c:pt>
                <c:pt idx="18">
                  <c:v>41878.0</c:v>
                </c:pt>
                <c:pt idx="19">
                  <c:v>41879.0</c:v>
                </c:pt>
                <c:pt idx="20">
                  <c:v>41881.0</c:v>
                </c:pt>
                <c:pt idx="21">
                  <c:v>41884.0</c:v>
                </c:pt>
                <c:pt idx="22">
                  <c:v>41889.0</c:v>
                </c:pt>
                <c:pt idx="23">
                  <c:v>41895.0</c:v>
                </c:pt>
                <c:pt idx="24">
                  <c:v>41908.0</c:v>
                </c:pt>
                <c:pt idx="25">
                  <c:v>41912.0</c:v>
                </c:pt>
                <c:pt idx="26">
                  <c:v>41917.0</c:v>
                </c:pt>
                <c:pt idx="27">
                  <c:v>41924.0</c:v>
                </c:pt>
                <c:pt idx="28">
                  <c:v>41945.0</c:v>
                </c:pt>
                <c:pt idx="29">
                  <c:v>41949.0</c:v>
                </c:pt>
                <c:pt idx="30">
                  <c:v>41949.0</c:v>
                </c:pt>
                <c:pt idx="31">
                  <c:v>41963.0</c:v>
                </c:pt>
                <c:pt idx="32">
                  <c:v>41963.0</c:v>
                </c:pt>
                <c:pt idx="33">
                  <c:v>41967.0</c:v>
                </c:pt>
                <c:pt idx="34">
                  <c:v>41969.0</c:v>
                </c:pt>
                <c:pt idx="35">
                  <c:v>41985.0</c:v>
                </c:pt>
                <c:pt idx="36">
                  <c:v>41987.0</c:v>
                </c:pt>
                <c:pt idx="37">
                  <c:v>41993.0</c:v>
                </c:pt>
                <c:pt idx="38">
                  <c:v>41995.0</c:v>
                </c:pt>
                <c:pt idx="39">
                  <c:v>42006.0</c:v>
                </c:pt>
                <c:pt idx="40">
                  <c:v>42014.0</c:v>
                </c:pt>
                <c:pt idx="41">
                  <c:v>42021.0</c:v>
                </c:pt>
                <c:pt idx="42">
                  <c:v>42021.0</c:v>
                </c:pt>
                <c:pt idx="43">
                  <c:v>42026.0</c:v>
                </c:pt>
                <c:pt idx="44">
                  <c:v>42044.0</c:v>
                </c:pt>
                <c:pt idx="45">
                  <c:v>42047.0</c:v>
                </c:pt>
                <c:pt idx="46">
                  <c:v>42053.0</c:v>
                </c:pt>
                <c:pt idx="47">
                  <c:v>42053.0</c:v>
                </c:pt>
                <c:pt idx="48">
                  <c:v>42074.0</c:v>
                </c:pt>
                <c:pt idx="49">
                  <c:v>42076.0</c:v>
                </c:pt>
                <c:pt idx="50">
                  <c:v>42054.0</c:v>
                </c:pt>
                <c:pt idx="51">
                  <c:v>42058.0</c:v>
                </c:pt>
                <c:pt idx="52">
                  <c:v>42062.0</c:v>
                </c:pt>
                <c:pt idx="53">
                  <c:v>42067.0</c:v>
                </c:pt>
                <c:pt idx="54">
                  <c:v>42072.0</c:v>
                </c:pt>
                <c:pt idx="55">
                  <c:v>42079.0</c:v>
                </c:pt>
                <c:pt idx="56">
                  <c:v>42085.0</c:v>
                </c:pt>
                <c:pt idx="57">
                  <c:v>42091.0</c:v>
                </c:pt>
                <c:pt idx="58">
                  <c:v>42098.0</c:v>
                </c:pt>
                <c:pt idx="59">
                  <c:v>42103.0</c:v>
                </c:pt>
                <c:pt idx="60">
                  <c:v>42109.0</c:v>
                </c:pt>
                <c:pt idx="61">
                  <c:v>42114.0</c:v>
                </c:pt>
                <c:pt idx="62">
                  <c:v>42118.0</c:v>
                </c:pt>
                <c:pt idx="63">
                  <c:v>42144.0</c:v>
                </c:pt>
                <c:pt idx="64">
                  <c:v>42149.0</c:v>
                </c:pt>
                <c:pt idx="65">
                  <c:v>42156.0</c:v>
                </c:pt>
                <c:pt idx="66">
                  <c:v>42161.0</c:v>
                </c:pt>
                <c:pt idx="67">
                  <c:v>42166.0</c:v>
                </c:pt>
                <c:pt idx="68">
                  <c:v>42171.0</c:v>
                </c:pt>
                <c:pt idx="69">
                  <c:v>42179.0</c:v>
                </c:pt>
                <c:pt idx="70">
                  <c:v>42185.0</c:v>
                </c:pt>
                <c:pt idx="71">
                  <c:v>42191.0</c:v>
                </c:pt>
                <c:pt idx="72">
                  <c:v>41920.0</c:v>
                </c:pt>
                <c:pt idx="73">
                  <c:v>41852.0</c:v>
                </c:pt>
                <c:pt idx="74">
                  <c:v>41882.0</c:v>
                </c:pt>
                <c:pt idx="75">
                  <c:v>41897.0</c:v>
                </c:pt>
                <c:pt idx="76">
                  <c:v>41899.0</c:v>
                </c:pt>
                <c:pt idx="77">
                  <c:v>41913.0</c:v>
                </c:pt>
                <c:pt idx="78">
                  <c:v>41921.0</c:v>
                </c:pt>
                <c:pt idx="79">
                  <c:v>41943.0</c:v>
                </c:pt>
                <c:pt idx="80">
                  <c:v>41953.0</c:v>
                </c:pt>
                <c:pt idx="81">
                  <c:v>41966.0</c:v>
                </c:pt>
                <c:pt idx="82">
                  <c:v>41970.0</c:v>
                </c:pt>
                <c:pt idx="83">
                  <c:v>41972.0</c:v>
                </c:pt>
                <c:pt idx="84">
                  <c:v>41991.0</c:v>
                </c:pt>
                <c:pt idx="85">
                  <c:v>42002.0</c:v>
                </c:pt>
                <c:pt idx="86">
                  <c:v>42011.0</c:v>
                </c:pt>
                <c:pt idx="87">
                  <c:v>42021.0</c:v>
                </c:pt>
                <c:pt idx="88">
                  <c:v>42035.0</c:v>
                </c:pt>
                <c:pt idx="89">
                  <c:v>42074.0</c:v>
                </c:pt>
                <c:pt idx="90">
                  <c:v>42078.0</c:v>
                </c:pt>
                <c:pt idx="91">
                  <c:v>42114.0</c:v>
                </c:pt>
                <c:pt idx="92">
                  <c:v>42117.0</c:v>
                </c:pt>
                <c:pt idx="93">
                  <c:v>42121.0</c:v>
                </c:pt>
                <c:pt idx="94">
                  <c:v>42125.0</c:v>
                </c:pt>
                <c:pt idx="95">
                  <c:v>42136.0</c:v>
                </c:pt>
                <c:pt idx="96">
                  <c:v>42160.0</c:v>
                </c:pt>
                <c:pt idx="97">
                  <c:v>42219.0</c:v>
                </c:pt>
                <c:pt idx="98">
                  <c:v>42250.0</c:v>
                </c:pt>
                <c:pt idx="99">
                  <c:v>42264.0</c:v>
                </c:pt>
                <c:pt idx="100">
                  <c:v>42080.0</c:v>
                </c:pt>
                <c:pt idx="101">
                  <c:v>42115.0</c:v>
                </c:pt>
                <c:pt idx="102">
                  <c:v>41930.0</c:v>
                </c:pt>
                <c:pt idx="103">
                  <c:v>41937.0</c:v>
                </c:pt>
                <c:pt idx="104">
                  <c:v>41942.0</c:v>
                </c:pt>
                <c:pt idx="105">
                  <c:v>42033.0</c:v>
                </c:pt>
                <c:pt idx="106">
                  <c:v>42049.0</c:v>
                </c:pt>
                <c:pt idx="107">
                  <c:v>42080.0</c:v>
                </c:pt>
                <c:pt idx="108">
                  <c:v>42184.0</c:v>
                </c:pt>
                <c:pt idx="109">
                  <c:v>42190.0</c:v>
                </c:pt>
                <c:pt idx="110">
                  <c:v>42210.0</c:v>
                </c:pt>
                <c:pt idx="111">
                  <c:v>42234.0</c:v>
                </c:pt>
                <c:pt idx="112">
                  <c:v>42236.0</c:v>
                </c:pt>
                <c:pt idx="113">
                  <c:v>42239.0</c:v>
                </c:pt>
                <c:pt idx="114">
                  <c:v>42263.0</c:v>
                </c:pt>
                <c:pt idx="115">
                  <c:v>41643.0</c:v>
                </c:pt>
                <c:pt idx="116">
                  <c:v>41660.0</c:v>
                </c:pt>
                <c:pt idx="117">
                  <c:v>41668.0</c:v>
                </c:pt>
                <c:pt idx="118">
                  <c:v>41676.0</c:v>
                </c:pt>
                <c:pt idx="119">
                  <c:v>41689.0</c:v>
                </c:pt>
                <c:pt idx="120">
                  <c:v>41696.0</c:v>
                </c:pt>
                <c:pt idx="121">
                  <c:v>41734.0</c:v>
                </c:pt>
                <c:pt idx="122">
                  <c:v>41758.0</c:v>
                </c:pt>
                <c:pt idx="123">
                  <c:v>41759.0</c:v>
                </c:pt>
                <c:pt idx="124">
                  <c:v>41800.0</c:v>
                </c:pt>
                <c:pt idx="125">
                  <c:v>41810.0</c:v>
                </c:pt>
                <c:pt idx="126">
                  <c:v>41883.0</c:v>
                </c:pt>
                <c:pt idx="127">
                  <c:v>41886.0</c:v>
                </c:pt>
                <c:pt idx="128">
                  <c:v>41887.0</c:v>
                </c:pt>
                <c:pt idx="129">
                  <c:v>41893.0</c:v>
                </c:pt>
                <c:pt idx="130">
                  <c:v>41906.0</c:v>
                </c:pt>
                <c:pt idx="131">
                  <c:v>42075.0</c:v>
                </c:pt>
                <c:pt idx="132">
                  <c:v>42079.0</c:v>
                </c:pt>
                <c:pt idx="133">
                  <c:v>42081.0</c:v>
                </c:pt>
                <c:pt idx="134">
                  <c:v>42095.0</c:v>
                </c:pt>
                <c:pt idx="135">
                  <c:v>42101.0</c:v>
                </c:pt>
                <c:pt idx="136">
                  <c:v>42103.0</c:v>
                </c:pt>
                <c:pt idx="137">
                  <c:v>42108.0</c:v>
                </c:pt>
                <c:pt idx="138">
                  <c:v>42121.0</c:v>
                </c:pt>
                <c:pt idx="139">
                  <c:v>42129.0</c:v>
                </c:pt>
                <c:pt idx="140">
                  <c:v>42136.0</c:v>
                </c:pt>
                <c:pt idx="141">
                  <c:v>42143.0</c:v>
                </c:pt>
                <c:pt idx="142">
                  <c:v>42157.0</c:v>
                </c:pt>
                <c:pt idx="143">
                  <c:v>42159.0</c:v>
                </c:pt>
                <c:pt idx="144">
                  <c:v>42161.0</c:v>
                </c:pt>
                <c:pt idx="145">
                  <c:v>42164.0</c:v>
                </c:pt>
                <c:pt idx="146">
                  <c:v>42170.0</c:v>
                </c:pt>
                <c:pt idx="147">
                  <c:v>42185.0</c:v>
                </c:pt>
                <c:pt idx="148">
                  <c:v>42190.0</c:v>
                </c:pt>
                <c:pt idx="149">
                  <c:v>42191.0</c:v>
                </c:pt>
                <c:pt idx="150">
                  <c:v>42193.0</c:v>
                </c:pt>
                <c:pt idx="151">
                  <c:v>42198.0</c:v>
                </c:pt>
                <c:pt idx="152">
                  <c:v>42205.0</c:v>
                </c:pt>
                <c:pt idx="153">
                  <c:v>42220.0</c:v>
                </c:pt>
                <c:pt idx="154">
                  <c:v>42243.0</c:v>
                </c:pt>
                <c:pt idx="155">
                  <c:v>41916.0</c:v>
                </c:pt>
                <c:pt idx="156">
                  <c:v>42006.0</c:v>
                </c:pt>
                <c:pt idx="157">
                  <c:v>42013.0</c:v>
                </c:pt>
                <c:pt idx="158">
                  <c:v>42017.0</c:v>
                </c:pt>
                <c:pt idx="159">
                  <c:v>42024.0</c:v>
                </c:pt>
                <c:pt idx="160">
                  <c:v>42031.0</c:v>
                </c:pt>
                <c:pt idx="161">
                  <c:v>42038.0</c:v>
                </c:pt>
                <c:pt idx="162">
                  <c:v>42045.0</c:v>
                </c:pt>
                <c:pt idx="163">
                  <c:v>42052.0</c:v>
                </c:pt>
                <c:pt idx="164">
                  <c:v>42056.0</c:v>
                </c:pt>
                <c:pt idx="165">
                  <c:v>42073.0</c:v>
                </c:pt>
                <c:pt idx="166">
                  <c:v>42080.0</c:v>
                </c:pt>
                <c:pt idx="167">
                  <c:v>42101.0</c:v>
                </c:pt>
                <c:pt idx="168">
                  <c:v>42108.0</c:v>
                </c:pt>
                <c:pt idx="169">
                  <c:v>42115.0</c:v>
                </c:pt>
                <c:pt idx="170">
                  <c:v>42143.0</c:v>
                </c:pt>
                <c:pt idx="171">
                  <c:v>42150.0</c:v>
                </c:pt>
                <c:pt idx="172">
                  <c:v>42154.0</c:v>
                </c:pt>
                <c:pt idx="173">
                  <c:v>42157.0</c:v>
                </c:pt>
                <c:pt idx="174">
                  <c:v>42164.0</c:v>
                </c:pt>
                <c:pt idx="175">
                  <c:v>42171.0</c:v>
                </c:pt>
                <c:pt idx="176">
                  <c:v>42178.0</c:v>
                </c:pt>
                <c:pt idx="177">
                  <c:v>42185.0</c:v>
                </c:pt>
                <c:pt idx="178">
                  <c:v>42192.0</c:v>
                </c:pt>
              </c:numCache>
            </c:numRef>
          </c:cat>
          <c:val>
            <c:numRef>
              <c:f>[maystats.xlsx]timeline!$I$2:$I$180</c:f>
              <c:numCache>
                <c:formatCode>General</c:formatCode>
                <c:ptCount val="179"/>
                <c:pt idx="102">
                  <c:v>306.0</c:v>
                </c:pt>
                <c:pt idx="103">
                  <c:v>3670.0</c:v>
                </c:pt>
                <c:pt idx="104">
                  <c:v>31.0</c:v>
                </c:pt>
                <c:pt idx="105">
                  <c:v>480.0</c:v>
                </c:pt>
                <c:pt idx="106">
                  <c:v>9.0</c:v>
                </c:pt>
                <c:pt idx="107">
                  <c:v>30.0</c:v>
                </c:pt>
                <c:pt idx="108">
                  <c:v>12.0</c:v>
                </c:pt>
                <c:pt idx="109">
                  <c:v>477.0</c:v>
                </c:pt>
                <c:pt idx="110">
                  <c:v>2.0</c:v>
                </c:pt>
                <c:pt idx="111">
                  <c:v>1.0</c:v>
                </c:pt>
                <c:pt idx="112">
                  <c:v>41.0</c:v>
                </c:pt>
                <c:pt idx="113">
                  <c:v>81.0</c:v>
                </c:pt>
                <c:pt idx="114">
                  <c:v>375.0</c:v>
                </c:pt>
              </c:numCache>
            </c:numRef>
          </c:val>
          <c:extLst xmlns:c16r2="http://schemas.microsoft.com/office/drawing/2015/06/chart">
            <c:ext xmlns:c16="http://schemas.microsoft.com/office/drawing/2014/chart" uri="{C3380CC4-5D6E-409C-BE32-E72D297353CC}">
              <c16:uniqueId val="{00000006-B22D-43E2-9702-D2376473EFE3}"/>
            </c:ext>
          </c:extLst>
        </c:ser>
        <c:ser>
          <c:idx val="7"/>
          <c:order val="7"/>
          <c:tx>
            <c:strRef>
              <c:f>[maystats.xlsx]timeline!$J$1</c:f>
              <c:strCache>
                <c:ptCount val="1"/>
                <c:pt idx="0">
                  <c:v>rescatordump</c:v>
                </c:pt>
              </c:strCache>
            </c:strRef>
          </c:tx>
          <c:spPr>
            <a:ln w="15875"/>
          </c:spPr>
          <c:cat>
            <c:numRef>
              <c:f>[maystats.xlsx]timeline!$B$2:$B$180</c:f>
              <c:numCache>
                <c:formatCode>m/d/yyyy</c:formatCode>
                <c:ptCount val="179"/>
                <c:pt idx="0">
                  <c:v>42049.0</c:v>
                </c:pt>
                <c:pt idx="1">
                  <c:v>42058.0</c:v>
                </c:pt>
                <c:pt idx="2">
                  <c:v>42069.0</c:v>
                </c:pt>
                <c:pt idx="3">
                  <c:v>41776.0</c:v>
                </c:pt>
                <c:pt idx="4">
                  <c:v>41833.0</c:v>
                </c:pt>
                <c:pt idx="5">
                  <c:v>41833.0</c:v>
                </c:pt>
                <c:pt idx="6">
                  <c:v>41836.0</c:v>
                </c:pt>
                <c:pt idx="7">
                  <c:v>41837.0</c:v>
                </c:pt>
                <c:pt idx="8">
                  <c:v>41838.0</c:v>
                </c:pt>
                <c:pt idx="9">
                  <c:v>41839.0</c:v>
                </c:pt>
                <c:pt idx="10">
                  <c:v>41843.0</c:v>
                </c:pt>
                <c:pt idx="11">
                  <c:v>41845.0</c:v>
                </c:pt>
                <c:pt idx="12">
                  <c:v>41847.0</c:v>
                </c:pt>
                <c:pt idx="13">
                  <c:v>41851.0</c:v>
                </c:pt>
                <c:pt idx="14">
                  <c:v>41855.0</c:v>
                </c:pt>
                <c:pt idx="15">
                  <c:v>41857.0</c:v>
                </c:pt>
                <c:pt idx="16">
                  <c:v>41860.0</c:v>
                </c:pt>
                <c:pt idx="17">
                  <c:v>41874.0</c:v>
                </c:pt>
                <c:pt idx="18">
                  <c:v>41878.0</c:v>
                </c:pt>
                <c:pt idx="19">
                  <c:v>41879.0</c:v>
                </c:pt>
                <c:pt idx="20">
                  <c:v>41881.0</c:v>
                </c:pt>
                <c:pt idx="21">
                  <c:v>41884.0</c:v>
                </c:pt>
                <c:pt idx="22">
                  <c:v>41889.0</c:v>
                </c:pt>
                <c:pt idx="23">
                  <c:v>41895.0</c:v>
                </c:pt>
                <c:pt idx="24">
                  <c:v>41908.0</c:v>
                </c:pt>
                <c:pt idx="25">
                  <c:v>41912.0</c:v>
                </c:pt>
                <c:pt idx="26">
                  <c:v>41917.0</c:v>
                </c:pt>
                <c:pt idx="27">
                  <c:v>41924.0</c:v>
                </c:pt>
                <c:pt idx="28">
                  <c:v>41945.0</c:v>
                </c:pt>
                <c:pt idx="29">
                  <c:v>41949.0</c:v>
                </c:pt>
                <c:pt idx="30">
                  <c:v>41949.0</c:v>
                </c:pt>
                <c:pt idx="31">
                  <c:v>41963.0</c:v>
                </c:pt>
                <c:pt idx="32">
                  <c:v>41963.0</c:v>
                </c:pt>
                <c:pt idx="33">
                  <c:v>41967.0</c:v>
                </c:pt>
                <c:pt idx="34">
                  <c:v>41969.0</c:v>
                </c:pt>
                <c:pt idx="35">
                  <c:v>41985.0</c:v>
                </c:pt>
                <c:pt idx="36">
                  <c:v>41987.0</c:v>
                </c:pt>
                <c:pt idx="37">
                  <c:v>41993.0</c:v>
                </c:pt>
                <c:pt idx="38">
                  <c:v>41995.0</c:v>
                </c:pt>
                <c:pt idx="39">
                  <c:v>42006.0</c:v>
                </c:pt>
                <c:pt idx="40">
                  <c:v>42014.0</c:v>
                </c:pt>
                <c:pt idx="41">
                  <c:v>42021.0</c:v>
                </c:pt>
                <c:pt idx="42">
                  <c:v>42021.0</c:v>
                </c:pt>
                <c:pt idx="43">
                  <c:v>42026.0</c:v>
                </c:pt>
                <c:pt idx="44">
                  <c:v>42044.0</c:v>
                </c:pt>
                <c:pt idx="45">
                  <c:v>42047.0</c:v>
                </c:pt>
                <c:pt idx="46">
                  <c:v>42053.0</c:v>
                </c:pt>
                <c:pt idx="47">
                  <c:v>42053.0</c:v>
                </c:pt>
                <c:pt idx="48">
                  <c:v>42074.0</c:v>
                </c:pt>
                <c:pt idx="49">
                  <c:v>42076.0</c:v>
                </c:pt>
                <c:pt idx="50">
                  <c:v>42054.0</c:v>
                </c:pt>
                <c:pt idx="51">
                  <c:v>42058.0</c:v>
                </c:pt>
                <c:pt idx="52">
                  <c:v>42062.0</c:v>
                </c:pt>
                <c:pt idx="53">
                  <c:v>42067.0</c:v>
                </c:pt>
                <c:pt idx="54">
                  <c:v>42072.0</c:v>
                </c:pt>
                <c:pt idx="55">
                  <c:v>42079.0</c:v>
                </c:pt>
                <c:pt idx="56">
                  <c:v>42085.0</c:v>
                </c:pt>
                <c:pt idx="57">
                  <c:v>42091.0</c:v>
                </c:pt>
                <c:pt idx="58">
                  <c:v>42098.0</c:v>
                </c:pt>
                <c:pt idx="59">
                  <c:v>42103.0</c:v>
                </c:pt>
                <c:pt idx="60">
                  <c:v>42109.0</c:v>
                </c:pt>
                <c:pt idx="61">
                  <c:v>42114.0</c:v>
                </c:pt>
                <c:pt idx="62">
                  <c:v>42118.0</c:v>
                </c:pt>
                <c:pt idx="63">
                  <c:v>42144.0</c:v>
                </c:pt>
                <c:pt idx="64">
                  <c:v>42149.0</c:v>
                </c:pt>
                <c:pt idx="65">
                  <c:v>42156.0</c:v>
                </c:pt>
                <c:pt idx="66">
                  <c:v>42161.0</c:v>
                </c:pt>
                <c:pt idx="67">
                  <c:v>42166.0</c:v>
                </c:pt>
                <c:pt idx="68">
                  <c:v>42171.0</c:v>
                </c:pt>
                <c:pt idx="69">
                  <c:v>42179.0</c:v>
                </c:pt>
                <c:pt idx="70">
                  <c:v>42185.0</c:v>
                </c:pt>
                <c:pt idx="71">
                  <c:v>42191.0</c:v>
                </c:pt>
                <c:pt idx="72">
                  <c:v>41920.0</c:v>
                </c:pt>
                <c:pt idx="73">
                  <c:v>41852.0</c:v>
                </c:pt>
                <c:pt idx="74">
                  <c:v>41882.0</c:v>
                </c:pt>
                <c:pt idx="75">
                  <c:v>41897.0</c:v>
                </c:pt>
                <c:pt idx="76">
                  <c:v>41899.0</c:v>
                </c:pt>
                <c:pt idx="77">
                  <c:v>41913.0</c:v>
                </c:pt>
                <c:pt idx="78">
                  <c:v>41921.0</c:v>
                </c:pt>
                <c:pt idx="79">
                  <c:v>41943.0</c:v>
                </c:pt>
                <c:pt idx="80">
                  <c:v>41953.0</c:v>
                </c:pt>
                <c:pt idx="81">
                  <c:v>41966.0</c:v>
                </c:pt>
                <c:pt idx="82">
                  <c:v>41970.0</c:v>
                </c:pt>
                <c:pt idx="83">
                  <c:v>41972.0</c:v>
                </c:pt>
                <c:pt idx="84">
                  <c:v>41991.0</c:v>
                </c:pt>
                <c:pt idx="85">
                  <c:v>42002.0</c:v>
                </c:pt>
                <c:pt idx="86">
                  <c:v>42011.0</c:v>
                </c:pt>
                <c:pt idx="87">
                  <c:v>42021.0</c:v>
                </c:pt>
                <c:pt idx="88">
                  <c:v>42035.0</c:v>
                </c:pt>
                <c:pt idx="89">
                  <c:v>42074.0</c:v>
                </c:pt>
                <c:pt idx="90">
                  <c:v>42078.0</c:v>
                </c:pt>
                <c:pt idx="91">
                  <c:v>42114.0</c:v>
                </c:pt>
                <c:pt idx="92">
                  <c:v>42117.0</c:v>
                </c:pt>
                <c:pt idx="93">
                  <c:v>42121.0</c:v>
                </c:pt>
                <c:pt idx="94">
                  <c:v>42125.0</c:v>
                </c:pt>
                <c:pt idx="95">
                  <c:v>42136.0</c:v>
                </c:pt>
                <c:pt idx="96">
                  <c:v>42160.0</c:v>
                </c:pt>
                <c:pt idx="97">
                  <c:v>42219.0</c:v>
                </c:pt>
                <c:pt idx="98">
                  <c:v>42250.0</c:v>
                </c:pt>
                <c:pt idx="99">
                  <c:v>42264.0</c:v>
                </c:pt>
                <c:pt idx="100">
                  <c:v>42080.0</c:v>
                </c:pt>
                <c:pt idx="101">
                  <c:v>42115.0</c:v>
                </c:pt>
                <c:pt idx="102">
                  <c:v>41930.0</c:v>
                </c:pt>
                <c:pt idx="103">
                  <c:v>41937.0</c:v>
                </c:pt>
                <c:pt idx="104">
                  <c:v>41942.0</c:v>
                </c:pt>
                <c:pt idx="105">
                  <c:v>42033.0</c:v>
                </c:pt>
                <c:pt idx="106">
                  <c:v>42049.0</c:v>
                </c:pt>
                <c:pt idx="107">
                  <c:v>42080.0</c:v>
                </c:pt>
                <c:pt idx="108">
                  <c:v>42184.0</c:v>
                </c:pt>
                <c:pt idx="109">
                  <c:v>42190.0</c:v>
                </c:pt>
                <c:pt idx="110">
                  <c:v>42210.0</c:v>
                </c:pt>
                <c:pt idx="111">
                  <c:v>42234.0</c:v>
                </c:pt>
                <c:pt idx="112">
                  <c:v>42236.0</c:v>
                </c:pt>
                <c:pt idx="113">
                  <c:v>42239.0</c:v>
                </c:pt>
                <c:pt idx="114">
                  <c:v>42263.0</c:v>
                </c:pt>
                <c:pt idx="115">
                  <c:v>41643.0</c:v>
                </c:pt>
                <c:pt idx="116">
                  <c:v>41660.0</c:v>
                </c:pt>
                <c:pt idx="117">
                  <c:v>41668.0</c:v>
                </c:pt>
                <c:pt idx="118">
                  <c:v>41676.0</c:v>
                </c:pt>
                <c:pt idx="119">
                  <c:v>41689.0</c:v>
                </c:pt>
                <c:pt idx="120">
                  <c:v>41696.0</c:v>
                </c:pt>
                <c:pt idx="121">
                  <c:v>41734.0</c:v>
                </c:pt>
                <c:pt idx="122">
                  <c:v>41758.0</c:v>
                </c:pt>
                <c:pt idx="123">
                  <c:v>41759.0</c:v>
                </c:pt>
                <c:pt idx="124">
                  <c:v>41800.0</c:v>
                </c:pt>
                <c:pt idx="125">
                  <c:v>41810.0</c:v>
                </c:pt>
                <c:pt idx="126">
                  <c:v>41883.0</c:v>
                </c:pt>
                <c:pt idx="127">
                  <c:v>41886.0</c:v>
                </c:pt>
                <c:pt idx="128">
                  <c:v>41887.0</c:v>
                </c:pt>
                <c:pt idx="129">
                  <c:v>41893.0</c:v>
                </c:pt>
                <c:pt idx="130">
                  <c:v>41906.0</c:v>
                </c:pt>
                <c:pt idx="131">
                  <c:v>42075.0</c:v>
                </c:pt>
                <c:pt idx="132">
                  <c:v>42079.0</c:v>
                </c:pt>
                <c:pt idx="133">
                  <c:v>42081.0</c:v>
                </c:pt>
                <c:pt idx="134">
                  <c:v>42095.0</c:v>
                </c:pt>
                <c:pt idx="135">
                  <c:v>42101.0</c:v>
                </c:pt>
                <c:pt idx="136">
                  <c:v>42103.0</c:v>
                </c:pt>
                <c:pt idx="137">
                  <c:v>42108.0</c:v>
                </c:pt>
                <c:pt idx="138">
                  <c:v>42121.0</c:v>
                </c:pt>
                <c:pt idx="139">
                  <c:v>42129.0</c:v>
                </c:pt>
                <c:pt idx="140">
                  <c:v>42136.0</c:v>
                </c:pt>
                <c:pt idx="141">
                  <c:v>42143.0</c:v>
                </c:pt>
                <c:pt idx="142">
                  <c:v>42157.0</c:v>
                </c:pt>
                <c:pt idx="143">
                  <c:v>42159.0</c:v>
                </c:pt>
                <c:pt idx="144">
                  <c:v>42161.0</c:v>
                </c:pt>
                <c:pt idx="145">
                  <c:v>42164.0</c:v>
                </c:pt>
                <c:pt idx="146">
                  <c:v>42170.0</c:v>
                </c:pt>
                <c:pt idx="147">
                  <c:v>42185.0</c:v>
                </c:pt>
                <c:pt idx="148">
                  <c:v>42190.0</c:v>
                </c:pt>
                <c:pt idx="149">
                  <c:v>42191.0</c:v>
                </c:pt>
                <c:pt idx="150">
                  <c:v>42193.0</c:v>
                </c:pt>
                <c:pt idx="151">
                  <c:v>42198.0</c:v>
                </c:pt>
                <c:pt idx="152">
                  <c:v>42205.0</c:v>
                </c:pt>
                <c:pt idx="153">
                  <c:v>42220.0</c:v>
                </c:pt>
                <c:pt idx="154">
                  <c:v>42243.0</c:v>
                </c:pt>
                <c:pt idx="155">
                  <c:v>41916.0</c:v>
                </c:pt>
                <c:pt idx="156">
                  <c:v>42006.0</c:v>
                </c:pt>
                <c:pt idx="157">
                  <c:v>42013.0</c:v>
                </c:pt>
                <c:pt idx="158">
                  <c:v>42017.0</c:v>
                </c:pt>
                <c:pt idx="159">
                  <c:v>42024.0</c:v>
                </c:pt>
                <c:pt idx="160">
                  <c:v>42031.0</c:v>
                </c:pt>
                <c:pt idx="161">
                  <c:v>42038.0</c:v>
                </c:pt>
                <c:pt idx="162">
                  <c:v>42045.0</c:v>
                </c:pt>
                <c:pt idx="163">
                  <c:v>42052.0</c:v>
                </c:pt>
                <c:pt idx="164">
                  <c:v>42056.0</c:v>
                </c:pt>
                <c:pt idx="165">
                  <c:v>42073.0</c:v>
                </c:pt>
                <c:pt idx="166">
                  <c:v>42080.0</c:v>
                </c:pt>
                <c:pt idx="167">
                  <c:v>42101.0</c:v>
                </c:pt>
                <c:pt idx="168">
                  <c:v>42108.0</c:v>
                </c:pt>
                <c:pt idx="169">
                  <c:v>42115.0</c:v>
                </c:pt>
                <c:pt idx="170">
                  <c:v>42143.0</c:v>
                </c:pt>
                <c:pt idx="171">
                  <c:v>42150.0</c:v>
                </c:pt>
                <c:pt idx="172">
                  <c:v>42154.0</c:v>
                </c:pt>
                <c:pt idx="173">
                  <c:v>42157.0</c:v>
                </c:pt>
                <c:pt idx="174">
                  <c:v>42164.0</c:v>
                </c:pt>
                <c:pt idx="175">
                  <c:v>42171.0</c:v>
                </c:pt>
                <c:pt idx="176">
                  <c:v>42178.0</c:v>
                </c:pt>
                <c:pt idx="177">
                  <c:v>42185.0</c:v>
                </c:pt>
                <c:pt idx="178">
                  <c:v>42192.0</c:v>
                </c:pt>
              </c:numCache>
            </c:numRef>
          </c:cat>
          <c:val>
            <c:numRef>
              <c:f>[maystats.xlsx]timeline!$J$2:$J$180</c:f>
              <c:numCache>
                <c:formatCode>General</c:formatCode>
                <c:ptCount val="179"/>
                <c:pt idx="115">
                  <c:v>5.0</c:v>
                </c:pt>
                <c:pt idx="116">
                  <c:v>25.0</c:v>
                </c:pt>
                <c:pt idx="117">
                  <c:v>73.0</c:v>
                </c:pt>
                <c:pt idx="118">
                  <c:v>115.0</c:v>
                </c:pt>
                <c:pt idx="119">
                  <c:v>105.0</c:v>
                </c:pt>
                <c:pt idx="120">
                  <c:v>67.0</c:v>
                </c:pt>
                <c:pt idx="121">
                  <c:v>1.0</c:v>
                </c:pt>
                <c:pt idx="122">
                  <c:v>21.0</c:v>
                </c:pt>
                <c:pt idx="123">
                  <c:v>5.0</c:v>
                </c:pt>
                <c:pt idx="124">
                  <c:v>11.0</c:v>
                </c:pt>
                <c:pt idx="125">
                  <c:v>14.0</c:v>
                </c:pt>
                <c:pt idx="126">
                  <c:v>1096.0</c:v>
                </c:pt>
                <c:pt idx="127">
                  <c:v>2165.0</c:v>
                </c:pt>
                <c:pt idx="128">
                  <c:v>2630.0</c:v>
                </c:pt>
                <c:pt idx="129">
                  <c:v>490.0</c:v>
                </c:pt>
                <c:pt idx="130">
                  <c:v>366.0</c:v>
                </c:pt>
                <c:pt idx="131">
                  <c:v>2.0</c:v>
                </c:pt>
                <c:pt idx="132">
                  <c:v>24.0</c:v>
                </c:pt>
                <c:pt idx="133">
                  <c:v>9.0</c:v>
                </c:pt>
                <c:pt idx="134">
                  <c:v>27.0</c:v>
                </c:pt>
                <c:pt idx="135">
                  <c:v>1.0</c:v>
                </c:pt>
                <c:pt idx="136">
                  <c:v>34.0</c:v>
                </c:pt>
                <c:pt idx="137">
                  <c:v>5.0</c:v>
                </c:pt>
                <c:pt idx="138">
                  <c:v>5.0</c:v>
                </c:pt>
                <c:pt idx="139">
                  <c:v>1.0</c:v>
                </c:pt>
                <c:pt idx="140">
                  <c:v>4.0</c:v>
                </c:pt>
                <c:pt idx="141">
                  <c:v>3.0</c:v>
                </c:pt>
                <c:pt idx="142">
                  <c:v>2.0</c:v>
                </c:pt>
                <c:pt idx="143">
                  <c:v>1.0</c:v>
                </c:pt>
                <c:pt idx="144">
                  <c:v>7.0</c:v>
                </c:pt>
                <c:pt idx="145">
                  <c:v>8.0</c:v>
                </c:pt>
                <c:pt idx="146">
                  <c:v>5.0</c:v>
                </c:pt>
                <c:pt idx="147">
                  <c:v>9.0</c:v>
                </c:pt>
                <c:pt idx="148">
                  <c:v>3.0</c:v>
                </c:pt>
                <c:pt idx="149">
                  <c:v>2.0</c:v>
                </c:pt>
                <c:pt idx="150">
                  <c:v>1.0</c:v>
                </c:pt>
                <c:pt idx="151">
                  <c:v>3.0</c:v>
                </c:pt>
                <c:pt idx="152">
                  <c:v>4.0</c:v>
                </c:pt>
                <c:pt idx="153">
                  <c:v>5.0</c:v>
                </c:pt>
                <c:pt idx="154">
                  <c:v>2.0</c:v>
                </c:pt>
              </c:numCache>
            </c:numRef>
          </c:val>
          <c:extLst xmlns:c16r2="http://schemas.microsoft.com/office/drawing/2015/06/chart">
            <c:ext xmlns:c16="http://schemas.microsoft.com/office/drawing/2014/chart" uri="{C3380CC4-5D6E-409C-BE32-E72D297353CC}">
              <c16:uniqueId val="{00000007-B22D-43E2-9702-D2376473EFE3}"/>
            </c:ext>
          </c:extLst>
        </c:ser>
        <c:ser>
          <c:idx val="8"/>
          <c:order val="8"/>
          <c:tx>
            <c:strRef>
              <c:f>[maystats.xlsx]timeline!$K$1</c:f>
              <c:strCache>
                <c:ptCount val="1"/>
                <c:pt idx="0">
                  <c:v>tonystuffdump</c:v>
                </c:pt>
              </c:strCache>
            </c:strRef>
          </c:tx>
          <c:spPr>
            <a:ln w="15875"/>
          </c:spPr>
          <c:cat>
            <c:numRef>
              <c:f>[maystats.xlsx]timeline!$B$2:$B$180</c:f>
              <c:numCache>
                <c:formatCode>m/d/yyyy</c:formatCode>
                <c:ptCount val="179"/>
                <c:pt idx="0">
                  <c:v>42049.0</c:v>
                </c:pt>
                <c:pt idx="1">
                  <c:v>42058.0</c:v>
                </c:pt>
                <c:pt idx="2">
                  <c:v>42069.0</c:v>
                </c:pt>
                <c:pt idx="3">
                  <c:v>41776.0</c:v>
                </c:pt>
                <c:pt idx="4">
                  <c:v>41833.0</c:v>
                </c:pt>
                <c:pt idx="5">
                  <c:v>41833.0</c:v>
                </c:pt>
                <c:pt idx="6">
                  <c:v>41836.0</c:v>
                </c:pt>
                <c:pt idx="7">
                  <c:v>41837.0</c:v>
                </c:pt>
                <c:pt idx="8">
                  <c:v>41838.0</c:v>
                </c:pt>
                <c:pt idx="9">
                  <c:v>41839.0</c:v>
                </c:pt>
                <c:pt idx="10">
                  <c:v>41843.0</c:v>
                </c:pt>
                <c:pt idx="11">
                  <c:v>41845.0</c:v>
                </c:pt>
                <c:pt idx="12">
                  <c:v>41847.0</c:v>
                </c:pt>
                <c:pt idx="13">
                  <c:v>41851.0</c:v>
                </c:pt>
                <c:pt idx="14">
                  <c:v>41855.0</c:v>
                </c:pt>
                <c:pt idx="15">
                  <c:v>41857.0</c:v>
                </c:pt>
                <c:pt idx="16">
                  <c:v>41860.0</c:v>
                </c:pt>
                <c:pt idx="17">
                  <c:v>41874.0</c:v>
                </c:pt>
                <c:pt idx="18">
                  <c:v>41878.0</c:v>
                </c:pt>
                <c:pt idx="19">
                  <c:v>41879.0</c:v>
                </c:pt>
                <c:pt idx="20">
                  <c:v>41881.0</c:v>
                </c:pt>
                <c:pt idx="21">
                  <c:v>41884.0</c:v>
                </c:pt>
                <c:pt idx="22">
                  <c:v>41889.0</c:v>
                </c:pt>
                <c:pt idx="23">
                  <c:v>41895.0</c:v>
                </c:pt>
                <c:pt idx="24">
                  <c:v>41908.0</c:v>
                </c:pt>
                <c:pt idx="25">
                  <c:v>41912.0</c:v>
                </c:pt>
                <c:pt idx="26">
                  <c:v>41917.0</c:v>
                </c:pt>
                <c:pt idx="27">
                  <c:v>41924.0</c:v>
                </c:pt>
                <c:pt idx="28">
                  <c:v>41945.0</c:v>
                </c:pt>
                <c:pt idx="29">
                  <c:v>41949.0</c:v>
                </c:pt>
                <c:pt idx="30">
                  <c:v>41949.0</c:v>
                </c:pt>
                <c:pt idx="31">
                  <c:v>41963.0</c:v>
                </c:pt>
                <c:pt idx="32">
                  <c:v>41963.0</c:v>
                </c:pt>
                <c:pt idx="33">
                  <c:v>41967.0</c:v>
                </c:pt>
                <c:pt idx="34">
                  <c:v>41969.0</c:v>
                </c:pt>
                <c:pt idx="35">
                  <c:v>41985.0</c:v>
                </c:pt>
                <c:pt idx="36">
                  <c:v>41987.0</c:v>
                </c:pt>
                <c:pt idx="37">
                  <c:v>41993.0</c:v>
                </c:pt>
                <c:pt idx="38">
                  <c:v>41995.0</c:v>
                </c:pt>
                <c:pt idx="39">
                  <c:v>42006.0</c:v>
                </c:pt>
                <c:pt idx="40">
                  <c:v>42014.0</c:v>
                </c:pt>
                <c:pt idx="41">
                  <c:v>42021.0</c:v>
                </c:pt>
                <c:pt idx="42">
                  <c:v>42021.0</c:v>
                </c:pt>
                <c:pt idx="43">
                  <c:v>42026.0</c:v>
                </c:pt>
                <c:pt idx="44">
                  <c:v>42044.0</c:v>
                </c:pt>
                <c:pt idx="45">
                  <c:v>42047.0</c:v>
                </c:pt>
                <c:pt idx="46">
                  <c:v>42053.0</c:v>
                </c:pt>
                <c:pt idx="47">
                  <c:v>42053.0</c:v>
                </c:pt>
                <c:pt idx="48">
                  <c:v>42074.0</c:v>
                </c:pt>
                <c:pt idx="49">
                  <c:v>42076.0</c:v>
                </c:pt>
                <c:pt idx="50">
                  <c:v>42054.0</c:v>
                </c:pt>
                <c:pt idx="51">
                  <c:v>42058.0</c:v>
                </c:pt>
                <c:pt idx="52">
                  <c:v>42062.0</c:v>
                </c:pt>
                <c:pt idx="53">
                  <c:v>42067.0</c:v>
                </c:pt>
                <c:pt idx="54">
                  <c:v>42072.0</c:v>
                </c:pt>
                <c:pt idx="55">
                  <c:v>42079.0</c:v>
                </c:pt>
                <c:pt idx="56">
                  <c:v>42085.0</c:v>
                </c:pt>
                <c:pt idx="57">
                  <c:v>42091.0</c:v>
                </c:pt>
                <c:pt idx="58">
                  <c:v>42098.0</c:v>
                </c:pt>
                <c:pt idx="59">
                  <c:v>42103.0</c:v>
                </c:pt>
                <c:pt idx="60">
                  <c:v>42109.0</c:v>
                </c:pt>
                <c:pt idx="61">
                  <c:v>42114.0</c:v>
                </c:pt>
                <c:pt idx="62">
                  <c:v>42118.0</c:v>
                </c:pt>
                <c:pt idx="63">
                  <c:v>42144.0</c:v>
                </c:pt>
                <c:pt idx="64">
                  <c:v>42149.0</c:v>
                </c:pt>
                <c:pt idx="65">
                  <c:v>42156.0</c:v>
                </c:pt>
                <c:pt idx="66">
                  <c:v>42161.0</c:v>
                </c:pt>
                <c:pt idx="67">
                  <c:v>42166.0</c:v>
                </c:pt>
                <c:pt idx="68">
                  <c:v>42171.0</c:v>
                </c:pt>
                <c:pt idx="69">
                  <c:v>42179.0</c:v>
                </c:pt>
                <c:pt idx="70">
                  <c:v>42185.0</c:v>
                </c:pt>
                <c:pt idx="71">
                  <c:v>42191.0</c:v>
                </c:pt>
                <c:pt idx="72">
                  <c:v>41920.0</c:v>
                </c:pt>
                <c:pt idx="73">
                  <c:v>41852.0</c:v>
                </c:pt>
                <c:pt idx="74">
                  <c:v>41882.0</c:v>
                </c:pt>
                <c:pt idx="75">
                  <c:v>41897.0</c:v>
                </c:pt>
                <c:pt idx="76">
                  <c:v>41899.0</c:v>
                </c:pt>
                <c:pt idx="77">
                  <c:v>41913.0</c:v>
                </c:pt>
                <c:pt idx="78">
                  <c:v>41921.0</c:v>
                </c:pt>
                <c:pt idx="79">
                  <c:v>41943.0</c:v>
                </c:pt>
                <c:pt idx="80">
                  <c:v>41953.0</c:v>
                </c:pt>
                <c:pt idx="81">
                  <c:v>41966.0</c:v>
                </c:pt>
                <c:pt idx="82">
                  <c:v>41970.0</c:v>
                </c:pt>
                <c:pt idx="83">
                  <c:v>41972.0</c:v>
                </c:pt>
                <c:pt idx="84">
                  <c:v>41991.0</c:v>
                </c:pt>
                <c:pt idx="85">
                  <c:v>42002.0</c:v>
                </c:pt>
                <c:pt idx="86">
                  <c:v>42011.0</c:v>
                </c:pt>
                <c:pt idx="87">
                  <c:v>42021.0</c:v>
                </c:pt>
                <c:pt idx="88">
                  <c:v>42035.0</c:v>
                </c:pt>
                <c:pt idx="89">
                  <c:v>42074.0</c:v>
                </c:pt>
                <c:pt idx="90">
                  <c:v>42078.0</c:v>
                </c:pt>
                <c:pt idx="91">
                  <c:v>42114.0</c:v>
                </c:pt>
                <c:pt idx="92">
                  <c:v>42117.0</c:v>
                </c:pt>
                <c:pt idx="93">
                  <c:v>42121.0</c:v>
                </c:pt>
                <c:pt idx="94">
                  <c:v>42125.0</c:v>
                </c:pt>
                <c:pt idx="95">
                  <c:v>42136.0</c:v>
                </c:pt>
                <c:pt idx="96">
                  <c:v>42160.0</c:v>
                </c:pt>
                <c:pt idx="97">
                  <c:v>42219.0</c:v>
                </c:pt>
                <c:pt idx="98">
                  <c:v>42250.0</c:v>
                </c:pt>
                <c:pt idx="99">
                  <c:v>42264.0</c:v>
                </c:pt>
                <c:pt idx="100">
                  <c:v>42080.0</c:v>
                </c:pt>
                <c:pt idx="101">
                  <c:v>42115.0</c:v>
                </c:pt>
                <c:pt idx="102">
                  <c:v>41930.0</c:v>
                </c:pt>
                <c:pt idx="103">
                  <c:v>41937.0</c:v>
                </c:pt>
                <c:pt idx="104">
                  <c:v>41942.0</c:v>
                </c:pt>
                <c:pt idx="105">
                  <c:v>42033.0</c:v>
                </c:pt>
                <c:pt idx="106">
                  <c:v>42049.0</c:v>
                </c:pt>
                <c:pt idx="107">
                  <c:v>42080.0</c:v>
                </c:pt>
                <c:pt idx="108">
                  <c:v>42184.0</c:v>
                </c:pt>
                <c:pt idx="109">
                  <c:v>42190.0</c:v>
                </c:pt>
                <c:pt idx="110">
                  <c:v>42210.0</c:v>
                </c:pt>
                <c:pt idx="111">
                  <c:v>42234.0</c:v>
                </c:pt>
                <c:pt idx="112">
                  <c:v>42236.0</c:v>
                </c:pt>
                <c:pt idx="113">
                  <c:v>42239.0</c:v>
                </c:pt>
                <c:pt idx="114">
                  <c:v>42263.0</c:v>
                </c:pt>
                <c:pt idx="115">
                  <c:v>41643.0</c:v>
                </c:pt>
                <c:pt idx="116">
                  <c:v>41660.0</c:v>
                </c:pt>
                <c:pt idx="117">
                  <c:v>41668.0</c:v>
                </c:pt>
                <c:pt idx="118">
                  <c:v>41676.0</c:v>
                </c:pt>
                <c:pt idx="119">
                  <c:v>41689.0</c:v>
                </c:pt>
                <c:pt idx="120">
                  <c:v>41696.0</c:v>
                </c:pt>
                <c:pt idx="121">
                  <c:v>41734.0</c:v>
                </c:pt>
                <c:pt idx="122">
                  <c:v>41758.0</c:v>
                </c:pt>
                <c:pt idx="123">
                  <c:v>41759.0</c:v>
                </c:pt>
                <c:pt idx="124">
                  <c:v>41800.0</c:v>
                </c:pt>
                <c:pt idx="125">
                  <c:v>41810.0</c:v>
                </c:pt>
                <c:pt idx="126">
                  <c:v>41883.0</c:v>
                </c:pt>
                <c:pt idx="127">
                  <c:v>41886.0</c:v>
                </c:pt>
                <c:pt idx="128">
                  <c:v>41887.0</c:v>
                </c:pt>
                <c:pt idx="129">
                  <c:v>41893.0</c:v>
                </c:pt>
                <c:pt idx="130">
                  <c:v>41906.0</c:v>
                </c:pt>
                <c:pt idx="131">
                  <c:v>42075.0</c:v>
                </c:pt>
                <c:pt idx="132">
                  <c:v>42079.0</c:v>
                </c:pt>
                <c:pt idx="133">
                  <c:v>42081.0</c:v>
                </c:pt>
                <c:pt idx="134">
                  <c:v>42095.0</c:v>
                </c:pt>
                <c:pt idx="135">
                  <c:v>42101.0</c:v>
                </c:pt>
                <c:pt idx="136">
                  <c:v>42103.0</c:v>
                </c:pt>
                <c:pt idx="137">
                  <c:v>42108.0</c:v>
                </c:pt>
                <c:pt idx="138">
                  <c:v>42121.0</c:v>
                </c:pt>
                <c:pt idx="139">
                  <c:v>42129.0</c:v>
                </c:pt>
                <c:pt idx="140">
                  <c:v>42136.0</c:v>
                </c:pt>
                <c:pt idx="141">
                  <c:v>42143.0</c:v>
                </c:pt>
                <c:pt idx="142">
                  <c:v>42157.0</c:v>
                </c:pt>
                <c:pt idx="143">
                  <c:v>42159.0</c:v>
                </c:pt>
                <c:pt idx="144">
                  <c:v>42161.0</c:v>
                </c:pt>
                <c:pt idx="145">
                  <c:v>42164.0</c:v>
                </c:pt>
                <c:pt idx="146">
                  <c:v>42170.0</c:v>
                </c:pt>
                <c:pt idx="147">
                  <c:v>42185.0</c:v>
                </c:pt>
                <c:pt idx="148">
                  <c:v>42190.0</c:v>
                </c:pt>
                <c:pt idx="149">
                  <c:v>42191.0</c:v>
                </c:pt>
                <c:pt idx="150">
                  <c:v>42193.0</c:v>
                </c:pt>
                <c:pt idx="151">
                  <c:v>42198.0</c:v>
                </c:pt>
                <c:pt idx="152">
                  <c:v>42205.0</c:v>
                </c:pt>
                <c:pt idx="153">
                  <c:v>42220.0</c:v>
                </c:pt>
                <c:pt idx="154">
                  <c:v>42243.0</c:v>
                </c:pt>
                <c:pt idx="155">
                  <c:v>41916.0</c:v>
                </c:pt>
                <c:pt idx="156">
                  <c:v>42006.0</c:v>
                </c:pt>
                <c:pt idx="157">
                  <c:v>42013.0</c:v>
                </c:pt>
                <c:pt idx="158">
                  <c:v>42017.0</c:v>
                </c:pt>
                <c:pt idx="159">
                  <c:v>42024.0</c:v>
                </c:pt>
                <c:pt idx="160">
                  <c:v>42031.0</c:v>
                </c:pt>
                <c:pt idx="161">
                  <c:v>42038.0</c:v>
                </c:pt>
                <c:pt idx="162">
                  <c:v>42045.0</c:v>
                </c:pt>
                <c:pt idx="163">
                  <c:v>42052.0</c:v>
                </c:pt>
                <c:pt idx="164">
                  <c:v>42056.0</c:v>
                </c:pt>
                <c:pt idx="165">
                  <c:v>42073.0</c:v>
                </c:pt>
                <c:pt idx="166">
                  <c:v>42080.0</c:v>
                </c:pt>
                <c:pt idx="167">
                  <c:v>42101.0</c:v>
                </c:pt>
                <c:pt idx="168">
                  <c:v>42108.0</c:v>
                </c:pt>
                <c:pt idx="169">
                  <c:v>42115.0</c:v>
                </c:pt>
                <c:pt idx="170">
                  <c:v>42143.0</c:v>
                </c:pt>
                <c:pt idx="171">
                  <c:v>42150.0</c:v>
                </c:pt>
                <c:pt idx="172">
                  <c:v>42154.0</c:v>
                </c:pt>
                <c:pt idx="173">
                  <c:v>42157.0</c:v>
                </c:pt>
                <c:pt idx="174">
                  <c:v>42164.0</c:v>
                </c:pt>
                <c:pt idx="175">
                  <c:v>42171.0</c:v>
                </c:pt>
                <c:pt idx="176">
                  <c:v>42178.0</c:v>
                </c:pt>
                <c:pt idx="177">
                  <c:v>42185.0</c:v>
                </c:pt>
                <c:pt idx="178">
                  <c:v>42192.0</c:v>
                </c:pt>
              </c:numCache>
            </c:numRef>
          </c:cat>
          <c:val>
            <c:numRef>
              <c:f>[maystats.xlsx]timeline!$K$2:$K$180</c:f>
              <c:numCache>
                <c:formatCode>General</c:formatCode>
                <c:ptCount val="179"/>
                <c:pt idx="155">
                  <c:v>245.0</c:v>
                </c:pt>
                <c:pt idx="156">
                  <c:v>1638.0</c:v>
                </c:pt>
                <c:pt idx="157">
                  <c:v>1162.0</c:v>
                </c:pt>
                <c:pt idx="158">
                  <c:v>1506.0</c:v>
                </c:pt>
                <c:pt idx="159">
                  <c:v>758.0</c:v>
                </c:pt>
                <c:pt idx="160">
                  <c:v>1839.0</c:v>
                </c:pt>
                <c:pt idx="161">
                  <c:v>2040.0</c:v>
                </c:pt>
                <c:pt idx="162">
                  <c:v>949.0</c:v>
                </c:pt>
                <c:pt idx="163">
                  <c:v>627.0</c:v>
                </c:pt>
                <c:pt idx="164">
                  <c:v>936.0</c:v>
                </c:pt>
                <c:pt idx="165">
                  <c:v>778.0</c:v>
                </c:pt>
                <c:pt idx="166">
                  <c:v>6705.0</c:v>
                </c:pt>
                <c:pt idx="167">
                  <c:v>1310.0</c:v>
                </c:pt>
                <c:pt idx="168">
                  <c:v>866.0</c:v>
                </c:pt>
                <c:pt idx="169">
                  <c:v>896.0</c:v>
                </c:pt>
                <c:pt idx="170">
                  <c:v>144.0</c:v>
                </c:pt>
                <c:pt idx="171">
                  <c:v>131.0</c:v>
                </c:pt>
                <c:pt idx="172">
                  <c:v>91.0</c:v>
                </c:pt>
                <c:pt idx="173">
                  <c:v>159.0</c:v>
                </c:pt>
                <c:pt idx="174">
                  <c:v>20.0</c:v>
                </c:pt>
                <c:pt idx="175">
                  <c:v>92.0</c:v>
                </c:pt>
                <c:pt idx="176">
                  <c:v>170.0</c:v>
                </c:pt>
                <c:pt idx="177">
                  <c:v>56.0</c:v>
                </c:pt>
                <c:pt idx="178">
                  <c:v>399.0</c:v>
                </c:pt>
              </c:numCache>
            </c:numRef>
          </c:val>
          <c:extLst xmlns:c16r2="http://schemas.microsoft.com/office/drawing/2015/06/chart">
            <c:ext xmlns:c16="http://schemas.microsoft.com/office/drawing/2014/chart" uri="{C3380CC4-5D6E-409C-BE32-E72D297353CC}">
              <c16:uniqueId val="{00000008-B22D-43E2-9702-D2376473EFE3}"/>
            </c:ext>
          </c:extLst>
        </c:ser>
        <c:dLbls>
          <c:showLegendKey val="0"/>
          <c:showVal val="0"/>
          <c:showCatName val="0"/>
          <c:showSerName val="0"/>
          <c:showPercent val="0"/>
          <c:showBubbleSize val="0"/>
        </c:dLbls>
        <c:axId val="-2074577160"/>
        <c:axId val="-2074539592"/>
      </c:areaChart>
      <c:dateAx>
        <c:axId val="-2074577160"/>
        <c:scaling>
          <c:orientation val="minMax"/>
          <c:max val="42278.0"/>
          <c:min val="41640.0"/>
        </c:scaling>
        <c:delete val="0"/>
        <c:axPos val="b"/>
        <c:numFmt formatCode="m/d/yy;@" sourceLinked="0"/>
        <c:majorTickMark val="out"/>
        <c:minorTickMark val="none"/>
        <c:tickLblPos val="nextTo"/>
        <c:crossAx val="-2074539592"/>
        <c:crosses val="autoZero"/>
        <c:auto val="0"/>
        <c:lblOffset val="100"/>
        <c:baseTimeUnit val="days"/>
        <c:majorUnit val="3.0"/>
        <c:majorTimeUnit val="months"/>
      </c:dateAx>
      <c:valAx>
        <c:axId val="-2074539592"/>
        <c:scaling>
          <c:orientation val="minMax"/>
          <c:max val="7000.0"/>
        </c:scaling>
        <c:delete val="1"/>
        <c:axPos val="l"/>
        <c:majorGridlines/>
        <c:numFmt formatCode="General" sourceLinked="1"/>
        <c:majorTickMark val="out"/>
        <c:minorTickMark val="none"/>
        <c:tickLblPos val="nextTo"/>
        <c:crossAx val="-2074577160"/>
        <c:crosses val="autoZero"/>
        <c:crossBetween val="midCat"/>
      </c:valAx>
    </c:plotArea>
    <c:legend>
      <c:legendPos val="b"/>
      <c:layout>
        <c:manualLayout>
          <c:xMode val="edge"/>
          <c:yMode val="edge"/>
          <c:x val="0.0789049819436543"/>
          <c:y val="0.808074475579382"/>
          <c:w val="0.921095018056346"/>
          <c:h val="0.17960643476629"/>
        </c:manualLayout>
      </c:layout>
      <c:overlay val="0"/>
      <c:txPr>
        <a:bodyPr/>
        <a:lstStyle/>
        <a:p>
          <a:pPr>
            <a:defRPr sz="1600">
              <a:latin typeface="Times New Roman" charset="0"/>
              <a:ea typeface="Times New Roman" charset="0"/>
              <a:cs typeface="Times New Roman" charset="0"/>
            </a:defRPr>
          </a:pPr>
          <a:endParaRPr lang="en-US"/>
        </a:p>
      </c:txPr>
    </c:legend>
    <c:plotVisOnly val="1"/>
    <c:dispBlanksAs val="span"/>
    <c:showDLblsOverMax val="0"/>
  </c:chart>
  <c:txPr>
    <a:bodyPr/>
    <a:lstStyle/>
    <a:p>
      <a:pPr>
        <a:defRPr sz="10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n-US"/>
              <a:t>Results of Report Source Classification</a:t>
            </a:r>
          </a:p>
        </c:rich>
      </c:tx>
      <c:layout/>
      <c:overlay val="0"/>
    </c:title>
    <c:autoTitleDeleted val="0"/>
    <c:plotArea>
      <c:layout/>
      <c:barChart>
        <c:barDir val="col"/>
        <c:grouping val="clustered"/>
        <c:varyColors val="0"/>
        <c:ser>
          <c:idx val="0"/>
          <c:order val="0"/>
          <c:tx>
            <c:strRef>
              <c:f>Sheet1!$C$22</c:f>
              <c:strCache>
                <c:ptCount val="1"/>
                <c:pt idx="0">
                  <c:v>Precision</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multiLvlStrRef>
              <c:f>Sheet1!$A$23:$B$28</c:f>
              <c:multiLvlStrCache>
                <c:ptCount val="6"/>
                <c:lvl>
                  <c:pt idx="0">
                    <c:v>Without RSC</c:v>
                  </c:pt>
                  <c:pt idx="1">
                    <c:v>RSC</c:v>
                  </c:pt>
                  <c:pt idx="2">
                    <c:v>Without RSC</c:v>
                  </c:pt>
                  <c:pt idx="3">
                    <c:v>RSC</c:v>
                  </c:pt>
                  <c:pt idx="4">
                    <c:v>Without RSC</c:v>
                  </c:pt>
                  <c:pt idx="5">
                    <c:v>RSC</c:v>
                  </c:pt>
                </c:lvl>
                <c:lvl>
                  <c:pt idx="0">
                    <c:v>American Diabetes Association</c:v>
                  </c:pt>
                  <c:pt idx="2">
                    <c:v>Diabetes Forums</c:v>
                  </c:pt>
                  <c:pt idx="4">
                    <c:v>Diabetes Forum</c:v>
                  </c:pt>
                </c:lvl>
              </c:multiLvlStrCache>
            </c:multiLvlStrRef>
          </c:cat>
          <c:val>
            <c:numRef>
              <c:f>Sheet1!$C$23:$C$28</c:f>
              <c:numCache>
                <c:formatCode>0.0%</c:formatCode>
                <c:ptCount val="6"/>
                <c:pt idx="0">
                  <c:v>0.615000000000001</c:v>
                </c:pt>
                <c:pt idx="1">
                  <c:v>0.839000000000001</c:v>
                </c:pt>
                <c:pt idx="2">
                  <c:v>0.527</c:v>
                </c:pt>
                <c:pt idx="3">
                  <c:v>0.812000000000001</c:v>
                </c:pt>
                <c:pt idx="4">
                  <c:v>0.514</c:v>
                </c:pt>
                <c:pt idx="5">
                  <c:v>0.802</c:v>
                </c:pt>
              </c:numCache>
            </c:numRef>
          </c:val>
          <c:extLst xmlns:c16r2="http://schemas.microsoft.com/office/drawing/2015/06/chart">
            <c:ext xmlns:c16="http://schemas.microsoft.com/office/drawing/2014/chart" uri="{C3380CC4-5D6E-409C-BE32-E72D297353CC}">
              <c16:uniqueId val="{00000000-4DDB-4EF6-AA21-622C0D29738D}"/>
            </c:ext>
          </c:extLst>
        </c:ser>
        <c:ser>
          <c:idx val="1"/>
          <c:order val="1"/>
          <c:tx>
            <c:strRef>
              <c:f>Sheet1!$D$22</c:f>
              <c:strCache>
                <c:ptCount val="1"/>
                <c:pt idx="0">
                  <c:v>Recall</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multiLvlStrRef>
              <c:f>Sheet1!$A$23:$B$28</c:f>
              <c:multiLvlStrCache>
                <c:ptCount val="6"/>
                <c:lvl>
                  <c:pt idx="0">
                    <c:v>Without RSC</c:v>
                  </c:pt>
                  <c:pt idx="1">
                    <c:v>RSC</c:v>
                  </c:pt>
                  <c:pt idx="2">
                    <c:v>Without RSC</c:v>
                  </c:pt>
                  <c:pt idx="3">
                    <c:v>RSC</c:v>
                  </c:pt>
                  <c:pt idx="4">
                    <c:v>Without RSC</c:v>
                  </c:pt>
                  <c:pt idx="5">
                    <c:v>RSC</c:v>
                  </c:pt>
                </c:lvl>
                <c:lvl>
                  <c:pt idx="0">
                    <c:v>American Diabetes Association</c:v>
                  </c:pt>
                  <c:pt idx="2">
                    <c:v>Diabetes Forums</c:v>
                  </c:pt>
                  <c:pt idx="4">
                    <c:v>Diabetes Forum</c:v>
                  </c:pt>
                </c:lvl>
              </c:multiLvlStrCache>
            </c:multiLvlStrRef>
          </c:cat>
          <c:val>
            <c:numRef>
              <c:f>Sheet1!$D$23:$D$28</c:f>
              <c:numCache>
                <c:formatCode>0.0%</c:formatCode>
                <c:ptCount val="6"/>
                <c:pt idx="0">
                  <c:v>1.0</c:v>
                </c:pt>
                <c:pt idx="1">
                  <c:v>0.843000000000001</c:v>
                </c:pt>
                <c:pt idx="2">
                  <c:v>1.0</c:v>
                </c:pt>
                <c:pt idx="3">
                  <c:v>0.831000000000001</c:v>
                </c:pt>
                <c:pt idx="4">
                  <c:v>1.0</c:v>
                </c:pt>
                <c:pt idx="5">
                  <c:v>0.824000000000001</c:v>
                </c:pt>
              </c:numCache>
            </c:numRef>
          </c:val>
          <c:extLst xmlns:c16r2="http://schemas.microsoft.com/office/drawing/2015/06/chart">
            <c:ext xmlns:c16="http://schemas.microsoft.com/office/drawing/2014/chart" uri="{C3380CC4-5D6E-409C-BE32-E72D297353CC}">
              <c16:uniqueId val="{00000001-4DDB-4EF6-AA21-622C0D29738D}"/>
            </c:ext>
          </c:extLst>
        </c:ser>
        <c:ser>
          <c:idx val="2"/>
          <c:order val="2"/>
          <c:tx>
            <c:strRef>
              <c:f>Sheet1!$E$22</c:f>
              <c:strCache>
                <c:ptCount val="1"/>
                <c:pt idx="0">
                  <c:v>F-measure</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multiLvlStrRef>
              <c:f>Sheet1!$A$23:$B$28</c:f>
              <c:multiLvlStrCache>
                <c:ptCount val="6"/>
                <c:lvl>
                  <c:pt idx="0">
                    <c:v>Without RSC</c:v>
                  </c:pt>
                  <c:pt idx="1">
                    <c:v>RSC</c:v>
                  </c:pt>
                  <c:pt idx="2">
                    <c:v>Without RSC</c:v>
                  </c:pt>
                  <c:pt idx="3">
                    <c:v>RSC</c:v>
                  </c:pt>
                  <c:pt idx="4">
                    <c:v>Without RSC</c:v>
                  </c:pt>
                  <c:pt idx="5">
                    <c:v>RSC</c:v>
                  </c:pt>
                </c:lvl>
                <c:lvl>
                  <c:pt idx="0">
                    <c:v>American Diabetes Association</c:v>
                  </c:pt>
                  <c:pt idx="2">
                    <c:v>Diabetes Forums</c:v>
                  </c:pt>
                  <c:pt idx="4">
                    <c:v>Diabetes Forum</c:v>
                  </c:pt>
                </c:lvl>
              </c:multiLvlStrCache>
            </c:multiLvlStrRef>
          </c:cat>
          <c:val>
            <c:numRef>
              <c:f>Sheet1!$E$23:$E$28</c:f>
              <c:numCache>
                <c:formatCode>0.0%</c:formatCode>
                <c:ptCount val="6"/>
                <c:pt idx="0">
                  <c:v>0.762000000000001</c:v>
                </c:pt>
                <c:pt idx="1">
                  <c:v>0.841000000000001</c:v>
                </c:pt>
                <c:pt idx="2">
                  <c:v>0.690000000000001</c:v>
                </c:pt>
                <c:pt idx="3">
                  <c:v>0.821000000000001</c:v>
                </c:pt>
                <c:pt idx="4">
                  <c:v>0.679000000000001</c:v>
                </c:pt>
                <c:pt idx="5">
                  <c:v>0.813000000000001</c:v>
                </c:pt>
              </c:numCache>
            </c:numRef>
          </c:val>
          <c:extLst xmlns:c16r2="http://schemas.microsoft.com/office/drawing/2015/06/chart">
            <c:ext xmlns:c16="http://schemas.microsoft.com/office/drawing/2014/chart" uri="{C3380CC4-5D6E-409C-BE32-E72D297353CC}">
              <c16:uniqueId val="{00000002-4DDB-4EF6-AA21-622C0D29738D}"/>
            </c:ext>
          </c:extLst>
        </c:ser>
        <c:dLbls>
          <c:showLegendKey val="0"/>
          <c:showVal val="1"/>
          <c:showCatName val="0"/>
          <c:showSerName val="0"/>
          <c:showPercent val="0"/>
          <c:showBubbleSize val="0"/>
        </c:dLbls>
        <c:gapWidth val="150"/>
        <c:overlap val="-25"/>
        <c:axId val="-2059946152"/>
        <c:axId val="-2107556920"/>
      </c:barChart>
      <c:catAx>
        <c:axId val="-2059946152"/>
        <c:scaling>
          <c:orientation val="minMax"/>
        </c:scaling>
        <c:delete val="0"/>
        <c:axPos val="b"/>
        <c:numFmt formatCode="General" sourceLinked="0"/>
        <c:majorTickMark val="none"/>
        <c:minorTickMark val="none"/>
        <c:tickLblPos val="nextTo"/>
        <c:crossAx val="-2107556920"/>
        <c:crosses val="autoZero"/>
        <c:auto val="1"/>
        <c:lblAlgn val="ctr"/>
        <c:lblOffset val="100"/>
        <c:noMultiLvlLbl val="0"/>
      </c:catAx>
      <c:valAx>
        <c:axId val="-2107556920"/>
        <c:scaling>
          <c:orientation val="minMax"/>
        </c:scaling>
        <c:delete val="1"/>
        <c:axPos val="l"/>
        <c:numFmt formatCode="0.0%" sourceLinked="1"/>
        <c:majorTickMark val="none"/>
        <c:minorTickMark val="none"/>
        <c:tickLblPos val="none"/>
        <c:crossAx val="-2059946152"/>
        <c:crosses val="autoZero"/>
        <c:crossBetween val="between"/>
      </c:valAx>
    </c:plotArea>
    <c:legend>
      <c:legendPos val="t"/>
      <c:layout/>
      <c:overlay val="0"/>
    </c:legend>
    <c:plotVisOnly val="1"/>
    <c:dispBlanksAs val="gap"/>
    <c:showDLblsOverMax val="0"/>
  </c:chart>
  <c:spPr>
    <a:ln>
      <a:solidFill>
        <a:srgbClr val="4F81BD"/>
      </a:solidFill>
    </a:ln>
  </c:sp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20113483395"/>
          <c:y val="0.16313804257704401"/>
          <c:w val="0.78359773033210101"/>
          <c:h val="0.58473952798570605"/>
        </c:manualLayout>
      </c:layout>
      <c:barChart>
        <c:barDir val="col"/>
        <c:grouping val="clustered"/>
        <c:varyColors val="0"/>
        <c:ser>
          <c:idx val="0"/>
          <c:order val="0"/>
          <c:tx>
            <c:strRef>
              <c:f>Sheet1!$B$1</c:f>
              <c:strCache>
                <c:ptCount val="1"/>
                <c:pt idx="0">
                  <c:v>POS</c:v>
                </c:pt>
              </c:strCache>
            </c:strRef>
          </c:tx>
          <c:spPr>
            <a:solidFill>
              <a:srgbClr val="5B9BD5"/>
            </a:solidFill>
            <a:ln>
              <a:noFill/>
            </a:ln>
            <a:effectLst/>
          </c:spPr>
          <c:invertIfNegative val="0"/>
          <c:cat>
            <c:strRef>
              <c:f>Sheet1!$A$2</c:f>
              <c:strCache>
                <c:ptCount val="1"/>
                <c:pt idx="0">
                  <c:v>Category 1</c:v>
                </c:pt>
              </c:strCache>
            </c:strRef>
          </c:cat>
          <c:val>
            <c:numRef>
              <c:f>Sheet1!$B$2</c:f>
              <c:numCache>
                <c:formatCode>General</c:formatCode>
                <c:ptCount val="1"/>
                <c:pt idx="0">
                  <c:v>4</c:v>
                </c:pt>
              </c:numCache>
            </c:numRef>
          </c:val>
          <c:extLst>
            <c:ext xmlns:c16="http://schemas.microsoft.com/office/drawing/2014/chart" uri="{C3380CC4-5D6E-409C-BE32-E72D297353CC}">
              <c16:uniqueId val="{00000000-8A8F-46EB-8090-1DE969B64145}"/>
            </c:ext>
          </c:extLst>
        </c:ser>
        <c:ser>
          <c:idx val="1"/>
          <c:order val="1"/>
          <c:tx>
            <c:strRef>
              <c:f>Sheet1!$C$1</c:f>
              <c:strCache>
                <c:ptCount val="1"/>
                <c:pt idx="0">
                  <c:v>carding</c:v>
                </c:pt>
              </c:strCache>
            </c:strRef>
          </c:tx>
          <c:spPr>
            <a:solidFill>
              <a:schemeClr val="accent2"/>
            </a:solidFill>
            <a:ln>
              <a:noFill/>
            </a:ln>
            <a:effectLst/>
          </c:spPr>
          <c:invertIfNegative val="0"/>
          <c:cat>
            <c:strRef>
              <c:f>Sheet1!$A$2</c:f>
              <c:strCache>
                <c:ptCount val="1"/>
                <c:pt idx="0">
                  <c:v>Category 1</c:v>
                </c:pt>
              </c:strCache>
            </c:strRef>
          </c:cat>
          <c:val>
            <c:numRef>
              <c:f>Sheet1!$C$2</c:f>
              <c:numCache>
                <c:formatCode>General</c:formatCode>
                <c:ptCount val="1"/>
                <c:pt idx="0">
                  <c:v>0</c:v>
                </c:pt>
              </c:numCache>
            </c:numRef>
          </c:val>
          <c:extLst>
            <c:ext xmlns:c16="http://schemas.microsoft.com/office/drawing/2014/chart" uri="{C3380CC4-5D6E-409C-BE32-E72D297353CC}">
              <c16:uniqueId val="{00000001-8A8F-46EB-8090-1DE969B64145}"/>
            </c:ext>
          </c:extLst>
        </c:ser>
        <c:ser>
          <c:idx val="2"/>
          <c:order val="2"/>
          <c:tx>
            <c:strRef>
              <c:f>Sheet1!$D$1</c:f>
              <c:strCache>
                <c:ptCount val="1"/>
                <c:pt idx="0">
                  <c:v>Device</c:v>
                </c:pt>
              </c:strCache>
            </c:strRef>
          </c:tx>
          <c:spPr>
            <a:solidFill>
              <a:srgbClr val="FFC000"/>
            </a:solidFill>
            <a:ln>
              <a:noFill/>
            </a:ln>
            <a:effectLst/>
          </c:spPr>
          <c:invertIfNegative val="0"/>
          <c:cat>
            <c:strRef>
              <c:f>Sheet1!$A$2</c:f>
              <c:strCache>
                <c:ptCount val="1"/>
                <c:pt idx="0">
                  <c:v>Category 1</c:v>
                </c:pt>
              </c:strCache>
            </c:strRef>
          </c:cat>
          <c:val>
            <c:numRef>
              <c:f>Sheet1!$D$2</c:f>
              <c:numCache>
                <c:formatCode>General</c:formatCode>
                <c:ptCount val="1"/>
                <c:pt idx="0">
                  <c:v>3</c:v>
                </c:pt>
              </c:numCache>
            </c:numRef>
          </c:val>
          <c:extLst>
            <c:ext xmlns:c16="http://schemas.microsoft.com/office/drawing/2014/chart" uri="{C3380CC4-5D6E-409C-BE32-E72D297353CC}">
              <c16:uniqueId val="{00000002-8A8F-46EB-8090-1DE969B64145}"/>
            </c:ext>
          </c:extLst>
        </c:ser>
        <c:ser>
          <c:idx val="3"/>
          <c:order val="3"/>
          <c:tx>
            <c:strRef>
              <c:f>Sheet1!$E$1</c:f>
              <c:strCache>
                <c:ptCount val="1"/>
                <c:pt idx="0">
                  <c:v>Service</c:v>
                </c:pt>
              </c:strCache>
            </c:strRef>
          </c:tx>
          <c:spPr>
            <a:solidFill>
              <a:srgbClr val="ED7D31"/>
            </a:solidFill>
            <a:ln>
              <a:noFill/>
            </a:ln>
            <a:effectLst/>
          </c:spPr>
          <c:invertIfNegative val="0"/>
          <c:cat>
            <c:strRef>
              <c:f>Sheet1!$A$2</c:f>
              <c:strCache>
                <c:ptCount val="1"/>
                <c:pt idx="0">
                  <c:v>Category 1</c:v>
                </c:pt>
              </c:strCache>
            </c:strRef>
          </c:cat>
          <c:val>
            <c:numRef>
              <c:f>Sheet1!$E$2</c:f>
              <c:numCache>
                <c:formatCode>General</c:formatCode>
                <c:ptCount val="1"/>
                <c:pt idx="0">
                  <c:v>5</c:v>
                </c:pt>
              </c:numCache>
            </c:numRef>
          </c:val>
          <c:extLst>
            <c:ext xmlns:c16="http://schemas.microsoft.com/office/drawing/2014/chart" uri="{C3380CC4-5D6E-409C-BE32-E72D297353CC}">
              <c16:uniqueId val="{00000003-8A8F-46EB-8090-1DE969B64145}"/>
            </c:ext>
          </c:extLst>
        </c:ser>
        <c:ser>
          <c:idx val="4"/>
          <c:order val="4"/>
          <c:tx>
            <c:strRef>
              <c:f>Sheet1!$F$1</c:f>
              <c:strCache>
                <c:ptCount val="1"/>
                <c:pt idx="0">
                  <c:v>media2</c:v>
                </c:pt>
              </c:strCache>
            </c:strRef>
          </c:tx>
          <c:spPr>
            <a:solidFill>
              <a:srgbClr val="9C5BCD"/>
            </a:solidFill>
            <a:ln>
              <a:noFill/>
            </a:ln>
            <a:effectLst/>
          </c:spPr>
          <c:invertIfNegative val="0"/>
          <c:cat>
            <c:strRef>
              <c:f>Sheet1!$A$2</c:f>
              <c:strCache>
                <c:ptCount val="1"/>
                <c:pt idx="0">
                  <c:v>Category 1</c:v>
                </c:pt>
              </c:strCache>
            </c:strRef>
          </c:cat>
          <c:val>
            <c:numRef>
              <c:f>Sheet1!$F$2</c:f>
              <c:numCache>
                <c:formatCode>General</c:formatCode>
                <c:ptCount val="1"/>
                <c:pt idx="0">
                  <c:v>2</c:v>
                </c:pt>
              </c:numCache>
            </c:numRef>
          </c:val>
          <c:extLst>
            <c:ext xmlns:c16="http://schemas.microsoft.com/office/drawing/2014/chart" uri="{C3380CC4-5D6E-409C-BE32-E72D297353CC}">
              <c16:uniqueId val="{00000004-8A8F-46EB-8090-1DE969B64145}"/>
            </c:ext>
          </c:extLst>
        </c:ser>
        <c:dLbls>
          <c:showLegendKey val="0"/>
          <c:showVal val="0"/>
          <c:showCatName val="0"/>
          <c:showSerName val="0"/>
          <c:showPercent val="0"/>
          <c:showBubbleSize val="0"/>
        </c:dLbls>
        <c:gapWidth val="219"/>
        <c:overlap val="-27"/>
        <c:axId val="295210960"/>
        <c:axId val="295879104"/>
      </c:barChart>
      <c:catAx>
        <c:axId val="295210960"/>
        <c:scaling>
          <c:orientation val="minMax"/>
        </c:scaling>
        <c:delete val="1"/>
        <c:axPos val="b"/>
        <c:numFmt formatCode="General" sourceLinked="1"/>
        <c:majorTickMark val="none"/>
        <c:minorTickMark val="none"/>
        <c:tickLblPos val="nextTo"/>
        <c:crossAx val="295879104"/>
        <c:crosses val="autoZero"/>
        <c:auto val="1"/>
        <c:lblAlgn val="ctr"/>
        <c:lblOffset val="100"/>
        <c:noMultiLvlLbl val="0"/>
      </c:catAx>
      <c:valAx>
        <c:axId val="29587910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95210960"/>
        <c:crosses val="autoZero"/>
        <c:crossBetween val="between"/>
      </c:valAx>
      <c:spPr>
        <a:noFill/>
        <a:ln>
          <a:noFill/>
        </a:ln>
        <a:effectLst/>
      </c:spPr>
    </c:plotArea>
    <c:plotVisOnly val="1"/>
    <c:dispBlanksAs val="gap"/>
    <c:showDLblsOverMax val="0"/>
  </c:chart>
  <c:spPr>
    <a:noFill/>
    <a:ln w="19050">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GCAE</a:t>
            </a:r>
            <a:r>
              <a:rPr lang="en-US" baseline="0"/>
              <a:t> Benchmark Evaluations</a:t>
            </a:r>
            <a:endParaRPr lang="en-US"/>
          </a:p>
        </c:rich>
      </c:tx>
      <c:layout/>
      <c:overlay val="0"/>
      <c:spPr>
        <a:noFill/>
        <a:ln>
          <a:noFill/>
        </a:ln>
        <a:effectLst/>
      </c:spPr>
    </c:title>
    <c:autoTitleDeleted val="0"/>
    <c:plotArea>
      <c:layout/>
      <c:barChart>
        <c:barDir val="col"/>
        <c:grouping val="clustered"/>
        <c:varyColors val="0"/>
        <c:ser>
          <c:idx val="0"/>
          <c:order val="0"/>
          <c:tx>
            <c:strRef>
              <c:f>Sheet1!$Q$2</c:f>
              <c:strCache>
                <c:ptCount val="1"/>
                <c:pt idx="0">
                  <c:v>NMI</c:v>
                </c:pt>
              </c:strCache>
            </c:strRef>
          </c:tx>
          <c:spPr>
            <a:solidFill>
              <a:schemeClr val="accent1"/>
            </a:solidFill>
            <a:ln>
              <a:noFill/>
            </a:ln>
            <a:effectLst/>
          </c:spPr>
          <c:invertIfNegative val="0"/>
          <c:cat>
            <c:strRef>
              <c:f>Sheet1!$P$3:$P$8</c:f>
              <c:strCache>
                <c:ptCount val="6"/>
                <c:pt idx="0">
                  <c:v>GCAE (3 layer)</c:v>
                </c:pt>
                <c:pt idx="1">
                  <c:v>DeepWalk</c:v>
                </c:pt>
                <c:pt idx="2">
                  <c:v>Node2Vec</c:v>
                </c:pt>
                <c:pt idx="3">
                  <c:v>GCAE (3 layer w/o features)</c:v>
                </c:pt>
                <c:pt idx="4">
                  <c:v>LINE</c:v>
                </c:pt>
                <c:pt idx="5">
                  <c:v>GraRep</c:v>
                </c:pt>
              </c:strCache>
            </c:strRef>
          </c:cat>
          <c:val>
            <c:numRef>
              <c:f>Sheet1!$Q$3:$Q$8</c:f>
              <c:numCache>
                <c:formatCode>General</c:formatCode>
                <c:ptCount val="6"/>
                <c:pt idx="0">
                  <c:v>57.81</c:v>
                </c:pt>
                <c:pt idx="1">
                  <c:v>44.97</c:v>
                </c:pt>
                <c:pt idx="2">
                  <c:v>44.51</c:v>
                </c:pt>
                <c:pt idx="3">
                  <c:v>40.75</c:v>
                </c:pt>
                <c:pt idx="4">
                  <c:v>22.36</c:v>
                </c:pt>
                <c:pt idx="5">
                  <c:v>22.31</c:v>
                </c:pt>
              </c:numCache>
            </c:numRef>
          </c:val>
          <c:extLst xmlns:c16r2="http://schemas.microsoft.com/office/drawing/2015/06/chart">
            <c:ext xmlns:c16="http://schemas.microsoft.com/office/drawing/2014/chart" uri="{C3380CC4-5D6E-409C-BE32-E72D297353CC}">
              <c16:uniqueId val="{00000000-C44C-47EA-8742-C56F8B1BEBC1}"/>
            </c:ext>
          </c:extLst>
        </c:ser>
        <c:ser>
          <c:idx val="1"/>
          <c:order val="1"/>
          <c:tx>
            <c:strRef>
              <c:f>Sheet1!$R$2</c:f>
              <c:strCache>
                <c:ptCount val="1"/>
                <c:pt idx="0">
                  <c:v>Homogeneity</c:v>
                </c:pt>
              </c:strCache>
            </c:strRef>
          </c:tx>
          <c:spPr>
            <a:solidFill>
              <a:schemeClr val="accent2"/>
            </a:solidFill>
            <a:ln>
              <a:noFill/>
            </a:ln>
            <a:effectLst/>
          </c:spPr>
          <c:invertIfNegative val="0"/>
          <c:cat>
            <c:strRef>
              <c:f>Sheet1!$P$3:$P$8</c:f>
              <c:strCache>
                <c:ptCount val="6"/>
                <c:pt idx="0">
                  <c:v>GCAE (3 layer)</c:v>
                </c:pt>
                <c:pt idx="1">
                  <c:v>DeepWalk</c:v>
                </c:pt>
                <c:pt idx="2">
                  <c:v>Node2Vec</c:v>
                </c:pt>
                <c:pt idx="3">
                  <c:v>GCAE (3 layer w/o features)</c:v>
                </c:pt>
                <c:pt idx="4">
                  <c:v>LINE</c:v>
                </c:pt>
                <c:pt idx="5">
                  <c:v>GraRep</c:v>
                </c:pt>
              </c:strCache>
            </c:strRef>
          </c:cat>
          <c:val>
            <c:numRef>
              <c:f>Sheet1!$R$3:$R$8</c:f>
              <c:numCache>
                <c:formatCode>General</c:formatCode>
                <c:ptCount val="6"/>
                <c:pt idx="0">
                  <c:v>51.78</c:v>
                </c:pt>
                <c:pt idx="1">
                  <c:v>41.45</c:v>
                </c:pt>
                <c:pt idx="2">
                  <c:v>42.72</c:v>
                </c:pt>
                <c:pt idx="3">
                  <c:v>34.80000000000001</c:v>
                </c:pt>
                <c:pt idx="4">
                  <c:v>22.36</c:v>
                </c:pt>
                <c:pt idx="5">
                  <c:v>21.5</c:v>
                </c:pt>
              </c:numCache>
            </c:numRef>
          </c:val>
          <c:extLst xmlns:c16r2="http://schemas.microsoft.com/office/drawing/2015/06/chart">
            <c:ext xmlns:c16="http://schemas.microsoft.com/office/drawing/2014/chart" uri="{C3380CC4-5D6E-409C-BE32-E72D297353CC}">
              <c16:uniqueId val="{00000001-C44C-47EA-8742-C56F8B1BEBC1}"/>
            </c:ext>
          </c:extLst>
        </c:ser>
        <c:ser>
          <c:idx val="2"/>
          <c:order val="2"/>
          <c:tx>
            <c:strRef>
              <c:f>Sheet1!$S$2</c:f>
              <c:strCache>
                <c:ptCount val="1"/>
                <c:pt idx="0">
                  <c:v>Completeness</c:v>
                </c:pt>
              </c:strCache>
            </c:strRef>
          </c:tx>
          <c:spPr>
            <a:solidFill>
              <a:schemeClr val="accent3"/>
            </a:solidFill>
            <a:ln>
              <a:noFill/>
            </a:ln>
            <a:effectLst/>
          </c:spPr>
          <c:invertIfNegative val="0"/>
          <c:cat>
            <c:strRef>
              <c:f>Sheet1!$P$3:$P$8</c:f>
              <c:strCache>
                <c:ptCount val="6"/>
                <c:pt idx="0">
                  <c:v>GCAE (3 layer)</c:v>
                </c:pt>
                <c:pt idx="1">
                  <c:v>DeepWalk</c:v>
                </c:pt>
                <c:pt idx="2">
                  <c:v>Node2Vec</c:v>
                </c:pt>
                <c:pt idx="3">
                  <c:v>GCAE (3 layer w/o features)</c:v>
                </c:pt>
                <c:pt idx="4">
                  <c:v>LINE</c:v>
                </c:pt>
                <c:pt idx="5">
                  <c:v>GraRep</c:v>
                </c:pt>
              </c:strCache>
            </c:strRef>
          </c:cat>
          <c:val>
            <c:numRef>
              <c:f>Sheet1!$S$3:$S$8</c:f>
              <c:numCache>
                <c:formatCode>General</c:formatCode>
                <c:ptCount val="6"/>
                <c:pt idx="0">
                  <c:v>65.57</c:v>
                </c:pt>
                <c:pt idx="1">
                  <c:v>49.03</c:v>
                </c:pt>
                <c:pt idx="2">
                  <c:v>46.43</c:v>
                </c:pt>
                <c:pt idx="3">
                  <c:v>54.13</c:v>
                </c:pt>
                <c:pt idx="4">
                  <c:v>23.35</c:v>
                </c:pt>
                <c:pt idx="5">
                  <c:v>23.56</c:v>
                </c:pt>
              </c:numCache>
            </c:numRef>
          </c:val>
          <c:extLst xmlns:c16r2="http://schemas.microsoft.com/office/drawing/2015/06/chart">
            <c:ext xmlns:c16="http://schemas.microsoft.com/office/drawing/2014/chart" uri="{C3380CC4-5D6E-409C-BE32-E72D297353CC}">
              <c16:uniqueId val="{00000002-C44C-47EA-8742-C56F8B1BEBC1}"/>
            </c:ext>
          </c:extLst>
        </c:ser>
        <c:ser>
          <c:idx val="3"/>
          <c:order val="3"/>
          <c:tx>
            <c:strRef>
              <c:f>Sheet1!$T$2</c:f>
              <c:strCache>
                <c:ptCount val="1"/>
                <c:pt idx="0">
                  <c:v>V-Measure</c:v>
                </c:pt>
              </c:strCache>
            </c:strRef>
          </c:tx>
          <c:spPr>
            <a:solidFill>
              <a:schemeClr val="accent4"/>
            </a:solidFill>
            <a:ln>
              <a:noFill/>
            </a:ln>
            <a:effectLst/>
          </c:spPr>
          <c:invertIfNegative val="0"/>
          <c:cat>
            <c:strRef>
              <c:f>Sheet1!$P$3:$P$8</c:f>
              <c:strCache>
                <c:ptCount val="6"/>
                <c:pt idx="0">
                  <c:v>GCAE (3 layer)</c:v>
                </c:pt>
                <c:pt idx="1">
                  <c:v>DeepWalk</c:v>
                </c:pt>
                <c:pt idx="2">
                  <c:v>Node2Vec</c:v>
                </c:pt>
                <c:pt idx="3">
                  <c:v>GCAE (3 layer w/o features)</c:v>
                </c:pt>
                <c:pt idx="4">
                  <c:v>LINE</c:v>
                </c:pt>
                <c:pt idx="5">
                  <c:v>GraRep</c:v>
                </c:pt>
              </c:strCache>
            </c:strRef>
          </c:cat>
          <c:val>
            <c:numRef>
              <c:f>Sheet1!$T$3:$T$8</c:f>
              <c:numCache>
                <c:formatCode>General</c:formatCode>
                <c:ptCount val="6"/>
                <c:pt idx="0">
                  <c:v>57.86</c:v>
                </c:pt>
                <c:pt idx="1">
                  <c:v>44.92</c:v>
                </c:pt>
                <c:pt idx="2">
                  <c:v>44.5</c:v>
                </c:pt>
                <c:pt idx="3">
                  <c:v>42.36</c:v>
                </c:pt>
                <c:pt idx="4">
                  <c:v>22.84</c:v>
                </c:pt>
                <c:pt idx="5">
                  <c:v>22.48</c:v>
                </c:pt>
              </c:numCache>
            </c:numRef>
          </c:val>
          <c:extLst xmlns:c16r2="http://schemas.microsoft.com/office/drawing/2015/06/chart">
            <c:ext xmlns:c16="http://schemas.microsoft.com/office/drawing/2014/chart" uri="{C3380CC4-5D6E-409C-BE32-E72D297353CC}">
              <c16:uniqueId val="{00000003-C44C-47EA-8742-C56F8B1BEBC1}"/>
            </c:ext>
          </c:extLst>
        </c:ser>
        <c:dLbls>
          <c:showLegendKey val="0"/>
          <c:showVal val="0"/>
          <c:showCatName val="0"/>
          <c:showSerName val="0"/>
          <c:showPercent val="0"/>
          <c:showBubbleSize val="0"/>
        </c:dLbls>
        <c:gapWidth val="219"/>
        <c:overlap val="-27"/>
        <c:axId val="-2106312904"/>
        <c:axId val="-2106309192"/>
      </c:barChart>
      <c:catAx>
        <c:axId val="-2106312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6309192"/>
        <c:crosses val="autoZero"/>
        <c:auto val="1"/>
        <c:lblAlgn val="ctr"/>
        <c:lblOffset val="100"/>
        <c:noMultiLvlLbl val="0"/>
      </c:catAx>
      <c:valAx>
        <c:axId val="-2106309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63129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fall_sample2!$E$1</c:f>
              <c:strCache>
                <c:ptCount val="1"/>
                <c:pt idx="0">
                  <c:v>x-axis</c:v>
                </c:pt>
              </c:strCache>
            </c:strRef>
          </c:tx>
          <c:spPr>
            <a:ln w="28575" cap="rnd">
              <a:solidFill>
                <a:schemeClr val="accent1"/>
              </a:solidFill>
              <a:round/>
            </a:ln>
            <a:effectLst/>
          </c:spPr>
          <c:marker>
            <c:symbol val="triangle"/>
            <c:size val="5"/>
            <c:spPr>
              <a:solidFill>
                <a:schemeClr val="accent1"/>
              </a:solidFill>
              <a:ln w="9525">
                <a:solidFill>
                  <a:schemeClr val="accent1"/>
                </a:solidFill>
              </a:ln>
              <a:effectLst/>
            </c:spPr>
          </c:marker>
          <c:val>
            <c:numRef>
              <c:f>fall_sample2!$E$2:$E$57</c:f>
              <c:numCache>
                <c:formatCode>General</c:formatCode>
                <c:ptCount val="56"/>
                <c:pt idx="0">
                  <c:v>0.796</c:v>
                </c:pt>
                <c:pt idx="1">
                  <c:v>0.609</c:v>
                </c:pt>
                <c:pt idx="2">
                  <c:v>0.733</c:v>
                </c:pt>
                <c:pt idx="3">
                  <c:v>0.739</c:v>
                </c:pt>
                <c:pt idx="4">
                  <c:v>0.721</c:v>
                </c:pt>
                <c:pt idx="5">
                  <c:v>0.652</c:v>
                </c:pt>
                <c:pt idx="6">
                  <c:v>0.674</c:v>
                </c:pt>
                <c:pt idx="7">
                  <c:v>0.765</c:v>
                </c:pt>
                <c:pt idx="8">
                  <c:v>0.836</c:v>
                </c:pt>
                <c:pt idx="9">
                  <c:v>0.836</c:v>
                </c:pt>
                <c:pt idx="10">
                  <c:v>0.747</c:v>
                </c:pt>
                <c:pt idx="11">
                  <c:v>0.689</c:v>
                </c:pt>
                <c:pt idx="12">
                  <c:v>0.707</c:v>
                </c:pt>
                <c:pt idx="13">
                  <c:v>0.765</c:v>
                </c:pt>
                <c:pt idx="14">
                  <c:v>0.793</c:v>
                </c:pt>
                <c:pt idx="15">
                  <c:v>0.778</c:v>
                </c:pt>
                <c:pt idx="16">
                  <c:v>0.736</c:v>
                </c:pt>
                <c:pt idx="17">
                  <c:v>0.7</c:v>
                </c:pt>
                <c:pt idx="18">
                  <c:v>0.688</c:v>
                </c:pt>
                <c:pt idx="19">
                  <c:v>0.557</c:v>
                </c:pt>
                <c:pt idx="20">
                  <c:v>0.487</c:v>
                </c:pt>
                <c:pt idx="21">
                  <c:v>0.201</c:v>
                </c:pt>
                <c:pt idx="22">
                  <c:v>-0.277</c:v>
                </c:pt>
                <c:pt idx="23">
                  <c:v>-0.149</c:v>
                </c:pt>
                <c:pt idx="24">
                  <c:v>3.331999999999998</c:v>
                </c:pt>
                <c:pt idx="25">
                  <c:v>1.569</c:v>
                </c:pt>
                <c:pt idx="26">
                  <c:v>-0.022</c:v>
                </c:pt>
                <c:pt idx="27">
                  <c:v>-0.028</c:v>
                </c:pt>
                <c:pt idx="28">
                  <c:v>0.327</c:v>
                </c:pt>
                <c:pt idx="29">
                  <c:v>0.026</c:v>
                </c:pt>
                <c:pt idx="30">
                  <c:v>0.965</c:v>
                </c:pt>
                <c:pt idx="31">
                  <c:v>0.474</c:v>
                </c:pt>
                <c:pt idx="32">
                  <c:v>0.503</c:v>
                </c:pt>
                <c:pt idx="33">
                  <c:v>0.098</c:v>
                </c:pt>
                <c:pt idx="34">
                  <c:v>0.744</c:v>
                </c:pt>
                <c:pt idx="35">
                  <c:v>0.063</c:v>
                </c:pt>
                <c:pt idx="36">
                  <c:v>0.381</c:v>
                </c:pt>
                <c:pt idx="37">
                  <c:v>0.315</c:v>
                </c:pt>
                <c:pt idx="38">
                  <c:v>0.184</c:v>
                </c:pt>
                <c:pt idx="39">
                  <c:v>0.23</c:v>
                </c:pt>
                <c:pt idx="40">
                  <c:v>0.406</c:v>
                </c:pt>
                <c:pt idx="41">
                  <c:v>0.321</c:v>
                </c:pt>
                <c:pt idx="42">
                  <c:v>0.311</c:v>
                </c:pt>
                <c:pt idx="43">
                  <c:v>0.257</c:v>
                </c:pt>
                <c:pt idx="44">
                  <c:v>0.326</c:v>
                </c:pt>
                <c:pt idx="45">
                  <c:v>0.369</c:v>
                </c:pt>
                <c:pt idx="46">
                  <c:v>0.315</c:v>
                </c:pt>
                <c:pt idx="47">
                  <c:v>0.317</c:v>
                </c:pt>
                <c:pt idx="48">
                  <c:v>0.313</c:v>
                </c:pt>
                <c:pt idx="49">
                  <c:v>0.345</c:v>
                </c:pt>
                <c:pt idx="50">
                  <c:v>0.338</c:v>
                </c:pt>
                <c:pt idx="51">
                  <c:v>0.323</c:v>
                </c:pt>
                <c:pt idx="52">
                  <c:v>0.321</c:v>
                </c:pt>
                <c:pt idx="53">
                  <c:v>0.338</c:v>
                </c:pt>
                <c:pt idx="54">
                  <c:v>0.338</c:v>
                </c:pt>
                <c:pt idx="55">
                  <c:v>0.339</c:v>
                </c:pt>
              </c:numCache>
            </c:numRef>
          </c:val>
          <c:smooth val="0"/>
          <c:extLst xmlns:c16r2="http://schemas.microsoft.com/office/drawing/2015/06/chart">
            <c:ext xmlns:c16="http://schemas.microsoft.com/office/drawing/2014/chart" uri="{C3380CC4-5D6E-409C-BE32-E72D297353CC}">
              <c16:uniqueId val="{00000000-7DB9-41F6-AD8F-1C444651A34D}"/>
            </c:ext>
          </c:extLst>
        </c:ser>
        <c:ser>
          <c:idx val="1"/>
          <c:order val="1"/>
          <c:tx>
            <c:strRef>
              <c:f>fall_sample2!$F$1</c:f>
              <c:strCache>
                <c:ptCount val="1"/>
                <c:pt idx="0">
                  <c:v>y-axis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fall_sample2!$F$2:$F$57</c:f>
              <c:numCache>
                <c:formatCode>General</c:formatCode>
                <c:ptCount val="56"/>
                <c:pt idx="0">
                  <c:v>0.578</c:v>
                </c:pt>
                <c:pt idx="1">
                  <c:v>0.55</c:v>
                </c:pt>
                <c:pt idx="2">
                  <c:v>0.567</c:v>
                </c:pt>
                <c:pt idx="3">
                  <c:v>0.628</c:v>
                </c:pt>
                <c:pt idx="4">
                  <c:v>0.603</c:v>
                </c:pt>
                <c:pt idx="5">
                  <c:v>0.573</c:v>
                </c:pt>
                <c:pt idx="6">
                  <c:v>0.609</c:v>
                </c:pt>
                <c:pt idx="7">
                  <c:v>0.594</c:v>
                </c:pt>
                <c:pt idx="8">
                  <c:v>0.653</c:v>
                </c:pt>
                <c:pt idx="9">
                  <c:v>0.615</c:v>
                </c:pt>
                <c:pt idx="10">
                  <c:v>0.564</c:v>
                </c:pt>
                <c:pt idx="11">
                  <c:v>0.53</c:v>
                </c:pt>
                <c:pt idx="12">
                  <c:v>0.55</c:v>
                </c:pt>
                <c:pt idx="13">
                  <c:v>0.56</c:v>
                </c:pt>
                <c:pt idx="14">
                  <c:v>0.585</c:v>
                </c:pt>
                <c:pt idx="15">
                  <c:v>0.577</c:v>
                </c:pt>
                <c:pt idx="16">
                  <c:v>0.546</c:v>
                </c:pt>
                <c:pt idx="17">
                  <c:v>0.536</c:v>
                </c:pt>
                <c:pt idx="18">
                  <c:v>0.538</c:v>
                </c:pt>
                <c:pt idx="19">
                  <c:v>0.521</c:v>
                </c:pt>
                <c:pt idx="20">
                  <c:v>0.394</c:v>
                </c:pt>
                <c:pt idx="21">
                  <c:v>0.177</c:v>
                </c:pt>
                <c:pt idx="22">
                  <c:v>0.232</c:v>
                </c:pt>
                <c:pt idx="23">
                  <c:v>0.158</c:v>
                </c:pt>
                <c:pt idx="24">
                  <c:v>1.72</c:v>
                </c:pt>
                <c:pt idx="25">
                  <c:v>-1.015</c:v>
                </c:pt>
                <c:pt idx="26">
                  <c:v>0.572</c:v>
                </c:pt>
                <c:pt idx="27">
                  <c:v>0.445</c:v>
                </c:pt>
                <c:pt idx="28">
                  <c:v>0.438</c:v>
                </c:pt>
                <c:pt idx="29">
                  <c:v>0.616</c:v>
                </c:pt>
                <c:pt idx="30">
                  <c:v>0.947</c:v>
                </c:pt>
                <c:pt idx="31">
                  <c:v>0.739</c:v>
                </c:pt>
                <c:pt idx="32">
                  <c:v>0.137</c:v>
                </c:pt>
                <c:pt idx="33">
                  <c:v>0.206</c:v>
                </c:pt>
                <c:pt idx="34">
                  <c:v>0.743</c:v>
                </c:pt>
                <c:pt idx="35">
                  <c:v>0.215</c:v>
                </c:pt>
                <c:pt idx="36">
                  <c:v>0.137</c:v>
                </c:pt>
                <c:pt idx="37">
                  <c:v>0.338</c:v>
                </c:pt>
                <c:pt idx="38">
                  <c:v>0.265</c:v>
                </c:pt>
                <c:pt idx="39">
                  <c:v>0.244</c:v>
                </c:pt>
                <c:pt idx="40">
                  <c:v>0.323</c:v>
                </c:pt>
                <c:pt idx="41">
                  <c:v>0.231</c:v>
                </c:pt>
                <c:pt idx="42">
                  <c:v>0.122</c:v>
                </c:pt>
                <c:pt idx="43">
                  <c:v>0.08</c:v>
                </c:pt>
                <c:pt idx="44">
                  <c:v>0.19</c:v>
                </c:pt>
                <c:pt idx="45">
                  <c:v>0.197</c:v>
                </c:pt>
                <c:pt idx="46">
                  <c:v>0.21</c:v>
                </c:pt>
                <c:pt idx="47">
                  <c:v>0.246</c:v>
                </c:pt>
                <c:pt idx="48">
                  <c:v>0.251</c:v>
                </c:pt>
                <c:pt idx="49">
                  <c:v>0.259</c:v>
                </c:pt>
                <c:pt idx="50">
                  <c:v>0.25</c:v>
                </c:pt>
                <c:pt idx="51">
                  <c:v>0.253</c:v>
                </c:pt>
                <c:pt idx="52">
                  <c:v>0.24</c:v>
                </c:pt>
                <c:pt idx="53">
                  <c:v>0.26</c:v>
                </c:pt>
                <c:pt idx="54">
                  <c:v>0.263</c:v>
                </c:pt>
                <c:pt idx="55">
                  <c:v>0.258</c:v>
                </c:pt>
              </c:numCache>
            </c:numRef>
          </c:val>
          <c:smooth val="0"/>
          <c:extLst xmlns:c16r2="http://schemas.microsoft.com/office/drawing/2015/06/chart">
            <c:ext xmlns:c16="http://schemas.microsoft.com/office/drawing/2014/chart" uri="{C3380CC4-5D6E-409C-BE32-E72D297353CC}">
              <c16:uniqueId val="{00000001-7DB9-41F6-AD8F-1C444651A34D}"/>
            </c:ext>
          </c:extLst>
        </c:ser>
        <c:ser>
          <c:idx val="2"/>
          <c:order val="2"/>
          <c:tx>
            <c:strRef>
              <c:f>fall_sample2!$G$1</c:f>
              <c:strCache>
                <c:ptCount val="1"/>
                <c:pt idx="0">
                  <c:v>z-axis</c:v>
                </c:pt>
              </c:strCache>
            </c:strRef>
          </c:tx>
          <c:spPr>
            <a:ln w="28575" cap="rnd">
              <a:solidFill>
                <a:schemeClr val="accent3"/>
              </a:solidFill>
              <a:round/>
            </a:ln>
            <a:effectLst/>
          </c:spPr>
          <c:marker>
            <c:symbol val="square"/>
            <c:size val="5"/>
            <c:spPr>
              <a:solidFill>
                <a:schemeClr val="accent3"/>
              </a:solidFill>
              <a:ln w="9525">
                <a:solidFill>
                  <a:schemeClr val="accent3"/>
                </a:solidFill>
              </a:ln>
              <a:effectLst/>
            </c:spPr>
          </c:marker>
          <c:val>
            <c:numRef>
              <c:f>fall_sample2!$G$2:$G$57</c:f>
              <c:numCache>
                <c:formatCode>General</c:formatCode>
                <c:ptCount val="56"/>
                <c:pt idx="0">
                  <c:v>0.015</c:v>
                </c:pt>
                <c:pt idx="1">
                  <c:v>-0.074</c:v>
                </c:pt>
                <c:pt idx="2">
                  <c:v>-0.067</c:v>
                </c:pt>
                <c:pt idx="3">
                  <c:v>-0.132</c:v>
                </c:pt>
                <c:pt idx="4">
                  <c:v>-0.131</c:v>
                </c:pt>
                <c:pt idx="5">
                  <c:v>-0.16</c:v>
                </c:pt>
                <c:pt idx="6">
                  <c:v>-0.203</c:v>
                </c:pt>
                <c:pt idx="7">
                  <c:v>-0.213</c:v>
                </c:pt>
                <c:pt idx="8">
                  <c:v>-0.27</c:v>
                </c:pt>
                <c:pt idx="9">
                  <c:v>-0.299</c:v>
                </c:pt>
                <c:pt idx="10">
                  <c:v>-0.27</c:v>
                </c:pt>
                <c:pt idx="11">
                  <c:v>-0.238</c:v>
                </c:pt>
                <c:pt idx="12">
                  <c:v>-0.253</c:v>
                </c:pt>
                <c:pt idx="13">
                  <c:v>-0.276</c:v>
                </c:pt>
                <c:pt idx="14">
                  <c:v>-0.287</c:v>
                </c:pt>
                <c:pt idx="15">
                  <c:v>-0.281</c:v>
                </c:pt>
                <c:pt idx="16">
                  <c:v>-0.244</c:v>
                </c:pt>
                <c:pt idx="17">
                  <c:v>-0.265</c:v>
                </c:pt>
                <c:pt idx="18">
                  <c:v>-0.254</c:v>
                </c:pt>
                <c:pt idx="19">
                  <c:v>-0.246</c:v>
                </c:pt>
                <c:pt idx="20">
                  <c:v>-0.22</c:v>
                </c:pt>
                <c:pt idx="21">
                  <c:v>0.075</c:v>
                </c:pt>
                <c:pt idx="22">
                  <c:v>-0.423</c:v>
                </c:pt>
                <c:pt idx="23">
                  <c:v>-0.051</c:v>
                </c:pt>
                <c:pt idx="24">
                  <c:v>2.596</c:v>
                </c:pt>
                <c:pt idx="25">
                  <c:v>2.624</c:v>
                </c:pt>
                <c:pt idx="26">
                  <c:v>0.786</c:v>
                </c:pt>
                <c:pt idx="27">
                  <c:v>1.192</c:v>
                </c:pt>
                <c:pt idx="28">
                  <c:v>0.769</c:v>
                </c:pt>
                <c:pt idx="29">
                  <c:v>0.255</c:v>
                </c:pt>
                <c:pt idx="30">
                  <c:v>0.682</c:v>
                </c:pt>
                <c:pt idx="31">
                  <c:v>0.41</c:v>
                </c:pt>
                <c:pt idx="32">
                  <c:v>0.054</c:v>
                </c:pt>
                <c:pt idx="33">
                  <c:v>1.189</c:v>
                </c:pt>
                <c:pt idx="34">
                  <c:v>1.28</c:v>
                </c:pt>
                <c:pt idx="35">
                  <c:v>0.339</c:v>
                </c:pt>
                <c:pt idx="36">
                  <c:v>0.58</c:v>
                </c:pt>
                <c:pt idx="37">
                  <c:v>1.107</c:v>
                </c:pt>
                <c:pt idx="38">
                  <c:v>0.677</c:v>
                </c:pt>
                <c:pt idx="39">
                  <c:v>0.515</c:v>
                </c:pt>
                <c:pt idx="40">
                  <c:v>1.119</c:v>
                </c:pt>
                <c:pt idx="41">
                  <c:v>1.096</c:v>
                </c:pt>
                <c:pt idx="42">
                  <c:v>0.903</c:v>
                </c:pt>
                <c:pt idx="43">
                  <c:v>0.72</c:v>
                </c:pt>
                <c:pt idx="44">
                  <c:v>0.922</c:v>
                </c:pt>
                <c:pt idx="45">
                  <c:v>0.925</c:v>
                </c:pt>
                <c:pt idx="46">
                  <c:v>0.824</c:v>
                </c:pt>
                <c:pt idx="47">
                  <c:v>0.859</c:v>
                </c:pt>
                <c:pt idx="48">
                  <c:v>0.848</c:v>
                </c:pt>
                <c:pt idx="49">
                  <c:v>0.872</c:v>
                </c:pt>
                <c:pt idx="50">
                  <c:v>0.879</c:v>
                </c:pt>
                <c:pt idx="51">
                  <c:v>0.851</c:v>
                </c:pt>
                <c:pt idx="52">
                  <c:v>0.834</c:v>
                </c:pt>
                <c:pt idx="53">
                  <c:v>0.871</c:v>
                </c:pt>
                <c:pt idx="54">
                  <c:v>0.873</c:v>
                </c:pt>
                <c:pt idx="55">
                  <c:v>0.855</c:v>
                </c:pt>
              </c:numCache>
            </c:numRef>
          </c:val>
          <c:smooth val="0"/>
          <c:extLst xmlns:c16r2="http://schemas.microsoft.com/office/drawing/2015/06/chart">
            <c:ext xmlns:c16="http://schemas.microsoft.com/office/drawing/2014/chart" uri="{C3380CC4-5D6E-409C-BE32-E72D297353CC}">
              <c16:uniqueId val="{00000002-7DB9-41F6-AD8F-1C444651A34D}"/>
            </c:ext>
          </c:extLst>
        </c:ser>
        <c:dLbls>
          <c:showLegendKey val="0"/>
          <c:showVal val="0"/>
          <c:showCatName val="0"/>
          <c:showSerName val="0"/>
          <c:showPercent val="0"/>
          <c:showBubbleSize val="0"/>
        </c:dLbls>
        <c:marker val="1"/>
        <c:smooth val="0"/>
        <c:axId val="-1965071864"/>
        <c:axId val="-1965094488"/>
      </c:lineChart>
      <c:catAx>
        <c:axId val="-1965071864"/>
        <c:scaling>
          <c:orientation val="minMax"/>
        </c:scaling>
        <c:delete val="1"/>
        <c:axPos val="b"/>
        <c:majorTickMark val="none"/>
        <c:minorTickMark val="none"/>
        <c:tickLblPos val="nextTo"/>
        <c:crossAx val="-1965094488"/>
        <c:crosses val="autoZero"/>
        <c:auto val="1"/>
        <c:lblAlgn val="ctr"/>
        <c:lblOffset val="100"/>
        <c:noMultiLvlLbl val="0"/>
      </c:catAx>
      <c:valAx>
        <c:axId val="-1965094488"/>
        <c:scaling>
          <c:orientation val="minMax"/>
          <c:max val="4.0"/>
          <c:min val="-2.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65071864"/>
        <c:crosses val="autoZero"/>
        <c:crossBetween val="between"/>
        <c:majorUnit val="1.0"/>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20113483395"/>
          <c:y val="0.16313804257704401"/>
          <c:w val="0.78359773033210101"/>
          <c:h val="0.58473952798570605"/>
        </c:manualLayout>
      </c:layout>
      <c:barChart>
        <c:barDir val="col"/>
        <c:grouping val="clustered"/>
        <c:varyColors val="0"/>
        <c:ser>
          <c:idx val="0"/>
          <c:order val="0"/>
          <c:tx>
            <c:strRef>
              <c:f>Sheet1!$B$1</c:f>
              <c:strCache>
                <c:ptCount val="1"/>
                <c:pt idx="0">
                  <c:v>POS</c:v>
                </c:pt>
              </c:strCache>
            </c:strRef>
          </c:tx>
          <c:spPr>
            <a:solidFill>
              <a:srgbClr val="5B9BD5"/>
            </a:solidFill>
            <a:ln>
              <a:noFill/>
            </a:ln>
            <a:effectLst/>
          </c:spPr>
          <c:invertIfNegative val="0"/>
          <c:cat>
            <c:strRef>
              <c:f>Sheet1!$A$2</c:f>
              <c:strCache>
                <c:ptCount val="1"/>
                <c:pt idx="0">
                  <c:v>Category 1</c:v>
                </c:pt>
              </c:strCache>
            </c:strRef>
          </c:cat>
          <c:val>
            <c:numRef>
              <c:f>Sheet1!$B$2</c:f>
              <c:numCache>
                <c:formatCode>General</c:formatCode>
                <c:ptCount val="1"/>
                <c:pt idx="0">
                  <c:v>4</c:v>
                </c:pt>
              </c:numCache>
            </c:numRef>
          </c:val>
          <c:extLst>
            <c:ext xmlns:c16="http://schemas.microsoft.com/office/drawing/2014/chart" uri="{C3380CC4-5D6E-409C-BE32-E72D297353CC}">
              <c16:uniqueId val="{00000000-25AD-44CF-B0CF-B7D68D1A01B3}"/>
            </c:ext>
          </c:extLst>
        </c:ser>
        <c:ser>
          <c:idx val="1"/>
          <c:order val="1"/>
          <c:tx>
            <c:strRef>
              <c:f>Sheet1!$C$1</c:f>
              <c:strCache>
                <c:ptCount val="1"/>
                <c:pt idx="0">
                  <c:v>carding</c:v>
                </c:pt>
              </c:strCache>
            </c:strRef>
          </c:tx>
          <c:spPr>
            <a:solidFill>
              <a:schemeClr val="accent2"/>
            </a:solidFill>
            <a:ln>
              <a:noFill/>
            </a:ln>
            <a:effectLst/>
          </c:spPr>
          <c:invertIfNegative val="0"/>
          <c:cat>
            <c:strRef>
              <c:f>Sheet1!$A$2</c:f>
              <c:strCache>
                <c:ptCount val="1"/>
                <c:pt idx="0">
                  <c:v>Category 1</c:v>
                </c:pt>
              </c:strCache>
            </c:strRef>
          </c:cat>
          <c:val>
            <c:numRef>
              <c:f>Sheet1!$C$2</c:f>
              <c:numCache>
                <c:formatCode>General</c:formatCode>
                <c:ptCount val="1"/>
                <c:pt idx="0">
                  <c:v>0</c:v>
                </c:pt>
              </c:numCache>
            </c:numRef>
          </c:val>
          <c:extLst>
            <c:ext xmlns:c16="http://schemas.microsoft.com/office/drawing/2014/chart" uri="{C3380CC4-5D6E-409C-BE32-E72D297353CC}">
              <c16:uniqueId val="{00000001-25AD-44CF-B0CF-B7D68D1A01B3}"/>
            </c:ext>
          </c:extLst>
        </c:ser>
        <c:ser>
          <c:idx val="2"/>
          <c:order val="2"/>
          <c:tx>
            <c:strRef>
              <c:f>Sheet1!$D$1</c:f>
              <c:strCache>
                <c:ptCount val="1"/>
                <c:pt idx="0">
                  <c:v>Device</c:v>
                </c:pt>
              </c:strCache>
            </c:strRef>
          </c:tx>
          <c:spPr>
            <a:solidFill>
              <a:srgbClr val="FFC000"/>
            </a:solidFill>
            <a:ln>
              <a:noFill/>
            </a:ln>
            <a:effectLst/>
          </c:spPr>
          <c:invertIfNegative val="0"/>
          <c:cat>
            <c:strRef>
              <c:f>Sheet1!$A$2</c:f>
              <c:strCache>
                <c:ptCount val="1"/>
                <c:pt idx="0">
                  <c:v>Category 1</c:v>
                </c:pt>
              </c:strCache>
            </c:strRef>
          </c:cat>
          <c:val>
            <c:numRef>
              <c:f>Sheet1!$D$2</c:f>
              <c:numCache>
                <c:formatCode>General</c:formatCode>
                <c:ptCount val="1"/>
                <c:pt idx="0">
                  <c:v>3</c:v>
                </c:pt>
              </c:numCache>
            </c:numRef>
          </c:val>
          <c:extLst>
            <c:ext xmlns:c16="http://schemas.microsoft.com/office/drawing/2014/chart" uri="{C3380CC4-5D6E-409C-BE32-E72D297353CC}">
              <c16:uniqueId val="{00000002-25AD-44CF-B0CF-B7D68D1A01B3}"/>
            </c:ext>
          </c:extLst>
        </c:ser>
        <c:ser>
          <c:idx val="3"/>
          <c:order val="3"/>
          <c:tx>
            <c:strRef>
              <c:f>Sheet1!$E$1</c:f>
              <c:strCache>
                <c:ptCount val="1"/>
                <c:pt idx="0">
                  <c:v>Service</c:v>
                </c:pt>
              </c:strCache>
            </c:strRef>
          </c:tx>
          <c:spPr>
            <a:solidFill>
              <a:srgbClr val="ED7D31"/>
            </a:solidFill>
            <a:ln>
              <a:noFill/>
            </a:ln>
            <a:effectLst/>
          </c:spPr>
          <c:invertIfNegative val="0"/>
          <c:cat>
            <c:strRef>
              <c:f>Sheet1!$A$2</c:f>
              <c:strCache>
                <c:ptCount val="1"/>
                <c:pt idx="0">
                  <c:v>Category 1</c:v>
                </c:pt>
              </c:strCache>
            </c:strRef>
          </c:cat>
          <c:val>
            <c:numRef>
              <c:f>Sheet1!$E$2</c:f>
              <c:numCache>
                <c:formatCode>General</c:formatCode>
                <c:ptCount val="1"/>
                <c:pt idx="0">
                  <c:v>5</c:v>
                </c:pt>
              </c:numCache>
            </c:numRef>
          </c:val>
          <c:extLst>
            <c:ext xmlns:c16="http://schemas.microsoft.com/office/drawing/2014/chart" uri="{C3380CC4-5D6E-409C-BE32-E72D297353CC}">
              <c16:uniqueId val="{00000003-25AD-44CF-B0CF-B7D68D1A01B3}"/>
            </c:ext>
          </c:extLst>
        </c:ser>
        <c:ser>
          <c:idx val="4"/>
          <c:order val="4"/>
          <c:tx>
            <c:strRef>
              <c:f>Sheet1!$F$1</c:f>
              <c:strCache>
                <c:ptCount val="1"/>
                <c:pt idx="0">
                  <c:v>media2</c:v>
                </c:pt>
              </c:strCache>
            </c:strRef>
          </c:tx>
          <c:spPr>
            <a:solidFill>
              <a:srgbClr val="9C5BCD"/>
            </a:solidFill>
            <a:ln>
              <a:noFill/>
            </a:ln>
            <a:effectLst/>
          </c:spPr>
          <c:invertIfNegative val="0"/>
          <c:cat>
            <c:strRef>
              <c:f>Sheet1!$A$2</c:f>
              <c:strCache>
                <c:ptCount val="1"/>
                <c:pt idx="0">
                  <c:v>Category 1</c:v>
                </c:pt>
              </c:strCache>
            </c:strRef>
          </c:cat>
          <c:val>
            <c:numRef>
              <c:f>Sheet1!$F$2</c:f>
              <c:numCache>
                <c:formatCode>General</c:formatCode>
                <c:ptCount val="1"/>
                <c:pt idx="0">
                  <c:v>2</c:v>
                </c:pt>
              </c:numCache>
            </c:numRef>
          </c:val>
          <c:extLst>
            <c:ext xmlns:c16="http://schemas.microsoft.com/office/drawing/2014/chart" uri="{C3380CC4-5D6E-409C-BE32-E72D297353CC}">
              <c16:uniqueId val="{00000004-25AD-44CF-B0CF-B7D68D1A01B3}"/>
            </c:ext>
          </c:extLst>
        </c:ser>
        <c:dLbls>
          <c:showLegendKey val="0"/>
          <c:showVal val="0"/>
          <c:showCatName val="0"/>
          <c:showSerName val="0"/>
          <c:showPercent val="0"/>
          <c:showBubbleSize val="0"/>
        </c:dLbls>
        <c:gapWidth val="219"/>
        <c:overlap val="-27"/>
        <c:axId val="296912000"/>
        <c:axId val="296915968"/>
      </c:barChart>
      <c:catAx>
        <c:axId val="296912000"/>
        <c:scaling>
          <c:orientation val="minMax"/>
        </c:scaling>
        <c:delete val="1"/>
        <c:axPos val="b"/>
        <c:numFmt formatCode="General" sourceLinked="1"/>
        <c:majorTickMark val="none"/>
        <c:minorTickMark val="none"/>
        <c:tickLblPos val="nextTo"/>
        <c:crossAx val="296915968"/>
        <c:crosses val="autoZero"/>
        <c:auto val="1"/>
        <c:lblAlgn val="ctr"/>
        <c:lblOffset val="100"/>
        <c:noMultiLvlLbl val="0"/>
      </c:catAx>
      <c:valAx>
        <c:axId val="29691596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96912000"/>
        <c:crosses val="autoZero"/>
        <c:crossBetween val="between"/>
      </c:valAx>
      <c:spPr>
        <a:noFill/>
        <a:ln>
          <a:noFill/>
        </a:ln>
        <a:effectLst/>
      </c:spPr>
    </c:plotArea>
    <c:plotVisOnly val="1"/>
    <c:dispBlanksAs val="gap"/>
    <c:showDLblsOverMax val="0"/>
  </c:chart>
  <c:spPr>
    <a:noFill/>
    <a:ln w="19050">
      <a:solidFill>
        <a:schemeClr val="tx1"/>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SPEC, POOL</a:t>
            </a:r>
            <a:endParaRPr lang="en-US" dirty="0"/>
          </a:p>
        </c:rich>
      </c:tx>
      <c:layout/>
      <c:overlay val="0"/>
      <c:spPr>
        <a:noFill/>
        <a:ln>
          <a:noFill/>
        </a:ln>
        <a:effectLst/>
      </c:spPr>
    </c:title>
    <c:autoTitleDeleted val="0"/>
    <c:plotArea>
      <c:layout/>
      <c:lineChart>
        <c:grouping val="standard"/>
        <c:varyColors val="0"/>
        <c:ser>
          <c:idx val="0"/>
          <c:order val="0"/>
          <c:tx>
            <c:strRef>
              <c:f>Sheet1!$B$1</c:f>
              <c:strCache>
                <c:ptCount val="1"/>
                <c:pt idx="0">
                  <c:v>BEN1</c:v>
                </c:pt>
              </c:strCache>
            </c:strRef>
          </c:tx>
          <c:spPr>
            <a:ln w="15875" cap="rnd">
              <a:solidFill>
                <a:schemeClr val="tx1"/>
              </a:solidFill>
              <a:round/>
            </a:ln>
            <a:effectLst/>
          </c:spPr>
          <c:marker>
            <c:symbol val="circle"/>
            <c:size val="5"/>
            <c:spPr>
              <a:solidFill>
                <a:schemeClr val="tx1"/>
              </a:solidFill>
              <a:ln w="9525">
                <a:noFill/>
              </a:ln>
              <a:effectLst/>
            </c:spPr>
          </c:marker>
          <c:cat>
            <c:strRef>
              <c:f>Sheet1!$A$2:$A$5</c:f>
              <c:strCache>
                <c:ptCount val="4"/>
                <c:pt idx="0">
                  <c:v>N = 3</c:v>
                </c:pt>
                <c:pt idx="1">
                  <c:v>N = 4</c:v>
                </c:pt>
                <c:pt idx="2">
                  <c:v>N = 5</c:v>
                </c:pt>
                <c:pt idx="3">
                  <c:v>N = 6</c:v>
                </c:pt>
              </c:strCache>
            </c:strRef>
          </c:cat>
          <c:val>
            <c:numRef>
              <c:f>Sheet1!$B$2:$B$5</c:f>
              <c:numCache>
                <c:formatCode>General</c:formatCode>
                <c:ptCount val="4"/>
                <c:pt idx="0">
                  <c:v>0.807127186300201</c:v>
                </c:pt>
                <c:pt idx="1">
                  <c:v>0.812869050346699</c:v>
                </c:pt>
                <c:pt idx="2">
                  <c:v>0.852122351309173</c:v>
                </c:pt>
                <c:pt idx="3">
                  <c:v>0.833215130023641</c:v>
                </c:pt>
              </c:numCache>
            </c:numRef>
          </c:val>
          <c:smooth val="0"/>
          <c:extLst xmlns:c16r2="http://schemas.microsoft.com/office/drawing/2015/06/chart">
            <c:ext xmlns:c16="http://schemas.microsoft.com/office/drawing/2014/chart" uri="{C3380CC4-5D6E-409C-BE32-E72D297353CC}">
              <c16:uniqueId val="{00000000-C4F2-4FF8-A194-7AD4812E806B}"/>
            </c:ext>
          </c:extLst>
        </c:ser>
        <c:ser>
          <c:idx val="1"/>
          <c:order val="1"/>
          <c:tx>
            <c:strRef>
              <c:f>Sheet1!$C$1</c:f>
              <c:strCache>
                <c:ptCount val="1"/>
                <c:pt idx="0">
                  <c:v>BEN2</c:v>
                </c:pt>
              </c:strCache>
            </c:strRef>
          </c:tx>
          <c:spPr>
            <a:ln w="15875" cap="rnd">
              <a:solidFill>
                <a:schemeClr val="tx1"/>
              </a:solidFill>
              <a:round/>
            </a:ln>
            <a:effectLst/>
          </c:spPr>
          <c:marker>
            <c:symbol val="triangle"/>
            <c:size val="5"/>
            <c:spPr>
              <a:solidFill>
                <a:schemeClr val="tx1"/>
              </a:solidFill>
              <a:ln w="9525">
                <a:noFill/>
              </a:ln>
              <a:effectLst/>
            </c:spPr>
          </c:marker>
          <c:cat>
            <c:strRef>
              <c:f>Sheet1!$A$2:$A$5</c:f>
              <c:strCache>
                <c:ptCount val="4"/>
                <c:pt idx="0">
                  <c:v>N = 3</c:v>
                </c:pt>
                <c:pt idx="1">
                  <c:v>N = 4</c:v>
                </c:pt>
                <c:pt idx="2">
                  <c:v>N = 5</c:v>
                </c:pt>
                <c:pt idx="3">
                  <c:v>N = 6</c:v>
                </c:pt>
              </c:strCache>
            </c:strRef>
          </c:cat>
          <c:val>
            <c:numRef>
              <c:f>Sheet1!$C$2:$C$5</c:f>
              <c:numCache>
                <c:formatCode>General</c:formatCode>
                <c:ptCount val="4"/>
                <c:pt idx="0">
                  <c:v>0.85376111371081</c:v>
                </c:pt>
                <c:pt idx="1">
                  <c:v>0.842444078440666</c:v>
                </c:pt>
                <c:pt idx="2">
                  <c:v>0.839024892094838</c:v>
                </c:pt>
                <c:pt idx="3">
                  <c:v>0.852951974411166</c:v>
                </c:pt>
              </c:numCache>
            </c:numRef>
          </c:val>
          <c:smooth val="0"/>
          <c:extLst xmlns:c16r2="http://schemas.microsoft.com/office/drawing/2015/06/chart">
            <c:ext xmlns:c16="http://schemas.microsoft.com/office/drawing/2014/chart" uri="{C3380CC4-5D6E-409C-BE32-E72D297353CC}">
              <c16:uniqueId val="{00000001-C4F2-4FF8-A194-7AD4812E806B}"/>
            </c:ext>
          </c:extLst>
        </c:ser>
        <c:ser>
          <c:idx val="2"/>
          <c:order val="2"/>
          <c:tx>
            <c:strRef>
              <c:f>Sheet1!$D$1</c:f>
              <c:strCache>
                <c:ptCount val="1"/>
                <c:pt idx="0">
                  <c:v>OUR</c:v>
                </c:pt>
              </c:strCache>
            </c:strRef>
          </c:tx>
          <c:spPr>
            <a:ln w="28575" cap="rnd">
              <a:solidFill>
                <a:srgbClr val="FF0000"/>
              </a:solidFill>
              <a:round/>
            </a:ln>
            <a:effectLst/>
          </c:spPr>
          <c:marker>
            <c:symbol val="square"/>
            <c:size val="5"/>
            <c:spPr>
              <a:solidFill>
                <a:srgbClr val="FF0000"/>
              </a:solidFill>
              <a:ln w="9525">
                <a:noFill/>
              </a:ln>
              <a:effectLst/>
            </c:spPr>
          </c:marker>
          <c:cat>
            <c:strRef>
              <c:f>Sheet1!$A$2:$A$5</c:f>
              <c:strCache>
                <c:ptCount val="4"/>
                <c:pt idx="0">
                  <c:v>N = 3</c:v>
                </c:pt>
                <c:pt idx="1">
                  <c:v>N = 4</c:v>
                </c:pt>
                <c:pt idx="2">
                  <c:v>N = 5</c:v>
                </c:pt>
                <c:pt idx="3">
                  <c:v>N = 6</c:v>
                </c:pt>
              </c:strCache>
            </c:strRef>
          </c:cat>
          <c:val>
            <c:numRef>
              <c:f>Sheet1!$D$2:$D$5</c:f>
              <c:numCache>
                <c:formatCode>General</c:formatCode>
                <c:ptCount val="4"/>
                <c:pt idx="0">
                  <c:v>0.980423211462954</c:v>
                </c:pt>
                <c:pt idx="1">
                  <c:v>0.976300527474779</c:v>
                </c:pt>
                <c:pt idx="2">
                  <c:v>0.973597986852917</c:v>
                </c:pt>
                <c:pt idx="3">
                  <c:v>0.986118764893779</c:v>
                </c:pt>
              </c:numCache>
            </c:numRef>
          </c:val>
          <c:smooth val="0"/>
          <c:extLst xmlns:c16r2="http://schemas.microsoft.com/office/drawing/2015/06/chart">
            <c:ext xmlns:c16="http://schemas.microsoft.com/office/drawing/2014/chart" uri="{C3380CC4-5D6E-409C-BE32-E72D297353CC}">
              <c16:uniqueId val="{00000002-C4F2-4FF8-A194-7AD4812E806B}"/>
            </c:ext>
          </c:extLst>
        </c:ser>
        <c:dLbls>
          <c:showLegendKey val="0"/>
          <c:showVal val="0"/>
          <c:showCatName val="0"/>
          <c:showSerName val="0"/>
          <c:showPercent val="0"/>
          <c:showBubbleSize val="0"/>
        </c:dLbls>
        <c:marker val="1"/>
        <c:smooth val="0"/>
        <c:axId val="2124287624"/>
        <c:axId val="2124282296"/>
      </c:lineChart>
      <c:catAx>
        <c:axId val="2124287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4282296"/>
        <c:crosses val="autoZero"/>
        <c:auto val="1"/>
        <c:lblAlgn val="ctr"/>
        <c:lblOffset val="100"/>
        <c:noMultiLvlLbl val="0"/>
      </c:catAx>
      <c:valAx>
        <c:axId val="2124282296"/>
        <c:scaling>
          <c:orientation val="minMax"/>
          <c:max val="1.0"/>
          <c:min val="0.6"/>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4287624"/>
        <c:crosses val="autoZero"/>
        <c:crossBetween val="between"/>
        <c:majorUnit val="0.05"/>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GEN, POOL</a:t>
            </a:r>
            <a:endParaRPr lang="en-US" dirty="0"/>
          </a:p>
        </c:rich>
      </c:tx>
      <c:layout/>
      <c:overlay val="0"/>
      <c:spPr>
        <a:noFill/>
        <a:ln>
          <a:noFill/>
        </a:ln>
        <a:effectLst/>
      </c:spPr>
    </c:title>
    <c:autoTitleDeleted val="0"/>
    <c:plotArea>
      <c:layout/>
      <c:lineChart>
        <c:grouping val="standard"/>
        <c:varyColors val="0"/>
        <c:ser>
          <c:idx val="0"/>
          <c:order val="0"/>
          <c:tx>
            <c:strRef>
              <c:f>Sheet1!$B$1</c:f>
              <c:strCache>
                <c:ptCount val="1"/>
                <c:pt idx="0">
                  <c:v>BEN1</c:v>
                </c:pt>
              </c:strCache>
            </c:strRef>
          </c:tx>
          <c:spPr>
            <a:ln w="15875" cap="rnd">
              <a:solidFill>
                <a:schemeClr val="tx1"/>
              </a:solidFill>
              <a:round/>
            </a:ln>
            <a:effectLst/>
          </c:spPr>
          <c:marker>
            <c:symbol val="circle"/>
            <c:size val="5"/>
            <c:spPr>
              <a:solidFill>
                <a:schemeClr val="tx1"/>
              </a:solidFill>
              <a:ln w="9525">
                <a:noFill/>
              </a:ln>
              <a:effectLst/>
            </c:spPr>
          </c:marker>
          <c:cat>
            <c:strRef>
              <c:f>Sheet1!$A$2:$A$5</c:f>
              <c:strCache>
                <c:ptCount val="4"/>
                <c:pt idx="0">
                  <c:v>N = 3</c:v>
                </c:pt>
                <c:pt idx="1">
                  <c:v>N = 4</c:v>
                </c:pt>
                <c:pt idx="2">
                  <c:v>N = 5</c:v>
                </c:pt>
                <c:pt idx="3">
                  <c:v>N = 6</c:v>
                </c:pt>
              </c:strCache>
            </c:strRef>
          </c:cat>
          <c:val>
            <c:numRef>
              <c:f>Sheet1!$B$2:$B$5</c:f>
              <c:numCache>
                <c:formatCode>General</c:formatCode>
                <c:ptCount val="4"/>
                <c:pt idx="0">
                  <c:v>0.789421200224341</c:v>
                </c:pt>
                <c:pt idx="1">
                  <c:v>0.728378553810204</c:v>
                </c:pt>
                <c:pt idx="2">
                  <c:v>0.767851147174035</c:v>
                </c:pt>
                <c:pt idx="3">
                  <c:v>0.788129107924162</c:v>
                </c:pt>
              </c:numCache>
            </c:numRef>
          </c:val>
          <c:smooth val="0"/>
          <c:extLst xmlns:c16r2="http://schemas.microsoft.com/office/drawing/2015/06/chart">
            <c:ext xmlns:c16="http://schemas.microsoft.com/office/drawing/2014/chart" uri="{C3380CC4-5D6E-409C-BE32-E72D297353CC}">
              <c16:uniqueId val="{00000000-5A0A-413D-A4B7-25E72C6955A9}"/>
            </c:ext>
          </c:extLst>
        </c:ser>
        <c:ser>
          <c:idx val="1"/>
          <c:order val="1"/>
          <c:tx>
            <c:strRef>
              <c:f>Sheet1!$C$1</c:f>
              <c:strCache>
                <c:ptCount val="1"/>
                <c:pt idx="0">
                  <c:v>BEN2</c:v>
                </c:pt>
              </c:strCache>
            </c:strRef>
          </c:tx>
          <c:spPr>
            <a:ln w="15875" cap="rnd">
              <a:solidFill>
                <a:schemeClr val="tx1"/>
              </a:solidFill>
              <a:round/>
            </a:ln>
            <a:effectLst/>
          </c:spPr>
          <c:marker>
            <c:symbol val="triangle"/>
            <c:size val="5"/>
            <c:spPr>
              <a:solidFill>
                <a:schemeClr val="tx1"/>
              </a:solidFill>
              <a:ln w="9525">
                <a:noFill/>
              </a:ln>
              <a:effectLst/>
            </c:spPr>
          </c:marker>
          <c:cat>
            <c:strRef>
              <c:f>Sheet1!$A$2:$A$5</c:f>
              <c:strCache>
                <c:ptCount val="4"/>
                <c:pt idx="0">
                  <c:v>N = 3</c:v>
                </c:pt>
                <c:pt idx="1">
                  <c:v>N = 4</c:v>
                </c:pt>
                <c:pt idx="2">
                  <c:v>N = 5</c:v>
                </c:pt>
                <c:pt idx="3">
                  <c:v>N = 6</c:v>
                </c:pt>
              </c:strCache>
            </c:strRef>
          </c:cat>
          <c:val>
            <c:numRef>
              <c:f>Sheet1!$C$2:$C$5</c:f>
              <c:numCache>
                <c:formatCode>General</c:formatCode>
                <c:ptCount val="4"/>
                <c:pt idx="0">
                  <c:v>0.809590678219301</c:v>
                </c:pt>
                <c:pt idx="1">
                  <c:v>0.868775406913211</c:v>
                </c:pt>
                <c:pt idx="2">
                  <c:v>0.837742894642644</c:v>
                </c:pt>
                <c:pt idx="3">
                  <c:v>0.838004524348137</c:v>
                </c:pt>
              </c:numCache>
            </c:numRef>
          </c:val>
          <c:smooth val="0"/>
          <c:extLst xmlns:c16r2="http://schemas.microsoft.com/office/drawing/2015/06/chart">
            <c:ext xmlns:c16="http://schemas.microsoft.com/office/drawing/2014/chart" uri="{C3380CC4-5D6E-409C-BE32-E72D297353CC}">
              <c16:uniqueId val="{00000001-5A0A-413D-A4B7-25E72C6955A9}"/>
            </c:ext>
          </c:extLst>
        </c:ser>
        <c:ser>
          <c:idx val="2"/>
          <c:order val="2"/>
          <c:tx>
            <c:strRef>
              <c:f>Sheet1!$D$1</c:f>
              <c:strCache>
                <c:ptCount val="1"/>
                <c:pt idx="0">
                  <c:v>OUR</c:v>
                </c:pt>
              </c:strCache>
            </c:strRef>
          </c:tx>
          <c:spPr>
            <a:ln w="28575" cap="rnd">
              <a:solidFill>
                <a:srgbClr val="FF0000"/>
              </a:solidFill>
              <a:round/>
            </a:ln>
            <a:effectLst/>
          </c:spPr>
          <c:marker>
            <c:symbol val="square"/>
            <c:size val="5"/>
            <c:spPr>
              <a:solidFill>
                <a:srgbClr val="FF0000"/>
              </a:solidFill>
              <a:ln w="9525">
                <a:noFill/>
              </a:ln>
              <a:effectLst/>
            </c:spPr>
          </c:marker>
          <c:cat>
            <c:strRef>
              <c:f>Sheet1!$A$2:$A$5</c:f>
              <c:strCache>
                <c:ptCount val="4"/>
                <c:pt idx="0">
                  <c:v>N = 3</c:v>
                </c:pt>
                <c:pt idx="1">
                  <c:v>N = 4</c:v>
                </c:pt>
                <c:pt idx="2">
                  <c:v>N = 5</c:v>
                </c:pt>
                <c:pt idx="3">
                  <c:v>N = 6</c:v>
                </c:pt>
              </c:strCache>
            </c:strRef>
          </c:cat>
          <c:val>
            <c:numRef>
              <c:f>Sheet1!$D$2:$D$5</c:f>
              <c:numCache>
                <c:formatCode>General</c:formatCode>
                <c:ptCount val="4"/>
                <c:pt idx="0">
                  <c:v>0.88218198077353</c:v>
                </c:pt>
                <c:pt idx="1">
                  <c:v>0.839141309495619</c:v>
                </c:pt>
                <c:pt idx="2">
                  <c:v>0.861340026696071</c:v>
                </c:pt>
                <c:pt idx="3">
                  <c:v>0.89916271881232</c:v>
                </c:pt>
              </c:numCache>
            </c:numRef>
          </c:val>
          <c:smooth val="0"/>
          <c:extLst xmlns:c16r2="http://schemas.microsoft.com/office/drawing/2015/06/chart">
            <c:ext xmlns:c16="http://schemas.microsoft.com/office/drawing/2014/chart" uri="{C3380CC4-5D6E-409C-BE32-E72D297353CC}">
              <c16:uniqueId val="{00000002-5A0A-413D-A4B7-25E72C6955A9}"/>
            </c:ext>
          </c:extLst>
        </c:ser>
        <c:dLbls>
          <c:showLegendKey val="0"/>
          <c:showVal val="0"/>
          <c:showCatName val="0"/>
          <c:showSerName val="0"/>
          <c:showPercent val="0"/>
          <c:showBubbleSize val="0"/>
        </c:dLbls>
        <c:marker val="1"/>
        <c:smooth val="0"/>
        <c:axId val="347096216"/>
        <c:axId val="2132239608"/>
      </c:lineChart>
      <c:catAx>
        <c:axId val="347096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2239608"/>
        <c:crosses val="autoZero"/>
        <c:auto val="1"/>
        <c:lblAlgn val="ctr"/>
        <c:lblOffset val="100"/>
        <c:noMultiLvlLbl val="0"/>
      </c:catAx>
      <c:valAx>
        <c:axId val="2132239608"/>
        <c:scaling>
          <c:orientation val="minMax"/>
          <c:max val="1.0"/>
          <c:min val="0.6"/>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7096216"/>
        <c:crosses val="autoZero"/>
        <c:crossBetween val="between"/>
        <c:majorUnit val="0.05"/>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GEN, IND</a:t>
            </a:r>
            <a:endParaRPr lang="en-US" dirty="0"/>
          </a:p>
        </c:rich>
      </c:tx>
      <c:layout/>
      <c:overlay val="0"/>
      <c:spPr>
        <a:noFill/>
        <a:ln>
          <a:noFill/>
        </a:ln>
        <a:effectLst/>
      </c:spPr>
    </c:title>
    <c:autoTitleDeleted val="0"/>
    <c:plotArea>
      <c:layout/>
      <c:lineChart>
        <c:grouping val="standard"/>
        <c:varyColors val="0"/>
        <c:ser>
          <c:idx val="0"/>
          <c:order val="0"/>
          <c:tx>
            <c:strRef>
              <c:f>Sheet1!$B$1</c:f>
              <c:strCache>
                <c:ptCount val="1"/>
                <c:pt idx="0">
                  <c:v>Neck</c:v>
                </c:pt>
              </c:strCache>
            </c:strRef>
          </c:tx>
          <c:spPr>
            <a:ln w="15875" cap="rnd">
              <a:solidFill>
                <a:schemeClr val="tx1"/>
              </a:solidFill>
              <a:round/>
            </a:ln>
            <a:effectLst/>
          </c:spPr>
          <c:marker>
            <c:symbol val="star"/>
            <c:size val="5"/>
            <c:spPr>
              <a:noFill/>
              <a:ln w="9525">
                <a:solidFill>
                  <a:schemeClr val="tx1"/>
                </a:solidFill>
              </a:ln>
              <a:effectLst/>
            </c:spPr>
          </c:marker>
          <c:cat>
            <c:strRef>
              <c:f>Sheet1!$A$2:$A$5</c:f>
              <c:strCache>
                <c:ptCount val="4"/>
                <c:pt idx="0">
                  <c:v>N = 3</c:v>
                </c:pt>
                <c:pt idx="1">
                  <c:v>N = 4</c:v>
                </c:pt>
                <c:pt idx="2">
                  <c:v>N = 5</c:v>
                </c:pt>
                <c:pt idx="3">
                  <c:v>N = 6</c:v>
                </c:pt>
              </c:strCache>
            </c:strRef>
          </c:cat>
          <c:val>
            <c:numRef>
              <c:f>Sheet1!$B$2:$B$5</c:f>
              <c:numCache>
                <c:formatCode>General</c:formatCode>
                <c:ptCount val="4"/>
                <c:pt idx="0">
                  <c:v>0.797777234978017</c:v>
                </c:pt>
                <c:pt idx="1">
                  <c:v>0.709324009324009</c:v>
                </c:pt>
                <c:pt idx="2">
                  <c:v>0.696156991005724</c:v>
                </c:pt>
                <c:pt idx="3">
                  <c:v>0.768480441323972</c:v>
                </c:pt>
              </c:numCache>
            </c:numRef>
          </c:val>
          <c:smooth val="0"/>
          <c:extLst xmlns:c16r2="http://schemas.microsoft.com/office/drawing/2015/06/chart">
            <c:ext xmlns:c16="http://schemas.microsoft.com/office/drawing/2014/chart" uri="{C3380CC4-5D6E-409C-BE32-E72D297353CC}">
              <c16:uniqueId val="{00000000-9AB3-4833-91F5-D4F92DB8F32E}"/>
            </c:ext>
          </c:extLst>
        </c:ser>
        <c:ser>
          <c:idx val="1"/>
          <c:order val="1"/>
          <c:tx>
            <c:strRef>
              <c:f>Sheet1!$C$1</c:f>
              <c:strCache>
                <c:ptCount val="1"/>
                <c:pt idx="0">
                  <c:v>Waist</c:v>
                </c:pt>
              </c:strCache>
            </c:strRef>
          </c:tx>
          <c:spPr>
            <a:ln w="15875" cap="rnd">
              <a:solidFill>
                <a:schemeClr val="tx1"/>
              </a:solidFill>
              <a:round/>
            </a:ln>
            <a:effectLst/>
          </c:spPr>
          <c:marker>
            <c:symbol val="triangle"/>
            <c:size val="5"/>
            <c:spPr>
              <a:solidFill>
                <a:schemeClr val="tx1"/>
              </a:solidFill>
              <a:ln w="9525">
                <a:noFill/>
              </a:ln>
              <a:effectLst/>
            </c:spPr>
          </c:marker>
          <c:cat>
            <c:strRef>
              <c:f>Sheet1!$A$2:$A$5</c:f>
              <c:strCache>
                <c:ptCount val="4"/>
                <c:pt idx="0">
                  <c:v>N = 3</c:v>
                </c:pt>
                <c:pt idx="1">
                  <c:v>N = 4</c:v>
                </c:pt>
                <c:pt idx="2">
                  <c:v>N = 5</c:v>
                </c:pt>
                <c:pt idx="3">
                  <c:v>N = 6</c:v>
                </c:pt>
              </c:strCache>
            </c:strRef>
          </c:cat>
          <c:val>
            <c:numRef>
              <c:f>Sheet1!$C$2:$C$5</c:f>
              <c:numCache>
                <c:formatCode>General</c:formatCode>
                <c:ptCount val="4"/>
                <c:pt idx="0">
                  <c:v>0.757378067722895</c:v>
                </c:pt>
                <c:pt idx="1">
                  <c:v>0.905129468440357</c:v>
                </c:pt>
                <c:pt idx="2">
                  <c:v>0.958333333333333</c:v>
                </c:pt>
                <c:pt idx="3">
                  <c:v>0.979591836734694</c:v>
                </c:pt>
              </c:numCache>
            </c:numRef>
          </c:val>
          <c:smooth val="0"/>
          <c:extLst xmlns:c16r2="http://schemas.microsoft.com/office/drawing/2015/06/chart">
            <c:ext xmlns:c16="http://schemas.microsoft.com/office/drawing/2014/chart" uri="{C3380CC4-5D6E-409C-BE32-E72D297353CC}">
              <c16:uniqueId val="{00000001-9AB3-4833-91F5-D4F92DB8F32E}"/>
            </c:ext>
          </c:extLst>
        </c:ser>
        <c:ser>
          <c:idx val="2"/>
          <c:order val="2"/>
          <c:tx>
            <c:strRef>
              <c:f>Sheet1!$D$1</c:f>
              <c:strCache>
                <c:ptCount val="1"/>
                <c:pt idx="0">
                  <c:v>Left Side</c:v>
                </c:pt>
              </c:strCache>
            </c:strRef>
          </c:tx>
          <c:spPr>
            <a:ln w="15875" cap="rnd">
              <a:solidFill>
                <a:schemeClr val="tx1"/>
              </a:solidFill>
              <a:round/>
            </a:ln>
            <a:effectLst/>
          </c:spPr>
          <c:marker>
            <c:symbol val="diamond"/>
            <c:size val="5"/>
            <c:spPr>
              <a:solidFill>
                <a:schemeClr val="tx1"/>
              </a:solidFill>
              <a:ln w="9525">
                <a:noFill/>
              </a:ln>
              <a:effectLst/>
            </c:spPr>
          </c:marker>
          <c:cat>
            <c:strRef>
              <c:f>Sheet1!$A$2:$A$5</c:f>
              <c:strCache>
                <c:ptCount val="4"/>
                <c:pt idx="0">
                  <c:v>N = 3</c:v>
                </c:pt>
                <c:pt idx="1">
                  <c:v>N = 4</c:v>
                </c:pt>
                <c:pt idx="2">
                  <c:v>N = 5</c:v>
                </c:pt>
                <c:pt idx="3">
                  <c:v>N = 6</c:v>
                </c:pt>
              </c:strCache>
            </c:strRef>
          </c:cat>
          <c:val>
            <c:numRef>
              <c:f>Sheet1!$D$2:$D$5</c:f>
              <c:numCache>
                <c:formatCode>General</c:formatCode>
                <c:ptCount val="4"/>
                <c:pt idx="0">
                  <c:v>0.772855565100012</c:v>
                </c:pt>
                <c:pt idx="1">
                  <c:v>0.913661202185792</c:v>
                </c:pt>
                <c:pt idx="2">
                  <c:v>0.947368421052631</c:v>
                </c:pt>
                <c:pt idx="3">
                  <c:v>0.888888888888889</c:v>
                </c:pt>
              </c:numCache>
            </c:numRef>
          </c:val>
          <c:smooth val="0"/>
          <c:extLst xmlns:c16r2="http://schemas.microsoft.com/office/drawing/2015/06/chart">
            <c:ext xmlns:c16="http://schemas.microsoft.com/office/drawing/2014/chart" uri="{C3380CC4-5D6E-409C-BE32-E72D297353CC}">
              <c16:uniqueId val="{00000002-9AB3-4833-91F5-D4F92DB8F32E}"/>
            </c:ext>
          </c:extLst>
        </c:ser>
        <c:ser>
          <c:idx val="3"/>
          <c:order val="3"/>
          <c:tx>
            <c:strRef>
              <c:f>Sheet1!$E$1</c:f>
              <c:strCache>
                <c:ptCount val="1"/>
                <c:pt idx="0">
                  <c:v>Right Side</c:v>
                </c:pt>
              </c:strCache>
            </c:strRef>
          </c:tx>
          <c:spPr>
            <a:ln w="15875" cap="rnd">
              <a:solidFill>
                <a:schemeClr val="tx1"/>
              </a:solidFill>
              <a:round/>
            </a:ln>
            <a:effectLst/>
          </c:spPr>
          <c:marker>
            <c:symbol val="x"/>
            <c:size val="5"/>
            <c:spPr>
              <a:noFill/>
              <a:ln w="9525">
                <a:solidFill>
                  <a:schemeClr val="tx1"/>
                </a:solidFill>
              </a:ln>
              <a:effectLst/>
            </c:spPr>
          </c:marker>
          <c:cat>
            <c:strRef>
              <c:f>Sheet1!$A$2:$A$5</c:f>
              <c:strCache>
                <c:ptCount val="4"/>
                <c:pt idx="0">
                  <c:v>N = 3</c:v>
                </c:pt>
                <c:pt idx="1">
                  <c:v>N = 4</c:v>
                </c:pt>
                <c:pt idx="2">
                  <c:v>N = 5</c:v>
                </c:pt>
                <c:pt idx="3">
                  <c:v>N = 6</c:v>
                </c:pt>
              </c:strCache>
            </c:strRef>
          </c:cat>
          <c:val>
            <c:numRef>
              <c:f>Sheet1!$E$2:$E$5</c:f>
              <c:numCache>
                <c:formatCode>General</c:formatCode>
                <c:ptCount val="4"/>
                <c:pt idx="0">
                  <c:v>0.82325253000706</c:v>
                </c:pt>
                <c:pt idx="1">
                  <c:v>0.924326359382563</c:v>
                </c:pt>
                <c:pt idx="2">
                  <c:v>0.945634795939945</c:v>
                </c:pt>
                <c:pt idx="3">
                  <c:v>0.897553304013806</c:v>
                </c:pt>
              </c:numCache>
            </c:numRef>
          </c:val>
          <c:smooth val="0"/>
          <c:extLst xmlns:c16r2="http://schemas.microsoft.com/office/drawing/2015/06/chart">
            <c:ext xmlns:c16="http://schemas.microsoft.com/office/drawing/2014/chart" uri="{C3380CC4-5D6E-409C-BE32-E72D297353CC}">
              <c16:uniqueId val="{00000003-9AB3-4833-91F5-D4F92DB8F32E}"/>
            </c:ext>
          </c:extLst>
        </c:ser>
        <c:ser>
          <c:idx val="4"/>
          <c:order val="4"/>
          <c:tx>
            <c:strRef>
              <c:f>Sheet1!$F$1</c:f>
              <c:strCache>
                <c:ptCount val="1"/>
                <c:pt idx="0">
                  <c:v>Chest</c:v>
                </c:pt>
              </c:strCache>
            </c:strRef>
          </c:tx>
          <c:spPr>
            <a:ln w="28575" cap="rnd">
              <a:solidFill>
                <a:srgbClr val="FF0000"/>
              </a:solidFill>
              <a:round/>
            </a:ln>
            <a:effectLst/>
          </c:spPr>
          <c:marker>
            <c:symbol val="square"/>
            <c:size val="5"/>
            <c:spPr>
              <a:solidFill>
                <a:srgbClr val="FF0000"/>
              </a:solidFill>
              <a:ln w="9525">
                <a:noFill/>
              </a:ln>
              <a:effectLst/>
            </c:spPr>
          </c:marker>
          <c:cat>
            <c:strRef>
              <c:f>Sheet1!$A$2:$A$5</c:f>
              <c:strCache>
                <c:ptCount val="4"/>
                <c:pt idx="0">
                  <c:v>N = 3</c:v>
                </c:pt>
                <c:pt idx="1">
                  <c:v>N = 4</c:v>
                </c:pt>
                <c:pt idx="2">
                  <c:v>N = 5</c:v>
                </c:pt>
                <c:pt idx="3">
                  <c:v>N = 6</c:v>
                </c:pt>
              </c:strCache>
            </c:strRef>
          </c:cat>
          <c:val>
            <c:numRef>
              <c:f>Sheet1!$F$2:$F$5</c:f>
              <c:numCache>
                <c:formatCode>General</c:formatCode>
                <c:ptCount val="4"/>
                <c:pt idx="0">
                  <c:v>0.879677347075958</c:v>
                </c:pt>
                <c:pt idx="1">
                  <c:v>0.961524482060335</c:v>
                </c:pt>
                <c:pt idx="2">
                  <c:v>0.981151299032093</c:v>
                </c:pt>
                <c:pt idx="3">
                  <c:v>1.0</c:v>
                </c:pt>
              </c:numCache>
            </c:numRef>
          </c:val>
          <c:smooth val="0"/>
          <c:extLst xmlns:c16r2="http://schemas.microsoft.com/office/drawing/2015/06/chart">
            <c:ext xmlns:c16="http://schemas.microsoft.com/office/drawing/2014/chart" uri="{C3380CC4-5D6E-409C-BE32-E72D297353CC}">
              <c16:uniqueId val="{00000004-9AB3-4833-91F5-D4F92DB8F32E}"/>
            </c:ext>
          </c:extLst>
        </c:ser>
        <c:dLbls>
          <c:showLegendKey val="0"/>
          <c:showVal val="0"/>
          <c:showCatName val="0"/>
          <c:showSerName val="0"/>
          <c:showPercent val="0"/>
          <c:showBubbleSize val="0"/>
        </c:dLbls>
        <c:marker val="1"/>
        <c:smooth val="0"/>
        <c:axId val="-2113900024"/>
        <c:axId val="-2113838104"/>
      </c:lineChart>
      <c:catAx>
        <c:axId val="-2113900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13838104"/>
        <c:crosses val="autoZero"/>
        <c:auto val="1"/>
        <c:lblAlgn val="ctr"/>
        <c:lblOffset val="100"/>
        <c:noMultiLvlLbl val="0"/>
      </c:catAx>
      <c:valAx>
        <c:axId val="-2113838104"/>
        <c:scaling>
          <c:orientation val="minMax"/>
          <c:max val="1.0"/>
          <c:min val="0.6"/>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13900024"/>
        <c:crosses val="autoZero"/>
        <c:crossBetween val="between"/>
        <c:majorUnit val="0.05"/>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SPEC, IND</a:t>
            </a:r>
            <a:endParaRPr lang="en-US" dirty="0"/>
          </a:p>
        </c:rich>
      </c:tx>
      <c:layout/>
      <c:overlay val="0"/>
      <c:spPr>
        <a:noFill/>
        <a:ln>
          <a:noFill/>
        </a:ln>
        <a:effectLst/>
      </c:spPr>
    </c:title>
    <c:autoTitleDeleted val="0"/>
    <c:plotArea>
      <c:layout/>
      <c:lineChart>
        <c:grouping val="standard"/>
        <c:varyColors val="0"/>
        <c:ser>
          <c:idx val="0"/>
          <c:order val="0"/>
          <c:tx>
            <c:strRef>
              <c:f>Sheet1!$B$1</c:f>
              <c:strCache>
                <c:ptCount val="1"/>
                <c:pt idx="0">
                  <c:v>Neck</c:v>
                </c:pt>
              </c:strCache>
            </c:strRef>
          </c:tx>
          <c:spPr>
            <a:ln w="15875" cap="rnd">
              <a:solidFill>
                <a:schemeClr val="tx1"/>
              </a:solidFill>
              <a:round/>
            </a:ln>
            <a:effectLst/>
          </c:spPr>
          <c:marker>
            <c:symbol val="star"/>
            <c:size val="5"/>
            <c:spPr>
              <a:noFill/>
              <a:ln w="9525">
                <a:solidFill>
                  <a:schemeClr val="tx1"/>
                </a:solidFill>
              </a:ln>
              <a:effectLst/>
            </c:spPr>
          </c:marker>
          <c:cat>
            <c:strRef>
              <c:f>Sheet1!$A$2:$A$5</c:f>
              <c:strCache>
                <c:ptCount val="4"/>
                <c:pt idx="0">
                  <c:v>N = 3</c:v>
                </c:pt>
                <c:pt idx="1">
                  <c:v>N = 4</c:v>
                </c:pt>
                <c:pt idx="2">
                  <c:v>N = 5</c:v>
                </c:pt>
                <c:pt idx="3">
                  <c:v>N = 6</c:v>
                </c:pt>
              </c:strCache>
            </c:strRef>
          </c:cat>
          <c:val>
            <c:numRef>
              <c:f>Sheet1!$B$2:$B$5</c:f>
              <c:numCache>
                <c:formatCode>General</c:formatCode>
                <c:ptCount val="4"/>
                <c:pt idx="0">
                  <c:v>0.943643374003063</c:v>
                </c:pt>
                <c:pt idx="1">
                  <c:v>0.89703854850273</c:v>
                </c:pt>
                <c:pt idx="2">
                  <c:v>0.89703854850273</c:v>
                </c:pt>
                <c:pt idx="3">
                  <c:v>0.920843900070145</c:v>
                </c:pt>
              </c:numCache>
            </c:numRef>
          </c:val>
          <c:smooth val="0"/>
          <c:extLst xmlns:c16r2="http://schemas.microsoft.com/office/drawing/2015/06/chart">
            <c:ext xmlns:c16="http://schemas.microsoft.com/office/drawing/2014/chart" uri="{C3380CC4-5D6E-409C-BE32-E72D297353CC}">
              <c16:uniqueId val="{00000000-BC0C-421A-8920-CBA592145145}"/>
            </c:ext>
          </c:extLst>
        </c:ser>
        <c:ser>
          <c:idx val="1"/>
          <c:order val="1"/>
          <c:tx>
            <c:strRef>
              <c:f>Sheet1!$C$1</c:f>
              <c:strCache>
                <c:ptCount val="1"/>
                <c:pt idx="0">
                  <c:v>Waist</c:v>
                </c:pt>
              </c:strCache>
            </c:strRef>
          </c:tx>
          <c:spPr>
            <a:ln w="15875" cap="rnd">
              <a:solidFill>
                <a:schemeClr val="tx1"/>
              </a:solidFill>
              <a:round/>
            </a:ln>
            <a:effectLst/>
          </c:spPr>
          <c:marker>
            <c:symbol val="triangle"/>
            <c:size val="5"/>
            <c:spPr>
              <a:solidFill>
                <a:schemeClr val="tx1"/>
              </a:solidFill>
              <a:ln w="9525">
                <a:noFill/>
              </a:ln>
              <a:effectLst/>
            </c:spPr>
          </c:marker>
          <c:cat>
            <c:strRef>
              <c:f>Sheet1!$A$2:$A$5</c:f>
              <c:strCache>
                <c:ptCount val="4"/>
                <c:pt idx="0">
                  <c:v>N = 3</c:v>
                </c:pt>
                <c:pt idx="1">
                  <c:v>N = 4</c:v>
                </c:pt>
                <c:pt idx="2">
                  <c:v>N = 5</c:v>
                </c:pt>
                <c:pt idx="3">
                  <c:v>N = 6</c:v>
                </c:pt>
              </c:strCache>
            </c:strRef>
          </c:cat>
          <c:val>
            <c:numRef>
              <c:f>Sheet1!$C$2:$C$5</c:f>
              <c:numCache>
                <c:formatCode>General</c:formatCode>
                <c:ptCount val="4"/>
                <c:pt idx="0">
                  <c:v>0.958333333333333</c:v>
                </c:pt>
                <c:pt idx="1">
                  <c:v>0.958333333333333</c:v>
                </c:pt>
                <c:pt idx="2">
                  <c:v>0.958333333333333</c:v>
                </c:pt>
                <c:pt idx="3">
                  <c:v>0.958333333333333</c:v>
                </c:pt>
              </c:numCache>
            </c:numRef>
          </c:val>
          <c:smooth val="0"/>
          <c:extLst xmlns:c16r2="http://schemas.microsoft.com/office/drawing/2015/06/chart">
            <c:ext xmlns:c16="http://schemas.microsoft.com/office/drawing/2014/chart" uri="{C3380CC4-5D6E-409C-BE32-E72D297353CC}">
              <c16:uniqueId val="{00000001-BC0C-421A-8920-CBA592145145}"/>
            </c:ext>
          </c:extLst>
        </c:ser>
        <c:ser>
          <c:idx val="2"/>
          <c:order val="2"/>
          <c:tx>
            <c:strRef>
              <c:f>Sheet1!$D$1</c:f>
              <c:strCache>
                <c:ptCount val="1"/>
                <c:pt idx="0">
                  <c:v>Left Side</c:v>
                </c:pt>
              </c:strCache>
            </c:strRef>
          </c:tx>
          <c:spPr>
            <a:ln w="15875" cap="rnd">
              <a:solidFill>
                <a:schemeClr val="tx1"/>
              </a:solidFill>
              <a:round/>
            </a:ln>
            <a:effectLst/>
          </c:spPr>
          <c:marker>
            <c:symbol val="diamond"/>
            <c:size val="5"/>
            <c:spPr>
              <a:solidFill>
                <a:schemeClr val="tx1"/>
              </a:solidFill>
              <a:ln w="9525">
                <a:noFill/>
              </a:ln>
              <a:effectLst/>
            </c:spPr>
          </c:marker>
          <c:cat>
            <c:strRef>
              <c:f>Sheet1!$A$2:$A$5</c:f>
              <c:strCache>
                <c:ptCount val="4"/>
                <c:pt idx="0">
                  <c:v>N = 3</c:v>
                </c:pt>
                <c:pt idx="1">
                  <c:v>N = 4</c:v>
                </c:pt>
                <c:pt idx="2">
                  <c:v>N = 5</c:v>
                </c:pt>
                <c:pt idx="3">
                  <c:v>N = 6</c:v>
                </c:pt>
              </c:strCache>
            </c:strRef>
          </c:cat>
          <c:val>
            <c:numRef>
              <c:f>Sheet1!$D$2:$D$5</c:f>
              <c:numCache>
                <c:formatCode>General</c:formatCode>
                <c:ptCount val="4"/>
                <c:pt idx="0">
                  <c:v>0.979591836734694</c:v>
                </c:pt>
                <c:pt idx="1">
                  <c:v>1.0</c:v>
                </c:pt>
                <c:pt idx="2">
                  <c:v>0.979591836734694</c:v>
                </c:pt>
                <c:pt idx="3">
                  <c:v>0.979591836734694</c:v>
                </c:pt>
              </c:numCache>
            </c:numRef>
          </c:val>
          <c:smooth val="0"/>
          <c:extLst xmlns:c16r2="http://schemas.microsoft.com/office/drawing/2015/06/chart">
            <c:ext xmlns:c16="http://schemas.microsoft.com/office/drawing/2014/chart" uri="{C3380CC4-5D6E-409C-BE32-E72D297353CC}">
              <c16:uniqueId val="{00000002-BC0C-421A-8920-CBA592145145}"/>
            </c:ext>
          </c:extLst>
        </c:ser>
        <c:ser>
          <c:idx val="3"/>
          <c:order val="3"/>
          <c:tx>
            <c:strRef>
              <c:f>Sheet1!$E$1</c:f>
              <c:strCache>
                <c:ptCount val="1"/>
                <c:pt idx="0">
                  <c:v>Right Side</c:v>
                </c:pt>
              </c:strCache>
            </c:strRef>
          </c:tx>
          <c:spPr>
            <a:ln w="15875" cap="rnd">
              <a:solidFill>
                <a:schemeClr val="tx1"/>
              </a:solidFill>
              <a:round/>
            </a:ln>
            <a:effectLst/>
          </c:spPr>
          <c:marker>
            <c:symbol val="x"/>
            <c:size val="5"/>
            <c:spPr>
              <a:noFill/>
              <a:ln w="9525">
                <a:solidFill>
                  <a:schemeClr val="tx1"/>
                </a:solidFill>
              </a:ln>
              <a:effectLst/>
            </c:spPr>
          </c:marker>
          <c:cat>
            <c:strRef>
              <c:f>Sheet1!$A$2:$A$5</c:f>
              <c:strCache>
                <c:ptCount val="4"/>
                <c:pt idx="0">
                  <c:v>N = 3</c:v>
                </c:pt>
                <c:pt idx="1">
                  <c:v>N = 4</c:v>
                </c:pt>
                <c:pt idx="2">
                  <c:v>N = 5</c:v>
                </c:pt>
                <c:pt idx="3">
                  <c:v>N = 6</c:v>
                </c:pt>
              </c:strCache>
            </c:strRef>
          </c:cat>
          <c:val>
            <c:numRef>
              <c:f>Sheet1!$E$2:$E$5</c:f>
              <c:numCache>
                <c:formatCode>General</c:formatCode>
                <c:ptCount val="4"/>
                <c:pt idx="0">
                  <c:v>0.981151299032093</c:v>
                </c:pt>
                <c:pt idx="1">
                  <c:v>0.920028079269939</c:v>
                </c:pt>
                <c:pt idx="2">
                  <c:v>0.9411826989253</c:v>
                </c:pt>
                <c:pt idx="3">
                  <c:v>0.9411826989253</c:v>
                </c:pt>
              </c:numCache>
            </c:numRef>
          </c:val>
          <c:smooth val="0"/>
          <c:extLst xmlns:c16r2="http://schemas.microsoft.com/office/drawing/2015/06/chart">
            <c:ext xmlns:c16="http://schemas.microsoft.com/office/drawing/2014/chart" uri="{C3380CC4-5D6E-409C-BE32-E72D297353CC}">
              <c16:uniqueId val="{00000003-BC0C-421A-8920-CBA592145145}"/>
            </c:ext>
          </c:extLst>
        </c:ser>
        <c:ser>
          <c:idx val="4"/>
          <c:order val="4"/>
          <c:tx>
            <c:strRef>
              <c:f>Sheet1!$F$1</c:f>
              <c:strCache>
                <c:ptCount val="1"/>
                <c:pt idx="0">
                  <c:v>Chest</c:v>
                </c:pt>
              </c:strCache>
            </c:strRef>
          </c:tx>
          <c:spPr>
            <a:ln w="28575" cap="rnd">
              <a:solidFill>
                <a:srgbClr val="FF0000"/>
              </a:solidFill>
              <a:round/>
            </a:ln>
            <a:effectLst/>
          </c:spPr>
          <c:marker>
            <c:symbol val="square"/>
            <c:size val="5"/>
            <c:spPr>
              <a:solidFill>
                <a:srgbClr val="FF0000"/>
              </a:solidFill>
              <a:ln w="9525">
                <a:noFill/>
              </a:ln>
              <a:effectLst/>
            </c:spPr>
          </c:marker>
          <c:cat>
            <c:strRef>
              <c:f>Sheet1!$A$2:$A$5</c:f>
              <c:strCache>
                <c:ptCount val="4"/>
                <c:pt idx="0">
                  <c:v>N = 3</c:v>
                </c:pt>
                <c:pt idx="1">
                  <c:v>N = 4</c:v>
                </c:pt>
                <c:pt idx="2">
                  <c:v>N = 5</c:v>
                </c:pt>
                <c:pt idx="3">
                  <c:v>N = 6</c:v>
                </c:pt>
              </c:strCache>
            </c:strRef>
          </c:cat>
          <c:val>
            <c:numRef>
              <c:f>Sheet1!$F$2:$F$5</c:f>
              <c:numCache>
                <c:formatCode>General</c:formatCode>
                <c:ptCount val="4"/>
                <c:pt idx="0">
                  <c:v>1.0</c:v>
                </c:pt>
                <c:pt idx="1">
                  <c:v>1.0</c:v>
                </c:pt>
                <c:pt idx="2">
                  <c:v>1.0</c:v>
                </c:pt>
                <c:pt idx="3">
                  <c:v>1.0</c:v>
                </c:pt>
              </c:numCache>
            </c:numRef>
          </c:val>
          <c:smooth val="0"/>
          <c:extLst xmlns:c16r2="http://schemas.microsoft.com/office/drawing/2015/06/chart">
            <c:ext xmlns:c16="http://schemas.microsoft.com/office/drawing/2014/chart" uri="{C3380CC4-5D6E-409C-BE32-E72D297353CC}">
              <c16:uniqueId val="{00000004-BC0C-421A-8920-CBA592145145}"/>
            </c:ext>
          </c:extLst>
        </c:ser>
        <c:dLbls>
          <c:showLegendKey val="0"/>
          <c:showVal val="0"/>
          <c:showCatName val="0"/>
          <c:showSerName val="0"/>
          <c:showPercent val="0"/>
          <c:showBubbleSize val="0"/>
        </c:dLbls>
        <c:marker val="1"/>
        <c:smooth val="0"/>
        <c:axId val="-2056178056"/>
        <c:axId val="-2056185224"/>
      </c:lineChart>
      <c:catAx>
        <c:axId val="-2056178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56185224"/>
        <c:crosses val="autoZero"/>
        <c:auto val="1"/>
        <c:lblAlgn val="ctr"/>
        <c:lblOffset val="100"/>
        <c:noMultiLvlLbl val="0"/>
      </c:catAx>
      <c:valAx>
        <c:axId val="-2056185224"/>
        <c:scaling>
          <c:orientation val="minMax"/>
          <c:max val="1.0"/>
          <c:min val="0.6"/>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56178056"/>
        <c:crosses val="autoZero"/>
        <c:crossBetween val="between"/>
        <c:majorUnit val="0.05"/>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20113483395"/>
          <c:y val="0.163138042577044"/>
          <c:w val="0.783597730332101"/>
          <c:h val="0.584739527985706"/>
        </c:manualLayout>
      </c:layout>
      <c:barChart>
        <c:barDir val="col"/>
        <c:grouping val="clustered"/>
        <c:varyColors val="0"/>
        <c:ser>
          <c:idx val="0"/>
          <c:order val="0"/>
          <c:tx>
            <c:strRef>
              <c:f>Sheet1!$B$1</c:f>
              <c:strCache>
                <c:ptCount val="1"/>
                <c:pt idx="0">
                  <c:v>POS</c:v>
                </c:pt>
              </c:strCache>
            </c:strRef>
          </c:tx>
          <c:spPr>
            <a:solidFill>
              <a:srgbClr val="5B9BD5"/>
            </a:solidFill>
            <a:ln>
              <a:noFill/>
            </a:ln>
            <a:effectLst/>
          </c:spPr>
          <c:invertIfNegative val="0"/>
          <c:cat>
            <c:strRef>
              <c:f>Sheet1!$A$2</c:f>
              <c:strCache>
                <c:ptCount val="1"/>
                <c:pt idx="0">
                  <c:v>Category 1</c:v>
                </c:pt>
              </c:strCache>
            </c:strRef>
          </c:cat>
          <c:val>
            <c:numRef>
              <c:f>Sheet1!$B$2</c:f>
              <c:numCache>
                <c:formatCode>General</c:formatCode>
                <c:ptCount val="1"/>
                <c:pt idx="0">
                  <c:v>4.0</c:v>
                </c:pt>
              </c:numCache>
            </c:numRef>
          </c:val>
          <c:extLst xmlns:c16r2="http://schemas.microsoft.com/office/drawing/2015/06/chart">
            <c:ext xmlns:c16="http://schemas.microsoft.com/office/drawing/2014/chart" uri="{C3380CC4-5D6E-409C-BE32-E72D297353CC}">
              <c16:uniqueId val="{00000000-8A8F-46EB-8090-1DE969B64145}"/>
            </c:ext>
          </c:extLst>
        </c:ser>
        <c:ser>
          <c:idx val="1"/>
          <c:order val="1"/>
          <c:tx>
            <c:strRef>
              <c:f>Sheet1!$C$1</c:f>
              <c:strCache>
                <c:ptCount val="1"/>
                <c:pt idx="0">
                  <c:v>carding</c:v>
                </c:pt>
              </c:strCache>
            </c:strRef>
          </c:tx>
          <c:spPr>
            <a:solidFill>
              <a:schemeClr val="accent2"/>
            </a:solidFill>
            <a:ln>
              <a:noFill/>
            </a:ln>
            <a:effectLst/>
          </c:spPr>
          <c:invertIfNegative val="0"/>
          <c:cat>
            <c:strRef>
              <c:f>Sheet1!$A$2</c:f>
              <c:strCache>
                <c:ptCount val="1"/>
                <c:pt idx="0">
                  <c:v>Category 1</c:v>
                </c:pt>
              </c:strCache>
            </c:strRef>
          </c:cat>
          <c:val>
            <c:numRef>
              <c:f>Sheet1!$C$2</c:f>
              <c:numCache>
                <c:formatCode>General</c:formatCode>
                <c:ptCount val="1"/>
                <c:pt idx="0">
                  <c:v>0.0</c:v>
                </c:pt>
              </c:numCache>
            </c:numRef>
          </c:val>
          <c:extLst xmlns:c16r2="http://schemas.microsoft.com/office/drawing/2015/06/chart">
            <c:ext xmlns:c16="http://schemas.microsoft.com/office/drawing/2014/chart" uri="{C3380CC4-5D6E-409C-BE32-E72D297353CC}">
              <c16:uniqueId val="{00000001-8A8F-46EB-8090-1DE969B64145}"/>
            </c:ext>
          </c:extLst>
        </c:ser>
        <c:ser>
          <c:idx val="2"/>
          <c:order val="2"/>
          <c:tx>
            <c:strRef>
              <c:f>Sheet1!$D$1</c:f>
              <c:strCache>
                <c:ptCount val="1"/>
                <c:pt idx="0">
                  <c:v>Device</c:v>
                </c:pt>
              </c:strCache>
            </c:strRef>
          </c:tx>
          <c:spPr>
            <a:solidFill>
              <a:srgbClr val="FFC000"/>
            </a:solidFill>
            <a:ln>
              <a:noFill/>
            </a:ln>
            <a:effectLst/>
          </c:spPr>
          <c:invertIfNegative val="0"/>
          <c:cat>
            <c:strRef>
              <c:f>Sheet1!$A$2</c:f>
              <c:strCache>
                <c:ptCount val="1"/>
                <c:pt idx="0">
                  <c:v>Category 1</c:v>
                </c:pt>
              </c:strCache>
            </c:strRef>
          </c:cat>
          <c:val>
            <c:numRef>
              <c:f>Sheet1!$D$2</c:f>
              <c:numCache>
                <c:formatCode>General</c:formatCode>
                <c:ptCount val="1"/>
                <c:pt idx="0">
                  <c:v>3.0</c:v>
                </c:pt>
              </c:numCache>
            </c:numRef>
          </c:val>
          <c:extLst xmlns:c16r2="http://schemas.microsoft.com/office/drawing/2015/06/chart">
            <c:ext xmlns:c16="http://schemas.microsoft.com/office/drawing/2014/chart" uri="{C3380CC4-5D6E-409C-BE32-E72D297353CC}">
              <c16:uniqueId val="{00000002-8A8F-46EB-8090-1DE969B64145}"/>
            </c:ext>
          </c:extLst>
        </c:ser>
        <c:ser>
          <c:idx val="3"/>
          <c:order val="3"/>
          <c:tx>
            <c:strRef>
              <c:f>Sheet1!$E$1</c:f>
              <c:strCache>
                <c:ptCount val="1"/>
                <c:pt idx="0">
                  <c:v>Service</c:v>
                </c:pt>
              </c:strCache>
            </c:strRef>
          </c:tx>
          <c:spPr>
            <a:solidFill>
              <a:srgbClr val="ED7D31"/>
            </a:solidFill>
            <a:ln>
              <a:noFill/>
            </a:ln>
            <a:effectLst/>
          </c:spPr>
          <c:invertIfNegative val="0"/>
          <c:cat>
            <c:strRef>
              <c:f>Sheet1!$A$2</c:f>
              <c:strCache>
                <c:ptCount val="1"/>
                <c:pt idx="0">
                  <c:v>Category 1</c:v>
                </c:pt>
              </c:strCache>
            </c:strRef>
          </c:cat>
          <c:val>
            <c:numRef>
              <c:f>Sheet1!$E$2</c:f>
              <c:numCache>
                <c:formatCode>General</c:formatCode>
                <c:ptCount val="1"/>
                <c:pt idx="0">
                  <c:v>5.0</c:v>
                </c:pt>
              </c:numCache>
            </c:numRef>
          </c:val>
          <c:extLst xmlns:c16r2="http://schemas.microsoft.com/office/drawing/2015/06/chart">
            <c:ext xmlns:c16="http://schemas.microsoft.com/office/drawing/2014/chart" uri="{C3380CC4-5D6E-409C-BE32-E72D297353CC}">
              <c16:uniqueId val="{00000003-8A8F-46EB-8090-1DE969B64145}"/>
            </c:ext>
          </c:extLst>
        </c:ser>
        <c:ser>
          <c:idx val="4"/>
          <c:order val="4"/>
          <c:tx>
            <c:strRef>
              <c:f>Sheet1!$F$1</c:f>
              <c:strCache>
                <c:ptCount val="1"/>
                <c:pt idx="0">
                  <c:v>media2</c:v>
                </c:pt>
              </c:strCache>
            </c:strRef>
          </c:tx>
          <c:spPr>
            <a:solidFill>
              <a:srgbClr val="9C5BCD"/>
            </a:solidFill>
            <a:ln>
              <a:noFill/>
            </a:ln>
            <a:effectLst/>
          </c:spPr>
          <c:invertIfNegative val="0"/>
          <c:cat>
            <c:strRef>
              <c:f>Sheet1!$A$2</c:f>
              <c:strCache>
                <c:ptCount val="1"/>
                <c:pt idx="0">
                  <c:v>Category 1</c:v>
                </c:pt>
              </c:strCache>
            </c:strRef>
          </c:cat>
          <c:val>
            <c:numRef>
              <c:f>Sheet1!$F$2</c:f>
              <c:numCache>
                <c:formatCode>General</c:formatCode>
                <c:ptCount val="1"/>
                <c:pt idx="0">
                  <c:v>2.0</c:v>
                </c:pt>
              </c:numCache>
            </c:numRef>
          </c:val>
          <c:extLst xmlns:c16r2="http://schemas.microsoft.com/office/drawing/2015/06/chart">
            <c:ext xmlns:c16="http://schemas.microsoft.com/office/drawing/2014/chart" uri="{C3380CC4-5D6E-409C-BE32-E72D297353CC}">
              <c16:uniqueId val="{00000004-8A8F-46EB-8090-1DE969B64145}"/>
            </c:ext>
          </c:extLst>
        </c:ser>
        <c:dLbls>
          <c:showLegendKey val="0"/>
          <c:showVal val="0"/>
          <c:showCatName val="0"/>
          <c:showSerName val="0"/>
          <c:showPercent val="0"/>
          <c:showBubbleSize val="0"/>
        </c:dLbls>
        <c:gapWidth val="219"/>
        <c:overlap val="-27"/>
        <c:axId val="-2061263976"/>
        <c:axId val="-2061295720"/>
      </c:barChart>
      <c:catAx>
        <c:axId val="-2061263976"/>
        <c:scaling>
          <c:orientation val="minMax"/>
        </c:scaling>
        <c:delete val="1"/>
        <c:axPos val="b"/>
        <c:numFmt formatCode="General" sourceLinked="1"/>
        <c:majorTickMark val="none"/>
        <c:minorTickMark val="none"/>
        <c:tickLblPos val="nextTo"/>
        <c:crossAx val="-2061295720"/>
        <c:crosses val="autoZero"/>
        <c:auto val="1"/>
        <c:lblAlgn val="ctr"/>
        <c:lblOffset val="100"/>
        <c:noMultiLvlLbl val="0"/>
      </c:catAx>
      <c:valAx>
        <c:axId val="-206129572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061263976"/>
        <c:crosses val="autoZero"/>
        <c:crossBetween val="between"/>
      </c:valAx>
      <c:spPr>
        <a:noFill/>
        <a:ln>
          <a:noFill/>
        </a:ln>
        <a:effectLst/>
      </c:spPr>
    </c:plotArea>
    <c:plotVisOnly val="1"/>
    <c:dispBlanksAs val="gap"/>
    <c:showDLblsOverMax val="0"/>
  </c:chart>
  <c:spPr>
    <a:noFill/>
    <a:ln w="19050">
      <a:solidFill>
        <a:schemeClr val="tx1"/>
      </a:solid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20113483395"/>
          <c:y val="0.163138042577044"/>
          <c:w val="0.783597730332101"/>
          <c:h val="0.584739527985706"/>
        </c:manualLayout>
      </c:layout>
      <c:barChart>
        <c:barDir val="col"/>
        <c:grouping val="clustered"/>
        <c:varyColors val="0"/>
        <c:ser>
          <c:idx val="0"/>
          <c:order val="0"/>
          <c:tx>
            <c:strRef>
              <c:f>Sheet1!$B$1</c:f>
              <c:strCache>
                <c:ptCount val="1"/>
                <c:pt idx="0">
                  <c:v>POS</c:v>
                </c:pt>
              </c:strCache>
            </c:strRef>
          </c:tx>
          <c:spPr>
            <a:solidFill>
              <a:srgbClr val="5B9BD5"/>
            </a:solidFill>
            <a:ln>
              <a:noFill/>
            </a:ln>
            <a:effectLst/>
          </c:spPr>
          <c:invertIfNegative val="0"/>
          <c:cat>
            <c:strRef>
              <c:f>Sheet1!$A$2</c:f>
              <c:strCache>
                <c:ptCount val="1"/>
                <c:pt idx="0">
                  <c:v>Category 1</c:v>
                </c:pt>
              </c:strCache>
            </c:strRef>
          </c:cat>
          <c:val>
            <c:numRef>
              <c:f>Sheet1!$B$2</c:f>
              <c:numCache>
                <c:formatCode>General</c:formatCode>
                <c:ptCount val="1"/>
                <c:pt idx="0">
                  <c:v>4.0</c:v>
                </c:pt>
              </c:numCache>
            </c:numRef>
          </c:val>
          <c:extLst xmlns:c16r2="http://schemas.microsoft.com/office/drawing/2015/06/chart">
            <c:ext xmlns:c16="http://schemas.microsoft.com/office/drawing/2014/chart" uri="{C3380CC4-5D6E-409C-BE32-E72D297353CC}">
              <c16:uniqueId val="{00000000-DCA1-4648-A044-4A52EE19306D}"/>
            </c:ext>
          </c:extLst>
        </c:ser>
        <c:ser>
          <c:idx val="1"/>
          <c:order val="1"/>
          <c:tx>
            <c:strRef>
              <c:f>Sheet1!$C$1</c:f>
              <c:strCache>
                <c:ptCount val="1"/>
                <c:pt idx="0">
                  <c:v>carding</c:v>
                </c:pt>
              </c:strCache>
            </c:strRef>
          </c:tx>
          <c:spPr>
            <a:solidFill>
              <a:schemeClr val="accent2"/>
            </a:solidFill>
            <a:ln>
              <a:noFill/>
            </a:ln>
            <a:effectLst/>
          </c:spPr>
          <c:invertIfNegative val="0"/>
          <c:cat>
            <c:strRef>
              <c:f>Sheet1!$A$2</c:f>
              <c:strCache>
                <c:ptCount val="1"/>
                <c:pt idx="0">
                  <c:v>Category 1</c:v>
                </c:pt>
              </c:strCache>
            </c:strRef>
          </c:cat>
          <c:val>
            <c:numRef>
              <c:f>Sheet1!$C$2</c:f>
              <c:numCache>
                <c:formatCode>General</c:formatCode>
                <c:ptCount val="1"/>
                <c:pt idx="0">
                  <c:v>0.0</c:v>
                </c:pt>
              </c:numCache>
            </c:numRef>
          </c:val>
          <c:extLst xmlns:c16r2="http://schemas.microsoft.com/office/drawing/2015/06/chart">
            <c:ext xmlns:c16="http://schemas.microsoft.com/office/drawing/2014/chart" uri="{C3380CC4-5D6E-409C-BE32-E72D297353CC}">
              <c16:uniqueId val="{00000001-DCA1-4648-A044-4A52EE19306D}"/>
            </c:ext>
          </c:extLst>
        </c:ser>
        <c:ser>
          <c:idx val="2"/>
          <c:order val="2"/>
          <c:tx>
            <c:strRef>
              <c:f>Sheet1!$D$1</c:f>
              <c:strCache>
                <c:ptCount val="1"/>
                <c:pt idx="0">
                  <c:v>Device</c:v>
                </c:pt>
              </c:strCache>
            </c:strRef>
          </c:tx>
          <c:spPr>
            <a:solidFill>
              <a:srgbClr val="FFC000"/>
            </a:solidFill>
            <a:ln>
              <a:noFill/>
            </a:ln>
            <a:effectLst/>
          </c:spPr>
          <c:invertIfNegative val="0"/>
          <c:cat>
            <c:strRef>
              <c:f>Sheet1!$A$2</c:f>
              <c:strCache>
                <c:ptCount val="1"/>
                <c:pt idx="0">
                  <c:v>Category 1</c:v>
                </c:pt>
              </c:strCache>
            </c:strRef>
          </c:cat>
          <c:val>
            <c:numRef>
              <c:f>Sheet1!$D$2</c:f>
              <c:numCache>
                <c:formatCode>General</c:formatCode>
                <c:ptCount val="1"/>
                <c:pt idx="0">
                  <c:v>3.0</c:v>
                </c:pt>
              </c:numCache>
            </c:numRef>
          </c:val>
          <c:extLst xmlns:c16r2="http://schemas.microsoft.com/office/drawing/2015/06/chart">
            <c:ext xmlns:c16="http://schemas.microsoft.com/office/drawing/2014/chart" uri="{C3380CC4-5D6E-409C-BE32-E72D297353CC}">
              <c16:uniqueId val="{00000002-DCA1-4648-A044-4A52EE19306D}"/>
            </c:ext>
          </c:extLst>
        </c:ser>
        <c:ser>
          <c:idx val="3"/>
          <c:order val="3"/>
          <c:tx>
            <c:strRef>
              <c:f>Sheet1!$E$1</c:f>
              <c:strCache>
                <c:ptCount val="1"/>
                <c:pt idx="0">
                  <c:v>Service</c:v>
                </c:pt>
              </c:strCache>
            </c:strRef>
          </c:tx>
          <c:spPr>
            <a:solidFill>
              <a:srgbClr val="ED7D31"/>
            </a:solidFill>
            <a:ln>
              <a:noFill/>
            </a:ln>
            <a:effectLst/>
          </c:spPr>
          <c:invertIfNegative val="0"/>
          <c:cat>
            <c:strRef>
              <c:f>Sheet1!$A$2</c:f>
              <c:strCache>
                <c:ptCount val="1"/>
                <c:pt idx="0">
                  <c:v>Category 1</c:v>
                </c:pt>
              </c:strCache>
            </c:strRef>
          </c:cat>
          <c:val>
            <c:numRef>
              <c:f>Sheet1!$E$2</c:f>
              <c:numCache>
                <c:formatCode>General</c:formatCode>
                <c:ptCount val="1"/>
                <c:pt idx="0">
                  <c:v>5.0</c:v>
                </c:pt>
              </c:numCache>
            </c:numRef>
          </c:val>
          <c:extLst xmlns:c16r2="http://schemas.microsoft.com/office/drawing/2015/06/chart">
            <c:ext xmlns:c16="http://schemas.microsoft.com/office/drawing/2014/chart" uri="{C3380CC4-5D6E-409C-BE32-E72D297353CC}">
              <c16:uniqueId val="{00000003-DCA1-4648-A044-4A52EE19306D}"/>
            </c:ext>
          </c:extLst>
        </c:ser>
        <c:ser>
          <c:idx val="4"/>
          <c:order val="4"/>
          <c:tx>
            <c:strRef>
              <c:f>Sheet1!$F$1</c:f>
              <c:strCache>
                <c:ptCount val="1"/>
                <c:pt idx="0">
                  <c:v>media2</c:v>
                </c:pt>
              </c:strCache>
            </c:strRef>
          </c:tx>
          <c:spPr>
            <a:solidFill>
              <a:srgbClr val="9C5BCD"/>
            </a:solidFill>
            <a:ln>
              <a:noFill/>
            </a:ln>
            <a:effectLst/>
          </c:spPr>
          <c:invertIfNegative val="0"/>
          <c:cat>
            <c:strRef>
              <c:f>Sheet1!$A$2</c:f>
              <c:strCache>
                <c:ptCount val="1"/>
                <c:pt idx="0">
                  <c:v>Category 1</c:v>
                </c:pt>
              </c:strCache>
            </c:strRef>
          </c:cat>
          <c:val>
            <c:numRef>
              <c:f>Sheet1!$F$2</c:f>
              <c:numCache>
                <c:formatCode>General</c:formatCode>
                <c:ptCount val="1"/>
                <c:pt idx="0">
                  <c:v>2.0</c:v>
                </c:pt>
              </c:numCache>
            </c:numRef>
          </c:val>
          <c:extLst xmlns:c16r2="http://schemas.microsoft.com/office/drawing/2015/06/chart">
            <c:ext xmlns:c16="http://schemas.microsoft.com/office/drawing/2014/chart" uri="{C3380CC4-5D6E-409C-BE32-E72D297353CC}">
              <c16:uniqueId val="{00000004-DCA1-4648-A044-4A52EE19306D}"/>
            </c:ext>
          </c:extLst>
        </c:ser>
        <c:dLbls>
          <c:showLegendKey val="0"/>
          <c:showVal val="0"/>
          <c:showCatName val="0"/>
          <c:showSerName val="0"/>
          <c:showPercent val="0"/>
          <c:showBubbleSize val="0"/>
        </c:dLbls>
        <c:gapWidth val="219"/>
        <c:overlap val="-27"/>
        <c:axId val="-2072048488"/>
        <c:axId val="-2072083240"/>
      </c:barChart>
      <c:catAx>
        <c:axId val="-2072048488"/>
        <c:scaling>
          <c:orientation val="minMax"/>
        </c:scaling>
        <c:delete val="1"/>
        <c:axPos val="b"/>
        <c:numFmt formatCode="General" sourceLinked="1"/>
        <c:majorTickMark val="none"/>
        <c:minorTickMark val="none"/>
        <c:tickLblPos val="nextTo"/>
        <c:crossAx val="-2072083240"/>
        <c:crosses val="autoZero"/>
        <c:auto val="1"/>
        <c:lblAlgn val="ctr"/>
        <c:lblOffset val="100"/>
        <c:noMultiLvlLbl val="0"/>
      </c:catAx>
      <c:valAx>
        <c:axId val="-207208324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072048488"/>
        <c:crosses val="autoZero"/>
        <c:crossBetween val="between"/>
      </c:valAx>
      <c:spPr>
        <a:noFill/>
        <a:ln>
          <a:noFill/>
        </a:ln>
        <a:effectLst/>
      </c:spPr>
    </c:plotArea>
    <c:plotVisOnly val="1"/>
    <c:dispBlanksAs val="gap"/>
    <c:showDLblsOverMax val="0"/>
  </c:chart>
  <c:spPr>
    <a:noFill/>
    <a:ln w="19050">
      <a:solidFill>
        <a:schemeClr val="tx1"/>
      </a:solidFill>
    </a:ln>
    <a:effectLst/>
  </c:spPr>
  <c:txPr>
    <a:bodyPr/>
    <a:lstStyle/>
    <a:p>
      <a:pPr>
        <a:defRPr/>
      </a:pPr>
      <a:endParaRPr lang="en-US"/>
    </a:p>
  </c:txPr>
  <c:externalData r:id="rId1">
    <c:autoUpdate val="0"/>
  </c:externalData>
</c:chartSpac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gif"/><Relationship Id="rId1" Type="http://schemas.openxmlformats.org/officeDocument/2006/relationships/image" Target="../media/image61.jpg"/><Relationship Id="rId2" Type="http://schemas.openxmlformats.org/officeDocument/2006/relationships/image" Target="../media/image62.jpg"/></Relationships>
</file>

<file path=ppt/diagrams/_rels/drawing2.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gif"/><Relationship Id="rId1" Type="http://schemas.openxmlformats.org/officeDocument/2006/relationships/image" Target="../media/image61.jpg"/><Relationship Id="rId2" Type="http://schemas.openxmlformats.org/officeDocument/2006/relationships/image" Target="../media/image62.jp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8F22F0-DBFF-4BE4-A72C-23E72A523798}" type="doc">
      <dgm:prSet loTypeId="urn:microsoft.com/office/officeart/2005/8/layout/hierarchy3" loCatId="list" qsTypeId="urn:microsoft.com/office/officeart/2005/8/quickstyle/simple1" qsCatId="simple" csTypeId="urn:microsoft.com/office/officeart/2005/8/colors/accent0_3" csCatId="mainScheme" phldr="1"/>
      <dgm:spPr/>
      <dgm:t>
        <a:bodyPr/>
        <a:lstStyle/>
        <a:p>
          <a:endParaRPr lang="en-US"/>
        </a:p>
      </dgm:t>
    </dgm:pt>
    <dgm:pt modelId="{3A40E054-8B32-4327-B324-D3AE7F0DFAC2}">
      <dgm:prSet phldrT="[Text]" custT="1"/>
      <dgm:spPr/>
      <dgm:t>
        <a:bodyPr/>
        <a:lstStyle/>
        <a:p>
          <a:pPr algn="ctr"/>
          <a:r>
            <a:rPr lang="en-US" sz="1800" b="1" dirty="0" smtClean="0"/>
            <a:t>Phase 1: </a:t>
          </a:r>
          <a:r>
            <a:rPr lang="en-US" sz="1800" dirty="0" smtClean="0"/>
            <a:t>Intelligence Planning/Strategy </a:t>
          </a:r>
          <a:endParaRPr lang="en-US" sz="1800" dirty="0"/>
        </a:p>
      </dgm:t>
    </dgm:pt>
    <dgm:pt modelId="{897515D1-9D6B-4F6E-816C-5E88F960C134}" type="parTrans" cxnId="{E650BDD4-B7B0-474B-A64E-E5D43F863A3B}">
      <dgm:prSet/>
      <dgm:spPr/>
      <dgm:t>
        <a:bodyPr/>
        <a:lstStyle/>
        <a:p>
          <a:pPr algn="ctr"/>
          <a:endParaRPr lang="en-US" sz="1400"/>
        </a:p>
      </dgm:t>
    </dgm:pt>
    <dgm:pt modelId="{103F8FEF-62EE-4B4F-B659-BFB8625676B8}" type="sibTrans" cxnId="{E650BDD4-B7B0-474B-A64E-E5D43F863A3B}">
      <dgm:prSet/>
      <dgm:spPr/>
      <dgm:t>
        <a:bodyPr/>
        <a:lstStyle/>
        <a:p>
          <a:pPr algn="ctr"/>
          <a:endParaRPr lang="en-US" sz="1400"/>
        </a:p>
      </dgm:t>
    </dgm:pt>
    <dgm:pt modelId="{9FE884A2-BFFA-48C3-851E-FBF9331598FD}">
      <dgm:prSet phldrT="[Text]" custT="1"/>
      <dgm:spPr/>
      <dgm:t>
        <a:bodyPr/>
        <a:lstStyle/>
        <a:p>
          <a:pPr algn="ctr"/>
          <a:r>
            <a:rPr lang="en-US" sz="1200" b="1" dirty="0" smtClean="0"/>
            <a:t>Description:</a:t>
          </a:r>
          <a:r>
            <a:rPr lang="en-US" sz="1200" dirty="0" smtClean="0"/>
            <a:t> Identify intelligence needs of organization, critical assets, and their vulnerabilities</a:t>
          </a:r>
          <a:endParaRPr lang="en-US" sz="1200" dirty="0"/>
        </a:p>
      </dgm:t>
    </dgm:pt>
    <dgm:pt modelId="{A02FD60B-0530-4EF6-8696-F0804773DFCD}" type="parTrans" cxnId="{2C59C2CA-AD64-451B-9965-1146D37F9F66}">
      <dgm:prSet/>
      <dgm:spPr/>
      <dgm:t>
        <a:bodyPr/>
        <a:lstStyle/>
        <a:p>
          <a:pPr algn="ctr"/>
          <a:endParaRPr lang="en-US" sz="1400"/>
        </a:p>
      </dgm:t>
    </dgm:pt>
    <dgm:pt modelId="{B3AE5E6D-0FBE-4230-BA4E-95BC3CF4D079}" type="sibTrans" cxnId="{2C59C2CA-AD64-451B-9965-1146D37F9F66}">
      <dgm:prSet/>
      <dgm:spPr/>
      <dgm:t>
        <a:bodyPr/>
        <a:lstStyle/>
        <a:p>
          <a:pPr algn="ctr"/>
          <a:endParaRPr lang="en-US" sz="1400"/>
        </a:p>
      </dgm:t>
    </dgm:pt>
    <dgm:pt modelId="{EDD14E1D-0F9E-455A-849E-10202B325F0C}">
      <dgm:prSet phldrT="[Text]" custT="1"/>
      <dgm:spPr/>
      <dgm:t>
        <a:bodyPr/>
        <a:lstStyle/>
        <a:p>
          <a:pPr algn="ctr"/>
          <a:r>
            <a:rPr lang="en-US" sz="1800" b="1" dirty="0" smtClean="0"/>
            <a:t>Phase 2: </a:t>
          </a:r>
          <a:r>
            <a:rPr lang="en-US" sz="1800" dirty="0" smtClean="0"/>
            <a:t>Data Collection and Aggregation</a:t>
          </a:r>
          <a:endParaRPr lang="en-US" sz="1800" dirty="0"/>
        </a:p>
      </dgm:t>
    </dgm:pt>
    <dgm:pt modelId="{C3360B88-AEF8-46A0-9CCD-9B17FCA73D2B}" type="parTrans" cxnId="{C1056435-3694-49AE-8E24-B4A7048C7B02}">
      <dgm:prSet/>
      <dgm:spPr/>
      <dgm:t>
        <a:bodyPr/>
        <a:lstStyle/>
        <a:p>
          <a:pPr algn="ctr"/>
          <a:endParaRPr lang="en-US" sz="1400"/>
        </a:p>
      </dgm:t>
    </dgm:pt>
    <dgm:pt modelId="{FE965AA4-BA06-4FF7-858A-889177B6CE76}" type="sibTrans" cxnId="{C1056435-3694-49AE-8E24-B4A7048C7B02}">
      <dgm:prSet/>
      <dgm:spPr/>
      <dgm:t>
        <a:bodyPr/>
        <a:lstStyle/>
        <a:p>
          <a:pPr algn="ctr"/>
          <a:endParaRPr lang="en-US" sz="1400"/>
        </a:p>
      </dgm:t>
    </dgm:pt>
    <dgm:pt modelId="{D0CCDC00-2F1F-41EC-AD71-D1A4F08A2A4F}">
      <dgm:prSet phldrT="[Text]" custT="1"/>
      <dgm:spPr/>
      <dgm:t>
        <a:bodyPr/>
        <a:lstStyle/>
        <a:p>
          <a:pPr algn="ctr"/>
          <a:r>
            <a:rPr lang="en-US" sz="1200" b="1" dirty="0" smtClean="0"/>
            <a:t>Description:</a:t>
          </a:r>
          <a:r>
            <a:rPr lang="en-US" sz="1200" dirty="0" smtClean="0"/>
            <a:t> Identify and collect relevant data for threat analytics</a:t>
          </a:r>
          <a:endParaRPr lang="en-US" sz="1200" dirty="0"/>
        </a:p>
      </dgm:t>
    </dgm:pt>
    <dgm:pt modelId="{2C6945EF-4591-43A6-AD7A-B19C4859A2D3}" type="parTrans" cxnId="{A8D5390C-021F-4644-84D4-B402B608BC23}">
      <dgm:prSet/>
      <dgm:spPr/>
      <dgm:t>
        <a:bodyPr/>
        <a:lstStyle/>
        <a:p>
          <a:pPr algn="ctr"/>
          <a:endParaRPr lang="en-US" sz="1400"/>
        </a:p>
      </dgm:t>
    </dgm:pt>
    <dgm:pt modelId="{EBA7D93A-09AC-40BF-9561-70923A6ED5DB}" type="sibTrans" cxnId="{A8D5390C-021F-4644-84D4-B402B608BC23}">
      <dgm:prSet/>
      <dgm:spPr/>
      <dgm:t>
        <a:bodyPr/>
        <a:lstStyle/>
        <a:p>
          <a:pPr algn="ctr"/>
          <a:endParaRPr lang="en-US" sz="1400"/>
        </a:p>
      </dgm:t>
    </dgm:pt>
    <dgm:pt modelId="{413457A2-144E-4273-A0DA-69C987D45995}">
      <dgm:prSet phldrT="[Text]" custT="1"/>
      <dgm:spPr/>
      <dgm:t>
        <a:bodyPr/>
        <a:lstStyle/>
        <a:p>
          <a:pPr algn="ctr"/>
          <a:r>
            <a:rPr lang="en-US" sz="1200" b="1" dirty="0" smtClean="0"/>
            <a:t>Data sources:</a:t>
          </a:r>
          <a:r>
            <a:rPr lang="en-US" sz="1200" dirty="0" smtClean="0"/>
            <a:t> internal network data, external threat feeds, OSINT, human intelligence</a:t>
          </a:r>
          <a:endParaRPr lang="en-US" sz="1200" dirty="0"/>
        </a:p>
      </dgm:t>
    </dgm:pt>
    <dgm:pt modelId="{2EE8B061-C6F2-4317-8929-6BDD7609EFD1}" type="parTrans" cxnId="{80813BC3-E583-487F-8E82-BDA728BB6F70}">
      <dgm:prSet/>
      <dgm:spPr/>
      <dgm:t>
        <a:bodyPr/>
        <a:lstStyle/>
        <a:p>
          <a:pPr algn="ctr"/>
          <a:endParaRPr lang="en-US" sz="1400"/>
        </a:p>
      </dgm:t>
    </dgm:pt>
    <dgm:pt modelId="{496D8668-19CF-480D-980B-DE9681D5BC47}" type="sibTrans" cxnId="{80813BC3-E583-487F-8E82-BDA728BB6F70}">
      <dgm:prSet/>
      <dgm:spPr/>
      <dgm:t>
        <a:bodyPr/>
        <a:lstStyle/>
        <a:p>
          <a:pPr algn="ctr"/>
          <a:endParaRPr lang="en-US" sz="1400"/>
        </a:p>
      </dgm:t>
    </dgm:pt>
    <dgm:pt modelId="{980FA4DE-E0FE-4382-B376-FBFA484DF815}">
      <dgm:prSet phldrT="[Text]" custT="1"/>
      <dgm:spPr/>
      <dgm:t>
        <a:bodyPr/>
        <a:lstStyle/>
        <a:p>
          <a:pPr algn="ctr"/>
          <a:r>
            <a:rPr lang="en-US" sz="1800" b="1" dirty="0" smtClean="0"/>
            <a:t>Phase 3: </a:t>
          </a:r>
          <a:r>
            <a:rPr lang="en-US" sz="1800" dirty="0" smtClean="0"/>
            <a:t>Threat Analytics</a:t>
          </a:r>
          <a:endParaRPr lang="en-US" sz="1800" dirty="0"/>
        </a:p>
      </dgm:t>
    </dgm:pt>
    <dgm:pt modelId="{D66799F6-D9FA-4D87-B40D-DB32D06D43FF}" type="parTrans" cxnId="{854B4E9E-A7EB-479C-B140-1DA8A8D1DB95}">
      <dgm:prSet/>
      <dgm:spPr/>
      <dgm:t>
        <a:bodyPr/>
        <a:lstStyle/>
        <a:p>
          <a:pPr algn="ctr"/>
          <a:endParaRPr lang="en-US" sz="1400"/>
        </a:p>
      </dgm:t>
    </dgm:pt>
    <dgm:pt modelId="{DDAE1BA2-1850-4C9F-A907-AA2BC28883B0}" type="sibTrans" cxnId="{854B4E9E-A7EB-479C-B140-1DA8A8D1DB95}">
      <dgm:prSet/>
      <dgm:spPr/>
      <dgm:t>
        <a:bodyPr/>
        <a:lstStyle/>
        <a:p>
          <a:pPr algn="ctr"/>
          <a:endParaRPr lang="en-US" sz="1400"/>
        </a:p>
      </dgm:t>
    </dgm:pt>
    <dgm:pt modelId="{A17C9B37-257E-4247-80D8-46ED7FCD8AD4}">
      <dgm:prSet phldrT="[Text]" custT="1"/>
      <dgm:spPr/>
      <dgm:t>
        <a:bodyPr/>
        <a:lstStyle/>
        <a:p>
          <a:pPr algn="ctr"/>
          <a:r>
            <a:rPr lang="en-US" sz="1200" b="1" dirty="0" smtClean="0"/>
            <a:t>Description:</a:t>
          </a:r>
          <a:r>
            <a:rPr lang="en-US" sz="1200" dirty="0" smtClean="0"/>
            <a:t> Analyze collected data to develop relevant, timely, and actionable intelligence</a:t>
          </a:r>
          <a:endParaRPr lang="en-US" sz="1200" dirty="0"/>
        </a:p>
      </dgm:t>
    </dgm:pt>
    <dgm:pt modelId="{9BE23A85-4826-465A-B836-C0B86C5B268B}" type="parTrans" cxnId="{CF311527-B745-4956-BE58-04BE3BB0C992}">
      <dgm:prSet/>
      <dgm:spPr/>
      <dgm:t>
        <a:bodyPr/>
        <a:lstStyle/>
        <a:p>
          <a:pPr algn="ctr"/>
          <a:endParaRPr lang="en-US" sz="1400"/>
        </a:p>
      </dgm:t>
    </dgm:pt>
    <dgm:pt modelId="{605F94D3-DE9C-41BF-8F5F-311A3163A756}" type="sibTrans" cxnId="{CF311527-B745-4956-BE58-04BE3BB0C992}">
      <dgm:prSet/>
      <dgm:spPr/>
      <dgm:t>
        <a:bodyPr/>
        <a:lstStyle/>
        <a:p>
          <a:pPr algn="ctr"/>
          <a:endParaRPr lang="en-US" sz="1400"/>
        </a:p>
      </dgm:t>
    </dgm:pt>
    <dgm:pt modelId="{BA97E36A-7395-4EB8-9B7D-0FB47672535E}">
      <dgm:prSet phldrT="[Text]" custT="1"/>
      <dgm:spPr/>
      <dgm:t>
        <a:bodyPr/>
        <a:lstStyle/>
        <a:p>
          <a:pPr algn="ctr"/>
          <a:r>
            <a:rPr lang="en-US" sz="1200" b="1" dirty="0" smtClean="0"/>
            <a:t>Approaches:</a:t>
          </a:r>
          <a:r>
            <a:rPr lang="en-US" sz="1200" dirty="0" smtClean="0"/>
            <a:t> malware analysis, event correlation, visualizations</a:t>
          </a:r>
          <a:endParaRPr lang="en-US" sz="1200" dirty="0"/>
        </a:p>
      </dgm:t>
    </dgm:pt>
    <dgm:pt modelId="{1A12FF54-5A59-4A34-9ABB-45C096DD015E}" type="parTrans" cxnId="{A8D7CCF4-089D-40D5-AB55-E77E21DB6672}">
      <dgm:prSet/>
      <dgm:spPr/>
      <dgm:t>
        <a:bodyPr/>
        <a:lstStyle/>
        <a:p>
          <a:pPr algn="ctr"/>
          <a:endParaRPr lang="en-US" sz="1400"/>
        </a:p>
      </dgm:t>
    </dgm:pt>
    <dgm:pt modelId="{69A5433D-6B5E-40FA-9EFB-23C2DC233AC6}" type="sibTrans" cxnId="{A8D7CCF4-089D-40D5-AB55-E77E21DB6672}">
      <dgm:prSet/>
      <dgm:spPr/>
      <dgm:t>
        <a:bodyPr/>
        <a:lstStyle/>
        <a:p>
          <a:pPr algn="ctr"/>
          <a:endParaRPr lang="en-US" sz="1400"/>
        </a:p>
      </dgm:t>
    </dgm:pt>
    <dgm:pt modelId="{C9309AD7-CE58-4AD6-B42D-5FEC8C0BD137}">
      <dgm:prSet phldrT="[Text]" custT="1"/>
      <dgm:spPr/>
      <dgm:t>
        <a:bodyPr/>
        <a:lstStyle/>
        <a:p>
          <a:pPr algn="ctr"/>
          <a:r>
            <a:rPr lang="en-US" sz="1800" b="1" dirty="0" smtClean="0"/>
            <a:t>Phase 4: </a:t>
          </a:r>
          <a:r>
            <a:rPr lang="en-US" sz="1800" dirty="0" smtClean="0"/>
            <a:t>Intelligence Usage and Dissemination </a:t>
          </a:r>
          <a:endParaRPr lang="en-US" sz="1800" dirty="0"/>
        </a:p>
      </dgm:t>
    </dgm:pt>
    <dgm:pt modelId="{39D056B9-7864-4E9F-BF42-CC7DD1F3B4A5}" type="parTrans" cxnId="{1843D88E-0FD1-48C1-B86D-4A5F5138BF7E}">
      <dgm:prSet/>
      <dgm:spPr/>
      <dgm:t>
        <a:bodyPr/>
        <a:lstStyle/>
        <a:p>
          <a:pPr algn="ctr"/>
          <a:endParaRPr lang="en-US" sz="1400"/>
        </a:p>
      </dgm:t>
    </dgm:pt>
    <dgm:pt modelId="{0D4F4BF7-0F69-4181-A903-F9CE24411DBF}" type="sibTrans" cxnId="{1843D88E-0FD1-48C1-B86D-4A5F5138BF7E}">
      <dgm:prSet/>
      <dgm:spPr/>
      <dgm:t>
        <a:bodyPr/>
        <a:lstStyle/>
        <a:p>
          <a:pPr algn="ctr"/>
          <a:endParaRPr lang="en-US" sz="1400"/>
        </a:p>
      </dgm:t>
    </dgm:pt>
    <dgm:pt modelId="{0D43DA75-0500-4C59-8B89-DBB518D3B461}">
      <dgm:prSet phldrT="[Text]" custT="1"/>
      <dgm:spPr/>
      <dgm:t>
        <a:bodyPr/>
        <a:lstStyle/>
        <a:p>
          <a:pPr algn="ctr"/>
          <a:r>
            <a:rPr lang="en-US" sz="1200" b="1" dirty="0" smtClean="0"/>
            <a:t>Approaches: </a:t>
          </a:r>
          <a:r>
            <a:rPr lang="en-US" sz="1200" b="0" dirty="0" smtClean="0"/>
            <a:t>manual and automated threat responses, intelligence communication standards (e.g., STIX)</a:t>
          </a:r>
          <a:endParaRPr lang="en-US" sz="1200" b="1" dirty="0"/>
        </a:p>
      </dgm:t>
    </dgm:pt>
    <dgm:pt modelId="{A901043C-4DC6-4098-A0FD-5B34739918B0}" type="parTrans" cxnId="{686B32A0-58C1-4C72-B7B8-DB3C6CD7ADF2}">
      <dgm:prSet/>
      <dgm:spPr/>
      <dgm:t>
        <a:bodyPr/>
        <a:lstStyle/>
        <a:p>
          <a:pPr algn="ctr"/>
          <a:endParaRPr lang="en-US" sz="1400"/>
        </a:p>
      </dgm:t>
    </dgm:pt>
    <dgm:pt modelId="{A8679A1D-58E6-4D10-817E-672E2A19EC73}" type="sibTrans" cxnId="{686B32A0-58C1-4C72-B7B8-DB3C6CD7ADF2}">
      <dgm:prSet/>
      <dgm:spPr/>
      <dgm:t>
        <a:bodyPr/>
        <a:lstStyle/>
        <a:p>
          <a:pPr algn="ctr"/>
          <a:endParaRPr lang="en-US" sz="1400"/>
        </a:p>
      </dgm:t>
    </dgm:pt>
    <dgm:pt modelId="{1687B804-8948-4D63-B8FF-3CB5CDFDFAA6}">
      <dgm:prSet phldrT="[Text]" custT="1"/>
      <dgm:spPr/>
      <dgm:t>
        <a:bodyPr/>
        <a:lstStyle/>
        <a:p>
          <a:pPr algn="ctr"/>
          <a:r>
            <a:rPr lang="en-US" sz="1200" b="1" dirty="0" smtClean="0"/>
            <a:t>Description:</a:t>
          </a:r>
          <a:r>
            <a:rPr lang="en-US" sz="1200" dirty="0" smtClean="0"/>
            <a:t> Mitigate threats and disseminate intelligence</a:t>
          </a:r>
          <a:endParaRPr lang="en-US" sz="1200" dirty="0"/>
        </a:p>
      </dgm:t>
    </dgm:pt>
    <dgm:pt modelId="{0CC40215-5849-49EF-B578-FD83438C1791}" type="parTrans" cxnId="{37845996-2E1D-4A32-9045-8EADC9AFE11F}">
      <dgm:prSet/>
      <dgm:spPr/>
      <dgm:t>
        <a:bodyPr/>
        <a:lstStyle/>
        <a:p>
          <a:pPr algn="ctr"/>
          <a:endParaRPr lang="en-US" sz="1400"/>
        </a:p>
      </dgm:t>
    </dgm:pt>
    <dgm:pt modelId="{5DC2DA05-5060-42A2-91D0-809DB0D3A9EE}" type="sibTrans" cxnId="{37845996-2E1D-4A32-9045-8EADC9AFE11F}">
      <dgm:prSet/>
      <dgm:spPr/>
      <dgm:t>
        <a:bodyPr/>
        <a:lstStyle/>
        <a:p>
          <a:pPr algn="ctr"/>
          <a:endParaRPr lang="en-US" sz="1400"/>
        </a:p>
      </dgm:t>
    </dgm:pt>
    <dgm:pt modelId="{F6066FD1-BA0F-46AE-A575-66BF2EE3A366}">
      <dgm:prSet phldrT="[Text]" custT="1"/>
      <dgm:spPr/>
      <dgm:t>
        <a:bodyPr/>
        <a:lstStyle/>
        <a:p>
          <a:pPr algn="ctr"/>
          <a:r>
            <a:rPr lang="en-US" sz="1200" b="1" dirty="0" smtClean="0"/>
            <a:t>Approaches:</a:t>
          </a:r>
          <a:r>
            <a:rPr lang="en-US" sz="1200" dirty="0" smtClean="0"/>
            <a:t> threat trending, vulnerability assessments, asset discovery, diamond modelling</a:t>
          </a:r>
          <a:endParaRPr lang="en-US" sz="1200" dirty="0"/>
        </a:p>
      </dgm:t>
    </dgm:pt>
    <dgm:pt modelId="{7D1CB419-9FC7-4D92-B6B3-D01667EE00B9}" type="parTrans" cxnId="{DF311C20-BA0B-43DE-AA6A-96A184D11094}">
      <dgm:prSet/>
      <dgm:spPr/>
      <dgm:t>
        <a:bodyPr/>
        <a:lstStyle/>
        <a:p>
          <a:pPr algn="ctr"/>
          <a:endParaRPr lang="en-US" sz="1400"/>
        </a:p>
      </dgm:t>
    </dgm:pt>
    <dgm:pt modelId="{2451E21D-3C86-4993-B9F3-22DE814EDFD4}" type="sibTrans" cxnId="{DF311C20-BA0B-43DE-AA6A-96A184D11094}">
      <dgm:prSet/>
      <dgm:spPr/>
      <dgm:t>
        <a:bodyPr/>
        <a:lstStyle/>
        <a:p>
          <a:pPr algn="ctr"/>
          <a:endParaRPr lang="en-US" sz="1400"/>
        </a:p>
      </dgm:t>
    </dgm:pt>
    <dgm:pt modelId="{301A307A-8D61-46F4-84B7-FE771809E101}" type="pres">
      <dgm:prSet presAssocID="{998F22F0-DBFF-4BE4-A72C-23E72A523798}" presName="diagram" presStyleCnt="0">
        <dgm:presLayoutVars>
          <dgm:chPref val="1"/>
          <dgm:dir/>
          <dgm:animOne val="branch"/>
          <dgm:animLvl val="lvl"/>
          <dgm:resizeHandles/>
        </dgm:presLayoutVars>
      </dgm:prSet>
      <dgm:spPr/>
      <dgm:t>
        <a:bodyPr/>
        <a:lstStyle/>
        <a:p>
          <a:endParaRPr lang="en-US"/>
        </a:p>
      </dgm:t>
    </dgm:pt>
    <dgm:pt modelId="{040E4825-9987-4DA2-8C4B-D92936E9CA9A}" type="pres">
      <dgm:prSet presAssocID="{3A40E054-8B32-4327-B324-D3AE7F0DFAC2}" presName="root" presStyleCnt="0"/>
      <dgm:spPr/>
    </dgm:pt>
    <dgm:pt modelId="{D4932849-CDE6-4D5E-8418-88BF9BB8B069}" type="pres">
      <dgm:prSet presAssocID="{3A40E054-8B32-4327-B324-D3AE7F0DFAC2}" presName="rootComposite" presStyleCnt="0"/>
      <dgm:spPr/>
    </dgm:pt>
    <dgm:pt modelId="{51F090B9-7F69-4A73-9032-3AABE4DE0EE5}" type="pres">
      <dgm:prSet presAssocID="{3A40E054-8B32-4327-B324-D3AE7F0DFAC2}" presName="rootText" presStyleLbl="node1" presStyleIdx="0" presStyleCnt="4"/>
      <dgm:spPr/>
      <dgm:t>
        <a:bodyPr/>
        <a:lstStyle/>
        <a:p>
          <a:endParaRPr lang="en-US"/>
        </a:p>
      </dgm:t>
    </dgm:pt>
    <dgm:pt modelId="{B3BE59AD-86A5-4936-A99A-A2C44628EA41}" type="pres">
      <dgm:prSet presAssocID="{3A40E054-8B32-4327-B324-D3AE7F0DFAC2}" presName="rootConnector" presStyleLbl="node1" presStyleIdx="0" presStyleCnt="4"/>
      <dgm:spPr/>
      <dgm:t>
        <a:bodyPr/>
        <a:lstStyle/>
        <a:p>
          <a:endParaRPr lang="en-US"/>
        </a:p>
      </dgm:t>
    </dgm:pt>
    <dgm:pt modelId="{B46A91FD-1A3E-4816-BB8F-7207BEF116A8}" type="pres">
      <dgm:prSet presAssocID="{3A40E054-8B32-4327-B324-D3AE7F0DFAC2}" presName="childShape" presStyleCnt="0"/>
      <dgm:spPr/>
    </dgm:pt>
    <dgm:pt modelId="{227FD099-A9C9-4810-9ADC-45EAEB6880BE}" type="pres">
      <dgm:prSet presAssocID="{A02FD60B-0530-4EF6-8696-F0804773DFCD}" presName="Name13" presStyleLbl="parChTrans1D2" presStyleIdx="0" presStyleCnt="8"/>
      <dgm:spPr/>
      <dgm:t>
        <a:bodyPr/>
        <a:lstStyle/>
        <a:p>
          <a:endParaRPr lang="en-US"/>
        </a:p>
      </dgm:t>
    </dgm:pt>
    <dgm:pt modelId="{57F902EC-8EE7-4A9C-BE46-D614E4977E5F}" type="pres">
      <dgm:prSet presAssocID="{9FE884A2-BFFA-48C3-851E-FBF9331598FD}" presName="childText" presStyleLbl="bgAcc1" presStyleIdx="0" presStyleCnt="8">
        <dgm:presLayoutVars>
          <dgm:bulletEnabled val="1"/>
        </dgm:presLayoutVars>
      </dgm:prSet>
      <dgm:spPr/>
      <dgm:t>
        <a:bodyPr/>
        <a:lstStyle/>
        <a:p>
          <a:endParaRPr lang="en-US"/>
        </a:p>
      </dgm:t>
    </dgm:pt>
    <dgm:pt modelId="{E2D2CE49-732A-4DA6-83D5-A10C10B8F5F5}" type="pres">
      <dgm:prSet presAssocID="{7D1CB419-9FC7-4D92-B6B3-D01667EE00B9}" presName="Name13" presStyleLbl="parChTrans1D2" presStyleIdx="1" presStyleCnt="8"/>
      <dgm:spPr/>
      <dgm:t>
        <a:bodyPr/>
        <a:lstStyle/>
        <a:p>
          <a:endParaRPr lang="en-US"/>
        </a:p>
      </dgm:t>
    </dgm:pt>
    <dgm:pt modelId="{9D870805-6E6F-403F-9194-D97F462CC35A}" type="pres">
      <dgm:prSet presAssocID="{F6066FD1-BA0F-46AE-A575-66BF2EE3A366}" presName="childText" presStyleLbl="bgAcc1" presStyleIdx="1" presStyleCnt="8">
        <dgm:presLayoutVars>
          <dgm:bulletEnabled val="1"/>
        </dgm:presLayoutVars>
      </dgm:prSet>
      <dgm:spPr/>
      <dgm:t>
        <a:bodyPr/>
        <a:lstStyle/>
        <a:p>
          <a:endParaRPr lang="en-US"/>
        </a:p>
      </dgm:t>
    </dgm:pt>
    <dgm:pt modelId="{DF71571E-100C-4058-9C48-ACFEC2C9B0D0}" type="pres">
      <dgm:prSet presAssocID="{EDD14E1D-0F9E-455A-849E-10202B325F0C}" presName="root" presStyleCnt="0"/>
      <dgm:spPr/>
    </dgm:pt>
    <dgm:pt modelId="{6D2E0A6B-37FD-403D-B635-EC24D8E97421}" type="pres">
      <dgm:prSet presAssocID="{EDD14E1D-0F9E-455A-849E-10202B325F0C}" presName="rootComposite" presStyleCnt="0"/>
      <dgm:spPr/>
    </dgm:pt>
    <dgm:pt modelId="{4D8C95D0-B609-47AB-B939-D5F1B65E2BE3}" type="pres">
      <dgm:prSet presAssocID="{EDD14E1D-0F9E-455A-849E-10202B325F0C}" presName="rootText" presStyleLbl="node1" presStyleIdx="1" presStyleCnt="4"/>
      <dgm:spPr/>
      <dgm:t>
        <a:bodyPr/>
        <a:lstStyle/>
        <a:p>
          <a:endParaRPr lang="en-US"/>
        </a:p>
      </dgm:t>
    </dgm:pt>
    <dgm:pt modelId="{B77CFA7A-634B-4A24-9D6B-C7482A6EB04C}" type="pres">
      <dgm:prSet presAssocID="{EDD14E1D-0F9E-455A-849E-10202B325F0C}" presName="rootConnector" presStyleLbl="node1" presStyleIdx="1" presStyleCnt="4"/>
      <dgm:spPr/>
      <dgm:t>
        <a:bodyPr/>
        <a:lstStyle/>
        <a:p>
          <a:endParaRPr lang="en-US"/>
        </a:p>
      </dgm:t>
    </dgm:pt>
    <dgm:pt modelId="{AAEEC9B5-2984-4AF3-AC04-F801781353C7}" type="pres">
      <dgm:prSet presAssocID="{EDD14E1D-0F9E-455A-849E-10202B325F0C}" presName="childShape" presStyleCnt="0"/>
      <dgm:spPr/>
    </dgm:pt>
    <dgm:pt modelId="{33556760-3AD5-4333-936D-254C89F17704}" type="pres">
      <dgm:prSet presAssocID="{2C6945EF-4591-43A6-AD7A-B19C4859A2D3}" presName="Name13" presStyleLbl="parChTrans1D2" presStyleIdx="2" presStyleCnt="8"/>
      <dgm:spPr/>
      <dgm:t>
        <a:bodyPr/>
        <a:lstStyle/>
        <a:p>
          <a:endParaRPr lang="en-US"/>
        </a:p>
      </dgm:t>
    </dgm:pt>
    <dgm:pt modelId="{4F4CA90F-04FB-4276-B6AA-A325A39BB487}" type="pres">
      <dgm:prSet presAssocID="{D0CCDC00-2F1F-41EC-AD71-D1A4F08A2A4F}" presName="childText" presStyleLbl="bgAcc1" presStyleIdx="2" presStyleCnt="8">
        <dgm:presLayoutVars>
          <dgm:bulletEnabled val="1"/>
        </dgm:presLayoutVars>
      </dgm:prSet>
      <dgm:spPr/>
      <dgm:t>
        <a:bodyPr/>
        <a:lstStyle/>
        <a:p>
          <a:endParaRPr lang="en-US"/>
        </a:p>
      </dgm:t>
    </dgm:pt>
    <dgm:pt modelId="{2DAA9908-221A-4C15-8E88-687F591E059B}" type="pres">
      <dgm:prSet presAssocID="{2EE8B061-C6F2-4317-8929-6BDD7609EFD1}" presName="Name13" presStyleLbl="parChTrans1D2" presStyleIdx="3" presStyleCnt="8"/>
      <dgm:spPr/>
      <dgm:t>
        <a:bodyPr/>
        <a:lstStyle/>
        <a:p>
          <a:endParaRPr lang="en-US"/>
        </a:p>
      </dgm:t>
    </dgm:pt>
    <dgm:pt modelId="{2BF2E7FA-1E9C-4BF3-A17F-12D8EE4E78CF}" type="pres">
      <dgm:prSet presAssocID="{413457A2-144E-4273-A0DA-69C987D45995}" presName="childText" presStyleLbl="bgAcc1" presStyleIdx="3" presStyleCnt="8">
        <dgm:presLayoutVars>
          <dgm:bulletEnabled val="1"/>
        </dgm:presLayoutVars>
      </dgm:prSet>
      <dgm:spPr/>
      <dgm:t>
        <a:bodyPr/>
        <a:lstStyle/>
        <a:p>
          <a:endParaRPr lang="en-US"/>
        </a:p>
      </dgm:t>
    </dgm:pt>
    <dgm:pt modelId="{E5B0CF9F-2FA8-4843-8301-63A029763A56}" type="pres">
      <dgm:prSet presAssocID="{980FA4DE-E0FE-4382-B376-FBFA484DF815}" presName="root" presStyleCnt="0"/>
      <dgm:spPr/>
    </dgm:pt>
    <dgm:pt modelId="{C546C38A-34A9-4324-9412-78B0370BAF16}" type="pres">
      <dgm:prSet presAssocID="{980FA4DE-E0FE-4382-B376-FBFA484DF815}" presName="rootComposite" presStyleCnt="0"/>
      <dgm:spPr/>
    </dgm:pt>
    <dgm:pt modelId="{013403CA-E0CA-4D7B-B852-C4441295D0A4}" type="pres">
      <dgm:prSet presAssocID="{980FA4DE-E0FE-4382-B376-FBFA484DF815}" presName="rootText" presStyleLbl="node1" presStyleIdx="2" presStyleCnt="4"/>
      <dgm:spPr/>
      <dgm:t>
        <a:bodyPr/>
        <a:lstStyle/>
        <a:p>
          <a:endParaRPr lang="en-US"/>
        </a:p>
      </dgm:t>
    </dgm:pt>
    <dgm:pt modelId="{E6881602-A4A8-4228-AD65-A4743808E2EE}" type="pres">
      <dgm:prSet presAssocID="{980FA4DE-E0FE-4382-B376-FBFA484DF815}" presName="rootConnector" presStyleLbl="node1" presStyleIdx="2" presStyleCnt="4"/>
      <dgm:spPr/>
      <dgm:t>
        <a:bodyPr/>
        <a:lstStyle/>
        <a:p>
          <a:endParaRPr lang="en-US"/>
        </a:p>
      </dgm:t>
    </dgm:pt>
    <dgm:pt modelId="{EC8D0D39-B16F-41E5-934D-11DF7252432B}" type="pres">
      <dgm:prSet presAssocID="{980FA4DE-E0FE-4382-B376-FBFA484DF815}" presName="childShape" presStyleCnt="0"/>
      <dgm:spPr/>
    </dgm:pt>
    <dgm:pt modelId="{96D1AE0D-3127-4C11-A30A-79293E3C38AF}" type="pres">
      <dgm:prSet presAssocID="{9BE23A85-4826-465A-B836-C0B86C5B268B}" presName="Name13" presStyleLbl="parChTrans1D2" presStyleIdx="4" presStyleCnt="8"/>
      <dgm:spPr/>
      <dgm:t>
        <a:bodyPr/>
        <a:lstStyle/>
        <a:p>
          <a:endParaRPr lang="en-US"/>
        </a:p>
      </dgm:t>
    </dgm:pt>
    <dgm:pt modelId="{D71D765F-75CA-4ADC-82EE-F623B437719B}" type="pres">
      <dgm:prSet presAssocID="{A17C9B37-257E-4247-80D8-46ED7FCD8AD4}" presName="childText" presStyleLbl="bgAcc1" presStyleIdx="4" presStyleCnt="8">
        <dgm:presLayoutVars>
          <dgm:bulletEnabled val="1"/>
        </dgm:presLayoutVars>
      </dgm:prSet>
      <dgm:spPr/>
      <dgm:t>
        <a:bodyPr/>
        <a:lstStyle/>
        <a:p>
          <a:endParaRPr lang="en-US"/>
        </a:p>
      </dgm:t>
    </dgm:pt>
    <dgm:pt modelId="{4808E9DB-8C57-45A3-B5A1-92E5C3CFA427}" type="pres">
      <dgm:prSet presAssocID="{1A12FF54-5A59-4A34-9ABB-45C096DD015E}" presName="Name13" presStyleLbl="parChTrans1D2" presStyleIdx="5" presStyleCnt="8"/>
      <dgm:spPr/>
      <dgm:t>
        <a:bodyPr/>
        <a:lstStyle/>
        <a:p>
          <a:endParaRPr lang="en-US"/>
        </a:p>
      </dgm:t>
    </dgm:pt>
    <dgm:pt modelId="{17D8615A-CA71-4E4E-B183-036627BCD955}" type="pres">
      <dgm:prSet presAssocID="{BA97E36A-7395-4EB8-9B7D-0FB47672535E}" presName="childText" presStyleLbl="bgAcc1" presStyleIdx="5" presStyleCnt="8">
        <dgm:presLayoutVars>
          <dgm:bulletEnabled val="1"/>
        </dgm:presLayoutVars>
      </dgm:prSet>
      <dgm:spPr/>
      <dgm:t>
        <a:bodyPr/>
        <a:lstStyle/>
        <a:p>
          <a:endParaRPr lang="en-US"/>
        </a:p>
      </dgm:t>
    </dgm:pt>
    <dgm:pt modelId="{7E7327DB-798B-447F-B683-70F6D01CCCD3}" type="pres">
      <dgm:prSet presAssocID="{C9309AD7-CE58-4AD6-B42D-5FEC8C0BD137}" presName="root" presStyleCnt="0"/>
      <dgm:spPr/>
    </dgm:pt>
    <dgm:pt modelId="{D6D1F2D1-33C4-480B-9AA8-A84EE873AC4C}" type="pres">
      <dgm:prSet presAssocID="{C9309AD7-CE58-4AD6-B42D-5FEC8C0BD137}" presName="rootComposite" presStyleCnt="0"/>
      <dgm:spPr/>
    </dgm:pt>
    <dgm:pt modelId="{E0C343E3-0A3D-4A94-AB91-D1C1D2F83846}" type="pres">
      <dgm:prSet presAssocID="{C9309AD7-CE58-4AD6-B42D-5FEC8C0BD137}" presName="rootText" presStyleLbl="node1" presStyleIdx="3" presStyleCnt="4"/>
      <dgm:spPr/>
      <dgm:t>
        <a:bodyPr/>
        <a:lstStyle/>
        <a:p>
          <a:endParaRPr lang="en-US"/>
        </a:p>
      </dgm:t>
    </dgm:pt>
    <dgm:pt modelId="{F3B81A53-B4DE-4076-898F-ACC0A554AD12}" type="pres">
      <dgm:prSet presAssocID="{C9309AD7-CE58-4AD6-B42D-5FEC8C0BD137}" presName="rootConnector" presStyleLbl="node1" presStyleIdx="3" presStyleCnt="4"/>
      <dgm:spPr/>
      <dgm:t>
        <a:bodyPr/>
        <a:lstStyle/>
        <a:p>
          <a:endParaRPr lang="en-US"/>
        </a:p>
      </dgm:t>
    </dgm:pt>
    <dgm:pt modelId="{2AAB219D-F39F-429E-97F5-2813CB75D21B}" type="pres">
      <dgm:prSet presAssocID="{C9309AD7-CE58-4AD6-B42D-5FEC8C0BD137}" presName="childShape" presStyleCnt="0"/>
      <dgm:spPr/>
    </dgm:pt>
    <dgm:pt modelId="{72212B7C-E52D-40CE-BDA8-4A75F18A6CE5}" type="pres">
      <dgm:prSet presAssocID="{0CC40215-5849-49EF-B578-FD83438C1791}" presName="Name13" presStyleLbl="parChTrans1D2" presStyleIdx="6" presStyleCnt="8"/>
      <dgm:spPr/>
      <dgm:t>
        <a:bodyPr/>
        <a:lstStyle/>
        <a:p>
          <a:endParaRPr lang="en-US"/>
        </a:p>
      </dgm:t>
    </dgm:pt>
    <dgm:pt modelId="{D8F13889-933F-47B0-9A07-EB406D6EE57B}" type="pres">
      <dgm:prSet presAssocID="{1687B804-8948-4D63-B8FF-3CB5CDFDFAA6}" presName="childText" presStyleLbl="bgAcc1" presStyleIdx="6" presStyleCnt="8">
        <dgm:presLayoutVars>
          <dgm:bulletEnabled val="1"/>
        </dgm:presLayoutVars>
      </dgm:prSet>
      <dgm:spPr/>
      <dgm:t>
        <a:bodyPr/>
        <a:lstStyle/>
        <a:p>
          <a:endParaRPr lang="en-US"/>
        </a:p>
      </dgm:t>
    </dgm:pt>
    <dgm:pt modelId="{43D7BAA5-A739-4434-AD15-D544874D713D}" type="pres">
      <dgm:prSet presAssocID="{A901043C-4DC6-4098-A0FD-5B34739918B0}" presName="Name13" presStyleLbl="parChTrans1D2" presStyleIdx="7" presStyleCnt="8"/>
      <dgm:spPr/>
      <dgm:t>
        <a:bodyPr/>
        <a:lstStyle/>
        <a:p>
          <a:endParaRPr lang="en-US"/>
        </a:p>
      </dgm:t>
    </dgm:pt>
    <dgm:pt modelId="{7E8D9246-D0D8-4884-97ED-7EAB79D085B2}" type="pres">
      <dgm:prSet presAssocID="{0D43DA75-0500-4C59-8B89-DBB518D3B461}" presName="childText" presStyleLbl="bgAcc1" presStyleIdx="7" presStyleCnt="8">
        <dgm:presLayoutVars>
          <dgm:bulletEnabled val="1"/>
        </dgm:presLayoutVars>
      </dgm:prSet>
      <dgm:spPr/>
      <dgm:t>
        <a:bodyPr/>
        <a:lstStyle/>
        <a:p>
          <a:endParaRPr lang="en-US"/>
        </a:p>
      </dgm:t>
    </dgm:pt>
  </dgm:ptLst>
  <dgm:cxnLst>
    <dgm:cxn modelId="{8D3553B5-AD18-4742-97A9-37BD504D2ACE}" type="presOf" srcId="{1A12FF54-5A59-4A34-9ABB-45C096DD015E}" destId="{4808E9DB-8C57-45A3-B5A1-92E5C3CFA427}" srcOrd="0" destOrd="0" presId="urn:microsoft.com/office/officeart/2005/8/layout/hierarchy3"/>
    <dgm:cxn modelId="{17BDF757-29B4-45A8-B3E8-76E1A64C7493}" type="presOf" srcId="{D0CCDC00-2F1F-41EC-AD71-D1A4F08A2A4F}" destId="{4F4CA90F-04FB-4276-B6AA-A325A39BB487}" srcOrd="0" destOrd="0" presId="urn:microsoft.com/office/officeart/2005/8/layout/hierarchy3"/>
    <dgm:cxn modelId="{2173424D-E577-4E38-AB0B-CD3182277901}" type="presOf" srcId="{EDD14E1D-0F9E-455A-849E-10202B325F0C}" destId="{B77CFA7A-634B-4A24-9D6B-C7482A6EB04C}" srcOrd="1" destOrd="0" presId="urn:microsoft.com/office/officeart/2005/8/layout/hierarchy3"/>
    <dgm:cxn modelId="{A8D5390C-021F-4644-84D4-B402B608BC23}" srcId="{EDD14E1D-0F9E-455A-849E-10202B325F0C}" destId="{D0CCDC00-2F1F-41EC-AD71-D1A4F08A2A4F}" srcOrd="0" destOrd="0" parTransId="{2C6945EF-4591-43A6-AD7A-B19C4859A2D3}" sibTransId="{EBA7D93A-09AC-40BF-9561-70923A6ED5DB}"/>
    <dgm:cxn modelId="{508CF999-FF53-4BDE-9ADB-983C4261F1C7}" type="presOf" srcId="{9FE884A2-BFFA-48C3-851E-FBF9331598FD}" destId="{57F902EC-8EE7-4A9C-BE46-D614E4977E5F}" srcOrd="0" destOrd="0" presId="urn:microsoft.com/office/officeart/2005/8/layout/hierarchy3"/>
    <dgm:cxn modelId="{37845996-2E1D-4A32-9045-8EADC9AFE11F}" srcId="{C9309AD7-CE58-4AD6-B42D-5FEC8C0BD137}" destId="{1687B804-8948-4D63-B8FF-3CB5CDFDFAA6}" srcOrd="0" destOrd="0" parTransId="{0CC40215-5849-49EF-B578-FD83438C1791}" sibTransId="{5DC2DA05-5060-42A2-91D0-809DB0D3A9EE}"/>
    <dgm:cxn modelId="{952B3079-8873-4209-B537-E5AA37EA240B}" type="presOf" srcId="{A02FD60B-0530-4EF6-8696-F0804773DFCD}" destId="{227FD099-A9C9-4810-9ADC-45EAEB6880BE}" srcOrd="0" destOrd="0" presId="urn:microsoft.com/office/officeart/2005/8/layout/hierarchy3"/>
    <dgm:cxn modelId="{854B4E9E-A7EB-479C-B140-1DA8A8D1DB95}" srcId="{998F22F0-DBFF-4BE4-A72C-23E72A523798}" destId="{980FA4DE-E0FE-4382-B376-FBFA484DF815}" srcOrd="2" destOrd="0" parTransId="{D66799F6-D9FA-4D87-B40D-DB32D06D43FF}" sibTransId="{DDAE1BA2-1850-4C9F-A907-AA2BC28883B0}"/>
    <dgm:cxn modelId="{A61FD237-D5F2-4662-94D7-01F22F1145E7}" type="presOf" srcId="{9BE23A85-4826-465A-B836-C0B86C5B268B}" destId="{96D1AE0D-3127-4C11-A30A-79293E3C38AF}" srcOrd="0" destOrd="0" presId="urn:microsoft.com/office/officeart/2005/8/layout/hierarchy3"/>
    <dgm:cxn modelId="{80813BC3-E583-487F-8E82-BDA728BB6F70}" srcId="{EDD14E1D-0F9E-455A-849E-10202B325F0C}" destId="{413457A2-144E-4273-A0DA-69C987D45995}" srcOrd="1" destOrd="0" parTransId="{2EE8B061-C6F2-4317-8929-6BDD7609EFD1}" sibTransId="{496D8668-19CF-480D-980B-DE9681D5BC47}"/>
    <dgm:cxn modelId="{1FAAC182-7171-4353-9457-6B119F36D664}" type="presOf" srcId="{3A40E054-8B32-4327-B324-D3AE7F0DFAC2}" destId="{B3BE59AD-86A5-4936-A99A-A2C44628EA41}" srcOrd="1" destOrd="0" presId="urn:microsoft.com/office/officeart/2005/8/layout/hierarchy3"/>
    <dgm:cxn modelId="{1442511A-C1B4-4FB2-AD5E-B3D6A11CC992}" type="presOf" srcId="{F6066FD1-BA0F-46AE-A575-66BF2EE3A366}" destId="{9D870805-6E6F-403F-9194-D97F462CC35A}" srcOrd="0" destOrd="0" presId="urn:microsoft.com/office/officeart/2005/8/layout/hierarchy3"/>
    <dgm:cxn modelId="{3B4094CD-6573-4C85-89C6-BF94C0F6D717}" type="presOf" srcId="{980FA4DE-E0FE-4382-B376-FBFA484DF815}" destId="{E6881602-A4A8-4228-AD65-A4743808E2EE}" srcOrd="1" destOrd="0" presId="urn:microsoft.com/office/officeart/2005/8/layout/hierarchy3"/>
    <dgm:cxn modelId="{2C59C2CA-AD64-451B-9965-1146D37F9F66}" srcId="{3A40E054-8B32-4327-B324-D3AE7F0DFAC2}" destId="{9FE884A2-BFFA-48C3-851E-FBF9331598FD}" srcOrd="0" destOrd="0" parTransId="{A02FD60B-0530-4EF6-8696-F0804773DFCD}" sibTransId="{B3AE5E6D-0FBE-4230-BA4E-95BC3CF4D079}"/>
    <dgm:cxn modelId="{1B4927A7-DA34-46C1-B737-09875EF5586B}" type="presOf" srcId="{2C6945EF-4591-43A6-AD7A-B19C4859A2D3}" destId="{33556760-3AD5-4333-936D-254C89F17704}" srcOrd="0" destOrd="0" presId="urn:microsoft.com/office/officeart/2005/8/layout/hierarchy3"/>
    <dgm:cxn modelId="{2437DAFE-C6CC-47AD-A5A9-45F4FABA7CC8}" type="presOf" srcId="{998F22F0-DBFF-4BE4-A72C-23E72A523798}" destId="{301A307A-8D61-46F4-84B7-FE771809E101}" srcOrd="0" destOrd="0" presId="urn:microsoft.com/office/officeart/2005/8/layout/hierarchy3"/>
    <dgm:cxn modelId="{0C59E4C0-603B-476E-B31B-4CB6AB1F9A3F}" type="presOf" srcId="{C9309AD7-CE58-4AD6-B42D-5FEC8C0BD137}" destId="{E0C343E3-0A3D-4A94-AB91-D1C1D2F83846}" srcOrd="0" destOrd="0" presId="urn:microsoft.com/office/officeart/2005/8/layout/hierarchy3"/>
    <dgm:cxn modelId="{7F54D632-F310-465F-9EF7-6E4C0BFE5444}" type="presOf" srcId="{BA97E36A-7395-4EB8-9B7D-0FB47672535E}" destId="{17D8615A-CA71-4E4E-B183-036627BCD955}" srcOrd="0" destOrd="0" presId="urn:microsoft.com/office/officeart/2005/8/layout/hierarchy3"/>
    <dgm:cxn modelId="{C1056435-3694-49AE-8E24-B4A7048C7B02}" srcId="{998F22F0-DBFF-4BE4-A72C-23E72A523798}" destId="{EDD14E1D-0F9E-455A-849E-10202B325F0C}" srcOrd="1" destOrd="0" parTransId="{C3360B88-AEF8-46A0-9CCD-9B17FCA73D2B}" sibTransId="{FE965AA4-BA06-4FF7-858A-889177B6CE76}"/>
    <dgm:cxn modelId="{CF311527-B745-4956-BE58-04BE3BB0C992}" srcId="{980FA4DE-E0FE-4382-B376-FBFA484DF815}" destId="{A17C9B37-257E-4247-80D8-46ED7FCD8AD4}" srcOrd="0" destOrd="0" parTransId="{9BE23A85-4826-465A-B836-C0B86C5B268B}" sibTransId="{605F94D3-DE9C-41BF-8F5F-311A3163A756}"/>
    <dgm:cxn modelId="{1843D88E-0FD1-48C1-B86D-4A5F5138BF7E}" srcId="{998F22F0-DBFF-4BE4-A72C-23E72A523798}" destId="{C9309AD7-CE58-4AD6-B42D-5FEC8C0BD137}" srcOrd="3" destOrd="0" parTransId="{39D056B9-7864-4E9F-BF42-CC7DD1F3B4A5}" sibTransId="{0D4F4BF7-0F69-4181-A903-F9CE24411DBF}"/>
    <dgm:cxn modelId="{F3003922-206A-430E-905E-0B87E4B2AC62}" type="presOf" srcId="{413457A2-144E-4273-A0DA-69C987D45995}" destId="{2BF2E7FA-1E9C-4BF3-A17F-12D8EE4E78CF}" srcOrd="0" destOrd="0" presId="urn:microsoft.com/office/officeart/2005/8/layout/hierarchy3"/>
    <dgm:cxn modelId="{E650BDD4-B7B0-474B-A64E-E5D43F863A3B}" srcId="{998F22F0-DBFF-4BE4-A72C-23E72A523798}" destId="{3A40E054-8B32-4327-B324-D3AE7F0DFAC2}" srcOrd="0" destOrd="0" parTransId="{897515D1-9D6B-4F6E-816C-5E88F960C134}" sibTransId="{103F8FEF-62EE-4B4F-B659-BFB8625676B8}"/>
    <dgm:cxn modelId="{5A375AAA-764A-4182-95D5-0901DAA8E14D}" type="presOf" srcId="{0D43DA75-0500-4C59-8B89-DBB518D3B461}" destId="{7E8D9246-D0D8-4884-97ED-7EAB79D085B2}" srcOrd="0" destOrd="0" presId="urn:microsoft.com/office/officeart/2005/8/layout/hierarchy3"/>
    <dgm:cxn modelId="{8E166BAA-03A9-4BEB-A539-BCE0236E27E4}" type="presOf" srcId="{A17C9B37-257E-4247-80D8-46ED7FCD8AD4}" destId="{D71D765F-75CA-4ADC-82EE-F623B437719B}" srcOrd="0" destOrd="0" presId="urn:microsoft.com/office/officeart/2005/8/layout/hierarchy3"/>
    <dgm:cxn modelId="{AF0645BD-5C7F-4E0C-9CD0-513F1DB0A73F}" type="presOf" srcId="{980FA4DE-E0FE-4382-B376-FBFA484DF815}" destId="{013403CA-E0CA-4D7B-B852-C4441295D0A4}" srcOrd="0" destOrd="0" presId="urn:microsoft.com/office/officeart/2005/8/layout/hierarchy3"/>
    <dgm:cxn modelId="{B1C58CF2-271E-4AC1-89F6-EEE11A2856DE}" type="presOf" srcId="{C9309AD7-CE58-4AD6-B42D-5FEC8C0BD137}" destId="{F3B81A53-B4DE-4076-898F-ACC0A554AD12}" srcOrd="1" destOrd="0" presId="urn:microsoft.com/office/officeart/2005/8/layout/hierarchy3"/>
    <dgm:cxn modelId="{D47B9811-053A-4B10-9BDC-051CC83943D3}" type="presOf" srcId="{2EE8B061-C6F2-4317-8929-6BDD7609EFD1}" destId="{2DAA9908-221A-4C15-8E88-687F591E059B}" srcOrd="0" destOrd="0" presId="urn:microsoft.com/office/officeart/2005/8/layout/hierarchy3"/>
    <dgm:cxn modelId="{DF311C20-BA0B-43DE-AA6A-96A184D11094}" srcId="{3A40E054-8B32-4327-B324-D3AE7F0DFAC2}" destId="{F6066FD1-BA0F-46AE-A575-66BF2EE3A366}" srcOrd="1" destOrd="0" parTransId="{7D1CB419-9FC7-4D92-B6B3-D01667EE00B9}" sibTransId="{2451E21D-3C86-4993-B9F3-22DE814EDFD4}"/>
    <dgm:cxn modelId="{4EE4F190-B488-4858-8C30-173B33AFF514}" type="presOf" srcId="{7D1CB419-9FC7-4D92-B6B3-D01667EE00B9}" destId="{E2D2CE49-732A-4DA6-83D5-A10C10B8F5F5}" srcOrd="0" destOrd="0" presId="urn:microsoft.com/office/officeart/2005/8/layout/hierarchy3"/>
    <dgm:cxn modelId="{0C3A21BC-57E2-4AEB-A72D-4C6630FC3BE2}" type="presOf" srcId="{A901043C-4DC6-4098-A0FD-5B34739918B0}" destId="{43D7BAA5-A739-4434-AD15-D544874D713D}" srcOrd="0" destOrd="0" presId="urn:microsoft.com/office/officeart/2005/8/layout/hierarchy3"/>
    <dgm:cxn modelId="{5DF200D9-20D3-4D0B-A298-3ECE52B2BA45}" type="presOf" srcId="{3A40E054-8B32-4327-B324-D3AE7F0DFAC2}" destId="{51F090B9-7F69-4A73-9032-3AABE4DE0EE5}" srcOrd="0" destOrd="0" presId="urn:microsoft.com/office/officeart/2005/8/layout/hierarchy3"/>
    <dgm:cxn modelId="{686B32A0-58C1-4C72-B7B8-DB3C6CD7ADF2}" srcId="{C9309AD7-CE58-4AD6-B42D-5FEC8C0BD137}" destId="{0D43DA75-0500-4C59-8B89-DBB518D3B461}" srcOrd="1" destOrd="0" parTransId="{A901043C-4DC6-4098-A0FD-5B34739918B0}" sibTransId="{A8679A1D-58E6-4D10-817E-672E2A19EC73}"/>
    <dgm:cxn modelId="{DADEE45C-9582-4F26-B4AD-53F0F0FAFF8D}" type="presOf" srcId="{1687B804-8948-4D63-B8FF-3CB5CDFDFAA6}" destId="{D8F13889-933F-47B0-9A07-EB406D6EE57B}" srcOrd="0" destOrd="0" presId="urn:microsoft.com/office/officeart/2005/8/layout/hierarchy3"/>
    <dgm:cxn modelId="{A4EFB79E-2931-4EB0-9386-D966B3A5995E}" type="presOf" srcId="{0CC40215-5849-49EF-B578-FD83438C1791}" destId="{72212B7C-E52D-40CE-BDA8-4A75F18A6CE5}" srcOrd="0" destOrd="0" presId="urn:microsoft.com/office/officeart/2005/8/layout/hierarchy3"/>
    <dgm:cxn modelId="{A8D7CCF4-089D-40D5-AB55-E77E21DB6672}" srcId="{980FA4DE-E0FE-4382-B376-FBFA484DF815}" destId="{BA97E36A-7395-4EB8-9B7D-0FB47672535E}" srcOrd="1" destOrd="0" parTransId="{1A12FF54-5A59-4A34-9ABB-45C096DD015E}" sibTransId="{69A5433D-6B5E-40FA-9EFB-23C2DC233AC6}"/>
    <dgm:cxn modelId="{277010EA-E486-4F07-A222-D50372ADC7BE}" type="presOf" srcId="{EDD14E1D-0F9E-455A-849E-10202B325F0C}" destId="{4D8C95D0-B609-47AB-B939-D5F1B65E2BE3}" srcOrd="0" destOrd="0" presId="urn:microsoft.com/office/officeart/2005/8/layout/hierarchy3"/>
    <dgm:cxn modelId="{779B6811-1574-4286-80D2-F9630368EB7C}" type="presParOf" srcId="{301A307A-8D61-46F4-84B7-FE771809E101}" destId="{040E4825-9987-4DA2-8C4B-D92936E9CA9A}" srcOrd="0" destOrd="0" presId="urn:microsoft.com/office/officeart/2005/8/layout/hierarchy3"/>
    <dgm:cxn modelId="{9BDC126E-93B5-477B-9C05-227F1909D7C7}" type="presParOf" srcId="{040E4825-9987-4DA2-8C4B-D92936E9CA9A}" destId="{D4932849-CDE6-4D5E-8418-88BF9BB8B069}" srcOrd="0" destOrd="0" presId="urn:microsoft.com/office/officeart/2005/8/layout/hierarchy3"/>
    <dgm:cxn modelId="{7708C156-2D29-4B0D-9E7F-A74187A08F78}" type="presParOf" srcId="{D4932849-CDE6-4D5E-8418-88BF9BB8B069}" destId="{51F090B9-7F69-4A73-9032-3AABE4DE0EE5}" srcOrd="0" destOrd="0" presId="urn:microsoft.com/office/officeart/2005/8/layout/hierarchy3"/>
    <dgm:cxn modelId="{4C36816B-5D88-463F-AE01-1CE98AE59EBF}" type="presParOf" srcId="{D4932849-CDE6-4D5E-8418-88BF9BB8B069}" destId="{B3BE59AD-86A5-4936-A99A-A2C44628EA41}" srcOrd="1" destOrd="0" presId="urn:microsoft.com/office/officeart/2005/8/layout/hierarchy3"/>
    <dgm:cxn modelId="{608A281D-9D32-4E73-8C28-62A2E87DD346}" type="presParOf" srcId="{040E4825-9987-4DA2-8C4B-D92936E9CA9A}" destId="{B46A91FD-1A3E-4816-BB8F-7207BEF116A8}" srcOrd="1" destOrd="0" presId="urn:microsoft.com/office/officeart/2005/8/layout/hierarchy3"/>
    <dgm:cxn modelId="{9E757ABE-9534-4EA1-B63D-8CA8E9F4501B}" type="presParOf" srcId="{B46A91FD-1A3E-4816-BB8F-7207BEF116A8}" destId="{227FD099-A9C9-4810-9ADC-45EAEB6880BE}" srcOrd="0" destOrd="0" presId="urn:microsoft.com/office/officeart/2005/8/layout/hierarchy3"/>
    <dgm:cxn modelId="{DA2663CB-EA71-457F-B9F8-68028C21832B}" type="presParOf" srcId="{B46A91FD-1A3E-4816-BB8F-7207BEF116A8}" destId="{57F902EC-8EE7-4A9C-BE46-D614E4977E5F}" srcOrd="1" destOrd="0" presId="urn:microsoft.com/office/officeart/2005/8/layout/hierarchy3"/>
    <dgm:cxn modelId="{14D57442-CC95-41EC-A97F-0835738B30A9}" type="presParOf" srcId="{B46A91FD-1A3E-4816-BB8F-7207BEF116A8}" destId="{E2D2CE49-732A-4DA6-83D5-A10C10B8F5F5}" srcOrd="2" destOrd="0" presId="urn:microsoft.com/office/officeart/2005/8/layout/hierarchy3"/>
    <dgm:cxn modelId="{F7A64B1A-62A5-474A-9C57-EB527D9083B6}" type="presParOf" srcId="{B46A91FD-1A3E-4816-BB8F-7207BEF116A8}" destId="{9D870805-6E6F-403F-9194-D97F462CC35A}" srcOrd="3" destOrd="0" presId="urn:microsoft.com/office/officeart/2005/8/layout/hierarchy3"/>
    <dgm:cxn modelId="{0D15B9C6-E6B2-45BE-8759-B4B95455D380}" type="presParOf" srcId="{301A307A-8D61-46F4-84B7-FE771809E101}" destId="{DF71571E-100C-4058-9C48-ACFEC2C9B0D0}" srcOrd="1" destOrd="0" presId="urn:microsoft.com/office/officeart/2005/8/layout/hierarchy3"/>
    <dgm:cxn modelId="{2F65103E-7F7A-4438-A70F-5D0E3D0E0F39}" type="presParOf" srcId="{DF71571E-100C-4058-9C48-ACFEC2C9B0D0}" destId="{6D2E0A6B-37FD-403D-B635-EC24D8E97421}" srcOrd="0" destOrd="0" presId="urn:microsoft.com/office/officeart/2005/8/layout/hierarchy3"/>
    <dgm:cxn modelId="{FA8D87A4-92F7-4F8E-BCA2-03FEC7F661AA}" type="presParOf" srcId="{6D2E0A6B-37FD-403D-B635-EC24D8E97421}" destId="{4D8C95D0-B609-47AB-B939-D5F1B65E2BE3}" srcOrd="0" destOrd="0" presId="urn:microsoft.com/office/officeart/2005/8/layout/hierarchy3"/>
    <dgm:cxn modelId="{39A2ADDB-CC64-4E07-BB7F-FD206D9219E3}" type="presParOf" srcId="{6D2E0A6B-37FD-403D-B635-EC24D8E97421}" destId="{B77CFA7A-634B-4A24-9D6B-C7482A6EB04C}" srcOrd="1" destOrd="0" presId="urn:microsoft.com/office/officeart/2005/8/layout/hierarchy3"/>
    <dgm:cxn modelId="{43F0034A-C879-4B60-BDF7-2CC341B5A102}" type="presParOf" srcId="{DF71571E-100C-4058-9C48-ACFEC2C9B0D0}" destId="{AAEEC9B5-2984-4AF3-AC04-F801781353C7}" srcOrd="1" destOrd="0" presId="urn:microsoft.com/office/officeart/2005/8/layout/hierarchy3"/>
    <dgm:cxn modelId="{4C79405C-EFFD-4014-90AD-6C5DDF2B0711}" type="presParOf" srcId="{AAEEC9B5-2984-4AF3-AC04-F801781353C7}" destId="{33556760-3AD5-4333-936D-254C89F17704}" srcOrd="0" destOrd="0" presId="urn:microsoft.com/office/officeart/2005/8/layout/hierarchy3"/>
    <dgm:cxn modelId="{4F261254-26D2-4698-890E-853BAF5708B7}" type="presParOf" srcId="{AAEEC9B5-2984-4AF3-AC04-F801781353C7}" destId="{4F4CA90F-04FB-4276-B6AA-A325A39BB487}" srcOrd="1" destOrd="0" presId="urn:microsoft.com/office/officeart/2005/8/layout/hierarchy3"/>
    <dgm:cxn modelId="{097F2D5D-B41E-4804-811F-84A0BC1EEB35}" type="presParOf" srcId="{AAEEC9B5-2984-4AF3-AC04-F801781353C7}" destId="{2DAA9908-221A-4C15-8E88-687F591E059B}" srcOrd="2" destOrd="0" presId="urn:microsoft.com/office/officeart/2005/8/layout/hierarchy3"/>
    <dgm:cxn modelId="{72DC5C9B-E173-41CA-AFDB-1D59C59699A8}" type="presParOf" srcId="{AAEEC9B5-2984-4AF3-AC04-F801781353C7}" destId="{2BF2E7FA-1E9C-4BF3-A17F-12D8EE4E78CF}" srcOrd="3" destOrd="0" presId="urn:microsoft.com/office/officeart/2005/8/layout/hierarchy3"/>
    <dgm:cxn modelId="{F2973080-9CA0-4D33-9F69-F9774CDF5225}" type="presParOf" srcId="{301A307A-8D61-46F4-84B7-FE771809E101}" destId="{E5B0CF9F-2FA8-4843-8301-63A029763A56}" srcOrd="2" destOrd="0" presId="urn:microsoft.com/office/officeart/2005/8/layout/hierarchy3"/>
    <dgm:cxn modelId="{83B22122-F5DD-43DA-9F8E-D10DF36D5ACD}" type="presParOf" srcId="{E5B0CF9F-2FA8-4843-8301-63A029763A56}" destId="{C546C38A-34A9-4324-9412-78B0370BAF16}" srcOrd="0" destOrd="0" presId="urn:microsoft.com/office/officeart/2005/8/layout/hierarchy3"/>
    <dgm:cxn modelId="{E77E7E67-F7E8-4D2E-8134-DCF85D33470A}" type="presParOf" srcId="{C546C38A-34A9-4324-9412-78B0370BAF16}" destId="{013403CA-E0CA-4D7B-B852-C4441295D0A4}" srcOrd="0" destOrd="0" presId="urn:microsoft.com/office/officeart/2005/8/layout/hierarchy3"/>
    <dgm:cxn modelId="{294A8237-98EC-4659-8342-A2DFD891EA16}" type="presParOf" srcId="{C546C38A-34A9-4324-9412-78B0370BAF16}" destId="{E6881602-A4A8-4228-AD65-A4743808E2EE}" srcOrd="1" destOrd="0" presId="urn:microsoft.com/office/officeart/2005/8/layout/hierarchy3"/>
    <dgm:cxn modelId="{44233014-F06B-4A37-B1F8-5F20AE3D4ADC}" type="presParOf" srcId="{E5B0CF9F-2FA8-4843-8301-63A029763A56}" destId="{EC8D0D39-B16F-41E5-934D-11DF7252432B}" srcOrd="1" destOrd="0" presId="urn:microsoft.com/office/officeart/2005/8/layout/hierarchy3"/>
    <dgm:cxn modelId="{251E64DD-C6D4-40BA-93BD-9BFECB8F7B9E}" type="presParOf" srcId="{EC8D0D39-B16F-41E5-934D-11DF7252432B}" destId="{96D1AE0D-3127-4C11-A30A-79293E3C38AF}" srcOrd="0" destOrd="0" presId="urn:microsoft.com/office/officeart/2005/8/layout/hierarchy3"/>
    <dgm:cxn modelId="{4EBECC85-3945-4D5B-AD6A-9AB19B735414}" type="presParOf" srcId="{EC8D0D39-B16F-41E5-934D-11DF7252432B}" destId="{D71D765F-75CA-4ADC-82EE-F623B437719B}" srcOrd="1" destOrd="0" presId="urn:microsoft.com/office/officeart/2005/8/layout/hierarchy3"/>
    <dgm:cxn modelId="{58D52B34-B038-439D-874E-E814048B8B78}" type="presParOf" srcId="{EC8D0D39-B16F-41E5-934D-11DF7252432B}" destId="{4808E9DB-8C57-45A3-B5A1-92E5C3CFA427}" srcOrd="2" destOrd="0" presId="urn:microsoft.com/office/officeart/2005/8/layout/hierarchy3"/>
    <dgm:cxn modelId="{0268E5DA-BF24-4E77-B03E-3207D023286E}" type="presParOf" srcId="{EC8D0D39-B16F-41E5-934D-11DF7252432B}" destId="{17D8615A-CA71-4E4E-B183-036627BCD955}" srcOrd="3" destOrd="0" presId="urn:microsoft.com/office/officeart/2005/8/layout/hierarchy3"/>
    <dgm:cxn modelId="{2C5B6AA9-C4E5-42CE-B3F5-FD0EBD4756E0}" type="presParOf" srcId="{301A307A-8D61-46F4-84B7-FE771809E101}" destId="{7E7327DB-798B-447F-B683-70F6D01CCCD3}" srcOrd="3" destOrd="0" presId="urn:microsoft.com/office/officeart/2005/8/layout/hierarchy3"/>
    <dgm:cxn modelId="{A4B91CBF-E9A2-4114-B744-39EFE14143B5}" type="presParOf" srcId="{7E7327DB-798B-447F-B683-70F6D01CCCD3}" destId="{D6D1F2D1-33C4-480B-9AA8-A84EE873AC4C}" srcOrd="0" destOrd="0" presId="urn:microsoft.com/office/officeart/2005/8/layout/hierarchy3"/>
    <dgm:cxn modelId="{899072F6-C2E6-477B-831D-701F7F15F996}" type="presParOf" srcId="{D6D1F2D1-33C4-480B-9AA8-A84EE873AC4C}" destId="{E0C343E3-0A3D-4A94-AB91-D1C1D2F83846}" srcOrd="0" destOrd="0" presId="urn:microsoft.com/office/officeart/2005/8/layout/hierarchy3"/>
    <dgm:cxn modelId="{30F7A3C8-F285-4A22-B11A-4CE951E34800}" type="presParOf" srcId="{D6D1F2D1-33C4-480B-9AA8-A84EE873AC4C}" destId="{F3B81A53-B4DE-4076-898F-ACC0A554AD12}" srcOrd="1" destOrd="0" presId="urn:microsoft.com/office/officeart/2005/8/layout/hierarchy3"/>
    <dgm:cxn modelId="{A6A0F7E7-3FDD-4C37-BD98-B123DD8F3E8A}" type="presParOf" srcId="{7E7327DB-798B-447F-B683-70F6D01CCCD3}" destId="{2AAB219D-F39F-429E-97F5-2813CB75D21B}" srcOrd="1" destOrd="0" presId="urn:microsoft.com/office/officeart/2005/8/layout/hierarchy3"/>
    <dgm:cxn modelId="{0DA734C9-E503-4BA7-906E-C1B0FE5299CE}" type="presParOf" srcId="{2AAB219D-F39F-429E-97F5-2813CB75D21B}" destId="{72212B7C-E52D-40CE-BDA8-4A75F18A6CE5}" srcOrd="0" destOrd="0" presId="urn:microsoft.com/office/officeart/2005/8/layout/hierarchy3"/>
    <dgm:cxn modelId="{5185E090-02B6-4016-B00A-3CA51DDC5945}" type="presParOf" srcId="{2AAB219D-F39F-429E-97F5-2813CB75D21B}" destId="{D8F13889-933F-47B0-9A07-EB406D6EE57B}" srcOrd="1" destOrd="0" presId="urn:microsoft.com/office/officeart/2005/8/layout/hierarchy3"/>
    <dgm:cxn modelId="{F96A4EF5-FC9B-4173-A7D6-9548BA60D675}" type="presParOf" srcId="{2AAB219D-F39F-429E-97F5-2813CB75D21B}" destId="{43D7BAA5-A739-4434-AD15-D544874D713D}" srcOrd="2" destOrd="0" presId="urn:microsoft.com/office/officeart/2005/8/layout/hierarchy3"/>
    <dgm:cxn modelId="{785606E0-4D87-42D7-8F66-03F233D44B8E}" type="presParOf" srcId="{2AAB219D-F39F-429E-97F5-2813CB75D21B}" destId="{7E8D9246-D0D8-4884-97ED-7EAB79D085B2}"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8C6E8D-FEA6-4FF9-BE14-6D8A36439B59}" type="doc">
      <dgm:prSet loTypeId="urn:microsoft.com/office/officeart/2008/layout/TitlePictureLineup" loCatId="picture" qsTypeId="urn:microsoft.com/office/officeart/2005/8/quickstyle/simple1" qsCatId="simple" csTypeId="urn:microsoft.com/office/officeart/2005/8/colors/accent0_3" csCatId="mainScheme" phldr="1"/>
      <dgm:spPr/>
      <dgm:t>
        <a:bodyPr/>
        <a:lstStyle/>
        <a:p>
          <a:endParaRPr lang="en-US"/>
        </a:p>
      </dgm:t>
    </dgm:pt>
    <dgm:pt modelId="{C7BF0E53-DA64-433F-8B92-4382C7E454EE}">
      <dgm:prSet phldrT="[Text]" custT="1"/>
      <dgm:spPr/>
      <dgm:t>
        <a:bodyPr/>
        <a:lstStyle/>
        <a:p>
          <a:r>
            <a:rPr lang="en-US" sz="2000" dirty="0" smtClean="0"/>
            <a:t>Hacker Forums</a:t>
          </a:r>
          <a:endParaRPr lang="en-US" sz="2000" dirty="0"/>
        </a:p>
      </dgm:t>
    </dgm:pt>
    <dgm:pt modelId="{EC0C56D1-FE2A-4455-9B0E-0501E434845A}" type="parTrans" cxnId="{D1172C3B-AB46-4912-8BA8-C9A5F6D13064}">
      <dgm:prSet/>
      <dgm:spPr/>
      <dgm:t>
        <a:bodyPr/>
        <a:lstStyle/>
        <a:p>
          <a:endParaRPr lang="en-US"/>
        </a:p>
      </dgm:t>
    </dgm:pt>
    <dgm:pt modelId="{904A65D2-FA95-4DC0-9CBD-DCDA422030B5}" type="sibTrans" cxnId="{D1172C3B-AB46-4912-8BA8-C9A5F6D13064}">
      <dgm:prSet/>
      <dgm:spPr/>
      <dgm:t>
        <a:bodyPr/>
        <a:lstStyle/>
        <a:p>
          <a:endParaRPr lang="en-US"/>
        </a:p>
      </dgm:t>
    </dgm:pt>
    <dgm:pt modelId="{DF87F7CB-41EF-4818-8D9D-7D329EB2B74E}">
      <dgm:prSet phldrT="[Text]"/>
      <dgm:spPr/>
      <dgm:t>
        <a:bodyPr/>
        <a:lstStyle/>
        <a:p>
          <a:r>
            <a:rPr lang="en-US" dirty="0" smtClean="0"/>
            <a:t>Discussion board allowing hackers to freely share malicious tools and knowledge</a:t>
          </a:r>
          <a:endParaRPr lang="en-US" dirty="0"/>
        </a:p>
      </dgm:t>
    </dgm:pt>
    <dgm:pt modelId="{D4023D02-B747-4D89-A5F5-8ABFD954904D}" type="parTrans" cxnId="{3CF5CBDA-860F-4337-A0CE-84FDA0D89ED0}">
      <dgm:prSet/>
      <dgm:spPr/>
      <dgm:t>
        <a:bodyPr/>
        <a:lstStyle/>
        <a:p>
          <a:endParaRPr lang="en-US"/>
        </a:p>
      </dgm:t>
    </dgm:pt>
    <dgm:pt modelId="{A8449474-C5C4-477E-9138-63589E5939FA}" type="sibTrans" cxnId="{3CF5CBDA-860F-4337-A0CE-84FDA0D89ED0}">
      <dgm:prSet/>
      <dgm:spPr/>
      <dgm:t>
        <a:bodyPr/>
        <a:lstStyle/>
        <a:p>
          <a:endParaRPr lang="en-US"/>
        </a:p>
      </dgm:t>
    </dgm:pt>
    <dgm:pt modelId="{433688CF-01B0-4A60-8906-BEC3E38D8D82}">
      <dgm:prSet phldrT="[Text]" custT="1"/>
      <dgm:spPr/>
      <dgm:t>
        <a:bodyPr/>
        <a:lstStyle/>
        <a:p>
          <a:r>
            <a:rPr lang="en-US" sz="2000" dirty="0" err="1" smtClean="0"/>
            <a:t>DarkNet</a:t>
          </a:r>
          <a:r>
            <a:rPr lang="en-US" sz="2000" dirty="0" smtClean="0"/>
            <a:t> Markets</a:t>
          </a:r>
          <a:endParaRPr lang="en-US" sz="2000" dirty="0"/>
        </a:p>
      </dgm:t>
    </dgm:pt>
    <dgm:pt modelId="{F2323B00-8918-410E-A020-93E50DB340B4}" type="parTrans" cxnId="{60829FF9-5579-4C7E-8B0D-5168BA083669}">
      <dgm:prSet/>
      <dgm:spPr/>
      <dgm:t>
        <a:bodyPr/>
        <a:lstStyle/>
        <a:p>
          <a:endParaRPr lang="en-US"/>
        </a:p>
      </dgm:t>
    </dgm:pt>
    <dgm:pt modelId="{25F64E1C-5D7C-4012-8E75-1E2048A1EC82}" type="sibTrans" cxnId="{60829FF9-5579-4C7E-8B0D-5168BA083669}">
      <dgm:prSet/>
      <dgm:spPr/>
      <dgm:t>
        <a:bodyPr/>
        <a:lstStyle/>
        <a:p>
          <a:endParaRPr lang="en-US"/>
        </a:p>
      </dgm:t>
    </dgm:pt>
    <dgm:pt modelId="{B86FBD3A-15E9-4821-8DC6-3834E35F8779}">
      <dgm:prSet phldrT="[Text]"/>
      <dgm:spPr/>
      <dgm:t>
        <a:bodyPr/>
        <a:lstStyle/>
        <a:p>
          <a:r>
            <a:rPr lang="en-US" dirty="0" smtClean="0"/>
            <a:t>Markets facilitating the sale of illicit goods (e.g., new exploits, drugs, weapons)</a:t>
          </a:r>
          <a:endParaRPr lang="en-US" dirty="0"/>
        </a:p>
      </dgm:t>
    </dgm:pt>
    <dgm:pt modelId="{1987BF82-A4C1-4B67-A091-8C3C830B609C}" type="parTrans" cxnId="{67AA6F40-C994-49DA-B2AA-FB025903A5B0}">
      <dgm:prSet/>
      <dgm:spPr/>
      <dgm:t>
        <a:bodyPr/>
        <a:lstStyle/>
        <a:p>
          <a:endParaRPr lang="en-US"/>
        </a:p>
      </dgm:t>
    </dgm:pt>
    <dgm:pt modelId="{31B72130-29DB-4183-8354-1D2593193EF5}" type="sibTrans" cxnId="{67AA6F40-C994-49DA-B2AA-FB025903A5B0}">
      <dgm:prSet/>
      <dgm:spPr/>
      <dgm:t>
        <a:bodyPr/>
        <a:lstStyle/>
        <a:p>
          <a:endParaRPr lang="en-US"/>
        </a:p>
      </dgm:t>
    </dgm:pt>
    <dgm:pt modelId="{A95A32A8-EAD2-4D9D-84AC-ECC32C857C12}">
      <dgm:prSet phldrT="[Text]" custT="1"/>
      <dgm:spPr/>
      <dgm:t>
        <a:bodyPr/>
        <a:lstStyle/>
        <a:p>
          <a:r>
            <a:rPr lang="en-US" sz="2000" dirty="0" smtClean="0"/>
            <a:t>Carding Shops</a:t>
          </a:r>
          <a:endParaRPr lang="en-US" sz="2000" dirty="0"/>
        </a:p>
      </dgm:t>
    </dgm:pt>
    <dgm:pt modelId="{A134FBFF-5FFB-4DE3-A455-F9E7E7E11D11}" type="parTrans" cxnId="{9E551D41-86B1-4423-B336-304B7097AE84}">
      <dgm:prSet/>
      <dgm:spPr/>
      <dgm:t>
        <a:bodyPr/>
        <a:lstStyle/>
        <a:p>
          <a:endParaRPr lang="en-US"/>
        </a:p>
      </dgm:t>
    </dgm:pt>
    <dgm:pt modelId="{6795CFAE-BD1C-4944-97D9-73D2B5106917}" type="sibTrans" cxnId="{9E551D41-86B1-4423-B336-304B7097AE84}">
      <dgm:prSet/>
      <dgm:spPr/>
      <dgm:t>
        <a:bodyPr/>
        <a:lstStyle/>
        <a:p>
          <a:endParaRPr lang="en-US"/>
        </a:p>
      </dgm:t>
    </dgm:pt>
    <dgm:pt modelId="{5B8F4C26-B115-4802-97BF-11EC86931E4F}">
      <dgm:prSet phldrT="[Text]"/>
      <dgm:spPr/>
      <dgm:t>
        <a:bodyPr/>
        <a:lstStyle/>
        <a:p>
          <a:r>
            <a:rPr lang="en-US" dirty="0" smtClean="0"/>
            <a:t>Shops selling sensitive information (e.g., credit cards, SSN’s)</a:t>
          </a:r>
          <a:endParaRPr lang="en-US" dirty="0"/>
        </a:p>
      </dgm:t>
    </dgm:pt>
    <dgm:pt modelId="{E21C15B7-3B2A-493D-A688-49AB7715E074}" type="parTrans" cxnId="{DB8552D9-55BB-4BBF-AD2A-0BE7FE31106D}">
      <dgm:prSet/>
      <dgm:spPr/>
      <dgm:t>
        <a:bodyPr/>
        <a:lstStyle/>
        <a:p>
          <a:endParaRPr lang="en-US"/>
        </a:p>
      </dgm:t>
    </dgm:pt>
    <dgm:pt modelId="{F1B04E4B-1816-478B-8541-BF31B8081ECD}" type="sibTrans" cxnId="{DB8552D9-55BB-4BBF-AD2A-0BE7FE31106D}">
      <dgm:prSet/>
      <dgm:spPr/>
      <dgm:t>
        <a:bodyPr/>
        <a:lstStyle/>
        <a:p>
          <a:endParaRPr lang="en-US"/>
        </a:p>
      </dgm:t>
    </dgm:pt>
    <dgm:pt modelId="{CBB4D2DE-992F-485B-8423-47F2FA1BE7AC}">
      <dgm:prSet phldrT="[Text]" custT="1"/>
      <dgm:spPr/>
      <dgm:t>
        <a:bodyPr/>
        <a:lstStyle/>
        <a:p>
          <a:r>
            <a:rPr lang="en-US" sz="2000" dirty="0" smtClean="0"/>
            <a:t>IRC Channels</a:t>
          </a:r>
          <a:endParaRPr lang="en-US" sz="2000" dirty="0"/>
        </a:p>
      </dgm:t>
    </dgm:pt>
    <dgm:pt modelId="{95E1846F-E230-4AAF-8D41-7E81D6F33BFC}" type="parTrans" cxnId="{1E010A0D-5419-4AE9-AA74-FCC9B7A47406}">
      <dgm:prSet/>
      <dgm:spPr/>
      <dgm:t>
        <a:bodyPr/>
        <a:lstStyle/>
        <a:p>
          <a:endParaRPr lang="en-US"/>
        </a:p>
      </dgm:t>
    </dgm:pt>
    <dgm:pt modelId="{2BCD6257-DF75-4F09-9D01-5295F07ACB54}" type="sibTrans" cxnId="{1E010A0D-5419-4AE9-AA74-FCC9B7A47406}">
      <dgm:prSet/>
      <dgm:spPr/>
      <dgm:t>
        <a:bodyPr/>
        <a:lstStyle/>
        <a:p>
          <a:endParaRPr lang="en-US"/>
        </a:p>
      </dgm:t>
    </dgm:pt>
    <dgm:pt modelId="{44A4063A-9E4F-4369-8727-8F48B9FC3F81}">
      <dgm:prSet phldrT="[Text]"/>
      <dgm:spPr/>
      <dgm:t>
        <a:bodyPr/>
        <a:lstStyle/>
        <a:p>
          <a:r>
            <a:rPr lang="en-US" dirty="0" smtClean="0"/>
            <a:t>Plain-text IM service commonly used by hacktivist groups (e.g., Anonymous)</a:t>
          </a:r>
          <a:endParaRPr lang="en-US" dirty="0"/>
        </a:p>
      </dgm:t>
    </dgm:pt>
    <dgm:pt modelId="{F3281A07-38DD-4D29-B441-74EF318BB55C}" type="parTrans" cxnId="{F543DE5F-D16E-4EE0-9B99-F1A9AAD607D6}">
      <dgm:prSet/>
      <dgm:spPr/>
      <dgm:t>
        <a:bodyPr/>
        <a:lstStyle/>
        <a:p>
          <a:endParaRPr lang="en-US"/>
        </a:p>
      </dgm:t>
    </dgm:pt>
    <dgm:pt modelId="{3129CE46-EE50-4E05-8725-2817D6FA1D5B}" type="sibTrans" cxnId="{F543DE5F-D16E-4EE0-9B99-F1A9AAD607D6}">
      <dgm:prSet/>
      <dgm:spPr/>
      <dgm:t>
        <a:bodyPr/>
        <a:lstStyle/>
        <a:p>
          <a:endParaRPr lang="en-US"/>
        </a:p>
      </dgm:t>
    </dgm:pt>
    <dgm:pt modelId="{DC4AB389-C9B7-4712-BA3B-26B1E38CA267}" type="pres">
      <dgm:prSet presAssocID="{7C8C6E8D-FEA6-4FF9-BE14-6D8A36439B59}" presName="Name0" presStyleCnt="0">
        <dgm:presLayoutVars>
          <dgm:dir/>
        </dgm:presLayoutVars>
      </dgm:prSet>
      <dgm:spPr/>
      <dgm:t>
        <a:bodyPr/>
        <a:lstStyle/>
        <a:p>
          <a:endParaRPr lang="en-US"/>
        </a:p>
      </dgm:t>
    </dgm:pt>
    <dgm:pt modelId="{876324DE-1553-47FE-BBAF-23FBB45529AF}" type="pres">
      <dgm:prSet presAssocID="{C7BF0E53-DA64-433F-8B92-4382C7E454EE}" presName="composite" presStyleCnt="0"/>
      <dgm:spPr/>
    </dgm:pt>
    <dgm:pt modelId="{D2237744-FA19-4A7E-B925-DCAF4BAFDF3B}" type="pres">
      <dgm:prSet presAssocID="{C7BF0E53-DA64-433F-8B92-4382C7E454EE}" presName="Accent" presStyleLbl="alignAcc1" presStyleIdx="0" presStyleCnt="4"/>
      <dgm:spPr/>
    </dgm:pt>
    <dgm:pt modelId="{4F7E5B10-8280-4C4E-ABB8-1E67A46CC645}" type="pres">
      <dgm:prSet presAssocID="{C7BF0E53-DA64-433F-8B92-4382C7E454EE}" presName="Image"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66000" r="-66000"/>
          </a:stretch>
        </a:blipFill>
      </dgm:spPr>
      <dgm:t>
        <a:bodyPr/>
        <a:lstStyle/>
        <a:p>
          <a:endParaRPr lang="en-US"/>
        </a:p>
      </dgm:t>
    </dgm:pt>
    <dgm:pt modelId="{4A88320D-D31F-474C-A716-AE40A5625061}" type="pres">
      <dgm:prSet presAssocID="{C7BF0E53-DA64-433F-8B92-4382C7E454EE}" presName="Child" presStyleLbl="revTx" presStyleIdx="0" presStyleCnt="4">
        <dgm:presLayoutVars>
          <dgm:bulletEnabled val="1"/>
        </dgm:presLayoutVars>
      </dgm:prSet>
      <dgm:spPr/>
      <dgm:t>
        <a:bodyPr/>
        <a:lstStyle/>
        <a:p>
          <a:endParaRPr lang="en-US"/>
        </a:p>
      </dgm:t>
    </dgm:pt>
    <dgm:pt modelId="{4C7CA6B0-3B95-4856-BDAA-20F7AD488CD3}" type="pres">
      <dgm:prSet presAssocID="{C7BF0E53-DA64-433F-8B92-4382C7E454EE}" presName="Parent" presStyleLbl="alignNode1" presStyleIdx="0" presStyleCnt="4">
        <dgm:presLayoutVars>
          <dgm:bulletEnabled val="1"/>
        </dgm:presLayoutVars>
      </dgm:prSet>
      <dgm:spPr/>
      <dgm:t>
        <a:bodyPr/>
        <a:lstStyle/>
        <a:p>
          <a:endParaRPr lang="en-US"/>
        </a:p>
      </dgm:t>
    </dgm:pt>
    <dgm:pt modelId="{9F034866-A479-4761-B8F4-18BBD51EBE26}" type="pres">
      <dgm:prSet presAssocID="{904A65D2-FA95-4DC0-9CBD-DCDA422030B5}" presName="sibTrans" presStyleCnt="0"/>
      <dgm:spPr/>
    </dgm:pt>
    <dgm:pt modelId="{839F310F-6455-4AC1-BF7F-A06DDD6C3DF0}" type="pres">
      <dgm:prSet presAssocID="{433688CF-01B0-4A60-8906-BEC3E38D8D82}" presName="composite" presStyleCnt="0"/>
      <dgm:spPr/>
    </dgm:pt>
    <dgm:pt modelId="{2BE6C514-53A5-4771-A575-386F6B9B753D}" type="pres">
      <dgm:prSet presAssocID="{433688CF-01B0-4A60-8906-BEC3E38D8D82}" presName="Accent" presStyleLbl="alignAcc1" presStyleIdx="1" presStyleCnt="4"/>
      <dgm:spPr/>
    </dgm:pt>
    <dgm:pt modelId="{BA5EBA9D-ADE9-4818-89EE-D03DE73E18E8}" type="pres">
      <dgm:prSet presAssocID="{433688CF-01B0-4A60-8906-BEC3E38D8D82}" presName="Image" presStyleLbl="nod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12000" r="-12000"/>
          </a:stretch>
        </a:blipFill>
      </dgm:spPr>
      <dgm:t>
        <a:bodyPr/>
        <a:lstStyle/>
        <a:p>
          <a:endParaRPr lang="en-US"/>
        </a:p>
      </dgm:t>
    </dgm:pt>
    <dgm:pt modelId="{0B65AB7F-D33B-4C89-822D-253068EA6062}" type="pres">
      <dgm:prSet presAssocID="{433688CF-01B0-4A60-8906-BEC3E38D8D82}" presName="Child" presStyleLbl="revTx" presStyleIdx="1" presStyleCnt="4">
        <dgm:presLayoutVars>
          <dgm:bulletEnabled val="1"/>
        </dgm:presLayoutVars>
      </dgm:prSet>
      <dgm:spPr/>
      <dgm:t>
        <a:bodyPr/>
        <a:lstStyle/>
        <a:p>
          <a:endParaRPr lang="en-US"/>
        </a:p>
      </dgm:t>
    </dgm:pt>
    <dgm:pt modelId="{6804C9C4-2B11-4D7C-A0F3-D63CCD169AA0}" type="pres">
      <dgm:prSet presAssocID="{433688CF-01B0-4A60-8906-BEC3E38D8D82}" presName="Parent" presStyleLbl="alignNode1" presStyleIdx="1" presStyleCnt="4">
        <dgm:presLayoutVars>
          <dgm:bulletEnabled val="1"/>
        </dgm:presLayoutVars>
      </dgm:prSet>
      <dgm:spPr/>
      <dgm:t>
        <a:bodyPr/>
        <a:lstStyle/>
        <a:p>
          <a:endParaRPr lang="en-US"/>
        </a:p>
      </dgm:t>
    </dgm:pt>
    <dgm:pt modelId="{963F31E2-A883-4D23-A26F-1AD2EF6B057F}" type="pres">
      <dgm:prSet presAssocID="{25F64E1C-5D7C-4012-8E75-1E2048A1EC82}" presName="sibTrans" presStyleCnt="0"/>
      <dgm:spPr/>
    </dgm:pt>
    <dgm:pt modelId="{66528393-E500-4D2F-82B2-BBD145661376}" type="pres">
      <dgm:prSet presAssocID="{A95A32A8-EAD2-4D9D-84AC-ECC32C857C12}" presName="composite" presStyleCnt="0"/>
      <dgm:spPr/>
    </dgm:pt>
    <dgm:pt modelId="{869B2870-8B22-4380-867B-D43E3A657123}" type="pres">
      <dgm:prSet presAssocID="{A95A32A8-EAD2-4D9D-84AC-ECC32C857C12}" presName="Accent" presStyleLbl="alignAcc1" presStyleIdx="2" presStyleCnt="4"/>
      <dgm:spPr/>
    </dgm:pt>
    <dgm:pt modelId="{1B4779B9-7207-4F5A-850C-AC5B62FC374B}" type="pres">
      <dgm:prSet presAssocID="{A95A32A8-EAD2-4D9D-84AC-ECC32C857C12}" presName="Image" presStyleLbl="nod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B7216327-D7D8-4238-8B5B-755E2F57180D}" type="pres">
      <dgm:prSet presAssocID="{A95A32A8-EAD2-4D9D-84AC-ECC32C857C12}" presName="Child" presStyleLbl="revTx" presStyleIdx="2" presStyleCnt="4">
        <dgm:presLayoutVars>
          <dgm:bulletEnabled val="1"/>
        </dgm:presLayoutVars>
      </dgm:prSet>
      <dgm:spPr/>
      <dgm:t>
        <a:bodyPr/>
        <a:lstStyle/>
        <a:p>
          <a:endParaRPr lang="en-US"/>
        </a:p>
      </dgm:t>
    </dgm:pt>
    <dgm:pt modelId="{90CAEE34-0DE9-4641-AB3F-06D9009B9E08}" type="pres">
      <dgm:prSet presAssocID="{A95A32A8-EAD2-4D9D-84AC-ECC32C857C12}" presName="Parent" presStyleLbl="alignNode1" presStyleIdx="2" presStyleCnt="4">
        <dgm:presLayoutVars>
          <dgm:bulletEnabled val="1"/>
        </dgm:presLayoutVars>
      </dgm:prSet>
      <dgm:spPr/>
      <dgm:t>
        <a:bodyPr/>
        <a:lstStyle/>
        <a:p>
          <a:endParaRPr lang="en-US"/>
        </a:p>
      </dgm:t>
    </dgm:pt>
    <dgm:pt modelId="{0489A48A-C58E-4C50-BC50-F069AFFFD5DE}" type="pres">
      <dgm:prSet presAssocID="{6795CFAE-BD1C-4944-97D9-73D2B5106917}" presName="sibTrans" presStyleCnt="0"/>
      <dgm:spPr/>
    </dgm:pt>
    <dgm:pt modelId="{17435539-F4BE-455C-AAF0-C91F65AF8B69}" type="pres">
      <dgm:prSet presAssocID="{CBB4D2DE-992F-485B-8423-47F2FA1BE7AC}" presName="composite" presStyleCnt="0"/>
      <dgm:spPr/>
    </dgm:pt>
    <dgm:pt modelId="{7F80550B-9BD1-46B2-983B-351A38F3B0C6}" type="pres">
      <dgm:prSet presAssocID="{CBB4D2DE-992F-485B-8423-47F2FA1BE7AC}" presName="Accent" presStyleLbl="alignAcc1" presStyleIdx="3" presStyleCnt="4"/>
      <dgm:spPr/>
    </dgm:pt>
    <dgm:pt modelId="{620BCC51-800D-421C-9643-6384E4C88624}" type="pres">
      <dgm:prSet presAssocID="{CBB4D2DE-992F-485B-8423-47F2FA1BE7AC}" presName="Image" presStyleLbl="nod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dgm:spPr>
      <dgm:t>
        <a:bodyPr/>
        <a:lstStyle/>
        <a:p>
          <a:endParaRPr lang="en-US"/>
        </a:p>
      </dgm:t>
    </dgm:pt>
    <dgm:pt modelId="{B34966BB-5684-4E86-BE4E-2617853C4D09}" type="pres">
      <dgm:prSet presAssocID="{CBB4D2DE-992F-485B-8423-47F2FA1BE7AC}" presName="Child" presStyleLbl="revTx" presStyleIdx="3" presStyleCnt="4">
        <dgm:presLayoutVars>
          <dgm:bulletEnabled val="1"/>
        </dgm:presLayoutVars>
      </dgm:prSet>
      <dgm:spPr/>
      <dgm:t>
        <a:bodyPr/>
        <a:lstStyle/>
        <a:p>
          <a:endParaRPr lang="en-US"/>
        </a:p>
      </dgm:t>
    </dgm:pt>
    <dgm:pt modelId="{17EEFC35-2049-4FE4-BEB0-0B9583BF26DC}" type="pres">
      <dgm:prSet presAssocID="{CBB4D2DE-992F-485B-8423-47F2FA1BE7AC}" presName="Parent" presStyleLbl="alignNode1" presStyleIdx="3" presStyleCnt="4">
        <dgm:presLayoutVars>
          <dgm:bulletEnabled val="1"/>
        </dgm:presLayoutVars>
      </dgm:prSet>
      <dgm:spPr/>
      <dgm:t>
        <a:bodyPr/>
        <a:lstStyle/>
        <a:p>
          <a:endParaRPr lang="en-US"/>
        </a:p>
      </dgm:t>
    </dgm:pt>
  </dgm:ptLst>
  <dgm:cxnLst>
    <dgm:cxn modelId="{E16E5A25-8432-453B-A6CE-8DCF01D2A82F}" type="presOf" srcId="{CBB4D2DE-992F-485B-8423-47F2FA1BE7AC}" destId="{17EEFC35-2049-4FE4-BEB0-0B9583BF26DC}" srcOrd="0" destOrd="0" presId="urn:microsoft.com/office/officeart/2008/layout/TitlePictureLineup"/>
    <dgm:cxn modelId="{03431E29-F58A-4EF6-8B25-B6875446657F}" type="presOf" srcId="{C7BF0E53-DA64-433F-8B92-4382C7E454EE}" destId="{4C7CA6B0-3B95-4856-BDAA-20F7AD488CD3}" srcOrd="0" destOrd="0" presId="urn:microsoft.com/office/officeart/2008/layout/TitlePictureLineup"/>
    <dgm:cxn modelId="{3CF5CBDA-860F-4337-A0CE-84FDA0D89ED0}" srcId="{C7BF0E53-DA64-433F-8B92-4382C7E454EE}" destId="{DF87F7CB-41EF-4818-8D9D-7D329EB2B74E}" srcOrd="0" destOrd="0" parTransId="{D4023D02-B747-4D89-A5F5-8ABFD954904D}" sibTransId="{A8449474-C5C4-477E-9138-63589E5939FA}"/>
    <dgm:cxn modelId="{DBF2F3F9-CF6D-48F1-81AC-CAC054A2D852}" type="presOf" srcId="{7C8C6E8D-FEA6-4FF9-BE14-6D8A36439B59}" destId="{DC4AB389-C9B7-4712-BA3B-26B1E38CA267}" srcOrd="0" destOrd="0" presId="urn:microsoft.com/office/officeart/2008/layout/TitlePictureLineup"/>
    <dgm:cxn modelId="{1E010A0D-5419-4AE9-AA74-FCC9B7A47406}" srcId="{7C8C6E8D-FEA6-4FF9-BE14-6D8A36439B59}" destId="{CBB4D2DE-992F-485B-8423-47F2FA1BE7AC}" srcOrd="3" destOrd="0" parTransId="{95E1846F-E230-4AAF-8D41-7E81D6F33BFC}" sibTransId="{2BCD6257-DF75-4F09-9D01-5295F07ACB54}"/>
    <dgm:cxn modelId="{C5BDB327-578D-40E4-8651-6F8E29DBFBBB}" type="presOf" srcId="{B86FBD3A-15E9-4821-8DC6-3834E35F8779}" destId="{0B65AB7F-D33B-4C89-822D-253068EA6062}" srcOrd="0" destOrd="0" presId="urn:microsoft.com/office/officeart/2008/layout/TitlePictureLineup"/>
    <dgm:cxn modelId="{D5BD2710-9229-4105-98A0-9951111CF1EA}" type="presOf" srcId="{A95A32A8-EAD2-4D9D-84AC-ECC32C857C12}" destId="{90CAEE34-0DE9-4641-AB3F-06D9009B9E08}" srcOrd="0" destOrd="0" presId="urn:microsoft.com/office/officeart/2008/layout/TitlePictureLineup"/>
    <dgm:cxn modelId="{F543DE5F-D16E-4EE0-9B99-F1A9AAD607D6}" srcId="{CBB4D2DE-992F-485B-8423-47F2FA1BE7AC}" destId="{44A4063A-9E4F-4369-8727-8F48B9FC3F81}" srcOrd="0" destOrd="0" parTransId="{F3281A07-38DD-4D29-B441-74EF318BB55C}" sibTransId="{3129CE46-EE50-4E05-8725-2817D6FA1D5B}"/>
    <dgm:cxn modelId="{D1172C3B-AB46-4912-8BA8-C9A5F6D13064}" srcId="{7C8C6E8D-FEA6-4FF9-BE14-6D8A36439B59}" destId="{C7BF0E53-DA64-433F-8B92-4382C7E454EE}" srcOrd="0" destOrd="0" parTransId="{EC0C56D1-FE2A-4455-9B0E-0501E434845A}" sibTransId="{904A65D2-FA95-4DC0-9CBD-DCDA422030B5}"/>
    <dgm:cxn modelId="{60829FF9-5579-4C7E-8B0D-5168BA083669}" srcId="{7C8C6E8D-FEA6-4FF9-BE14-6D8A36439B59}" destId="{433688CF-01B0-4A60-8906-BEC3E38D8D82}" srcOrd="1" destOrd="0" parTransId="{F2323B00-8918-410E-A020-93E50DB340B4}" sibTransId="{25F64E1C-5D7C-4012-8E75-1E2048A1EC82}"/>
    <dgm:cxn modelId="{9E551D41-86B1-4423-B336-304B7097AE84}" srcId="{7C8C6E8D-FEA6-4FF9-BE14-6D8A36439B59}" destId="{A95A32A8-EAD2-4D9D-84AC-ECC32C857C12}" srcOrd="2" destOrd="0" parTransId="{A134FBFF-5FFB-4DE3-A455-F9E7E7E11D11}" sibTransId="{6795CFAE-BD1C-4944-97D9-73D2B5106917}"/>
    <dgm:cxn modelId="{DDE4556E-CCDC-47B2-8CAD-F1E802B3908E}" type="presOf" srcId="{44A4063A-9E4F-4369-8727-8F48B9FC3F81}" destId="{B34966BB-5684-4E86-BE4E-2617853C4D09}" srcOrd="0" destOrd="0" presId="urn:microsoft.com/office/officeart/2008/layout/TitlePictureLineup"/>
    <dgm:cxn modelId="{C47E75A7-82E1-4494-9E61-F72BB8F85AE3}" type="presOf" srcId="{433688CF-01B0-4A60-8906-BEC3E38D8D82}" destId="{6804C9C4-2B11-4D7C-A0F3-D63CCD169AA0}" srcOrd="0" destOrd="0" presId="urn:microsoft.com/office/officeart/2008/layout/TitlePictureLineup"/>
    <dgm:cxn modelId="{07087521-1F38-40FA-8B21-52826E635409}" type="presOf" srcId="{DF87F7CB-41EF-4818-8D9D-7D329EB2B74E}" destId="{4A88320D-D31F-474C-A716-AE40A5625061}" srcOrd="0" destOrd="0" presId="urn:microsoft.com/office/officeart/2008/layout/TitlePictureLineup"/>
    <dgm:cxn modelId="{4363C408-9A42-48DD-9706-DB2BA7B7CC12}" type="presOf" srcId="{5B8F4C26-B115-4802-97BF-11EC86931E4F}" destId="{B7216327-D7D8-4238-8B5B-755E2F57180D}" srcOrd="0" destOrd="0" presId="urn:microsoft.com/office/officeart/2008/layout/TitlePictureLineup"/>
    <dgm:cxn modelId="{DB8552D9-55BB-4BBF-AD2A-0BE7FE31106D}" srcId="{A95A32A8-EAD2-4D9D-84AC-ECC32C857C12}" destId="{5B8F4C26-B115-4802-97BF-11EC86931E4F}" srcOrd="0" destOrd="0" parTransId="{E21C15B7-3B2A-493D-A688-49AB7715E074}" sibTransId="{F1B04E4B-1816-478B-8541-BF31B8081ECD}"/>
    <dgm:cxn modelId="{67AA6F40-C994-49DA-B2AA-FB025903A5B0}" srcId="{433688CF-01B0-4A60-8906-BEC3E38D8D82}" destId="{B86FBD3A-15E9-4821-8DC6-3834E35F8779}" srcOrd="0" destOrd="0" parTransId="{1987BF82-A4C1-4B67-A091-8C3C830B609C}" sibTransId="{31B72130-29DB-4183-8354-1D2593193EF5}"/>
    <dgm:cxn modelId="{604D9AD8-59D7-4DFB-AC24-CACEEF5CC473}" type="presParOf" srcId="{DC4AB389-C9B7-4712-BA3B-26B1E38CA267}" destId="{876324DE-1553-47FE-BBAF-23FBB45529AF}" srcOrd="0" destOrd="0" presId="urn:microsoft.com/office/officeart/2008/layout/TitlePictureLineup"/>
    <dgm:cxn modelId="{F8072686-EE2F-4749-ACC6-4A21953C78E4}" type="presParOf" srcId="{876324DE-1553-47FE-BBAF-23FBB45529AF}" destId="{D2237744-FA19-4A7E-B925-DCAF4BAFDF3B}" srcOrd="0" destOrd="0" presId="urn:microsoft.com/office/officeart/2008/layout/TitlePictureLineup"/>
    <dgm:cxn modelId="{8453A022-4DBC-4F19-9221-1E417EE4C28A}" type="presParOf" srcId="{876324DE-1553-47FE-BBAF-23FBB45529AF}" destId="{4F7E5B10-8280-4C4E-ABB8-1E67A46CC645}" srcOrd="1" destOrd="0" presId="urn:microsoft.com/office/officeart/2008/layout/TitlePictureLineup"/>
    <dgm:cxn modelId="{CDEDCFCA-707D-462E-B79D-F871E395768C}" type="presParOf" srcId="{876324DE-1553-47FE-BBAF-23FBB45529AF}" destId="{4A88320D-D31F-474C-A716-AE40A5625061}" srcOrd="2" destOrd="0" presId="urn:microsoft.com/office/officeart/2008/layout/TitlePictureLineup"/>
    <dgm:cxn modelId="{1A79374B-5B7B-48CC-ACE1-0CE6EE7B91F6}" type="presParOf" srcId="{876324DE-1553-47FE-BBAF-23FBB45529AF}" destId="{4C7CA6B0-3B95-4856-BDAA-20F7AD488CD3}" srcOrd="3" destOrd="0" presId="urn:microsoft.com/office/officeart/2008/layout/TitlePictureLineup"/>
    <dgm:cxn modelId="{11D990A7-7054-44AC-AFFE-3C8A91234C1A}" type="presParOf" srcId="{DC4AB389-C9B7-4712-BA3B-26B1E38CA267}" destId="{9F034866-A479-4761-B8F4-18BBD51EBE26}" srcOrd="1" destOrd="0" presId="urn:microsoft.com/office/officeart/2008/layout/TitlePictureLineup"/>
    <dgm:cxn modelId="{1557161D-73AD-467E-8AF5-452ED78D6B7D}" type="presParOf" srcId="{DC4AB389-C9B7-4712-BA3B-26B1E38CA267}" destId="{839F310F-6455-4AC1-BF7F-A06DDD6C3DF0}" srcOrd="2" destOrd="0" presId="urn:microsoft.com/office/officeart/2008/layout/TitlePictureLineup"/>
    <dgm:cxn modelId="{B004BD0D-9B79-40BD-8258-A0D954F655DE}" type="presParOf" srcId="{839F310F-6455-4AC1-BF7F-A06DDD6C3DF0}" destId="{2BE6C514-53A5-4771-A575-386F6B9B753D}" srcOrd="0" destOrd="0" presId="urn:microsoft.com/office/officeart/2008/layout/TitlePictureLineup"/>
    <dgm:cxn modelId="{7BFFD4C0-E959-468B-AA1A-9E60EA8B0B9C}" type="presParOf" srcId="{839F310F-6455-4AC1-BF7F-A06DDD6C3DF0}" destId="{BA5EBA9D-ADE9-4818-89EE-D03DE73E18E8}" srcOrd="1" destOrd="0" presId="urn:microsoft.com/office/officeart/2008/layout/TitlePictureLineup"/>
    <dgm:cxn modelId="{C3478D17-10D0-4916-86BA-771E1312A73A}" type="presParOf" srcId="{839F310F-6455-4AC1-BF7F-A06DDD6C3DF0}" destId="{0B65AB7F-D33B-4C89-822D-253068EA6062}" srcOrd="2" destOrd="0" presId="urn:microsoft.com/office/officeart/2008/layout/TitlePictureLineup"/>
    <dgm:cxn modelId="{D1F9E691-6491-4B63-ADFB-1D2E3178681E}" type="presParOf" srcId="{839F310F-6455-4AC1-BF7F-A06DDD6C3DF0}" destId="{6804C9C4-2B11-4D7C-A0F3-D63CCD169AA0}" srcOrd="3" destOrd="0" presId="urn:microsoft.com/office/officeart/2008/layout/TitlePictureLineup"/>
    <dgm:cxn modelId="{BD095C64-BD21-4184-BEFA-66A2EED0DCE3}" type="presParOf" srcId="{DC4AB389-C9B7-4712-BA3B-26B1E38CA267}" destId="{963F31E2-A883-4D23-A26F-1AD2EF6B057F}" srcOrd="3" destOrd="0" presId="urn:microsoft.com/office/officeart/2008/layout/TitlePictureLineup"/>
    <dgm:cxn modelId="{D536B5DF-E413-4B71-B9C0-615DCBCA5BAB}" type="presParOf" srcId="{DC4AB389-C9B7-4712-BA3B-26B1E38CA267}" destId="{66528393-E500-4D2F-82B2-BBD145661376}" srcOrd="4" destOrd="0" presId="urn:microsoft.com/office/officeart/2008/layout/TitlePictureLineup"/>
    <dgm:cxn modelId="{48AD80DE-BDF6-4B06-8D6A-D8B8353E90CF}" type="presParOf" srcId="{66528393-E500-4D2F-82B2-BBD145661376}" destId="{869B2870-8B22-4380-867B-D43E3A657123}" srcOrd="0" destOrd="0" presId="urn:microsoft.com/office/officeart/2008/layout/TitlePictureLineup"/>
    <dgm:cxn modelId="{C9AD043F-A164-479D-8A88-BF329250ED49}" type="presParOf" srcId="{66528393-E500-4D2F-82B2-BBD145661376}" destId="{1B4779B9-7207-4F5A-850C-AC5B62FC374B}" srcOrd="1" destOrd="0" presId="urn:microsoft.com/office/officeart/2008/layout/TitlePictureLineup"/>
    <dgm:cxn modelId="{CC1BCB48-8E94-4A7A-840A-5B313E101CE4}" type="presParOf" srcId="{66528393-E500-4D2F-82B2-BBD145661376}" destId="{B7216327-D7D8-4238-8B5B-755E2F57180D}" srcOrd="2" destOrd="0" presId="urn:microsoft.com/office/officeart/2008/layout/TitlePictureLineup"/>
    <dgm:cxn modelId="{EED52A59-8D10-4B11-8144-3E70BFCD4DE7}" type="presParOf" srcId="{66528393-E500-4D2F-82B2-BBD145661376}" destId="{90CAEE34-0DE9-4641-AB3F-06D9009B9E08}" srcOrd="3" destOrd="0" presId="urn:microsoft.com/office/officeart/2008/layout/TitlePictureLineup"/>
    <dgm:cxn modelId="{13B37C42-FC2D-4FC9-B898-C833E1C8024D}" type="presParOf" srcId="{DC4AB389-C9B7-4712-BA3B-26B1E38CA267}" destId="{0489A48A-C58E-4C50-BC50-F069AFFFD5DE}" srcOrd="5" destOrd="0" presId="urn:microsoft.com/office/officeart/2008/layout/TitlePictureLineup"/>
    <dgm:cxn modelId="{CB3CB593-73DE-48F6-AE34-37314228490F}" type="presParOf" srcId="{DC4AB389-C9B7-4712-BA3B-26B1E38CA267}" destId="{17435539-F4BE-455C-AAF0-C91F65AF8B69}" srcOrd="6" destOrd="0" presId="urn:microsoft.com/office/officeart/2008/layout/TitlePictureLineup"/>
    <dgm:cxn modelId="{B5A51130-BCBD-4EEB-B562-486C2948B593}" type="presParOf" srcId="{17435539-F4BE-455C-AAF0-C91F65AF8B69}" destId="{7F80550B-9BD1-46B2-983B-351A38F3B0C6}" srcOrd="0" destOrd="0" presId="urn:microsoft.com/office/officeart/2008/layout/TitlePictureLineup"/>
    <dgm:cxn modelId="{E4172532-2797-4E52-9FC3-377983465DCC}" type="presParOf" srcId="{17435539-F4BE-455C-AAF0-C91F65AF8B69}" destId="{620BCC51-800D-421C-9643-6384E4C88624}" srcOrd="1" destOrd="0" presId="urn:microsoft.com/office/officeart/2008/layout/TitlePictureLineup"/>
    <dgm:cxn modelId="{DF8FC87B-B6C3-4682-B0A7-5E7770DA6F03}" type="presParOf" srcId="{17435539-F4BE-455C-AAF0-C91F65AF8B69}" destId="{B34966BB-5684-4E86-BE4E-2617853C4D09}" srcOrd="2" destOrd="0" presId="urn:microsoft.com/office/officeart/2008/layout/TitlePictureLineup"/>
    <dgm:cxn modelId="{25F109D1-5962-4B16-BB73-92E5CA2D6DBD}" type="presParOf" srcId="{17435539-F4BE-455C-AAF0-C91F65AF8B69}" destId="{17EEFC35-2049-4FE4-BEB0-0B9583BF26DC}" srcOrd="3" destOrd="0" presId="urn:microsoft.com/office/officeart/2008/layout/TitlePictureLineu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0BFDEE-CA40-D640-8331-F34A7BC87CF0}"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en-US"/>
        </a:p>
      </dgm:t>
    </dgm:pt>
    <dgm:pt modelId="{D1AE724F-D6E8-1042-85FD-9763D9B9B913}">
      <dgm:prSet phldrT="[Text]" custT="1"/>
      <dgm:spPr/>
      <dgm:t>
        <a:bodyPr/>
        <a:lstStyle/>
        <a:p>
          <a:r>
            <a:rPr lang="en-US" sz="1800" dirty="0" smtClean="0"/>
            <a:t>Senior care technology</a:t>
          </a:r>
          <a:endParaRPr lang="en-US" sz="1800" dirty="0"/>
        </a:p>
      </dgm:t>
    </dgm:pt>
    <dgm:pt modelId="{113B92B1-B4E2-A742-BBA3-1F1123AE7750}" type="parTrans" cxnId="{7CCDD412-40EA-844D-87B6-0B617A01DBDE}">
      <dgm:prSet/>
      <dgm:spPr/>
      <dgm:t>
        <a:bodyPr/>
        <a:lstStyle/>
        <a:p>
          <a:endParaRPr lang="en-US"/>
        </a:p>
      </dgm:t>
    </dgm:pt>
    <dgm:pt modelId="{33B3AFD0-91C2-C149-BEB7-3E435E87E822}" type="sibTrans" cxnId="{7CCDD412-40EA-844D-87B6-0B617A01DBDE}">
      <dgm:prSet/>
      <dgm:spPr/>
      <dgm:t>
        <a:bodyPr/>
        <a:lstStyle/>
        <a:p>
          <a:endParaRPr lang="en-US"/>
        </a:p>
      </dgm:t>
    </dgm:pt>
    <dgm:pt modelId="{5055B67A-840F-4449-8A5D-4B1168C0D2D9}">
      <dgm:prSet phldrT="[Text]" custT="1"/>
      <dgm:spPr>
        <a:solidFill>
          <a:schemeClr val="accent2"/>
        </a:solidFill>
      </dgm:spPr>
      <dgm:t>
        <a:bodyPr/>
        <a:lstStyle/>
        <a:p>
          <a:r>
            <a:rPr lang="en-US" sz="1500" dirty="0" smtClean="0"/>
            <a:t>Home monitoring </a:t>
          </a:r>
          <a:endParaRPr lang="en-US" sz="1500" dirty="0"/>
        </a:p>
      </dgm:t>
    </dgm:pt>
    <dgm:pt modelId="{6341871D-184F-9546-B7AC-E43753161B89}" type="parTrans" cxnId="{24175E9A-B308-D145-9812-A5D1CA66FFBF}">
      <dgm:prSet/>
      <dgm:spPr/>
      <dgm:t>
        <a:bodyPr/>
        <a:lstStyle/>
        <a:p>
          <a:endParaRPr lang="en-US"/>
        </a:p>
      </dgm:t>
    </dgm:pt>
    <dgm:pt modelId="{646B9C6B-1A77-0543-B9FB-C6A58D76EC4E}" type="sibTrans" cxnId="{24175E9A-B308-D145-9812-A5D1CA66FFBF}">
      <dgm:prSet/>
      <dgm:spPr/>
      <dgm:t>
        <a:bodyPr/>
        <a:lstStyle/>
        <a:p>
          <a:endParaRPr lang="en-US"/>
        </a:p>
      </dgm:t>
    </dgm:pt>
    <dgm:pt modelId="{78190AD4-7D6C-7F45-B03B-3B37DFB2E604}">
      <dgm:prSet phldrT="[Text]" custT="1"/>
      <dgm:spPr>
        <a:solidFill>
          <a:schemeClr val="accent2"/>
        </a:solidFill>
      </dgm:spPr>
      <dgm:t>
        <a:bodyPr/>
        <a:lstStyle/>
        <a:p>
          <a:r>
            <a:rPr lang="en-US" sz="1400" dirty="0" smtClean="0"/>
            <a:t>Telehealth,</a:t>
          </a:r>
        </a:p>
        <a:p>
          <a:r>
            <a:rPr lang="en-US" sz="1400" dirty="0" smtClean="0"/>
            <a:t> e.g. </a:t>
          </a:r>
          <a:r>
            <a:rPr lang="en-US" sz="1400" dirty="0" err="1" smtClean="0"/>
            <a:t>InTouch</a:t>
          </a:r>
          <a:endParaRPr lang="en-US" sz="1400" dirty="0"/>
        </a:p>
      </dgm:t>
    </dgm:pt>
    <dgm:pt modelId="{33DCD8E7-6FCB-CC49-BBF2-D2B172820B2D}" type="parTrans" cxnId="{22723927-F930-364B-B206-2088FA0E2B77}">
      <dgm:prSet/>
      <dgm:spPr/>
      <dgm:t>
        <a:bodyPr/>
        <a:lstStyle/>
        <a:p>
          <a:endParaRPr lang="en-US"/>
        </a:p>
      </dgm:t>
    </dgm:pt>
    <dgm:pt modelId="{8E6AA09C-F2C2-9240-BE55-49AD182A2164}" type="sibTrans" cxnId="{22723927-F930-364B-B206-2088FA0E2B77}">
      <dgm:prSet/>
      <dgm:spPr/>
      <dgm:t>
        <a:bodyPr/>
        <a:lstStyle/>
        <a:p>
          <a:endParaRPr lang="en-US"/>
        </a:p>
      </dgm:t>
    </dgm:pt>
    <dgm:pt modelId="{76B84050-6122-0941-93E1-B7BCA8B56CD3}">
      <dgm:prSet phldrT="[Text]" custT="1"/>
      <dgm:spPr>
        <a:solidFill>
          <a:schemeClr val="accent2"/>
        </a:solidFill>
      </dgm:spPr>
      <dgm:t>
        <a:bodyPr/>
        <a:lstStyle/>
        <a:p>
          <a:r>
            <a:rPr lang="en-US" sz="1400" dirty="0" smtClean="0"/>
            <a:t>Activity monitoring, </a:t>
          </a:r>
        </a:p>
        <a:p>
          <a:r>
            <a:rPr lang="en-US" sz="1400" dirty="0" smtClean="0"/>
            <a:t>e.g., </a:t>
          </a:r>
          <a:r>
            <a:rPr lang="en-US" sz="1400" dirty="0" err="1" smtClean="0"/>
            <a:t>MyLively</a:t>
          </a:r>
          <a:endParaRPr lang="en-US" sz="1400" dirty="0" smtClean="0"/>
        </a:p>
      </dgm:t>
    </dgm:pt>
    <dgm:pt modelId="{39C30569-C2FC-FE40-8B28-E5C9EFEBF902}" type="parTrans" cxnId="{E6EE7613-1A24-7F42-B07B-DDB4D053F635}">
      <dgm:prSet/>
      <dgm:spPr/>
      <dgm:t>
        <a:bodyPr/>
        <a:lstStyle/>
        <a:p>
          <a:endParaRPr lang="en-US"/>
        </a:p>
      </dgm:t>
    </dgm:pt>
    <dgm:pt modelId="{9136BBC6-3400-7C4F-8B97-8256D58CD751}" type="sibTrans" cxnId="{E6EE7613-1A24-7F42-B07B-DDB4D053F635}">
      <dgm:prSet/>
      <dgm:spPr/>
      <dgm:t>
        <a:bodyPr/>
        <a:lstStyle/>
        <a:p>
          <a:endParaRPr lang="en-US"/>
        </a:p>
      </dgm:t>
    </dgm:pt>
    <dgm:pt modelId="{1594B0DA-EB58-604D-AE1F-F7AFCA5DB04F}">
      <dgm:prSet phldrT="[Text]" custT="1"/>
      <dgm:spPr>
        <a:solidFill>
          <a:schemeClr val="tx2">
            <a:lumMod val="50000"/>
            <a:lumOff val="50000"/>
          </a:schemeClr>
        </a:solidFill>
      </dgm:spPr>
      <dgm:t>
        <a:bodyPr/>
        <a:lstStyle/>
        <a:p>
          <a:r>
            <a:rPr lang="en-US" sz="1500" dirty="0" smtClean="0"/>
            <a:t>PERS</a:t>
          </a:r>
          <a:endParaRPr lang="en-US" sz="1500" dirty="0"/>
        </a:p>
      </dgm:t>
    </dgm:pt>
    <dgm:pt modelId="{E729DEC1-10D4-4D4D-850A-1C14C0D0CC75}" type="parTrans" cxnId="{A80A0271-9BC5-E745-894B-F82C018034C2}">
      <dgm:prSet/>
      <dgm:spPr/>
      <dgm:t>
        <a:bodyPr/>
        <a:lstStyle/>
        <a:p>
          <a:endParaRPr lang="en-US"/>
        </a:p>
      </dgm:t>
    </dgm:pt>
    <dgm:pt modelId="{C850B55F-26B6-F44E-BF60-A7C4346F03B9}" type="sibTrans" cxnId="{A80A0271-9BC5-E745-894B-F82C018034C2}">
      <dgm:prSet/>
      <dgm:spPr/>
      <dgm:t>
        <a:bodyPr/>
        <a:lstStyle/>
        <a:p>
          <a:endParaRPr lang="en-US"/>
        </a:p>
      </dgm:t>
    </dgm:pt>
    <dgm:pt modelId="{B72FDB85-F3DF-5840-A044-F2BC76975359}">
      <dgm:prSet phldrT="[Text]" custT="1"/>
      <dgm:spPr/>
      <dgm:t>
        <a:bodyPr/>
        <a:lstStyle/>
        <a:p>
          <a:r>
            <a:rPr lang="en-US" sz="1400" dirty="0" smtClean="0"/>
            <a:t>Gait analysis, health progression monitoring</a:t>
          </a:r>
          <a:endParaRPr lang="en-US" sz="1400" dirty="0"/>
        </a:p>
      </dgm:t>
    </dgm:pt>
    <dgm:pt modelId="{30A2B243-BCBA-504F-9801-702440EE966D}" type="parTrans" cxnId="{601CA540-E67E-E849-BEB2-CD51876E127C}">
      <dgm:prSet/>
      <dgm:spPr/>
      <dgm:t>
        <a:bodyPr/>
        <a:lstStyle/>
        <a:p>
          <a:endParaRPr lang="en-US"/>
        </a:p>
      </dgm:t>
    </dgm:pt>
    <dgm:pt modelId="{BA796CE0-21FB-CF40-A744-8421ED2313B5}" type="sibTrans" cxnId="{601CA540-E67E-E849-BEB2-CD51876E127C}">
      <dgm:prSet/>
      <dgm:spPr/>
      <dgm:t>
        <a:bodyPr/>
        <a:lstStyle/>
        <a:p>
          <a:endParaRPr lang="en-US"/>
        </a:p>
      </dgm:t>
    </dgm:pt>
    <dgm:pt modelId="{20FAE999-6E6B-FE48-8266-7E9EC8D8582A}">
      <dgm:prSet phldrT="[Text]" custT="1"/>
      <dgm:spPr/>
      <dgm:t>
        <a:bodyPr/>
        <a:lstStyle/>
        <a:p>
          <a:r>
            <a:rPr lang="en-US" sz="1500" dirty="0" smtClean="0"/>
            <a:t>Health analytics</a:t>
          </a:r>
          <a:endParaRPr lang="en-US" sz="1500" dirty="0"/>
        </a:p>
      </dgm:t>
    </dgm:pt>
    <dgm:pt modelId="{C6E34222-5A3A-C74B-8A30-86CFCB749A04}" type="parTrans" cxnId="{EB6599BB-ED2C-4244-9A24-750702995907}">
      <dgm:prSet/>
      <dgm:spPr/>
      <dgm:t>
        <a:bodyPr/>
        <a:lstStyle/>
        <a:p>
          <a:endParaRPr lang="en-US"/>
        </a:p>
      </dgm:t>
    </dgm:pt>
    <dgm:pt modelId="{58DD5D53-2AE6-E341-82D5-2E6839163B28}" type="sibTrans" cxnId="{EB6599BB-ED2C-4244-9A24-750702995907}">
      <dgm:prSet/>
      <dgm:spPr/>
      <dgm:t>
        <a:bodyPr/>
        <a:lstStyle/>
        <a:p>
          <a:endParaRPr lang="en-US"/>
        </a:p>
      </dgm:t>
    </dgm:pt>
    <dgm:pt modelId="{ED37BDD3-6C04-924B-B888-FE910A49D34B}">
      <dgm:prSet phldrT="[Text]" custT="1"/>
      <dgm:spPr>
        <a:solidFill>
          <a:schemeClr val="accent1">
            <a:lumMod val="60000"/>
            <a:lumOff val="40000"/>
          </a:schemeClr>
        </a:solidFill>
      </dgm:spPr>
      <dgm:t>
        <a:bodyPr/>
        <a:lstStyle/>
        <a:p>
          <a:r>
            <a:rPr lang="en-US" sz="1400" dirty="0" smtClean="0"/>
            <a:t>SOS alarm,</a:t>
          </a:r>
        </a:p>
        <a:p>
          <a:r>
            <a:rPr lang="en-US" sz="1400" dirty="0" smtClean="0"/>
            <a:t>e.g. Alert 1</a:t>
          </a:r>
          <a:endParaRPr lang="en-US" sz="1400" dirty="0"/>
        </a:p>
      </dgm:t>
    </dgm:pt>
    <dgm:pt modelId="{269748BA-D4FD-4444-A239-293B3F1F9451}" type="parTrans" cxnId="{FB44AD44-FC7D-B144-8626-D269C692F065}">
      <dgm:prSet/>
      <dgm:spPr/>
      <dgm:t>
        <a:bodyPr/>
        <a:lstStyle/>
        <a:p>
          <a:endParaRPr lang="en-US"/>
        </a:p>
      </dgm:t>
    </dgm:pt>
    <dgm:pt modelId="{55134C3B-6A25-2A4F-88DC-9E7DF1E8833D}" type="sibTrans" cxnId="{FB44AD44-FC7D-B144-8626-D269C692F065}">
      <dgm:prSet/>
      <dgm:spPr/>
      <dgm:t>
        <a:bodyPr/>
        <a:lstStyle/>
        <a:p>
          <a:endParaRPr lang="en-US"/>
        </a:p>
      </dgm:t>
    </dgm:pt>
    <dgm:pt modelId="{2BCEBBE0-9BC9-C14C-9315-51B71231A963}">
      <dgm:prSet phldrT="[Text]" custT="1"/>
      <dgm:spPr>
        <a:solidFill>
          <a:schemeClr val="accent2"/>
        </a:solidFill>
      </dgm:spPr>
      <dgm:t>
        <a:bodyPr/>
        <a:lstStyle/>
        <a:p>
          <a:r>
            <a:rPr lang="en-US" sz="1400" dirty="0" smtClean="0"/>
            <a:t>Health tracking,</a:t>
          </a:r>
        </a:p>
        <a:p>
          <a:r>
            <a:rPr lang="en-US" sz="1400" dirty="0" smtClean="0"/>
            <a:t> e.g., Vivify mobile app</a:t>
          </a:r>
          <a:endParaRPr lang="en-US" sz="1400" dirty="0"/>
        </a:p>
      </dgm:t>
    </dgm:pt>
    <dgm:pt modelId="{BA2B6265-9C26-2C4A-97AB-704308D0E34A}" type="parTrans" cxnId="{4F1A4CD5-5203-DA46-A4E5-6D1EB35C1B8D}">
      <dgm:prSet/>
      <dgm:spPr/>
      <dgm:t>
        <a:bodyPr/>
        <a:lstStyle/>
        <a:p>
          <a:endParaRPr lang="en-US"/>
        </a:p>
      </dgm:t>
    </dgm:pt>
    <dgm:pt modelId="{B440967F-041F-3444-9E7B-ADFCF4820C4F}" type="sibTrans" cxnId="{4F1A4CD5-5203-DA46-A4E5-6D1EB35C1B8D}">
      <dgm:prSet/>
      <dgm:spPr/>
      <dgm:t>
        <a:bodyPr/>
        <a:lstStyle/>
        <a:p>
          <a:endParaRPr lang="en-US"/>
        </a:p>
      </dgm:t>
    </dgm:pt>
    <dgm:pt modelId="{AD560ED7-D69A-9A4C-8CBD-C4F7B73FEAB9}">
      <dgm:prSet phldrT="[Text]" custT="1"/>
      <dgm:spPr>
        <a:solidFill>
          <a:schemeClr val="accent2"/>
        </a:solidFill>
      </dgm:spPr>
      <dgm:t>
        <a:bodyPr/>
        <a:lstStyle/>
        <a:p>
          <a:r>
            <a:rPr lang="en-US" sz="1400" dirty="0" smtClean="0"/>
            <a:t>Senior care devices, e.g.,</a:t>
          </a:r>
          <a:r>
            <a:rPr lang="en-US" sz="1400" dirty="0" err="1" smtClean="0"/>
            <a:t>telyTV</a:t>
          </a:r>
          <a:r>
            <a:rPr lang="en-US" sz="1400" dirty="0" smtClean="0"/>
            <a:t>, </a:t>
          </a:r>
          <a:r>
            <a:rPr lang="en-US" sz="1400" dirty="0" err="1" smtClean="0"/>
            <a:t>TVears</a:t>
          </a:r>
          <a:r>
            <a:rPr lang="en-US" sz="1400" dirty="0" smtClean="0"/>
            <a:t> </a:t>
          </a:r>
          <a:endParaRPr lang="en-US" sz="1400" dirty="0"/>
        </a:p>
      </dgm:t>
    </dgm:pt>
    <dgm:pt modelId="{0CCBAE94-8837-A74E-8539-07E6AA91F19B}" type="parTrans" cxnId="{CE4C9974-1469-194B-BE94-B53B3425A086}">
      <dgm:prSet/>
      <dgm:spPr/>
      <dgm:t>
        <a:bodyPr/>
        <a:lstStyle/>
        <a:p>
          <a:endParaRPr lang="en-US"/>
        </a:p>
      </dgm:t>
    </dgm:pt>
    <dgm:pt modelId="{BC0C23A5-2301-574C-8F8D-B942C3473C89}" type="sibTrans" cxnId="{CE4C9974-1469-194B-BE94-B53B3425A086}">
      <dgm:prSet/>
      <dgm:spPr/>
      <dgm:t>
        <a:bodyPr/>
        <a:lstStyle/>
        <a:p>
          <a:endParaRPr lang="en-US"/>
        </a:p>
      </dgm:t>
    </dgm:pt>
    <dgm:pt modelId="{F784527C-1EE7-B140-AA65-7AD792EC81C3}" type="pres">
      <dgm:prSet presAssocID="{940BFDEE-CA40-D640-8331-F34A7BC87CF0}" presName="Name0" presStyleCnt="0">
        <dgm:presLayoutVars>
          <dgm:chPref val="1"/>
          <dgm:dir/>
          <dgm:animOne val="branch"/>
          <dgm:animLvl val="lvl"/>
          <dgm:resizeHandles val="exact"/>
        </dgm:presLayoutVars>
      </dgm:prSet>
      <dgm:spPr/>
      <dgm:t>
        <a:bodyPr/>
        <a:lstStyle/>
        <a:p>
          <a:endParaRPr lang="en-US"/>
        </a:p>
      </dgm:t>
    </dgm:pt>
    <dgm:pt modelId="{BC9F80FE-3D1C-C94E-A6D6-E0AE02089BB6}" type="pres">
      <dgm:prSet presAssocID="{D1AE724F-D6E8-1042-85FD-9763D9B9B913}" presName="root1" presStyleCnt="0"/>
      <dgm:spPr/>
    </dgm:pt>
    <dgm:pt modelId="{6FFA11BB-BC3E-FB43-8F7C-4CF4066B0C7B}" type="pres">
      <dgm:prSet presAssocID="{D1AE724F-D6E8-1042-85FD-9763D9B9B913}" presName="LevelOneTextNode" presStyleLbl="node0" presStyleIdx="0" presStyleCnt="1" custAng="5400000" custScaleX="257854" custScaleY="43640">
        <dgm:presLayoutVars>
          <dgm:chPref val="3"/>
        </dgm:presLayoutVars>
      </dgm:prSet>
      <dgm:spPr/>
      <dgm:t>
        <a:bodyPr/>
        <a:lstStyle/>
        <a:p>
          <a:endParaRPr lang="en-US"/>
        </a:p>
      </dgm:t>
    </dgm:pt>
    <dgm:pt modelId="{D0698267-0CFA-294C-A76C-93451F57314D}" type="pres">
      <dgm:prSet presAssocID="{D1AE724F-D6E8-1042-85FD-9763D9B9B913}" presName="level2hierChild" presStyleCnt="0"/>
      <dgm:spPr/>
    </dgm:pt>
    <dgm:pt modelId="{A03CA94C-572B-7E4D-8B8C-4C8EA61726A9}" type="pres">
      <dgm:prSet presAssocID="{6341871D-184F-9546-B7AC-E43753161B89}" presName="conn2-1" presStyleLbl="parChTrans1D2" presStyleIdx="0" presStyleCnt="3"/>
      <dgm:spPr/>
      <dgm:t>
        <a:bodyPr/>
        <a:lstStyle/>
        <a:p>
          <a:endParaRPr lang="en-US"/>
        </a:p>
      </dgm:t>
    </dgm:pt>
    <dgm:pt modelId="{6747FC3B-7000-FF44-9DD2-75086B592660}" type="pres">
      <dgm:prSet presAssocID="{6341871D-184F-9546-B7AC-E43753161B89}" presName="connTx" presStyleLbl="parChTrans1D2" presStyleIdx="0" presStyleCnt="3"/>
      <dgm:spPr/>
      <dgm:t>
        <a:bodyPr/>
        <a:lstStyle/>
        <a:p>
          <a:endParaRPr lang="en-US"/>
        </a:p>
      </dgm:t>
    </dgm:pt>
    <dgm:pt modelId="{D88C197A-DE6D-8544-802D-92DF4246CB3C}" type="pres">
      <dgm:prSet presAssocID="{5055B67A-840F-4449-8A5D-4B1168C0D2D9}" presName="root2" presStyleCnt="0"/>
      <dgm:spPr/>
    </dgm:pt>
    <dgm:pt modelId="{A09BDB1E-D90F-2E4E-8202-F16F80D3E00C}" type="pres">
      <dgm:prSet presAssocID="{5055B67A-840F-4449-8A5D-4B1168C0D2D9}" presName="LevelTwoTextNode" presStyleLbl="node2" presStyleIdx="0" presStyleCnt="3">
        <dgm:presLayoutVars>
          <dgm:chPref val="3"/>
        </dgm:presLayoutVars>
      </dgm:prSet>
      <dgm:spPr/>
      <dgm:t>
        <a:bodyPr/>
        <a:lstStyle/>
        <a:p>
          <a:endParaRPr lang="en-US"/>
        </a:p>
      </dgm:t>
    </dgm:pt>
    <dgm:pt modelId="{5975DB6A-48F5-7D47-AD92-87BDEB2C4660}" type="pres">
      <dgm:prSet presAssocID="{5055B67A-840F-4449-8A5D-4B1168C0D2D9}" presName="level3hierChild" presStyleCnt="0"/>
      <dgm:spPr/>
    </dgm:pt>
    <dgm:pt modelId="{B2132E71-2D20-2D41-93DB-4C6EC2E9CC74}" type="pres">
      <dgm:prSet presAssocID="{33DCD8E7-6FCB-CC49-BBF2-D2B172820B2D}" presName="conn2-1" presStyleLbl="parChTrans1D3" presStyleIdx="0" presStyleCnt="6"/>
      <dgm:spPr/>
      <dgm:t>
        <a:bodyPr/>
        <a:lstStyle/>
        <a:p>
          <a:endParaRPr lang="en-US"/>
        </a:p>
      </dgm:t>
    </dgm:pt>
    <dgm:pt modelId="{EC21F8E1-3FA5-1643-BDAB-B78BCDD7446D}" type="pres">
      <dgm:prSet presAssocID="{33DCD8E7-6FCB-CC49-BBF2-D2B172820B2D}" presName="connTx" presStyleLbl="parChTrans1D3" presStyleIdx="0" presStyleCnt="6"/>
      <dgm:spPr/>
      <dgm:t>
        <a:bodyPr/>
        <a:lstStyle/>
        <a:p>
          <a:endParaRPr lang="en-US"/>
        </a:p>
      </dgm:t>
    </dgm:pt>
    <dgm:pt modelId="{18C0EE4F-B2F1-3243-8C6D-4801219758FD}" type="pres">
      <dgm:prSet presAssocID="{78190AD4-7D6C-7F45-B03B-3B37DFB2E604}" presName="root2" presStyleCnt="0"/>
      <dgm:spPr/>
    </dgm:pt>
    <dgm:pt modelId="{3BE0E8DE-274F-A145-8E12-61601116A1E1}" type="pres">
      <dgm:prSet presAssocID="{78190AD4-7D6C-7F45-B03B-3B37DFB2E604}" presName="LevelTwoTextNode" presStyleLbl="node3" presStyleIdx="0" presStyleCnt="6">
        <dgm:presLayoutVars>
          <dgm:chPref val="3"/>
        </dgm:presLayoutVars>
      </dgm:prSet>
      <dgm:spPr/>
      <dgm:t>
        <a:bodyPr/>
        <a:lstStyle/>
        <a:p>
          <a:endParaRPr lang="en-US"/>
        </a:p>
      </dgm:t>
    </dgm:pt>
    <dgm:pt modelId="{9FB5D045-58D3-0E4B-B984-4E540252731F}" type="pres">
      <dgm:prSet presAssocID="{78190AD4-7D6C-7F45-B03B-3B37DFB2E604}" presName="level3hierChild" presStyleCnt="0"/>
      <dgm:spPr/>
    </dgm:pt>
    <dgm:pt modelId="{41368D4E-79F2-0C4B-8D8E-65962D341C95}" type="pres">
      <dgm:prSet presAssocID="{39C30569-C2FC-FE40-8B28-E5C9EFEBF902}" presName="conn2-1" presStyleLbl="parChTrans1D3" presStyleIdx="1" presStyleCnt="6"/>
      <dgm:spPr/>
      <dgm:t>
        <a:bodyPr/>
        <a:lstStyle/>
        <a:p>
          <a:endParaRPr lang="en-US"/>
        </a:p>
      </dgm:t>
    </dgm:pt>
    <dgm:pt modelId="{C5D0862A-3B81-BD4D-AE49-A46B5622D3BB}" type="pres">
      <dgm:prSet presAssocID="{39C30569-C2FC-FE40-8B28-E5C9EFEBF902}" presName="connTx" presStyleLbl="parChTrans1D3" presStyleIdx="1" presStyleCnt="6"/>
      <dgm:spPr/>
      <dgm:t>
        <a:bodyPr/>
        <a:lstStyle/>
        <a:p>
          <a:endParaRPr lang="en-US"/>
        </a:p>
      </dgm:t>
    </dgm:pt>
    <dgm:pt modelId="{CA7FCA58-7FA4-9847-AC38-4173C0AF5893}" type="pres">
      <dgm:prSet presAssocID="{76B84050-6122-0941-93E1-B7BCA8B56CD3}" presName="root2" presStyleCnt="0"/>
      <dgm:spPr/>
    </dgm:pt>
    <dgm:pt modelId="{9B2510E3-F5A2-8649-A23E-FC3E655A4D9E}" type="pres">
      <dgm:prSet presAssocID="{76B84050-6122-0941-93E1-B7BCA8B56CD3}" presName="LevelTwoTextNode" presStyleLbl="node3" presStyleIdx="1" presStyleCnt="6">
        <dgm:presLayoutVars>
          <dgm:chPref val="3"/>
        </dgm:presLayoutVars>
      </dgm:prSet>
      <dgm:spPr/>
      <dgm:t>
        <a:bodyPr/>
        <a:lstStyle/>
        <a:p>
          <a:endParaRPr lang="en-US"/>
        </a:p>
      </dgm:t>
    </dgm:pt>
    <dgm:pt modelId="{5BFC4AB8-554C-EB4B-9CDC-0F6CF3D1E73B}" type="pres">
      <dgm:prSet presAssocID="{76B84050-6122-0941-93E1-B7BCA8B56CD3}" presName="level3hierChild" presStyleCnt="0"/>
      <dgm:spPr/>
    </dgm:pt>
    <dgm:pt modelId="{7CD02C0B-0782-7542-9F55-79E3D29D833A}" type="pres">
      <dgm:prSet presAssocID="{BA2B6265-9C26-2C4A-97AB-704308D0E34A}" presName="conn2-1" presStyleLbl="parChTrans1D3" presStyleIdx="2" presStyleCnt="6"/>
      <dgm:spPr/>
      <dgm:t>
        <a:bodyPr/>
        <a:lstStyle/>
        <a:p>
          <a:endParaRPr lang="en-US"/>
        </a:p>
      </dgm:t>
    </dgm:pt>
    <dgm:pt modelId="{5A262B3E-9CD2-6D4B-85BB-F9BF1EBF9FA7}" type="pres">
      <dgm:prSet presAssocID="{BA2B6265-9C26-2C4A-97AB-704308D0E34A}" presName="connTx" presStyleLbl="parChTrans1D3" presStyleIdx="2" presStyleCnt="6"/>
      <dgm:spPr/>
      <dgm:t>
        <a:bodyPr/>
        <a:lstStyle/>
        <a:p>
          <a:endParaRPr lang="en-US"/>
        </a:p>
      </dgm:t>
    </dgm:pt>
    <dgm:pt modelId="{5982ECB8-6724-534C-BED4-020FBF732B62}" type="pres">
      <dgm:prSet presAssocID="{2BCEBBE0-9BC9-C14C-9315-51B71231A963}" presName="root2" presStyleCnt="0"/>
      <dgm:spPr/>
    </dgm:pt>
    <dgm:pt modelId="{4D2239B2-B7A0-284B-9658-3BC1A27891A6}" type="pres">
      <dgm:prSet presAssocID="{2BCEBBE0-9BC9-C14C-9315-51B71231A963}" presName="LevelTwoTextNode" presStyleLbl="node3" presStyleIdx="2" presStyleCnt="6">
        <dgm:presLayoutVars>
          <dgm:chPref val="3"/>
        </dgm:presLayoutVars>
      </dgm:prSet>
      <dgm:spPr/>
      <dgm:t>
        <a:bodyPr/>
        <a:lstStyle/>
        <a:p>
          <a:endParaRPr lang="en-US"/>
        </a:p>
      </dgm:t>
    </dgm:pt>
    <dgm:pt modelId="{51BBBF24-BFB7-D94D-A447-D21324BAF9AB}" type="pres">
      <dgm:prSet presAssocID="{2BCEBBE0-9BC9-C14C-9315-51B71231A963}" presName="level3hierChild" presStyleCnt="0"/>
      <dgm:spPr/>
    </dgm:pt>
    <dgm:pt modelId="{7436049F-EDFA-5F47-87E0-30404D0A4EF4}" type="pres">
      <dgm:prSet presAssocID="{0CCBAE94-8837-A74E-8539-07E6AA91F19B}" presName="conn2-1" presStyleLbl="parChTrans1D3" presStyleIdx="3" presStyleCnt="6"/>
      <dgm:spPr/>
      <dgm:t>
        <a:bodyPr/>
        <a:lstStyle/>
        <a:p>
          <a:endParaRPr lang="en-US"/>
        </a:p>
      </dgm:t>
    </dgm:pt>
    <dgm:pt modelId="{67C02C0F-E051-AE4E-ABEE-1741FA3528CF}" type="pres">
      <dgm:prSet presAssocID="{0CCBAE94-8837-A74E-8539-07E6AA91F19B}" presName="connTx" presStyleLbl="parChTrans1D3" presStyleIdx="3" presStyleCnt="6"/>
      <dgm:spPr/>
      <dgm:t>
        <a:bodyPr/>
        <a:lstStyle/>
        <a:p>
          <a:endParaRPr lang="en-US"/>
        </a:p>
      </dgm:t>
    </dgm:pt>
    <dgm:pt modelId="{16D34CF1-31C2-ED4B-A961-4BA2589B4FEE}" type="pres">
      <dgm:prSet presAssocID="{AD560ED7-D69A-9A4C-8CBD-C4F7B73FEAB9}" presName="root2" presStyleCnt="0"/>
      <dgm:spPr/>
    </dgm:pt>
    <dgm:pt modelId="{90717E44-7834-3247-9F07-C9F1414740DA}" type="pres">
      <dgm:prSet presAssocID="{AD560ED7-D69A-9A4C-8CBD-C4F7B73FEAB9}" presName="LevelTwoTextNode" presStyleLbl="node3" presStyleIdx="3" presStyleCnt="6">
        <dgm:presLayoutVars>
          <dgm:chPref val="3"/>
        </dgm:presLayoutVars>
      </dgm:prSet>
      <dgm:spPr/>
      <dgm:t>
        <a:bodyPr/>
        <a:lstStyle/>
        <a:p>
          <a:endParaRPr lang="en-US"/>
        </a:p>
      </dgm:t>
    </dgm:pt>
    <dgm:pt modelId="{EC2339BD-97D4-BE4A-AF01-680E6D6A7D45}" type="pres">
      <dgm:prSet presAssocID="{AD560ED7-D69A-9A4C-8CBD-C4F7B73FEAB9}" presName="level3hierChild" presStyleCnt="0"/>
      <dgm:spPr/>
    </dgm:pt>
    <dgm:pt modelId="{D7CF5B8D-50FA-A642-A383-A04F4BEE999E}" type="pres">
      <dgm:prSet presAssocID="{E729DEC1-10D4-4D4D-850A-1C14C0D0CC75}" presName="conn2-1" presStyleLbl="parChTrans1D2" presStyleIdx="1" presStyleCnt="3"/>
      <dgm:spPr/>
      <dgm:t>
        <a:bodyPr/>
        <a:lstStyle/>
        <a:p>
          <a:endParaRPr lang="en-US"/>
        </a:p>
      </dgm:t>
    </dgm:pt>
    <dgm:pt modelId="{0EAC7D03-00EF-5F4F-8CAF-593486BDDFB6}" type="pres">
      <dgm:prSet presAssocID="{E729DEC1-10D4-4D4D-850A-1C14C0D0CC75}" presName="connTx" presStyleLbl="parChTrans1D2" presStyleIdx="1" presStyleCnt="3"/>
      <dgm:spPr/>
      <dgm:t>
        <a:bodyPr/>
        <a:lstStyle/>
        <a:p>
          <a:endParaRPr lang="en-US"/>
        </a:p>
      </dgm:t>
    </dgm:pt>
    <dgm:pt modelId="{8E8FFDF1-C67D-6A44-AA7D-98D1454538F0}" type="pres">
      <dgm:prSet presAssocID="{1594B0DA-EB58-604D-AE1F-F7AFCA5DB04F}" presName="root2" presStyleCnt="0"/>
      <dgm:spPr/>
    </dgm:pt>
    <dgm:pt modelId="{DAF6E7D3-5D7E-4A4D-82D5-B22F931B3054}" type="pres">
      <dgm:prSet presAssocID="{1594B0DA-EB58-604D-AE1F-F7AFCA5DB04F}" presName="LevelTwoTextNode" presStyleLbl="node2" presStyleIdx="1" presStyleCnt="3">
        <dgm:presLayoutVars>
          <dgm:chPref val="3"/>
        </dgm:presLayoutVars>
      </dgm:prSet>
      <dgm:spPr/>
      <dgm:t>
        <a:bodyPr/>
        <a:lstStyle/>
        <a:p>
          <a:endParaRPr lang="en-US"/>
        </a:p>
      </dgm:t>
    </dgm:pt>
    <dgm:pt modelId="{FB11F8BB-0732-1F4B-8A34-CC49943A2CB0}" type="pres">
      <dgm:prSet presAssocID="{1594B0DA-EB58-604D-AE1F-F7AFCA5DB04F}" presName="level3hierChild" presStyleCnt="0"/>
      <dgm:spPr/>
    </dgm:pt>
    <dgm:pt modelId="{89D10FEC-309C-2842-A272-6778E3011ACA}" type="pres">
      <dgm:prSet presAssocID="{269748BA-D4FD-4444-A239-293B3F1F9451}" presName="conn2-1" presStyleLbl="parChTrans1D3" presStyleIdx="4" presStyleCnt="6"/>
      <dgm:spPr/>
      <dgm:t>
        <a:bodyPr/>
        <a:lstStyle/>
        <a:p>
          <a:endParaRPr lang="en-US"/>
        </a:p>
      </dgm:t>
    </dgm:pt>
    <dgm:pt modelId="{2F614AB5-40D0-1341-923B-657418297CB2}" type="pres">
      <dgm:prSet presAssocID="{269748BA-D4FD-4444-A239-293B3F1F9451}" presName="connTx" presStyleLbl="parChTrans1D3" presStyleIdx="4" presStyleCnt="6"/>
      <dgm:spPr/>
      <dgm:t>
        <a:bodyPr/>
        <a:lstStyle/>
        <a:p>
          <a:endParaRPr lang="en-US"/>
        </a:p>
      </dgm:t>
    </dgm:pt>
    <dgm:pt modelId="{C093949B-1614-E444-8E15-2C875BA5A771}" type="pres">
      <dgm:prSet presAssocID="{ED37BDD3-6C04-924B-B888-FE910A49D34B}" presName="root2" presStyleCnt="0"/>
      <dgm:spPr/>
    </dgm:pt>
    <dgm:pt modelId="{6F0A5C62-D3C3-A945-AAA1-F50E7C3D5EB5}" type="pres">
      <dgm:prSet presAssocID="{ED37BDD3-6C04-924B-B888-FE910A49D34B}" presName="LevelTwoTextNode" presStyleLbl="node3" presStyleIdx="4" presStyleCnt="6">
        <dgm:presLayoutVars>
          <dgm:chPref val="3"/>
        </dgm:presLayoutVars>
      </dgm:prSet>
      <dgm:spPr/>
      <dgm:t>
        <a:bodyPr/>
        <a:lstStyle/>
        <a:p>
          <a:endParaRPr lang="en-US"/>
        </a:p>
      </dgm:t>
    </dgm:pt>
    <dgm:pt modelId="{4AE8F86D-51A0-1D4B-A8D8-6EDBC9534282}" type="pres">
      <dgm:prSet presAssocID="{ED37BDD3-6C04-924B-B888-FE910A49D34B}" presName="level3hierChild" presStyleCnt="0"/>
      <dgm:spPr/>
    </dgm:pt>
    <dgm:pt modelId="{770D6E53-8638-8942-8DA6-E20B3E7873F8}" type="pres">
      <dgm:prSet presAssocID="{C6E34222-5A3A-C74B-8A30-86CFCB749A04}" presName="conn2-1" presStyleLbl="parChTrans1D2" presStyleIdx="2" presStyleCnt="3"/>
      <dgm:spPr/>
      <dgm:t>
        <a:bodyPr/>
        <a:lstStyle/>
        <a:p>
          <a:endParaRPr lang="en-US"/>
        </a:p>
      </dgm:t>
    </dgm:pt>
    <dgm:pt modelId="{127D9B6D-0B7D-6D4E-A9E1-AD4217C1AFE9}" type="pres">
      <dgm:prSet presAssocID="{C6E34222-5A3A-C74B-8A30-86CFCB749A04}" presName="connTx" presStyleLbl="parChTrans1D2" presStyleIdx="2" presStyleCnt="3"/>
      <dgm:spPr/>
      <dgm:t>
        <a:bodyPr/>
        <a:lstStyle/>
        <a:p>
          <a:endParaRPr lang="en-US"/>
        </a:p>
      </dgm:t>
    </dgm:pt>
    <dgm:pt modelId="{D130839A-5BAA-D642-A745-5A636FB2331C}" type="pres">
      <dgm:prSet presAssocID="{20FAE999-6E6B-FE48-8266-7E9EC8D8582A}" presName="root2" presStyleCnt="0"/>
      <dgm:spPr/>
    </dgm:pt>
    <dgm:pt modelId="{A91545C9-3D36-1840-B995-5C1A1B68AE59}" type="pres">
      <dgm:prSet presAssocID="{20FAE999-6E6B-FE48-8266-7E9EC8D8582A}" presName="LevelTwoTextNode" presStyleLbl="node2" presStyleIdx="2" presStyleCnt="3">
        <dgm:presLayoutVars>
          <dgm:chPref val="3"/>
        </dgm:presLayoutVars>
      </dgm:prSet>
      <dgm:spPr/>
      <dgm:t>
        <a:bodyPr/>
        <a:lstStyle/>
        <a:p>
          <a:endParaRPr lang="en-US"/>
        </a:p>
      </dgm:t>
    </dgm:pt>
    <dgm:pt modelId="{26EC6605-10FE-874C-8684-11D6DB7540FA}" type="pres">
      <dgm:prSet presAssocID="{20FAE999-6E6B-FE48-8266-7E9EC8D8582A}" presName="level3hierChild" presStyleCnt="0"/>
      <dgm:spPr/>
    </dgm:pt>
    <dgm:pt modelId="{0C043404-127D-9044-9EF6-5A940AC495FB}" type="pres">
      <dgm:prSet presAssocID="{30A2B243-BCBA-504F-9801-702440EE966D}" presName="conn2-1" presStyleLbl="parChTrans1D3" presStyleIdx="5" presStyleCnt="6"/>
      <dgm:spPr/>
      <dgm:t>
        <a:bodyPr/>
        <a:lstStyle/>
        <a:p>
          <a:endParaRPr lang="en-US"/>
        </a:p>
      </dgm:t>
    </dgm:pt>
    <dgm:pt modelId="{30702C52-D5CB-7E4B-B92C-D929FC34F3C6}" type="pres">
      <dgm:prSet presAssocID="{30A2B243-BCBA-504F-9801-702440EE966D}" presName="connTx" presStyleLbl="parChTrans1D3" presStyleIdx="5" presStyleCnt="6"/>
      <dgm:spPr/>
      <dgm:t>
        <a:bodyPr/>
        <a:lstStyle/>
        <a:p>
          <a:endParaRPr lang="en-US"/>
        </a:p>
      </dgm:t>
    </dgm:pt>
    <dgm:pt modelId="{128DBC84-3A3B-4C49-AB1A-2B5DABE67D5B}" type="pres">
      <dgm:prSet presAssocID="{B72FDB85-F3DF-5840-A044-F2BC76975359}" presName="root2" presStyleCnt="0"/>
      <dgm:spPr/>
    </dgm:pt>
    <dgm:pt modelId="{1E4CDD30-1DB8-DA47-9B44-976257987EB5}" type="pres">
      <dgm:prSet presAssocID="{B72FDB85-F3DF-5840-A044-F2BC76975359}" presName="LevelTwoTextNode" presStyleLbl="node3" presStyleIdx="5" presStyleCnt="6">
        <dgm:presLayoutVars>
          <dgm:chPref val="3"/>
        </dgm:presLayoutVars>
      </dgm:prSet>
      <dgm:spPr/>
      <dgm:t>
        <a:bodyPr/>
        <a:lstStyle/>
        <a:p>
          <a:endParaRPr lang="en-US"/>
        </a:p>
      </dgm:t>
    </dgm:pt>
    <dgm:pt modelId="{DFD12F18-CF27-304D-9100-5F8D1FA7D2CA}" type="pres">
      <dgm:prSet presAssocID="{B72FDB85-F3DF-5840-A044-F2BC76975359}" presName="level3hierChild" presStyleCnt="0"/>
      <dgm:spPr/>
    </dgm:pt>
  </dgm:ptLst>
  <dgm:cxnLst>
    <dgm:cxn modelId="{7CCDD412-40EA-844D-87B6-0B617A01DBDE}" srcId="{940BFDEE-CA40-D640-8331-F34A7BC87CF0}" destId="{D1AE724F-D6E8-1042-85FD-9763D9B9B913}" srcOrd="0" destOrd="0" parTransId="{113B92B1-B4E2-A742-BBA3-1F1123AE7750}" sibTransId="{33B3AFD0-91C2-C149-BEB7-3E435E87E822}"/>
    <dgm:cxn modelId="{4DFD0383-8270-4FBA-979C-229E8846A172}" type="presOf" srcId="{76B84050-6122-0941-93E1-B7BCA8B56CD3}" destId="{9B2510E3-F5A2-8649-A23E-FC3E655A4D9E}" srcOrd="0" destOrd="0" presId="urn:microsoft.com/office/officeart/2008/layout/HorizontalMultiLevelHierarchy"/>
    <dgm:cxn modelId="{673C89BD-7BFF-4430-B3C2-BEFC3978BAD6}" type="presOf" srcId="{BA2B6265-9C26-2C4A-97AB-704308D0E34A}" destId="{7CD02C0B-0782-7542-9F55-79E3D29D833A}" srcOrd="0" destOrd="0" presId="urn:microsoft.com/office/officeart/2008/layout/HorizontalMultiLevelHierarchy"/>
    <dgm:cxn modelId="{D2404321-9DBB-44BF-9FE6-3EE0CE56D0F5}" type="presOf" srcId="{5055B67A-840F-4449-8A5D-4B1168C0D2D9}" destId="{A09BDB1E-D90F-2E4E-8202-F16F80D3E00C}" srcOrd="0" destOrd="0" presId="urn:microsoft.com/office/officeart/2008/layout/HorizontalMultiLevelHierarchy"/>
    <dgm:cxn modelId="{22723927-F930-364B-B206-2088FA0E2B77}" srcId="{5055B67A-840F-4449-8A5D-4B1168C0D2D9}" destId="{78190AD4-7D6C-7F45-B03B-3B37DFB2E604}" srcOrd="0" destOrd="0" parTransId="{33DCD8E7-6FCB-CC49-BBF2-D2B172820B2D}" sibTransId="{8E6AA09C-F2C2-9240-BE55-49AD182A2164}"/>
    <dgm:cxn modelId="{66E1C826-8C65-4862-807B-0CF93A5DCC4E}" type="presOf" srcId="{30A2B243-BCBA-504F-9801-702440EE966D}" destId="{30702C52-D5CB-7E4B-B92C-D929FC34F3C6}" srcOrd="1" destOrd="0" presId="urn:microsoft.com/office/officeart/2008/layout/HorizontalMultiLevelHierarchy"/>
    <dgm:cxn modelId="{006CCB0D-0311-4563-A211-26F897004115}" type="presOf" srcId="{78190AD4-7D6C-7F45-B03B-3B37DFB2E604}" destId="{3BE0E8DE-274F-A145-8E12-61601116A1E1}" srcOrd="0" destOrd="0" presId="urn:microsoft.com/office/officeart/2008/layout/HorizontalMultiLevelHierarchy"/>
    <dgm:cxn modelId="{DBDA6E0C-BFEC-4AC5-89B7-2BA99434F0FD}" type="presOf" srcId="{39C30569-C2FC-FE40-8B28-E5C9EFEBF902}" destId="{C5D0862A-3B81-BD4D-AE49-A46B5622D3BB}" srcOrd="1" destOrd="0" presId="urn:microsoft.com/office/officeart/2008/layout/HorizontalMultiLevelHierarchy"/>
    <dgm:cxn modelId="{B2456DC0-514A-483A-AA64-ADEF31DE69CE}" type="presOf" srcId="{AD560ED7-D69A-9A4C-8CBD-C4F7B73FEAB9}" destId="{90717E44-7834-3247-9F07-C9F1414740DA}" srcOrd="0" destOrd="0" presId="urn:microsoft.com/office/officeart/2008/layout/HorizontalMultiLevelHierarchy"/>
    <dgm:cxn modelId="{24175E9A-B308-D145-9812-A5D1CA66FFBF}" srcId="{D1AE724F-D6E8-1042-85FD-9763D9B9B913}" destId="{5055B67A-840F-4449-8A5D-4B1168C0D2D9}" srcOrd="0" destOrd="0" parTransId="{6341871D-184F-9546-B7AC-E43753161B89}" sibTransId="{646B9C6B-1A77-0543-B9FB-C6A58D76EC4E}"/>
    <dgm:cxn modelId="{C0DC0D26-A15C-4150-AC08-6DB9A8EF84A2}" type="presOf" srcId="{0CCBAE94-8837-A74E-8539-07E6AA91F19B}" destId="{7436049F-EDFA-5F47-87E0-30404D0A4EF4}" srcOrd="0" destOrd="0" presId="urn:microsoft.com/office/officeart/2008/layout/HorizontalMultiLevelHierarchy"/>
    <dgm:cxn modelId="{9D82FF35-D632-4299-A45C-49320032F7B3}" type="presOf" srcId="{1594B0DA-EB58-604D-AE1F-F7AFCA5DB04F}" destId="{DAF6E7D3-5D7E-4A4D-82D5-B22F931B3054}" srcOrd="0" destOrd="0" presId="urn:microsoft.com/office/officeart/2008/layout/HorizontalMultiLevelHierarchy"/>
    <dgm:cxn modelId="{0348B144-D10F-4998-BE6C-91D8AC41AB3B}" type="presOf" srcId="{2BCEBBE0-9BC9-C14C-9315-51B71231A963}" destId="{4D2239B2-B7A0-284B-9658-3BC1A27891A6}" srcOrd="0" destOrd="0" presId="urn:microsoft.com/office/officeart/2008/layout/HorizontalMultiLevelHierarchy"/>
    <dgm:cxn modelId="{0D876EEE-1373-4CAB-B3B4-8ECF91A09905}" type="presOf" srcId="{6341871D-184F-9546-B7AC-E43753161B89}" destId="{A03CA94C-572B-7E4D-8B8C-4C8EA61726A9}" srcOrd="0" destOrd="0" presId="urn:microsoft.com/office/officeart/2008/layout/HorizontalMultiLevelHierarchy"/>
    <dgm:cxn modelId="{9210703E-DE32-47B6-BACD-2BDBF682880E}" type="presOf" srcId="{D1AE724F-D6E8-1042-85FD-9763D9B9B913}" destId="{6FFA11BB-BC3E-FB43-8F7C-4CF4066B0C7B}" srcOrd="0" destOrd="0" presId="urn:microsoft.com/office/officeart/2008/layout/HorizontalMultiLevelHierarchy"/>
    <dgm:cxn modelId="{601CA540-E67E-E849-BEB2-CD51876E127C}" srcId="{20FAE999-6E6B-FE48-8266-7E9EC8D8582A}" destId="{B72FDB85-F3DF-5840-A044-F2BC76975359}" srcOrd="0" destOrd="0" parTransId="{30A2B243-BCBA-504F-9801-702440EE966D}" sibTransId="{BA796CE0-21FB-CF40-A744-8421ED2313B5}"/>
    <dgm:cxn modelId="{D4AAF4CB-E10D-4BA6-859B-258C7FA8B743}" type="presOf" srcId="{0CCBAE94-8837-A74E-8539-07E6AA91F19B}" destId="{67C02C0F-E051-AE4E-ABEE-1741FA3528CF}" srcOrd="1" destOrd="0" presId="urn:microsoft.com/office/officeart/2008/layout/HorizontalMultiLevelHierarchy"/>
    <dgm:cxn modelId="{4DDC9887-DA8A-46BB-891A-BB7727447F15}" type="presOf" srcId="{C6E34222-5A3A-C74B-8A30-86CFCB749A04}" destId="{127D9B6D-0B7D-6D4E-A9E1-AD4217C1AFE9}" srcOrd="1" destOrd="0" presId="urn:microsoft.com/office/officeart/2008/layout/HorizontalMultiLevelHierarchy"/>
    <dgm:cxn modelId="{FDBDFE63-D6CC-4C23-9AE8-15677E1E9C80}" type="presOf" srcId="{B72FDB85-F3DF-5840-A044-F2BC76975359}" destId="{1E4CDD30-1DB8-DA47-9B44-976257987EB5}" srcOrd="0" destOrd="0" presId="urn:microsoft.com/office/officeart/2008/layout/HorizontalMultiLevelHierarchy"/>
    <dgm:cxn modelId="{EB6599BB-ED2C-4244-9A24-750702995907}" srcId="{D1AE724F-D6E8-1042-85FD-9763D9B9B913}" destId="{20FAE999-6E6B-FE48-8266-7E9EC8D8582A}" srcOrd="2" destOrd="0" parTransId="{C6E34222-5A3A-C74B-8A30-86CFCB749A04}" sibTransId="{58DD5D53-2AE6-E341-82D5-2E6839163B28}"/>
    <dgm:cxn modelId="{A18D2022-8C8B-4363-BCA7-E746381BDD01}" type="presOf" srcId="{940BFDEE-CA40-D640-8331-F34A7BC87CF0}" destId="{F784527C-1EE7-B140-AA65-7AD792EC81C3}" srcOrd="0" destOrd="0" presId="urn:microsoft.com/office/officeart/2008/layout/HorizontalMultiLevelHierarchy"/>
    <dgm:cxn modelId="{20B00D5C-F3A6-419B-B2EF-00CBC27C4C1A}" type="presOf" srcId="{33DCD8E7-6FCB-CC49-BBF2-D2B172820B2D}" destId="{EC21F8E1-3FA5-1643-BDAB-B78BCDD7446D}" srcOrd="1" destOrd="0" presId="urn:microsoft.com/office/officeart/2008/layout/HorizontalMultiLevelHierarchy"/>
    <dgm:cxn modelId="{CF5E14D8-D008-46BF-82AC-59FF954A8236}" type="presOf" srcId="{ED37BDD3-6C04-924B-B888-FE910A49D34B}" destId="{6F0A5C62-D3C3-A945-AAA1-F50E7C3D5EB5}" srcOrd="0" destOrd="0" presId="urn:microsoft.com/office/officeart/2008/layout/HorizontalMultiLevelHierarchy"/>
    <dgm:cxn modelId="{9EF8AE5E-8103-4B69-B155-1D55DD50A880}" type="presOf" srcId="{E729DEC1-10D4-4D4D-850A-1C14C0D0CC75}" destId="{0EAC7D03-00EF-5F4F-8CAF-593486BDDFB6}" srcOrd="1" destOrd="0" presId="urn:microsoft.com/office/officeart/2008/layout/HorizontalMultiLevelHierarchy"/>
    <dgm:cxn modelId="{B0122217-CA7B-4B59-9D07-E2AC7C89317C}" type="presOf" srcId="{6341871D-184F-9546-B7AC-E43753161B89}" destId="{6747FC3B-7000-FF44-9DD2-75086B592660}" srcOrd="1" destOrd="0" presId="urn:microsoft.com/office/officeart/2008/layout/HorizontalMultiLevelHierarchy"/>
    <dgm:cxn modelId="{31B770B4-9CC3-404D-9A5D-79C7B1206F72}" type="presOf" srcId="{33DCD8E7-6FCB-CC49-BBF2-D2B172820B2D}" destId="{B2132E71-2D20-2D41-93DB-4C6EC2E9CC74}" srcOrd="0" destOrd="0" presId="urn:microsoft.com/office/officeart/2008/layout/HorizontalMultiLevelHierarchy"/>
    <dgm:cxn modelId="{E6EE7613-1A24-7F42-B07B-DDB4D053F635}" srcId="{5055B67A-840F-4449-8A5D-4B1168C0D2D9}" destId="{76B84050-6122-0941-93E1-B7BCA8B56CD3}" srcOrd="1" destOrd="0" parTransId="{39C30569-C2FC-FE40-8B28-E5C9EFEBF902}" sibTransId="{9136BBC6-3400-7C4F-8B97-8256D58CD751}"/>
    <dgm:cxn modelId="{CB3FD06C-C739-4627-8956-DC5DA198A91B}" type="presOf" srcId="{269748BA-D4FD-4444-A239-293B3F1F9451}" destId="{89D10FEC-309C-2842-A272-6778E3011ACA}" srcOrd="0" destOrd="0" presId="urn:microsoft.com/office/officeart/2008/layout/HorizontalMultiLevelHierarchy"/>
    <dgm:cxn modelId="{A80A0271-9BC5-E745-894B-F82C018034C2}" srcId="{D1AE724F-D6E8-1042-85FD-9763D9B9B913}" destId="{1594B0DA-EB58-604D-AE1F-F7AFCA5DB04F}" srcOrd="1" destOrd="0" parTransId="{E729DEC1-10D4-4D4D-850A-1C14C0D0CC75}" sibTransId="{C850B55F-26B6-F44E-BF60-A7C4346F03B9}"/>
    <dgm:cxn modelId="{BEBDC9CC-A241-407B-A6AB-EC5F8D700C3A}" type="presOf" srcId="{39C30569-C2FC-FE40-8B28-E5C9EFEBF902}" destId="{41368D4E-79F2-0C4B-8D8E-65962D341C95}" srcOrd="0" destOrd="0" presId="urn:microsoft.com/office/officeart/2008/layout/HorizontalMultiLevelHierarchy"/>
    <dgm:cxn modelId="{CE4C9974-1469-194B-BE94-B53B3425A086}" srcId="{5055B67A-840F-4449-8A5D-4B1168C0D2D9}" destId="{AD560ED7-D69A-9A4C-8CBD-C4F7B73FEAB9}" srcOrd="3" destOrd="0" parTransId="{0CCBAE94-8837-A74E-8539-07E6AA91F19B}" sibTransId="{BC0C23A5-2301-574C-8F8D-B942C3473C89}"/>
    <dgm:cxn modelId="{FB44AD44-FC7D-B144-8626-D269C692F065}" srcId="{1594B0DA-EB58-604D-AE1F-F7AFCA5DB04F}" destId="{ED37BDD3-6C04-924B-B888-FE910A49D34B}" srcOrd="0" destOrd="0" parTransId="{269748BA-D4FD-4444-A239-293B3F1F9451}" sibTransId="{55134C3B-6A25-2A4F-88DC-9E7DF1E8833D}"/>
    <dgm:cxn modelId="{044CA09A-16F3-4E11-A9CB-54048E14D646}" type="presOf" srcId="{E729DEC1-10D4-4D4D-850A-1C14C0D0CC75}" destId="{D7CF5B8D-50FA-A642-A383-A04F4BEE999E}" srcOrd="0" destOrd="0" presId="urn:microsoft.com/office/officeart/2008/layout/HorizontalMultiLevelHierarchy"/>
    <dgm:cxn modelId="{F94B4E28-469C-41D8-B54A-073ABB4740DB}" type="presOf" srcId="{20FAE999-6E6B-FE48-8266-7E9EC8D8582A}" destId="{A91545C9-3D36-1840-B995-5C1A1B68AE59}" srcOrd="0" destOrd="0" presId="urn:microsoft.com/office/officeart/2008/layout/HorizontalMultiLevelHierarchy"/>
    <dgm:cxn modelId="{40CAB661-EFDC-44A3-B384-18014D12A6BD}" type="presOf" srcId="{C6E34222-5A3A-C74B-8A30-86CFCB749A04}" destId="{770D6E53-8638-8942-8DA6-E20B3E7873F8}" srcOrd="0" destOrd="0" presId="urn:microsoft.com/office/officeart/2008/layout/HorizontalMultiLevelHierarchy"/>
    <dgm:cxn modelId="{143FCA4B-EAB1-43BA-A98A-ECFABC140D5D}" type="presOf" srcId="{30A2B243-BCBA-504F-9801-702440EE966D}" destId="{0C043404-127D-9044-9EF6-5A940AC495FB}" srcOrd="0" destOrd="0" presId="urn:microsoft.com/office/officeart/2008/layout/HorizontalMultiLevelHierarchy"/>
    <dgm:cxn modelId="{05204DD8-BF00-4C33-8986-BB6B2BE91090}" type="presOf" srcId="{BA2B6265-9C26-2C4A-97AB-704308D0E34A}" destId="{5A262B3E-9CD2-6D4B-85BB-F9BF1EBF9FA7}" srcOrd="1" destOrd="0" presId="urn:microsoft.com/office/officeart/2008/layout/HorizontalMultiLevelHierarchy"/>
    <dgm:cxn modelId="{4F1A4CD5-5203-DA46-A4E5-6D1EB35C1B8D}" srcId="{5055B67A-840F-4449-8A5D-4B1168C0D2D9}" destId="{2BCEBBE0-9BC9-C14C-9315-51B71231A963}" srcOrd="2" destOrd="0" parTransId="{BA2B6265-9C26-2C4A-97AB-704308D0E34A}" sibTransId="{B440967F-041F-3444-9E7B-ADFCF4820C4F}"/>
    <dgm:cxn modelId="{F5C3B66E-7F51-4A6E-8AE7-7FC0B31A37B0}" type="presOf" srcId="{269748BA-D4FD-4444-A239-293B3F1F9451}" destId="{2F614AB5-40D0-1341-923B-657418297CB2}" srcOrd="1" destOrd="0" presId="urn:microsoft.com/office/officeart/2008/layout/HorizontalMultiLevelHierarchy"/>
    <dgm:cxn modelId="{AC4029E3-208B-40E8-A829-D1BDDF8058B8}" type="presParOf" srcId="{F784527C-1EE7-B140-AA65-7AD792EC81C3}" destId="{BC9F80FE-3D1C-C94E-A6D6-E0AE02089BB6}" srcOrd="0" destOrd="0" presId="urn:microsoft.com/office/officeart/2008/layout/HorizontalMultiLevelHierarchy"/>
    <dgm:cxn modelId="{5A0CF9E4-ECD2-4C90-8802-98528B16015C}" type="presParOf" srcId="{BC9F80FE-3D1C-C94E-A6D6-E0AE02089BB6}" destId="{6FFA11BB-BC3E-FB43-8F7C-4CF4066B0C7B}" srcOrd="0" destOrd="0" presId="urn:microsoft.com/office/officeart/2008/layout/HorizontalMultiLevelHierarchy"/>
    <dgm:cxn modelId="{C60BDCC6-51DF-4960-8741-FA8F63D1A7B3}" type="presParOf" srcId="{BC9F80FE-3D1C-C94E-A6D6-E0AE02089BB6}" destId="{D0698267-0CFA-294C-A76C-93451F57314D}" srcOrd="1" destOrd="0" presId="urn:microsoft.com/office/officeart/2008/layout/HorizontalMultiLevelHierarchy"/>
    <dgm:cxn modelId="{0C9A7A34-A18A-435D-A4FD-641E062371F1}" type="presParOf" srcId="{D0698267-0CFA-294C-A76C-93451F57314D}" destId="{A03CA94C-572B-7E4D-8B8C-4C8EA61726A9}" srcOrd="0" destOrd="0" presId="urn:microsoft.com/office/officeart/2008/layout/HorizontalMultiLevelHierarchy"/>
    <dgm:cxn modelId="{B64D797C-6DF2-4392-965B-AC020565F093}" type="presParOf" srcId="{A03CA94C-572B-7E4D-8B8C-4C8EA61726A9}" destId="{6747FC3B-7000-FF44-9DD2-75086B592660}" srcOrd="0" destOrd="0" presId="urn:microsoft.com/office/officeart/2008/layout/HorizontalMultiLevelHierarchy"/>
    <dgm:cxn modelId="{21C27233-8D93-4488-BA6A-3AE69C936A38}" type="presParOf" srcId="{D0698267-0CFA-294C-A76C-93451F57314D}" destId="{D88C197A-DE6D-8544-802D-92DF4246CB3C}" srcOrd="1" destOrd="0" presId="urn:microsoft.com/office/officeart/2008/layout/HorizontalMultiLevelHierarchy"/>
    <dgm:cxn modelId="{972F6DF7-2CCF-44AC-B52E-4D4D7F08B22B}" type="presParOf" srcId="{D88C197A-DE6D-8544-802D-92DF4246CB3C}" destId="{A09BDB1E-D90F-2E4E-8202-F16F80D3E00C}" srcOrd="0" destOrd="0" presId="urn:microsoft.com/office/officeart/2008/layout/HorizontalMultiLevelHierarchy"/>
    <dgm:cxn modelId="{AE85CAD8-5C43-4C19-827E-CB2EA869E0D4}" type="presParOf" srcId="{D88C197A-DE6D-8544-802D-92DF4246CB3C}" destId="{5975DB6A-48F5-7D47-AD92-87BDEB2C4660}" srcOrd="1" destOrd="0" presId="urn:microsoft.com/office/officeart/2008/layout/HorizontalMultiLevelHierarchy"/>
    <dgm:cxn modelId="{A0DF3208-CB60-44EF-A55C-287378CAB9B7}" type="presParOf" srcId="{5975DB6A-48F5-7D47-AD92-87BDEB2C4660}" destId="{B2132E71-2D20-2D41-93DB-4C6EC2E9CC74}" srcOrd="0" destOrd="0" presId="urn:microsoft.com/office/officeart/2008/layout/HorizontalMultiLevelHierarchy"/>
    <dgm:cxn modelId="{0A08899F-83CF-41DF-A1A6-073A9A58D767}" type="presParOf" srcId="{B2132E71-2D20-2D41-93DB-4C6EC2E9CC74}" destId="{EC21F8E1-3FA5-1643-BDAB-B78BCDD7446D}" srcOrd="0" destOrd="0" presId="urn:microsoft.com/office/officeart/2008/layout/HorizontalMultiLevelHierarchy"/>
    <dgm:cxn modelId="{5D20FCDC-3A1B-4B6F-8D51-9CBFB91FC595}" type="presParOf" srcId="{5975DB6A-48F5-7D47-AD92-87BDEB2C4660}" destId="{18C0EE4F-B2F1-3243-8C6D-4801219758FD}" srcOrd="1" destOrd="0" presId="urn:microsoft.com/office/officeart/2008/layout/HorizontalMultiLevelHierarchy"/>
    <dgm:cxn modelId="{B1DF6AAC-3301-45FE-BEA3-3B8665551B39}" type="presParOf" srcId="{18C0EE4F-B2F1-3243-8C6D-4801219758FD}" destId="{3BE0E8DE-274F-A145-8E12-61601116A1E1}" srcOrd="0" destOrd="0" presId="urn:microsoft.com/office/officeart/2008/layout/HorizontalMultiLevelHierarchy"/>
    <dgm:cxn modelId="{330B8BCD-9A5C-4CE7-8363-5CE5755CD2BE}" type="presParOf" srcId="{18C0EE4F-B2F1-3243-8C6D-4801219758FD}" destId="{9FB5D045-58D3-0E4B-B984-4E540252731F}" srcOrd="1" destOrd="0" presId="urn:microsoft.com/office/officeart/2008/layout/HorizontalMultiLevelHierarchy"/>
    <dgm:cxn modelId="{25765020-7990-4D4F-BF6E-9B375B3D66DF}" type="presParOf" srcId="{5975DB6A-48F5-7D47-AD92-87BDEB2C4660}" destId="{41368D4E-79F2-0C4B-8D8E-65962D341C95}" srcOrd="2" destOrd="0" presId="urn:microsoft.com/office/officeart/2008/layout/HorizontalMultiLevelHierarchy"/>
    <dgm:cxn modelId="{0EA79584-79F0-4726-9310-5AF08DC009D4}" type="presParOf" srcId="{41368D4E-79F2-0C4B-8D8E-65962D341C95}" destId="{C5D0862A-3B81-BD4D-AE49-A46B5622D3BB}" srcOrd="0" destOrd="0" presId="urn:microsoft.com/office/officeart/2008/layout/HorizontalMultiLevelHierarchy"/>
    <dgm:cxn modelId="{4FAADC0F-664F-497A-BE84-39284BE8F92F}" type="presParOf" srcId="{5975DB6A-48F5-7D47-AD92-87BDEB2C4660}" destId="{CA7FCA58-7FA4-9847-AC38-4173C0AF5893}" srcOrd="3" destOrd="0" presId="urn:microsoft.com/office/officeart/2008/layout/HorizontalMultiLevelHierarchy"/>
    <dgm:cxn modelId="{522FA749-249C-488B-AF7B-336027E41F1A}" type="presParOf" srcId="{CA7FCA58-7FA4-9847-AC38-4173C0AF5893}" destId="{9B2510E3-F5A2-8649-A23E-FC3E655A4D9E}" srcOrd="0" destOrd="0" presId="urn:microsoft.com/office/officeart/2008/layout/HorizontalMultiLevelHierarchy"/>
    <dgm:cxn modelId="{D97D700B-DBC2-4AF6-B29B-3E90927D96FE}" type="presParOf" srcId="{CA7FCA58-7FA4-9847-AC38-4173C0AF5893}" destId="{5BFC4AB8-554C-EB4B-9CDC-0F6CF3D1E73B}" srcOrd="1" destOrd="0" presId="urn:microsoft.com/office/officeart/2008/layout/HorizontalMultiLevelHierarchy"/>
    <dgm:cxn modelId="{8DF66979-72F7-4D6E-A8AB-36F671C52D37}" type="presParOf" srcId="{5975DB6A-48F5-7D47-AD92-87BDEB2C4660}" destId="{7CD02C0B-0782-7542-9F55-79E3D29D833A}" srcOrd="4" destOrd="0" presId="urn:microsoft.com/office/officeart/2008/layout/HorizontalMultiLevelHierarchy"/>
    <dgm:cxn modelId="{DB7B4DFD-8046-4EFE-9A84-DAD3F581F139}" type="presParOf" srcId="{7CD02C0B-0782-7542-9F55-79E3D29D833A}" destId="{5A262B3E-9CD2-6D4B-85BB-F9BF1EBF9FA7}" srcOrd="0" destOrd="0" presId="urn:microsoft.com/office/officeart/2008/layout/HorizontalMultiLevelHierarchy"/>
    <dgm:cxn modelId="{7213FF0A-BB69-4F68-B4F6-7BAAF5ACA6EF}" type="presParOf" srcId="{5975DB6A-48F5-7D47-AD92-87BDEB2C4660}" destId="{5982ECB8-6724-534C-BED4-020FBF732B62}" srcOrd="5" destOrd="0" presId="urn:microsoft.com/office/officeart/2008/layout/HorizontalMultiLevelHierarchy"/>
    <dgm:cxn modelId="{E12F994A-86B2-4B46-B6E8-1316E6BC4CBB}" type="presParOf" srcId="{5982ECB8-6724-534C-BED4-020FBF732B62}" destId="{4D2239B2-B7A0-284B-9658-3BC1A27891A6}" srcOrd="0" destOrd="0" presId="urn:microsoft.com/office/officeart/2008/layout/HorizontalMultiLevelHierarchy"/>
    <dgm:cxn modelId="{8340C187-AB37-40D7-8721-FC3EFC01BA57}" type="presParOf" srcId="{5982ECB8-6724-534C-BED4-020FBF732B62}" destId="{51BBBF24-BFB7-D94D-A447-D21324BAF9AB}" srcOrd="1" destOrd="0" presId="urn:microsoft.com/office/officeart/2008/layout/HorizontalMultiLevelHierarchy"/>
    <dgm:cxn modelId="{E5D799F9-38DD-4E1E-A6C1-718EAC5C4844}" type="presParOf" srcId="{5975DB6A-48F5-7D47-AD92-87BDEB2C4660}" destId="{7436049F-EDFA-5F47-87E0-30404D0A4EF4}" srcOrd="6" destOrd="0" presId="urn:microsoft.com/office/officeart/2008/layout/HorizontalMultiLevelHierarchy"/>
    <dgm:cxn modelId="{D3604423-6A31-4A6E-90DD-B4505771E9C5}" type="presParOf" srcId="{7436049F-EDFA-5F47-87E0-30404D0A4EF4}" destId="{67C02C0F-E051-AE4E-ABEE-1741FA3528CF}" srcOrd="0" destOrd="0" presId="urn:microsoft.com/office/officeart/2008/layout/HorizontalMultiLevelHierarchy"/>
    <dgm:cxn modelId="{93CB4F8C-DF6C-48AB-9A7D-1108D23EC603}" type="presParOf" srcId="{5975DB6A-48F5-7D47-AD92-87BDEB2C4660}" destId="{16D34CF1-31C2-ED4B-A961-4BA2589B4FEE}" srcOrd="7" destOrd="0" presId="urn:microsoft.com/office/officeart/2008/layout/HorizontalMultiLevelHierarchy"/>
    <dgm:cxn modelId="{B482B403-285A-4585-82D4-FB9B8E75DFDC}" type="presParOf" srcId="{16D34CF1-31C2-ED4B-A961-4BA2589B4FEE}" destId="{90717E44-7834-3247-9F07-C9F1414740DA}" srcOrd="0" destOrd="0" presId="urn:microsoft.com/office/officeart/2008/layout/HorizontalMultiLevelHierarchy"/>
    <dgm:cxn modelId="{3F016FF0-4BBF-4331-AA6A-55EC010C5430}" type="presParOf" srcId="{16D34CF1-31C2-ED4B-A961-4BA2589B4FEE}" destId="{EC2339BD-97D4-BE4A-AF01-680E6D6A7D45}" srcOrd="1" destOrd="0" presId="urn:microsoft.com/office/officeart/2008/layout/HorizontalMultiLevelHierarchy"/>
    <dgm:cxn modelId="{E1D639B4-58A5-48D5-940B-D1AD4E63F56B}" type="presParOf" srcId="{D0698267-0CFA-294C-A76C-93451F57314D}" destId="{D7CF5B8D-50FA-A642-A383-A04F4BEE999E}" srcOrd="2" destOrd="0" presId="urn:microsoft.com/office/officeart/2008/layout/HorizontalMultiLevelHierarchy"/>
    <dgm:cxn modelId="{566446E4-4773-4576-AB1F-40F37F2154A3}" type="presParOf" srcId="{D7CF5B8D-50FA-A642-A383-A04F4BEE999E}" destId="{0EAC7D03-00EF-5F4F-8CAF-593486BDDFB6}" srcOrd="0" destOrd="0" presId="urn:microsoft.com/office/officeart/2008/layout/HorizontalMultiLevelHierarchy"/>
    <dgm:cxn modelId="{1CD089E2-A456-4290-B04D-77B32B1F36CB}" type="presParOf" srcId="{D0698267-0CFA-294C-A76C-93451F57314D}" destId="{8E8FFDF1-C67D-6A44-AA7D-98D1454538F0}" srcOrd="3" destOrd="0" presId="urn:microsoft.com/office/officeart/2008/layout/HorizontalMultiLevelHierarchy"/>
    <dgm:cxn modelId="{D2215235-EFF1-44A2-BD39-0D9EA11281D3}" type="presParOf" srcId="{8E8FFDF1-C67D-6A44-AA7D-98D1454538F0}" destId="{DAF6E7D3-5D7E-4A4D-82D5-B22F931B3054}" srcOrd="0" destOrd="0" presId="urn:microsoft.com/office/officeart/2008/layout/HorizontalMultiLevelHierarchy"/>
    <dgm:cxn modelId="{919FD29E-8407-4939-8CC5-1AC17AF6D612}" type="presParOf" srcId="{8E8FFDF1-C67D-6A44-AA7D-98D1454538F0}" destId="{FB11F8BB-0732-1F4B-8A34-CC49943A2CB0}" srcOrd="1" destOrd="0" presId="urn:microsoft.com/office/officeart/2008/layout/HorizontalMultiLevelHierarchy"/>
    <dgm:cxn modelId="{E90D5561-1E3E-487E-BF39-A9181AE00F04}" type="presParOf" srcId="{FB11F8BB-0732-1F4B-8A34-CC49943A2CB0}" destId="{89D10FEC-309C-2842-A272-6778E3011ACA}" srcOrd="0" destOrd="0" presId="urn:microsoft.com/office/officeart/2008/layout/HorizontalMultiLevelHierarchy"/>
    <dgm:cxn modelId="{3A2CC74E-C1F0-4367-B666-4A2DAC4271BA}" type="presParOf" srcId="{89D10FEC-309C-2842-A272-6778E3011ACA}" destId="{2F614AB5-40D0-1341-923B-657418297CB2}" srcOrd="0" destOrd="0" presId="urn:microsoft.com/office/officeart/2008/layout/HorizontalMultiLevelHierarchy"/>
    <dgm:cxn modelId="{BFAB3EC0-530D-432C-A45C-26E9EF541236}" type="presParOf" srcId="{FB11F8BB-0732-1F4B-8A34-CC49943A2CB0}" destId="{C093949B-1614-E444-8E15-2C875BA5A771}" srcOrd="1" destOrd="0" presId="urn:microsoft.com/office/officeart/2008/layout/HorizontalMultiLevelHierarchy"/>
    <dgm:cxn modelId="{F4A07F2C-FD8E-49B2-BF05-F8ADF53B112A}" type="presParOf" srcId="{C093949B-1614-E444-8E15-2C875BA5A771}" destId="{6F0A5C62-D3C3-A945-AAA1-F50E7C3D5EB5}" srcOrd="0" destOrd="0" presId="urn:microsoft.com/office/officeart/2008/layout/HorizontalMultiLevelHierarchy"/>
    <dgm:cxn modelId="{0AD096C9-B2D8-4053-9354-1CA6E258C22E}" type="presParOf" srcId="{C093949B-1614-E444-8E15-2C875BA5A771}" destId="{4AE8F86D-51A0-1D4B-A8D8-6EDBC9534282}" srcOrd="1" destOrd="0" presId="urn:microsoft.com/office/officeart/2008/layout/HorizontalMultiLevelHierarchy"/>
    <dgm:cxn modelId="{CCC6A00C-66C6-4B66-B82A-E8912BF05080}" type="presParOf" srcId="{D0698267-0CFA-294C-A76C-93451F57314D}" destId="{770D6E53-8638-8942-8DA6-E20B3E7873F8}" srcOrd="4" destOrd="0" presId="urn:microsoft.com/office/officeart/2008/layout/HorizontalMultiLevelHierarchy"/>
    <dgm:cxn modelId="{7BD9AF76-76FC-41A6-8028-2A399E4CD30C}" type="presParOf" srcId="{770D6E53-8638-8942-8DA6-E20B3E7873F8}" destId="{127D9B6D-0B7D-6D4E-A9E1-AD4217C1AFE9}" srcOrd="0" destOrd="0" presId="urn:microsoft.com/office/officeart/2008/layout/HorizontalMultiLevelHierarchy"/>
    <dgm:cxn modelId="{B9EAF5DB-30D8-4CE5-B5EC-279C8F653F07}" type="presParOf" srcId="{D0698267-0CFA-294C-A76C-93451F57314D}" destId="{D130839A-5BAA-D642-A745-5A636FB2331C}" srcOrd="5" destOrd="0" presId="urn:microsoft.com/office/officeart/2008/layout/HorizontalMultiLevelHierarchy"/>
    <dgm:cxn modelId="{CF5C140B-A997-4C6C-828E-C4CA4A14EE0B}" type="presParOf" srcId="{D130839A-5BAA-D642-A745-5A636FB2331C}" destId="{A91545C9-3D36-1840-B995-5C1A1B68AE59}" srcOrd="0" destOrd="0" presId="urn:microsoft.com/office/officeart/2008/layout/HorizontalMultiLevelHierarchy"/>
    <dgm:cxn modelId="{B9EB29C3-B351-41EF-9158-B4BC45AF22A9}" type="presParOf" srcId="{D130839A-5BAA-D642-A745-5A636FB2331C}" destId="{26EC6605-10FE-874C-8684-11D6DB7540FA}" srcOrd="1" destOrd="0" presId="urn:microsoft.com/office/officeart/2008/layout/HorizontalMultiLevelHierarchy"/>
    <dgm:cxn modelId="{8E2F6669-8757-4299-9A6F-5A1666D2D611}" type="presParOf" srcId="{26EC6605-10FE-874C-8684-11D6DB7540FA}" destId="{0C043404-127D-9044-9EF6-5A940AC495FB}" srcOrd="0" destOrd="0" presId="urn:microsoft.com/office/officeart/2008/layout/HorizontalMultiLevelHierarchy"/>
    <dgm:cxn modelId="{FB9F8A09-3DF5-4E6B-B37C-507BB6A1E675}" type="presParOf" srcId="{0C043404-127D-9044-9EF6-5A940AC495FB}" destId="{30702C52-D5CB-7E4B-B92C-D929FC34F3C6}" srcOrd="0" destOrd="0" presId="urn:microsoft.com/office/officeart/2008/layout/HorizontalMultiLevelHierarchy"/>
    <dgm:cxn modelId="{4C7D32AB-C413-43D0-8555-14C3B7B3E5E3}" type="presParOf" srcId="{26EC6605-10FE-874C-8684-11D6DB7540FA}" destId="{128DBC84-3A3B-4C49-AB1A-2B5DABE67D5B}" srcOrd="1" destOrd="0" presId="urn:microsoft.com/office/officeart/2008/layout/HorizontalMultiLevelHierarchy"/>
    <dgm:cxn modelId="{2CD246F3-9728-4293-9409-8E4644AD26C5}" type="presParOf" srcId="{128DBC84-3A3B-4C49-AB1A-2B5DABE67D5B}" destId="{1E4CDD30-1DB8-DA47-9B44-976257987EB5}" srcOrd="0" destOrd="0" presId="urn:microsoft.com/office/officeart/2008/layout/HorizontalMultiLevelHierarchy"/>
    <dgm:cxn modelId="{176C9D75-D1E7-49F6-88EC-5A0BB2D7F9AF}" type="presParOf" srcId="{128DBC84-3A3B-4C49-AB1A-2B5DABE67D5B}" destId="{DFD12F18-CF27-304D-9100-5F8D1FA7D2C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479F3B86-37DE-4F37-9648-B6CF80733CE0}"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en-US"/>
        </a:p>
      </dgm:t>
    </dgm:pt>
    <dgm:pt modelId="{9770C80C-E548-46A0-B4CA-01264B64794A}">
      <dgm:prSet phldrT="[Text]" custT="1"/>
      <dgm:spPr/>
      <dgm:t>
        <a:bodyPr/>
        <a:lstStyle/>
        <a:p>
          <a:r>
            <a:rPr lang="en-US" sz="2400" b="1" dirty="0" smtClean="0"/>
            <a:t>Evaluation #1</a:t>
          </a:r>
          <a:endParaRPr lang="en-US" sz="2400" b="1" dirty="0"/>
        </a:p>
      </dgm:t>
    </dgm:pt>
    <dgm:pt modelId="{2B475B59-8402-4707-A291-907D41E4E506}" type="parTrans" cxnId="{5D4534CC-93DC-4D60-83F1-2923F28CE751}">
      <dgm:prSet/>
      <dgm:spPr/>
      <dgm:t>
        <a:bodyPr/>
        <a:lstStyle/>
        <a:p>
          <a:endParaRPr lang="en-US" sz="2000"/>
        </a:p>
      </dgm:t>
    </dgm:pt>
    <dgm:pt modelId="{6CE12A99-6FE5-4B88-907E-5C80A273B6D2}" type="sibTrans" cxnId="{5D4534CC-93DC-4D60-83F1-2923F28CE751}">
      <dgm:prSet/>
      <dgm:spPr/>
      <dgm:t>
        <a:bodyPr/>
        <a:lstStyle/>
        <a:p>
          <a:endParaRPr lang="en-US" sz="2000"/>
        </a:p>
      </dgm:t>
    </dgm:pt>
    <dgm:pt modelId="{4ED6D1CB-2862-4211-9959-A7CF2E456FCA}">
      <dgm:prSet phldrT="[Text]" custT="1"/>
      <dgm:spPr/>
      <dgm:t>
        <a:bodyPr/>
        <a:lstStyle/>
        <a:p>
          <a:r>
            <a:rPr lang="en-US" sz="2400" b="1" dirty="0" smtClean="0"/>
            <a:t>Evaluation #2</a:t>
          </a:r>
          <a:endParaRPr lang="en-US" sz="2400" b="1" dirty="0"/>
        </a:p>
      </dgm:t>
    </dgm:pt>
    <dgm:pt modelId="{719A6E27-3952-47E0-833D-344FE6714F35}" type="parTrans" cxnId="{91482E15-F6B1-46AC-8E1F-38384663B354}">
      <dgm:prSet/>
      <dgm:spPr/>
      <dgm:t>
        <a:bodyPr/>
        <a:lstStyle/>
        <a:p>
          <a:endParaRPr lang="en-US" sz="2000"/>
        </a:p>
      </dgm:t>
    </dgm:pt>
    <dgm:pt modelId="{D2BABB0B-66DC-475F-8FAE-BB05D6F4DD03}" type="sibTrans" cxnId="{91482E15-F6B1-46AC-8E1F-38384663B354}">
      <dgm:prSet/>
      <dgm:spPr/>
      <dgm:t>
        <a:bodyPr/>
        <a:lstStyle/>
        <a:p>
          <a:endParaRPr lang="en-US" sz="2000"/>
        </a:p>
      </dgm:t>
    </dgm:pt>
    <dgm:pt modelId="{4C870931-3F7E-4072-B6CD-2ECD5A79467D}">
      <dgm:prSet phldrT="[Text]" custT="1"/>
      <dgm:spPr/>
      <dgm:t>
        <a:bodyPr/>
        <a:lstStyle/>
        <a:p>
          <a:pPr>
            <a:lnSpc>
              <a:spcPct val="100000"/>
            </a:lnSpc>
            <a:spcAft>
              <a:spcPts val="600"/>
            </a:spcAft>
          </a:pPr>
          <a:r>
            <a:rPr lang="en-US" sz="2000" b="1" dirty="0" smtClean="0"/>
            <a:t>Objective</a:t>
          </a:r>
          <a:r>
            <a:rPr lang="en-US" sz="2000" dirty="0" smtClean="0"/>
            <a:t>: Whether topic modeling improves the prediction of textual customer reviews?</a:t>
          </a:r>
          <a:endParaRPr lang="en-US" sz="2000" dirty="0"/>
        </a:p>
      </dgm:t>
    </dgm:pt>
    <dgm:pt modelId="{2C6811E4-1D29-493F-B497-89BCCC3C8F06}" type="parTrans" cxnId="{64FC5320-39ED-4ACF-85E4-BB3BA3565DC6}">
      <dgm:prSet/>
      <dgm:spPr/>
      <dgm:t>
        <a:bodyPr/>
        <a:lstStyle/>
        <a:p>
          <a:endParaRPr lang="en-US" sz="2000"/>
        </a:p>
      </dgm:t>
    </dgm:pt>
    <dgm:pt modelId="{984E5629-F27B-4816-998B-A80CDC898BBB}" type="sibTrans" cxnId="{64FC5320-39ED-4ACF-85E4-BB3BA3565DC6}">
      <dgm:prSet/>
      <dgm:spPr/>
      <dgm:t>
        <a:bodyPr/>
        <a:lstStyle/>
        <a:p>
          <a:endParaRPr lang="en-US" sz="2000"/>
        </a:p>
      </dgm:t>
    </dgm:pt>
    <dgm:pt modelId="{2450F299-D29D-4D50-A2D2-54DF0124744B}">
      <dgm:prSet phldrT="[Text]" custT="1"/>
      <dgm:spPr/>
      <dgm:t>
        <a:bodyPr/>
        <a:lstStyle/>
        <a:p>
          <a:pPr>
            <a:lnSpc>
              <a:spcPct val="100000"/>
            </a:lnSpc>
            <a:spcAft>
              <a:spcPts val="600"/>
            </a:spcAft>
          </a:pPr>
          <a:r>
            <a:rPr lang="en-US" sz="2000" dirty="0" smtClean="0"/>
            <a:t>NSTM vs. state-of-the-art </a:t>
          </a:r>
          <a:r>
            <a:rPr lang="en-US" sz="2000" b="1" dirty="0" smtClean="0"/>
            <a:t>non-topic</a:t>
          </a:r>
          <a:r>
            <a:rPr lang="en-US" sz="2000" dirty="0" smtClean="0"/>
            <a:t>-based approaches</a:t>
          </a:r>
          <a:endParaRPr lang="en-US" sz="2000" dirty="0"/>
        </a:p>
      </dgm:t>
    </dgm:pt>
    <dgm:pt modelId="{0D31CC25-8CA0-4AE1-A0C0-B23D0F4B1A94}" type="parTrans" cxnId="{30A5A12E-BFC0-4A29-9BEF-3C8EBC86AF24}">
      <dgm:prSet/>
      <dgm:spPr/>
      <dgm:t>
        <a:bodyPr/>
        <a:lstStyle/>
        <a:p>
          <a:endParaRPr lang="en-US" sz="2000"/>
        </a:p>
      </dgm:t>
    </dgm:pt>
    <dgm:pt modelId="{5C05DD4E-1ACD-46EC-92C4-C913C443911A}" type="sibTrans" cxnId="{30A5A12E-BFC0-4A29-9BEF-3C8EBC86AF24}">
      <dgm:prSet/>
      <dgm:spPr/>
      <dgm:t>
        <a:bodyPr/>
        <a:lstStyle/>
        <a:p>
          <a:endParaRPr lang="en-US" sz="2000"/>
        </a:p>
      </dgm:t>
    </dgm:pt>
    <dgm:pt modelId="{2CB62B79-A9C7-473C-8D1B-3D7661EF2DEC}">
      <dgm:prSet phldrT="[Text]" custT="1"/>
      <dgm:spPr/>
      <dgm:t>
        <a:bodyPr/>
        <a:lstStyle/>
        <a:p>
          <a:pPr>
            <a:lnSpc>
              <a:spcPct val="100000"/>
            </a:lnSpc>
            <a:spcAft>
              <a:spcPts val="600"/>
            </a:spcAft>
          </a:pPr>
          <a:r>
            <a:rPr lang="en-US" sz="2000" b="1" dirty="0" smtClean="0"/>
            <a:t>Baseline</a:t>
          </a:r>
          <a:r>
            <a:rPr lang="en-US" sz="2000" dirty="0" smtClean="0"/>
            <a:t>: Multinomial Inverse Regression (MNIR) (</a:t>
          </a:r>
          <a:r>
            <a:rPr lang="en-US" sz="2000" dirty="0" err="1" smtClean="0"/>
            <a:t>Taddy</a:t>
          </a:r>
          <a:r>
            <a:rPr lang="en-US" sz="2000" dirty="0" smtClean="0"/>
            <a:t> 2013); Support Vector Machine (SVM), Naïve Bayes (NB)</a:t>
          </a:r>
          <a:endParaRPr lang="en-US" sz="2000" dirty="0"/>
        </a:p>
      </dgm:t>
    </dgm:pt>
    <dgm:pt modelId="{E342206D-12CB-4E7B-9453-F618FD46978A}" type="parTrans" cxnId="{75528390-4C41-428F-93E8-AC78AC794F97}">
      <dgm:prSet/>
      <dgm:spPr/>
      <dgm:t>
        <a:bodyPr/>
        <a:lstStyle/>
        <a:p>
          <a:endParaRPr lang="en-US" sz="2000"/>
        </a:p>
      </dgm:t>
    </dgm:pt>
    <dgm:pt modelId="{A8202ABB-7144-4E6F-B9C0-C52CE9D67BF1}" type="sibTrans" cxnId="{75528390-4C41-428F-93E8-AC78AC794F97}">
      <dgm:prSet/>
      <dgm:spPr/>
      <dgm:t>
        <a:bodyPr/>
        <a:lstStyle/>
        <a:p>
          <a:endParaRPr lang="en-US" sz="2000"/>
        </a:p>
      </dgm:t>
    </dgm:pt>
    <dgm:pt modelId="{87E975D6-62CF-4593-9F70-424D37578400}">
      <dgm:prSet phldrT="[Text]" custT="1"/>
      <dgm:spPr/>
      <dgm:t>
        <a:bodyPr/>
        <a:lstStyle/>
        <a:p>
          <a:pPr>
            <a:lnSpc>
              <a:spcPct val="100000"/>
            </a:lnSpc>
            <a:spcAft>
              <a:spcPts val="600"/>
            </a:spcAft>
          </a:pPr>
          <a:r>
            <a:rPr lang="en-US" sz="2000" b="1" dirty="0" smtClean="0"/>
            <a:t>Objective</a:t>
          </a:r>
          <a:r>
            <a:rPr lang="en-US" sz="2000" dirty="0" smtClean="0"/>
            <a:t>: Whether the nonparametric technique improves the prediction of textual customer reviews?</a:t>
          </a:r>
          <a:endParaRPr lang="en-US" sz="2000" dirty="0"/>
        </a:p>
      </dgm:t>
    </dgm:pt>
    <dgm:pt modelId="{372CCF41-C1BF-499D-86E2-A55A5C4B5B52}" type="parTrans" cxnId="{A3517BB4-D245-4DFA-861F-2EA0E33A2092}">
      <dgm:prSet/>
      <dgm:spPr/>
      <dgm:t>
        <a:bodyPr/>
        <a:lstStyle/>
        <a:p>
          <a:endParaRPr lang="en-US" sz="2000"/>
        </a:p>
      </dgm:t>
    </dgm:pt>
    <dgm:pt modelId="{BED0DC59-3A3D-460F-AD67-ECCF16A47BF7}" type="sibTrans" cxnId="{A3517BB4-D245-4DFA-861F-2EA0E33A2092}">
      <dgm:prSet/>
      <dgm:spPr/>
      <dgm:t>
        <a:bodyPr/>
        <a:lstStyle/>
        <a:p>
          <a:endParaRPr lang="en-US" sz="2000"/>
        </a:p>
      </dgm:t>
    </dgm:pt>
    <dgm:pt modelId="{EA4A3566-CA35-4DBE-8C4C-8FF07A49E489}">
      <dgm:prSet custT="1"/>
      <dgm:spPr/>
      <dgm:t>
        <a:bodyPr/>
        <a:lstStyle/>
        <a:p>
          <a:pPr>
            <a:lnSpc>
              <a:spcPct val="100000"/>
            </a:lnSpc>
            <a:spcAft>
              <a:spcPts val="600"/>
            </a:spcAft>
          </a:pPr>
          <a:r>
            <a:rPr lang="en-US" sz="2000" dirty="0" smtClean="0"/>
            <a:t>NSTM vs. state-of-the-art </a:t>
          </a:r>
          <a:r>
            <a:rPr lang="en-US" sz="2000" b="1" dirty="0" smtClean="0"/>
            <a:t>parametric</a:t>
          </a:r>
          <a:r>
            <a:rPr lang="en-US" sz="2000" dirty="0" smtClean="0"/>
            <a:t> </a:t>
          </a:r>
          <a:r>
            <a:rPr lang="en-US" sz="2000" b="1" dirty="0" smtClean="0"/>
            <a:t>topic</a:t>
          </a:r>
          <a:r>
            <a:rPr lang="en-US" sz="2000" b="0" dirty="0" smtClean="0"/>
            <a:t>-based</a:t>
          </a:r>
          <a:r>
            <a:rPr lang="en-US" sz="2000" dirty="0" smtClean="0"/>
            <a:t> models</a:t>
          </a:r>
          <a:endParaRPr lang="en-US" sz="2000" dirty="0"/>
        </a:p>
      </dgm:t>
    </dgm:pt>
    <dgm:pt modelId="{7FF9A275-A3CB-490A-B765-9C1EB9DBD508}" type="parTrans" cxnId="{B8E19549-F5F2-4B71-B4F9-69B1FB6CB927}">
      <dgm:prSet/>
      <dgm:spPr/>
      <dgm:t>
        <a:bodyPr/>
        <a:lstStyle/>
        <a:p>
          <a:endParaRPr lang="en-US" sz="2000"/>
        </a:p>
      </dgm:t>
    </dgm:pt>
    <dgm:pt modelId="{F0A3B160-4B9C-48A9-8C67-41DDC78ACD87}" type="sibTrans" cxnId="{B8E19549-F5F2-4B71-B4F9-69B1FB6CB927}">
      <dgm:prSet/>
      <dgm:spPr/>
      <dgm:t>
        <a:bodyPr/>
        <a:lstStyle/>
        <a:p>
          <a:endParaRPr lang="en-US" sz="2000"/>
        </a:p>
      </dgm:t>
    </dgm:pt>
    <dgm:pt modelId="{390A563C-081E-4699-8C69-78C0026D7EA9}">
      <dgm:prSet custT="1"/>
      <dgm:spPr/>
      <dgm:t>
        <a:bodyPr/>
        <a:lstStyle/>
        <a:p>
          <a:pPr>
            <a:lnSpc>
              <a:spcPct val="100000"/>
            </a:lnSpc>
            <a:spcAft>
              <a:spcPts val="600"/>
            </a:spcAft>
          </a:pPr>
          <a:r>
            <a:rPr lang="en-US" sz="2000" b="1" dirty="0" smtClean="0"/>
            <a:t>Baseline</a:t>
          </a:r>
          <a:r>
            <a:rPr lang="en-US" sz="2000" dirty="0" smtClean="0"/>
            <a:t>: supervised LDA (</a:t>
          </a:r>
          <a:r>
            <a:rPr lang="en-US" sz="2000" dirty="0" err="1" smtClean="0"/>
            <a:t>sLDA</a:t>
          </a:r>
          <a:r>
            <a:rPr lang="en-US" sz="2000" dirty="0" smtClean="0"/>
            <a:t>); </a:t>
          </a:r>
          <a:r>
            <a:rPr lang="en-US" sz="2000" dirty="0" err="1" smtClean="0"/>
            <a:t>Dirichlet</a:t>
          </a:r>
          <a:r>
            <a:rPr lang="en-US" sz="2000" dirty="0" smtClean="0"/>
            <a:t> Multinomial Regression (DMR)</a:t>
          </a:r>
          <a:endParaRPr lang="en-US" sz="2000" dirty="0"/>
        </a:p>
      </dgm:t>
    </dgm:pt>
    <dgm:pt modelId="{1410F57D-4B8B-48DD-89EB-FBF10AEBA621}" type="parTrans" cxnId="{61B9ACB6-EAD6-42E5-8A21-E8B4DA155552}">
      <dgm:prSet/>
      <dgm:spPr/>
      <dgm:t>
        <a:bodyPr/>
        <a:lstStyle/>
        <a:p>
          <a:endParaRPr lang="en-US" sz="2000"/>
        </a:p>
      </dgm:t>
    </dgm:pt>
    <dgm:pt modelId="{48578F71-65AD-41AA-B1D7-8A0396530728}" type="sibTrans" cxnId="{61B9ACB6-EAD6-42E5-8A21-E8B4DA155552}">
      <dgm:prSet/>
      <dgm:spPr/>
      <dgm:t>
        <a:bodyPr/>
        <a:lstStyle/>
        <a:p>
          <a:endParaRPr lang="en-US" sz="2000"/>
        </a:p>
      </dgm:t>
    </dgm:pt>
    <dgm:pt modelId="{15A9F3DD-099E-4C5E-9E6F-46B04FFF63FA}" type="pres">
      <dgm:prSet presAssocID="{479F3B86-37DE-4F37-9648-B6CF80733CE0}" presName="linear" presStyleCnt="0">
        <dgm:presLayoutVars>
          <dgm:dir/>
          <dgm:animLvl val="lvl"/>
          <dgm:resizeHandles val="exact"/>
        </dgm:presLayoutVars>
      </dgm:prSet>
      <dgm:spPr/>
      <dgm:t>
        <a:bodyPr/>
        <a:lstStyle/>
        <a:p>
          <a:endParaRPr lang="en-US"/>
        </a:p>
      </dgm:t>
    </dgm:pt>
    <dgm:pt modelId="{DFE45F26-C058-41F5-8550-397411BBE85A}" type="pres">
      <dgm:prSet presAssocID="{9770C80C-E548-46A0-B4CA-01264B64794A}" presName="parentLin" presStyleCnt="0"/>
      <dgm:spPr/>
    </dgm:pt>
    <dgm:pt modelId="{222D3B2B-B151-4CB0-AC5F-147496211314}" type="pres">
      <dgm:prSet presAssocID="{9770C80C-E548-46A0-B4CA-01264B64794A}" presName="parentLeftMargin" presStyleLbl="node1" presStyleIdx="0" presStyleCnt="2"/>
      <dgm:spPr/>
      <dgm:t>
        <a:bodyPr/>
        <a:lstStyle/>
        <a:p>
          <a:endParaRPr lang="en-US"/>
        </a:p>
      </dgm:t>
    </dgm:pt>
    <dgm:pt modelId="{36B172F9-B043-472C-9481-76E29BFF2501}" type="pres">
      <dgm:prSet presAssocID="{9770C80C-E548-46A0-B4CA-01264B64794A}" presName="parentText" presStyleLbl="node1" presStyleIdx="0" presStyleCnt="2">
        <dgm:presLayoutVars>
          <dgm:chMax val="0"/>
          <dgm:bulletEnabled val="1"/>
        </dgm:presLayoutVars>
      </dgm:prSet>
      <dgm:spPr/>
      <dgm:t>
        <a:bodyPr/>
        <a:lstStyle/>
        <a:p>
          <a:endParaRPr lang="en-US"/>
        </a:p>
      </dgm:t>
    </dgm:pt>
    <dgm:pt modelId="{A1C5EFF3-705A-4D7B-968F-5E9E17F8A1C0}" type="pres">
      <dgm:prSet presAssocID="{9770C80C-E548-46A0-B4CA-01264B64794A}" presName="negativeSpace" presStyleCnt="0"/>
      <dgm:spPr/>
    </dgm:pt>
    <dgm:pt modelId="{D3D304AD-F6C9-48AE-A166-8EF2B15856D2}" type="pres">
      <dgm:prSet presAssocID="{9770C80C-E548-46A0-B4CA-01264B64794A}" presName="childText" presStyleLbl="conFgAcc1" presStyleIdx="0" presStyleCnt="2">
        <dgm:presLayoutVars>
          <dgm:bulletEnabled val="1"/>
        </dgm:presLayoutVars>
      </dgm:prSet>
      <dgm:spPr/>
      <dgm:t>
        <a:bodyPr/>
        <a:lstStyle/>
        <a:p>
          <a:endParaRPr lang="en-US"/>
        </a:p>
      </dgm:t>
    </dgm:pt>
    <dgm:pt modelId="{3C95E2B2-B341-4BE7-8C6E-9230D2821A87}" type="pres">
      <dgm:prSet presAssocID="{6CE12A99-6FE5-4B88-907E-5C80A273B6D2}" presName="spaceBetweenRectangles" presStyleCnt="0"/>
      <dgm:spPr/>
    </dgm:pt>
    <dgm:pt modelId="{011C150F-64E9-4130-A385-7285F06B1CBE}" type="pres">
      <dgm:prSet presAssocID="{4ED6D1CB-2862-4211-9959-A7CF2E456FCA}" presName="parentLin" presStyleCnt="0"/>
      <dgm:spPr/>
    </dgm:pt>
    <dgm:pt modelId="{E7ECF8E4-9684-444C-9A42-39E0B63BB589}" type="pres">
      <dgm:prSet presAssocID="{4ED6D1CB-2862-4211-9959-A7CF2E456FCA}" presName="parentLeftMargin" presStyleLbl="node1" presStyleIdx="0" presStyleCnt="2"/>
      <dgm:spPr/>
      <dgm:t>
        <a:bodyPr/>
        <a:lstStyle/>
        <a:p>
          <a:endParaRPr lang="en-US"/>
        </a:p>
      </dgm:t>
    </dgm:pt>
    <dgm:pt modelId="{F20FC0B2-A898-4B4F-98BD-809D88F447D5}" type="pres">
      <dgm:prSet presAssocID="{4ED6D1CB-2862-4211-9959-A7CF2E456FCA}" presName="parentText" presStyleLbl="node1" presStyleIdx="1" presStyleCnt="2">
        <dgm:presLayoutVars>
          <dgm:chMax val="0"/>
          <dgm:bulletEnabled val="1"/>
        </dgm:presLayoutVars>
      </dgm:prSet>
      <dgm:spPr/>
      <dgm:t>
        <a:bodyPr/>
        <a:lstStyle/>
        <a:p>
          <a:endParaRPr lang="en-US"/>
        </a:p>
      </dgm:t>
    </dgm:pt>
    <dgm:pt modelId="{504482D6-3082-45C9-909A-CAE1DCB232EE}" type="pres">
      <dgm:prSet presAssocID="{4ED6D1CB-2862-4211-9959-A7CF2E456FCA}" presName="negativeSpace" presStyleCnt="0"/>
      <dgm:spPr/>
    </dgm:pt>
    <dgm:pt modelId="{9D02E807-DBB8-4FAE-8BD5-1458587D39AB}" type="pres">
      <dgm:prSet presAssocID="{4ED6D1CB-2862-4211-9959-A7CF2E456FCA}" presName="childText" presStyleLbl="conFgAcc1" presStyleIdx="1" presStyleCnt="2">
        <dgm:presLayoutVars>
          <dgm:bulletEnabled val="1"/>
        </dgm:presLayoutVars>
      </dgm:prSet>
      <dgm:spPr/>
      <dgm:t>
        <a:bodyPr/>
        <a:lstStyle/>
        <a:p>
          <a:endParaRPr lang="en-US"/>
        </a:p>
      </dgm:t>
    </dgm:pt>
  </dgm:ptLst>
  <dgm:cxnLst>
    <dgm:cxn modelId="{30A5A12E-BFC0-4A29-9BEF-3C8EBC86AF24}" srcId="{9770C80C-E548-46A0-B4CA-01264B64794A}" destId="{2450F299-D29D-4D50-A2D2-54DF0124744B}" srcOrd="1" destOrd="0" parTransId="{0D31CC25-8CA0-4AE1-A0C0-B23D0F4B1A94}" sibTransId="{5C05DD4E-1ACD-46EC-92C4-C913C443911A}"/>
    <dgm:cxn modelId="{91482E15-F6B1-46AC-8E1F-38384663B354}" srcId="{479F3B86-37DE-4F37-9648-B6CF80733CE0}" destId="{4ED6D1CB-2862-4211-9959-A7CF2E456FCA}" srcOrd="1" destOrd="0" parTransId="{719A6E27-3952-47E0-833D-344FE6714F35}" sibTransId="{D2BABB0B-66DC-475F-8FAE-BB05D6F4DD03}"/>
    <dgm:cxn modelId="{7CF8AEDF-B1F1-9E40-B619-CB5D47149C01}" type="presOf" srcId="{4ED6D1CB-2862-4211-9959-A7CF2E456FCA}" destId="{E7ECF8E4-9684-444C-9A42-39E0B63BB589}" srcOrd="0" destOrd="0" presId="urn:microsoft.com/office/officeart/2005/8/layout/list1"/>
    <dgm:cxn modelId="{75528390-4C41-428F-93E8-AC78AC794F97}" srcId="{2450F299-D29D-4D50-A2D2-54DF0124744B}" destId="{2CB62B79-A9C7-473C-8D1B-3D7661EF2DEC}" srcOrd="0" destOrd="0" parTransId="{E342206D-12CB-4E7B-9453-F618FD46978A}" sibTransId="{A8202ABB-7144-4E6F-B9C0-C52CE9D67BF1}"/>
    <dgm:cxn modelId="{18E7A784-CBF4-914F-8674-F2FE9F3D7D72}" type="presOf" srcId="{EA4A3566-CA35-4DBE-8C4C-8FF07A49E489}" destId="{9D02E807-DBB8-4FAE-8BD5-1458587D39AB}" srcOrd="0" destOrd="1" presId="urn:microsoft.com/office/officeart/2005/8/layout/list1"/>
    <dgm:cxn modelId="{61B9ACB6-EAD6-42E5-8A21-E8B4DA155552}" srcId="{EA4A3566-CA35-4DBE-8C4C-8FF07A49E489}" destId="{390A563C-081E-4699-8C69-78C0026D7EA9}" srcOrd="0" destOrd="0" parTransId="{1410F57D-4B8B-48DD-89EB-FBF10AEBA621}" sibTransId="{48578F71-65AD-41AA-B1D7-8A0396530728}"/>
    <dgm:cxn modelId="{F4B98CB0-D4A3-6C41-B1B3-B33B5623E161}" type="presOf" srcId="{4C870931-3F7E-4072-B6CD-2ECD5A79467D}" destId="{D3D304AD-F6C9-48AE-A166-8EF2B15856D2}" srcOrd="0" destOrd="0" presId="urn:microsoft.com/office/officeart/2005/8/layout/list1"/>
    <dgm:cxn modelId="{5D4534CC-93DC-4D60-83F1-2923F28CE751}" srcId="{479F3B86-37DE-4F37-9648-B6CF80733CE0}" destId="{9770C80C-E548-46A0-B4CA-01264B64794A}" srcOrd="0" destOrd="0" parTransId="{2B475B59-8402-4707-A291-907D41E4E506}" sibTransId="{6CE12A99-6FE5-4B88-907E-5C80A273B6D2}"/>
    <dgm:cxn modelId="{B8E19549-F5F2-4B71-B4F9-69B1FB6CB927}" srcId="{4ED6D1CB-2862-4211-9959-A7CF2E456FCA}" destId="{EA4A3566-CA35-4DBE-8C4C-8FF07A49E489}" srcOrd="1" destOrd="0" parTransId="{7FF9A275-A3CB-490A-B765-9C1EB9DBD508}" sibTransId="{F0A3B160-4B9C-48A9-8C67-41DDC78ACD87}"/>
    <dgm:cxn modelId="{DC3DAAF6-DD49-5C46-BFDE-5632DD6D3899}" type="presOf" srcId="{87E975D6-62CF-4593-9F70-424D37578400}" destId="{9D02E807-DBB8-4FAE-8BD5-1458587D39AB}" srcOrd="0" destOrd="0" presId="urn:microsoft.com/office/officeart/2005/8/layout/list1"/>
    <dgm:cxn modelId="{F3F234F7-25C0-8549-98AB-A572C8B7E519}" type="presOf" srcId="{9770C80C-E548-46A0-B4CA-01264B64794A}" destId="{36B172F9-B043-472C-9481-76E29BFF2501}" srcOrd="1" destOrd="0" presId="urn:microsoft.com/office/officeart/2005/8/layout/list1"/>
    <dgm:cxn modelId="{C7645997-D317-884B-AB03-93804A14C0F0}" type="presOf" srcId="{2450F299-D29D-4D50-A2D2-54DF0124744B}" destId="{D3D304AD-F6C9-48AE-A166-8EF2B15856D2}" srcOrd="0" destOrd="1" presId="urn:microsoft.com/office/officeart/2005/8/layout/list1"/>
    <dgm:cxn modelId="{43CC9D69-20E6-F147-A07A-839CCDEE1446}" type="presOf" srcId="{390A563C-081E-4699-8C69-78C0026D7EA9}" destId="{9D02E807-DBB8-4FAE-8BD5-1458587D39AB}" srcOrd="0" destOrd="2" presId="urn:microsoft.com/office/officeart/2005/8/layout/list1"/>
    <dgm:cxn modelId="{A47BF688-0FD2-3A4D-825F-7F8948EBFDDA}" type="presOf" srcId="{2CB62B79-A9C7-473C-8D1B-3D7661EF2DEC}" destId="{D3D304AD-F6C9-48AE-A166-8EF2B15856D2}" srcOrd="0" destOrd="2" presId="urn:microsoft.com/office/officeart/2005/8/layout/list1"/>
    <dgm:cxn modelId="{A3517BB4-D245-4DFA-861F-2EA0E33A2092}" srcId="{4ED6D1CB-2862-4211-9959-A7CF2E456FCA}" destId="{87E975D6-62CF-4593-9F70-424D37578400}" srcOrd="0" destOrd="0" parTransId="{372CCF41-C1BF-499D-86E2-A55A5C4B5B52}" sibTransId="{BED0DC59-3A3D-460F-AD67-ECCF16A47BF7}"/>
    <dgm:cxn modelId="{0A2F2AB1-D2ED-A745-9346-6417994BF09F}" type="presOf" srcId="{4ED6D1CB-2862-4211-9959-A7CF2E456FCA}" destId="{F20FC0B2-A898-4B4F-98BD-809D88F447D5}" srcOrd="1" destOrd="0" presId="urn:microsoft.com/office/officeart/2005/8/layout/list1"/>
    <dgm:cxn modelId="{64FC5320-39ED-4ACF-85E4-BB3BA3565DC6}" srcId="{9770C80C-E548-46A0-B4CA-01264B64794A}" destId="{4C870931-3F7E-4072-B6CD-2ECD5A79467D}" srcOrd="0" destOrd="0" parTransId="{2C6811E4-1D29-493F-B497-89BCCC3C8F06}" sibTransId="{984E5629-F27B-4816-998B-A80CDC898BBB}"/>
    <dgm:cxn modelId="{F59A988A-6219-0A49-A359-BB35F202BD2C}" type="presOf" srcId="{9770C80C-E548-46A0-B4CA-01264B64794A}" destId="{222D3B2B-B151-4CB0-AC5F-147496211314}" srcOrd="0" destOrd="0" presId="urn:microsoft.com/office/officeart/2005/8/layout/list1"/>
    <dgm:cxn modelId="{F90E1555-B794-654F-8CD0-368E55CE11CD}" type="presOf" srcId="{479F3B86-37DE-4F37-9648-B6CF80733CE0}" destId="{15A9F3DD-099E-4C5E-9E6F-46B04FFF63FA}" srcOrd="0" destOrd="0" presId="urn:microsoft.com/office/officeart/2005/8/layout/list1"/>
    <dgm:cxn modelId="{00B1B4EA-3180-B54D-947A-7FF690EF6823}" type="presParOf" srcId="{15A9F3DD-099E-4C5E-9E6F-46B04FFF63FA}" destId="{DFE45F26-C058-41F5-8550-397411BBE85A}" srcOrd="0" destOrd="0" presId="urn:microsoft.com/office/officeart/2005/8/layout/list1"/>
    <dgm:cxn modelId="{8AA4A8A8-E105-3B4D-83E8-ADDA24A939F2}" type="presParOf" srcId="{DFE45F26-C058-41F5-8550-397411BBE85A}" destId="{222D3B2B-B151-4CB0-AC5F-147496211314}" srcOrd="0" destOrd="0" presId="urn:microsoft.com/office/officeart/2005/8/layout/list1"/>
    <dgm:cxn modelId="{7F4C632C-8F54-EA49-A23E-4CAFFD08AA06}" type="presParOf" srcId="{DFE45F26-C058-41F5-8550-397411BBE85A}" destId="{36B172F9-B043-472C-9481-76E29BFF2501}" srcOrd="1" destOrd="0" presId="urn:microsoft.com/office/officeart/2005/8/layout/list1"/>
    <dgm:cxn modelId="{97509D38-4089-A54A-AFD7-51196320861B}" type="presParOf" srcId="{15A9F3DD-099E-4C5E-9E6F-46B04FFF63FA}" destId="{A1C5EFF3-705A-4D7B-968F-5E9E17F8A1C0}" srcOrd="1" destOrd="0" presId="urn:microsoft.com/office/officeart/2005/8/layout/list1"/>
    <dgm:cxn modelId="{4F1C2A09-1870-294B-B8D1-22E1134018E9}" type="presParOf" srcId="{15A9F3DD-099E-4C5E-9E6F-46B04FFF63FA}" destId="{D3D304AD-F6C9-48AE-A166-8EF2B15856D2}" srcOrd="2" destOrd="0" presId="urn:microsoft.com/office/officeart/2005/8/layout/list1"/>
    <dgm:cxn modelId="{6A07955F-6112-0B47-B7AF-97A7307BEBAA}" type="presParOf" srcId="{15A9F3DD-099E-4C5E-9E6F-46B04FFF63FA}" destId="{3C95E2B2-B341-4BE7-8C6E-9230D2821A87}" srcOrd="3" destOrd="0" presId="urn:microsoft.com/office/officeart/2005/8/layout/list1"/>
    <dgm:cxn modelId="{8D5E815B-71FB-D542-A61A-25667EF4F551}" type="presParOf" srcId="{15A9F3DD-099E-4C5E-9E6F-46B04FFF63FA}" destId="{011C150F-64E9-4130-A385-7285F06B1CBE}" srcOrd="4" destOrd="0" presId="urn:microsoft.com/office/officeart/2005/8/layout/list1"/>
    <dgm:cxn modelId="{0CEC2FC1-B834-7F4C-86AC-100DA6353A10}" type="presParOf" srcId="{011C150F-64E9-4130-A385-7285F06B1CBE}" destId="{E7ECF8E4-9684-444C-9A42-39E0B63BB589}" srcOrd="0" destOrd="0" presId="urn:microsoft.com/office/officeart/2005/8/layout/list1"/>
    <dgm:cxn modelId="{349C4B73-42F9-5046-88FF-9B2245577B47}" type="presParOf" srcId="{011C150F-64E9-4130-A385-7285F06B1CBE}" destId="{F20FC0B2-A898-4B4F-98BD-809D88F447D5}" srcOrd="1" destOrd="0" presId="urn:microsoft.com/office/officeart/2005/8/layout/list1"/>
    <dgm:cxn modelId="{B38FACA8-8747-824A-A004-5F4CBC151BD8}" type="presParOf" srcId="{15A9F3DD-099E-4C5E-9E6F-46B04FFF63FA}" destId="{504482D6-3082-45C9-909A-CAE1DCB232EE}" srcOrd="5" destOrd="0" presId="urn:microsoft.com/office/officeart/2005/8/layout/list1"/>
    <dgm:cxn modelId="{943C1F8F-6A12-964A-9338-245637478407}" type="presParOf" srcId="{15A9F3DD-099E-4C5E-9E6F-46B04FFF63FA}" destId="{9D02E807-DBB8-4FAE-8BD5-1458587D39AB}"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158D14-99EE-44C7-A872-20E1ABEBEE0C}"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en-US"/>
        </a:p>
      </dgm:t>
    </dgm:pt>
    <dgm:pt modelId="{35FCE35C-BBB4-4E5D-B03B-66FB870C5A81}">
      <dgm:prSet phldrT="[Text]" custT="1"/>
      <dgm:spPr/>
      <dgm:t>
        <a:bodyPr/>
        <a:lstStyle/>
        <a:p>
          <a:r>
            <a:rPr lang="en-US" sz="1800" b="1" dirty="0" smtClean="0"/>
            <a:t>Movie reviews</a:t>
          </a:r>
          <a:endParaRPr lang="en-US" sz="1800" b="1" dirty="0"/>
        </a:p>
      </dgm:t>
    </dgm:pt>
    <dgm:pt modelId="{CFFD6F78-4FC5-484D-A870-597C83805793}" type="parTrans" cxnId="{FC58FA1A-96F4-4E99-BC83-C12C6F28DB36}">
      <dgm:prSet/>
      <dgm:spPr/>
      <dgm:t>
        <a:bodyPr/>
        <a:lstStyle/>
        <a:p>
          <a:endParaRPr lang="en-US" sz="2400"/>
        </a:p>
      </dgm:t>
    </dgm:pt>
    <dgm:pt modelId="{034697FF-1411-4D45-AAA6-B1383A1B3DDB}" type="sibTrans" cxnId="{FC58FA1A-96F4-4E99-BC83-C12C6F28DB36}">
      <dgm:prSet/>
      <dgm:spPr/>
      <dgm:t>
        <a:bodyPr/>
        <a:lstStyle/>
        <a:p>
          <a:endParaRPr lang="en-US" sz="2400"/>
        </a:p>
      </dgm:t>
    </dgm:pt>
    <dgm:pt modelId="{6B55470B-FB3C-48DF-B1AA-EF717D6227AC}">
      <dgm:prSet custT="1"/>
      <dgm:spPr/>
      <dgm:t>
        <a:bodyPr/>
        <a:lstStyle/>
        <a:p>
          <a:r>
            <a:rPr lang="en-US" sz="1800" dirty="0" smtClean="0"/>
            <a:t>5,006 reviews with balanced numerical rating</a:t>
          </a:r>
        </a:p>
      </dgm:t>
    </dgm:pt>
    <dgm:pt modelId="{95710051-CD01-400E-B6BB-E84D79B277A4}" type="parTrans" cxnId="{1C28FEC6-56D6-4890-8DEB-897BF9877E99}">
      <dgm:prSet/>
      <dgm:spPr/>
      <dgm:t>
        <a:bodyPr/>
        <a:lstStyle/>
        <a:p>
          <a:endParaRPr lang="en-US" sz="2400"/>
        </a:p>
      </dgm:t>
    </dgm:pt>
    <dgm:pt modelId="{0440AC6E-D1B7-49CA-9838-91FE2B7D64E6}" type="sibTrans" cxnId="{1C28FEC6-56D6-4890-8DEB-897BF9877E99}">
      <dgm:prSet/>
      <dgm:spPr/>
      <dgm:t>
        <a:bodyPr/>
        <a:lstStyle/>
        <a:p>
          <a:endParaRPr lang="en-US" sz="2400"/>
        </a:p>
      </dgm:t>
    </dgm:pt>
    <dgm:pt modelId="{336609C0-B8AA-4F65-9CA3-95F81E02F4DC}">
      <dgm:prSet custT="1"/>
      <dgm:spPr/>
      <dgm:t>
        <a:bodyPr/>
        <a:lstStyle/>
        <a:p>
          <a:r>
            <a:rPr lang="en-US" sz="1800" dirty="0" smtClean="0"/>
            <a:t>Benchmark</a:t>
          </a:r>
        </a:p>
      </dgm:t>
    </dgm:pt>
    <dgm:pt modelId="{C0E1DE8A-9B80-46E2-8B3A-FA296672BB4B}" type="parTrans" cxnId="{00B7CDCA-C0A7-4FEA-B74F-4DA9AF859C9E}">
      <dgm:prSet/>
      <dgm:spPr/>
      <dgm:t>
        <a:bodyPr/>
        <a:lstStyle/>
        <a:p>
          <a:endParaRPr lang="en-US" sz="2400"/>
        </a:p>
      </dgm:t>
    </dgm:pt>
    <dgm:pt modelId="{78CA80F7-233A-48FE-8FD9-6C029D7FC2DC}" type="sibTrans" cxnId="{00B7CDCA-C0A7-4FEA-B74F-4DA9AF859C9E}">
      <dgm:prSet/>
      <dgm:spPr/>
      <dgm:t>
        <a:bodyPr/>
        <a:lstStyle/>
        <a:p>
          <a:endParaRPr lang="en-US" sz="2400"/>
        </a:p>
      </dgm:t>
    </dgm:pt>
    <dgm:pt modelId="{160C3312-71D3-40D5-B7E3-87E3677148F7}">
      <dgm:prSet custT="1"/>
      <dgm:spPr/>
      <dgm:t>
        <a:bodyPr/>
        <a:lstStyle/>
        <a:p>
          <a:r>
            <a:rPr lang="en-US" sz="1800" b="1" dirty="0" smtClean="0"/>
            <a:t>Yelp reviews</a:t>
          </a:r>
        </a:p>
      </dgm:t>
    </dgm:pt>
    <dgm:pt modelId="{2241741F-0368-43EB-A75F-7926C06A2490}" type="parTrans" cxnId="{B5BB1FF3-C0C0-4608-BE24-ADF8AA2B9867}">
      <dgm:prSet/>
      <dgm:spPr/>
      <dgm:t>
        <a:bodyPr/>
        <a:lstStyle/>
        <a:p>
          <a:endParaRPr lang="en-US" sz="2400"/>
        </a:p>
      </dgm:t>
    </dgm:pt>
    <dgm:pt modelId="{D1B68BD6-0B53-4C40-A1F3-F96A110F6EF3}" type="sibTrans" cxnId="{B5BB1FF3-C0C0-4608-BE24-ADF8AA2B9867}">
      <dgm:prSet/>
      <dgm:spPr/>
      <dgm:t>
        <a:bodyPr/>
        <a:lstStyle/>
        <a:p>
          <a:endParaRPr lang="en-US" sz="2400"/>
        </a:p>
      </dgm:t>
    </dgm:pt>
    <dgm:pt modelId="{D4A36991-922B-4557-9D82-E9E7ADC6D503}">
      <dgm:prSet custT="1"/>
      <dgm:spPr/>
      <dgm:t>
        <a:bodyPr/>
        <a:lstStyle/>
        <a:p>
          <a:r>
            <a:rPr lang="en-US" sz="1800" dirty="0" smtClean="0"/>
            <a:t>330,071 reviews with numerical rating</a:t>
          </a:r>
        </a:p>
      </dgm:t>
    </dgm:pt>
    <dgm:pt modelId="{7FABC17E-57A4-4B46-A49E-C9D4330E72C9}" type="parTrans" cxnId="{76ABC4A6-6A17-4B6A-8D40-D9FFA5B20433}">
      <dgm:prSet/>
      <dgm:spPr/>
      <dgm:t>
        <a:bodyPr/>
        <a:lstStyle/>
        <a:p>
          <a:endParaRPr lang="en-US" sz="2400"/>
        </a:p>
      </dgm:t>
    </dgm:pt>
    <dgm:pt modelId="{4065E4B5-0C07-4C27-9C00-A73249463D62}" type="sibTrans" cxnId="{76ABC4A6-6A17-4B6A-8D40-D9FFA5B20433}">
      <dgm:prSet/>
      <dgm:spPr/>
      <dgm:t>
        <a:bodyPr/>
        <a:lstStyle/>
        <a:p>
          <a:endParaRPr lang="en-US" sz="2400"/>
        </a:p>
      </dgm:t>
    </dgm:pt>
    <dgm:pt modelId="{9B972946-B79B-4C28-957B-4DFE7FB32A65}">
      <dgm:prSet custT="1"/>
      <dgm:spPr/>
      <dgm:t>
        <a:bodyPr/>
        <a:lstStyle/>
        <a:p>
          <a:r>
            <a:rPr lang="en-US" sz="1800" dirty="0" smtClean="0"/>
            <a:t>Benchmark, balanced</a:t>
          </a:r>
          <a:endParaRPr lang="en-US" sz="1800" dirty="0"/>
        </a:p>
      </dgm:t>
    </dgm:pt>
    <dgm:pt modelId="{6ADB270F-004B-4DA3-8241-08E307547090}" type="parTrans" cxnId="{18AE6482-986B-46FC-B494-4CD7EEE391CE}">
      <dgm:prSet/>
      <dgm:spPr/>
      <dgm:t>
        <a:bodyPr/>
        <a:lstStyle/>
        <a:p>
          <a:endParaRPr lang="en-US" sz="2400"/>
        </a:p>
      </dgm:t>
    </dgm:pt>
    <dgm:pt modelId="{330727B4-135C-40BA-941A-B5F8467A4023}" type="sibTrans" cxnId="{18AE6482-986B-46FC-B494-4CD7EEE391CE}">
      <dgm:prSet/>
      <dgm:spPr/>
      <dgm:t>
        <a:bodyPr/>
        <a:lstStyle/>
        <a:p>
          <a:endParaRPr lang="en-US" sz="2400"/>
        </a:p>
      </dgm:t>
    </dgm:pt>
    <dgm:pt modelId="{DB2A8888-8BCD-4372-98CE-E342CD0D2405}">
      <dgm:prSet custT="1"/>
      <dgm:spPr/>
      <dgm:t>
        <a:bodyPr/>
        <a:lstStyle/>
        <a:p>
          <a:r>
            <a:rPr lang="en-US" sz="1800" b="1" smtClean="0"/>
            <a:t>Amazon reviews</a:t>
          </a:r>
          <a:endParaRPr lang="en-US" sz="1800" b="1" dirty="0" smtClean="0"/>
        </a:p>
      </dgm:t>
    </dgm:pt>
    <dgm:pt modelId="{5EF56778-A9BF-4B32-8DBC-7478D8054E8D}" type="parTrans" cxnId="{B7346067-9DC5-4BF8-93C7-BD8D7E38B044}">
      <dgm:prSet/>
      <dgm:spPr/>
      <dgm:t>
        <a:bodyPr/>
        <a:lstStyle/>
        <a:p>
          <a:endParaRPr lang="en-US" sz="2400"/>
        </a:p>
      </dgm:t>
    </dgm:pt>
    <dgm:pt modelId="{D14CAD59-21BA-4EBB-AD5B-B87C57FD1746}" type="sibTrans" cxnId="{B7346067-9DC5-4BF8-93C7-BD8D7E38B044}">
      <dgm:prSet/>
      <dgm:spPr/>
      <dgm:t>
        <a:bodyPr/>
        <a:lstStyle/>
        <a:p>
          <a:endParaRPr lang="en-US" sz="2400"/>
        </a:p>
      </dgm:t>
    </dgm:pt>
    <dgm:pt modelId="{F9B4DA42-ED1B-453F-B11A-D44547389962}">
      <dgm:prSet custT="1"/>
      <dgm:spPr/>
      <dgm:t>
        <a:bodyPr/>
        <a:lstStyle/>
        <a:p>
          <a:r>
            <a:rPr lang="en-US" sz="1800" dirty="0" smtClean="0"/>
            <a:t>1,422,518 reviews for over 20 categories of products</a:t>
          </a:r>
        </a:p>
      </dgm:t>
    </dgm:pt>
    <dgm:pt modelId="{EA85D054-8FCA-4BE7-9A8C-A02FEB96977F}" type="parTrans" cxnId="{679D14EA-BBAB-4578-81BC-7E947CA154F8}">
      <dgm:prSet/>
      <dgm:spPr/>
      <dgm:t>
        <a:bodyPr/>
        <a:lstStyle/>
        <a:p>
          <a:endParaRPr lang="en-US" sz="2400"/>
        </a:p>
      </dgm:t>
    </dgm:pt>
    <dgm:pt modelId="{4C42D976-C543-4835-8D32-DDB9FB1EFA9F}" type="sibTrans" cxnId="{679D14EA-BBAB-4578-81BC-7E947CA154F8}">
      <dgm:prSet/>
      <dgm:spPr/>
      <dgm:t>
        <a:bodyPr/>
        <a:lstStyle/>
        <a:p>
          <a:endParaRPr lang="en-US" sz="2400"/>
        </a:p>
      </dgm:t>
    </dgm:pt>
    <dgm:pt modelId="{CBF9288A-C226-4A4B-BDBA-B434BE5EFC0E}">
      <dgm:prSet custT="1"/>
      <dgm:spPr/>
      <dgm:t>
        <a:bodyPr/>
        <a:lstStyle/>
        <a:p>
          <a:r>
            <a:rPr lang="en-US" sz="1800" dirty="0" smtClean="0"/>
            <a:t>Benchmark</a:t>
          </a:r>
          <a:endParaRPr lang="en-US" sz="1800" dirty="0"/>
        </a:p>
      </dgm:t>
    </dgm:pt>
    <dgm:pt modelId="{FD9140A8-E187-4D29-A554-05C814812E2D}" type="parTrans" cxnId="{5698EEB6-BC3F-476D-B20F-0A7D1064AD52}">
      <dgm:prSet/>
      <dgm:spPr/>
      <dgm:t>
        <a:bodyPr/>
        <a:lstStyle/>
        <a:p>
          <a:endParaRPr lang="en-US" sz="2400"/>
        </a:p>
      </dgm:t>
    </dgm:pt>
    <dgm:pt modelId="{2DB3D19A-AA8B-4366-8146-741713B04F25}" type="sibTrans" cxnId="{5698EEB6-BC3F-476D-B20F-0A7D1064AD52}">
      <dgm:prSet/>
      <dgm:spPr/>
      <dgm:t>
        <a:bodyPr/>
        <a:lstStyle/>
        <a:p>
          <a:endParaRPr lang="en-US" sz="2400"/>
        </a:p>
      </dgm:t>
    </dgm:pt>
    <dgm:pt modelId="{2A76A4C4-20C0-4498-B60E-A06CBAFAC5D9}">
      <dgm:prSet custT="1"/>
      <dgm:spPr/>
      <dgm:t>
        <a:bodyPr/>
        <a:lstStyle/>
        <a:p>
          <a:r>
            <a:rPr lang="en-US" sz="1800" b="1" smtClean="0"/>
            <a:t>Hacker Underground Economy (HUE) reviews</a:t>
          </a:r>
          <a:endParaRPr lang="en-US" sz="1800" b="1" dirty="0" smtClean="0"/>
        </a:p>
      </dgm:t>
    </dgm:pt>
    <dgm:pt modelId="{5F21A852-DD41-4C5D-BF65-0E06803E1C04}" type="parTrans" cxnId="{494D1E48-8C78-4E04-8CE8-7213625B2BCF}">
      <dgm:prSet/>
      <dgm:spPr/>
      <dgm:t>
        <a:bodyPr/>
        <a:lstStyle/>
        <a:p>
          <a:endParaRPr lang="en-US" sz="2400"/>
        </a:p>
      </dgm:t>
    </dgm:pt>
    <dgm:pt modelId="{BE8A3711-1027-4046-B312-A5BE0C19DE66}" type="sibTrans" cxnId="{494D1E48-8C78-4E04-8CE8-7213625B2BCF}">
      <dgm:prSet/>
      <dgm:spPr/>
      <dgm:t>
        <a:bodyPr/>
        <a:lstStyle/>
        <a:p>
          <a:endParaRPr lang="en-US" sz="2400"/>
        </a:p>
      </dgm:t>
    </dgm:pt>
    <dgm:pt modelId="{6DB8AB8E-5A0C-46F4-9548-8E5CADE4E460}">
      <dgm:prSet custT="1"/>
      <dgm:spPr/>
      <dgm:t>
        <a:bodyPr/>
        <a:lstStyle/>
        <a:p>
          <a:r>
            <a:rPr lang="en-US" sz="1800" dirty="0" smtClean="0"/>
            <a:t>English/Russian reviews for 2,000 data breach services</a:t>
          </a:r>
        </a:p>
      </dgm:t>
    </dgm:pt>
    <dgm:pt modelId="{EDBFF5F5-8E91-4C8B-926B-F64AC3C113FC}" type="parTrans" cxnId="{CE29276A-8852-4270-84E2-4E1946533877}">
      <dgm:prSet/>
      <dgm:spPr/>
      <dgm:t>
        <a:bodyPr/>
        <a:lstStyle/>
        <a:p>
          <a:endParaRPr lang="en-US" sz="2400"/>
        </a:p>
      </dgm:t>
    </dgm:pt>
    <dgm:pt modelId="{7BE5F33B-2443-4EBB-9C79-480D2D127B15}" type="sibTrans" cxnId="{CE29276A-8852-4270-84E2-4E1946533877}">
      <dgm:prSet/>
      <dgm:spPr/>
      <dgm:t>
        <a:bodyPr/>
        <a:lstStyle/>
        <a:p>
          <a:endParaRPr lang="en-US" sz="2400"/>
        </a:p>
      </dgm:t>
    </dgm:pt>
    <dgm:pt modelId="{675B84EF-0CD6-44EE-8B2D-DB2288A6DD30}">
      <dgm:prSet custT="1"/>
      <dgm:spPr/>
      <dgm:t>
        <a:bodyPr/>
        <a:lstStyle/>
        <a:p>
          <a:r>
            <a:rPr lang="en-US" sz="1800" dirty="0" smtClean="0"/>
            <a:t>Two major data breach hacker forums (total: 32.5K members; 75K threads)</a:t>
          </a:r>
          <a:endParaRPr lang="en-US" sz="1800" dirty="0"/>
        </a:p>
      </dgm:t>
    </dgm:pt>
    <dgm:pt modelId="{3A541EC7-29D1-4F0D-B16F-9757305A92FA}" type="parTrans" cxnId="{6B3C8F96-2CAC-429A-9371-4CEA7092763B}">
      <dgm:prSet/>
      <dgm:spPr/>
      <dgm:t>
        <a:bodyPr/>
        <a:lstStyle/>
        <a:p>
          <a:endParaRPr lang="en-US" sz="2400"/>
        </a:p>
      </dgm:t>
    </dgm:pt>
    <dgm:pt modelId="{DAD5E247-0DD0-47DF-945B-27FC4524ABE8}" type="sibTrans" cxnId="{6B3C8F96-2CAC-429A-9371-4CEA7092763B}">
      <dgm:prSet/>
      <dgm:spPr/>
      <dgm:t>
        <a:bodyPr/>
        <a:lstStyle/>
        <a:p>
          <a:endParaRPr lang="en-US" sz="2400"/>
        </a:p>
      </dgm:t>
    </dgm:pt>
    <dgm:pt modelId="{B2BA3615-2CE9-41A4-9479-E33CDC39CAFE}" type="pres">
      <dgm:prSet presAssocID="{E0158D14-99EE-44C7-A872-20E1ABEBEE0C}" presName="linear" presStyleCnt="0">
        <dgm:presLayoutVars>
          <dgm:dir/>
          <dgm:animLvl val="lvl"/>
          <dgm:resizeHandles val="exact"/>
        </dgm:presLayoutVars>
      </dgm:prSet>
      <dgm:spPr/>
      <dgm:t>
        <a:bodyPr/>
        <a:lstStyle/>
        <a:p>
          <a:endParaRPr lang="en-US"/>
        </a:p>
      </dgm:t>
    </dgm:pt>
    <dgm:pt modelId="{E41966AC-BCCF-4932-BA78-0DF1F7F4217D}" type="pres">
      <dgm:prSet presAssocID="{35FCE35C-BBB4-4E5D-B03B-66FB870C5A81}" presName="parentLin" presStyleCnt="0"/>
      <dgm:spPr/>
    </dgm:pt>
    <dgm:pt modelId="{78E0A4EF-AEF5-4FEC-AF93-A0E2775177A2}" type="pres">
      <dgm:prSet presAssocID="{35FCE35C-BBB4-4E5D-B03B-66FB870C5A81}" presName="parentLeftMargin" presStyleLbl="node1" presStyleIdx="0" presStyleCnt="4"/>
      <dgm:spPr/>
      <dgm:t>
        <a:bodyPr/>
        <a:lstStyle/>
        <a:p>
          <a:endParaRPr lang="en-US"/>
        </a:p>
      </dgm:t>
    </dgm:pt>
    <dgm:pt modelId="{887E066A-B456-4397-AA5B-13483C787C72}" type="pres">
      <dgm:prSet presAssocID="{35FCE35C-BBB4-4E5D-B03B-66FB870C5A81}" presName="parentText" presStyleLbl="node1" presStyleIdx="0" presStyleCnt="4">
        <dgm:presLayoutVars>
          <dgm:chMax val="0"/>
          <dgm:bulletEnabled val="1"/>
        </dgm:presLayoutVars>
      </dgm:prSet>
      <dgm:spPr/>
      <dgm:t>
        <a:bodyPr/>
        <a:lstStyle/>
        <a:p>
          <a:endParaRPr lang="en-US"/>
        </a:p>
      </dgm:t>
    </dgm:pt>
    <dgm:pt modelId="{0CAA7B97-59FF-46D4-8A7C-D6B4CA4D6984}" type="pres">
      <dgm:prSet presAssocID="{35FCE35C-BBB4-4E5D-B03B-66FB870C5A81}" presName="negativeSpace" presStyleCnt="0"/>
      <dgm:spPr/>
    </dgm:pt>
    <dgm:pt modelId="{E60C35F0-5FBF-4BC2-9996-BFB1BB810476}" type="pres">
      <dgm:prSet presAssocID="{35FCE35C-BBB4-4E5D-B03B-66FB870C5A81}" presName="childText" presStyleLbl="conFgAcc1" presStyleIdx="0" presStyleCnt="4">
        <dgm:presLayoutVars>
          <dgm:bulletEnabled val="1"/>
        </dgm:presLayoutVars>
      </dgm:prSet>
      <dgm:spPr/>
      <dgm:t>
        <a:bodyPr/>
        <a:lstStyle/>
        <a:p>
          <a:endParaRPr lang="en-US"/>
        </a:p>
      </dgm:t>
    </dgm:pt>
    <dgm:pt modelId="{3A54F6B4-A5D1-42EB-B24E-B02F11C470CB}" type="pres">
      <dgm:prSet presAssocID="{034697FF-1411-4D45-AAA6-B1383A1B3DDB}" presName="spaceBetweenRectangles" presStyleCnt="0"/>
      <dgm:spPr/>
    </dgm:pt>
    <dgm:pt modelId="{8E0B1B90-AA49-4AF5-BF5D-B5A4E44C0BB0}" type="pres">
      <dgm:prSet presAssocID="{160C3312-71D3-40D5-B7E3-87E3677148F7}" presName="parentLin" presStyleCnt="0"/>
      <dgm:spPr/>
    </dgm:pt>
    <dgm:pt modelId="{2FFD8BFB-12B9-4357-9921-5BA05B5ED841}" type="pres">
      <dgm:prSet presAssocID="{160C3312-71D3-40D5-B7E3-87E3677148F7}" presName="parentLeftMargin" presStyleLbl="node1" presStyleIdx="0" presStyleCnt="4"/>
      <dgm:spPr/>
      <dgm:t>
        <a:bodyPr/>
        <a:lstStyle/>
        <a:p>
          <a:endParaRPr lang="en-US"/>
        </a:p>
      </dgm:t>
    </dgm:pt>
    <dgm:pt modelId="{3D3904FA-AD00-4661-8172-9B1490E19738}" type="pres">
      <dgm:prSet presAssocID="{160C3312-71D3-40D5-B7E3-87E3677148F7}" presName="parentText" presStyleLbl="node1" presStyleIdx="1" presStyleCnt="4">
        <dgm:presLayoutVars>
          <dgm:chMax val="0"/>
          <dgm:bulletEnabled val="1"/>
        </dgm:presLayoutVars>
      </dgm:prSet>
      <dgm:spPr/>
      <dgm:t>
        <a:bodyPr/>
        <a:lstStyle/>
        <a:p>
          <a:endParaRPr lang="en-US"/>
        </a:p>
      </dgm:t>
    </dgm:pt>
    <dgm:pt modelId="{49386117-FEBF-48BE-A1B1-9BA451790801}" type="pres">
      <dgm:prSet presAssocID="{160C3312-71D3-40D5-B7E3-87E3677148F7}" presName="negativeSpace" presStyleCnt="0"/>
      <dgm:spPr/>
    </dgm:pt>
    <dgm:pt modelId="{F43F7767-0F62-4770-B481-A24BFDB87E5F}" type="pres">
      <dgm:prSet presAssocID="{160C3312-71D3-40D5-B7E3-87E3677148F7}" presName="childText" presStyleLbl="conFgAcc1" presStyleIdx="1" presStyleCnt="4">
        <dgm:presLayoutVars>
          <dgm:bulletEnabled val="1"/>
        </dgm:presLayoutVars>
      </dgm:prSet>
      <dgm:spPr/>
      <dgm:t>
        <a:bodyPr/>
        <a:lstStyle/>
        <a:p>
          <a:endParaRPr lang="en-US"/>
        </a:p>
      </dgm:t>
    </dgm:pt>
    <dgm:pt modelId="{8E69F557-F3D9-47FE-AD37-77B2D09DE1A0}" type="pres">
      <dgm:prSet presAssocID="{D1B68BD6-0B53-4C40-A1F3-F96A110F6EF3}" presName="spaceBetweenRectangles" presStyleCnt="0"/>
      <dgm:spPr/>
    </dgm:pt>
    <dgm:pt modelId="{9B0709A6-61DA-4435-A176-5F55BBE686FF}" type="pres">
      <dgm:prSet presAssocID="{DB2A8888-8BCD-4372-98CE-E342CD0D2405}" presName="parentLin" presStyleCnt="0"/>
      <dgm:spPr/>
    </dgm:pt>
    <dgm:pt modelId="{243A9201-5D25-4729-A9D9-E7D353759C23}" type="pres">
      <dgm:prSet presAssocID="{DB2A8888-8BCD-4372-98CE-E342CD0D2405}" presName="parentLeftMargin" presStyleLbl="node1" presStyleIdx="1" presStyleCnt="4"/>
      <dgm:spPr/>
      <dgm:t>
        <a:bodyPr/>
        <a:lstStyle/>
        <a:p>
          <a:endParaRPr lang="en-US"/>
        </a:p>
      </dgm:t>
    </dgm:pt>
    <dgm:pt modelId="{AC6AC084-E0D2-4CFB-98F6-3D6310FD378A}" type="pres">
      <dgm:prSet presAssocID="{DB2A8888-8BCD-4372-98CE-E342CD0D2405}" presName="parentText" presStyleLbl="node1" presStyleIdx="2" presStyleCnt="4">
        <dgm:presLayoutVars>
          <dgm:chMax val="0"/>
          <dgm:bulletEnabled val="1"/>
        </dgm:presLayoutVars>
      </dgm:prSet>
      <dgm:spPr/>
      <dgm:t>
        <a:bodyPr/>
        <a:lstStyle/>
        <a:p>
          <a:endParaRPr lang="en-US"/>
        </a:p>
      </dgm:t>
    </dgm:pt>
    <dgm:pt modelId="{1621E64B-6AC8-4690-9DBA-40C4D889EAE7}" type="pres">
      <dgm:prSet presAssocID="{DB2A8888-8BCD-4372-98CE-E342CD0D2405}" presName="negativeSpace" presStyleCnt="0"/>
      <dgm:spPr/>
    </dgm:pt>
    <dgm:pt modelId="{BB8D8950-37A0-412A-99E7-155BBDCB16A7}" type="pres">
      <dgm:prSet presAssocID="{DB2A8888-8BCD-4372-98CE-E342CD0D2405}" presName="childText" presStyleLbl="conFgAcc1" presStyleIdx="2" presStyleCnt="4">
        <dgm:presLayoutVars>
          <dgm:bulletEnabled val="1"/>
        </dgm:presLayoutVars>
      </dgm:prSet>
      <dgm:spPr/>
      <dgm:t>
        <a:bodyPr/>
        <a:lstStyle/>
        <a:p>
          <a:endParaRPr lang="en-US"/>
        </a:p>
      </dgm:t>
    </dgm:pt>
    <dgm:pt modelId="{24372A35-AF05-41C9-842B-18D37BA92970}" type="pres">
      <dgm:prSet presAssocID="{D14CAD59-21BA-4EBB-AD5B-B87C57FD1746}" presName="spaceBetweenRectangles" presStyleCnt="0"/>
      <dgm:spPr/>
    </dgm:pt>
    <dgm:pt modelId="{C0B766C8-FEE0-4DC7-8FE3-37F250DCC899}" type="pres">
      <dgm:prSet presAssocID="{2A76A4C4-20C0-4498-B60E-A06CBAFAC5D9}" presName="parentLin" presStyleCnt="0"/>
      <dgm:spPr/>
    </dgm:pt>
    <dgm:pt modelId="{D9C89455-2654-4BEE-9FBF-A9AB524D9305}" type="pres">
      <dgm:prSet presAssocID="{2A76A4C4-20C0-4498-B60E-A06CBAFAC5D9}" presName="parentLeftMargin" presStyleLbl="node1" presStyleIdx="2" presStyleCnt="4"/>
      <dgm:spPr/>
      <dgm:t>
        <a:bodyPr/>
        <a:lstStyle/>
        <a:p>
          <a:endParaRPr lang="en-US"/>
        </a:p>
      </dgm:t>
    </dgm:pt>
    <dgm:pt modelId="{7239674E-6EF0-459F-AC92-CC64B34341A3}" type="pres">
      <dgm:prSet presAssocID="{2A76A4C4-20C0-4498-B60E-A06CBAFAC5D9}" presName="parentText" presStyleLbl="node1" presStyleIdx="3" presStyleCnt="4">
        <dgm:presLayoutVars>
          <dgm:chMax val="0"/>
          <dgm:bulletEnabled val="1"/>
        </dgm:presLayoutVars>
      </dgm:prSet>
      <dgm:spPr/>
      <dgm:t>
        <a:bodyPr/>
        <a:lstStyle/>
        <a:p>
          <a:endParaRPr lang="en-US"/>
        </a:p>
      </dgm:t>
    </dgm:pt>
    <dgm:pt modelId="{07690268-2035-4A62-A5F3-E6DEC1802D1A}" type="pres">
      <dgm:prSet presAssocID="{2A76A4C4-20C0-4498-B60E-A06CBAFAC5D9}" presName="negativeSpace" presStyleCnt="0"/>
      <dgm:spPr/>
    </dgm:pt>
    <dgm:pt modelId="{795D12D0-B7D7-439C-98D2-F4D3F106868C}" type="pres">
      <dgm:prSet presAssocID="{2A76A4C4-20C0-4498-B60E-A06CBAFAC5D9}" presName="childText" presStyleLbl="conFgAcc1" presStyleIdx="3" presStyleCnt="4">
        <dgm:presLayoutVars>
          <dgm:bulletEnabled val="1"/>
        </dgm:presLayoutVars>
      </dgm:prSet>
      <dgm:spPr/>
      <dgm:t>
        <a:bodyPr/>
        <a:lstStyle/>
        <a:p>
          <a:endParaRPr lang="en-US"/>
        </a:p>
      </dgm:t>
    </dgm:pt>
  </dgm:ptLst>
  <dgm:cxnLst>
    <dgm:cxn modelId="{0D48AAF2-DA87-0D4D-9BAC-2550BBE6903B}" type="presOf" srcId="{675B84EF-0CD6-44EE-8B2D-DB2288A6DD30}" destId="{795D12D0-B7D7-439C-98D2-F4D3F106868C}" srcOrd="0" destOrd="1" presId="urn:microsoft.com/office/officeart/2005/8/layout/list1"/>
    <dgm:cxn modelId="{D951468B-6918-5A44-B300-17A37525137C}" type="presOf" srcId="{F9B4DA42-ED1B-453F-B11A-D44547389962}" destId="{BB8D8950-37A0-412A-99E7-155BBDCB16A7}" srcOrd="0" destOrd="0" presId="urn:microsoft.com/office/officeart/2005/8/layout/list1"/>
    <dgm:cxn modelId="{494D1E48-8C78-4E04-8CE8-7213625B2BCF}" srcId="{E0158D14-99EE-44C7-A872-20E1ABEBEE0C}" destId="{2A76A4C4-20C0-4498-B60E-A06CBAFAC5D9}" srcOrd="3" destOrd="0" parTransId="{5F21A852-DD41-4C5D-BF65-0E06803E1C04}" sibTransId="{BE8A3711-1027-4046-B312-A5BE0C19DE66}"/>
    <dgm:cxn modelId="{CE29276A-8852-4270-84E2-4E1946533877}" srcId="{2A76A4C4-20C0-4498-B60E-A06CBAFAC5D9}" destId="{6DB8AB8E-5A0C-46F4-9548-8E5CADE4E460}" srcOrd="0" destOrd="0" parTransId="{EDBFF5F5-8E91-4C8B-926B-F64AC3C113FC}" sibTransId="{7BE5F33B-2443-4EBB-9C79-480D2D127B15}"/>
    <dgm:cxn modelId="{AD5EE933-04F7-7244-AA2B-CBC6E6CCA5B8}" type="presOf" srcId="{6B55470B-FB3C-48DF-B1AA-EF717D6227AC}" destId="{E60C35F0-5FBF-4BC2-9996-BFB1BB810476}" srcOrd="0" destOrd="0" presId="urn:microsoft.com/office/officeart/2005/8/layout/list1"/>
    <dgm:cxn modelId="{1C28FEC6-56D6-4890-8DEB-897BF9877E99}" srcId="{35FCE35C-BBB4-4E5D-B03B-66FB870C5A81}" destId="{6B55470B-FB3C-48DF-B1AA-EF717D6227AC}" srcOrd="0" destOrd="0" parTransId="{95710051-CD01-400E-B6BB-E84D79B277A4}" sibTransId="{0440AC6E-D1B7-49CA-9838-91FE2B7D64E6}"/>
    <dgm:cxn modelId="{679D14EA-BBAB-4578-81BC-7E947CA154F8}" srcId="{DB2A8888-8BCD-4372-98CE-E342CD0D2405}" destId="{F9B4DA42-ED1B-453F-B11A-D44547389962}" srcOrd="0" destOrd="0" parTransId="{EA85D054-8FCA-4BE7-9A8C-A02FEB96977F}" sibTransId="{4C42D976-C543-4835-8D32-DDB9FB1EFA9F}"/>
    <dgm:cxn modelId="{BB69A1B1-80BF-5F47-9F84-0768F788EB0C}" type="presOf" srcId="{35FCE35C-BBB4-4E5D-B03B-66FB870C5A81}" destId="{887E066A-B456-4397-AA5B-13483C787C72}" srcOrd="1" destOrd="0" presId="urn:microsoft.com/office/officeart/2005/8/layout/list1"/>
    <dgm:cxn modelId="{B7E9AD50-43A9-C245-A4F8-9ACE790C3ECD}" type="presOf" srcId="{160C3312-71D3-40D5-B7E3-87E3677148F7}" destId="{2FFD8BFB-12B9-4357-9921-5BA05B5ED841}" srcOrd="0" destOrd="0" presId="urn:microsoft.com/office/officeart/2005/8/layout/list1"/>
    <dgm:cxn modelId="{B7346067-9DC5-4BF8-93C7-BD8D7E38B044}" srcId="{E0158D14-99EE-44C7-A872-20E1ABEBEE0C}" destId="{DB2A8888-8BCD-4372-98CE-E342CD0D2405}" srcOrd="2" destOrd="0" parTransId="{5EF56778-A9BF-4B32-8DBC-7478D8054E8D}" sibTransId="{D14CAD59-21BA-4EBB-AD5B-B87C57FD1746}"/>
    <dgm:cxn modelId="{18AE6482-986B-46FC-B494-4CD7EEE391CE}" srcId="{160C3312-71D3-40D5-B7E3-87E3677148F7}" destId="{9B972946-B79B-4C28-957B-4DFE7FB32A65}" srcOrd="1" destOrd="0" parTransId="{6ADB270F-004B-4DA3-8241-08E307547090}" sibTransId="{330727B4-135C-40BA-941A-B5F8467A4023}"/>
    <dgm:cxn modelId="{FC58FA1A-96F4-4E99-BC83-C12C6F28DB36}" srcId="{E0158D14-99EE-44C7-A872-20E1ABEBEE0C}" destId="{35FCE35C-BBB4-4E5D-B03B-66FB870C5A81}" srcOrd="0" destOrd="0" parTransId="{CFFD6F78-4FC5-484D-A870-597C83805793}" sibTransId="{034697FF-1411-4D45-AAA6-B1383A1B3DDB}"/>
    <dgm:cxn modelId="{5698EEB6-BC3F-476D-B20F-0A7D1064AD52}" srcId="{DB2A8888-8BCD-4372-98CE-E342CD0D2405}" destId="{CBF9288A-C226-4A4B-BDBA-B434BE5EFC0E}" srcOrd="1" destOrd="0" parTransId="{FD9140A8-E187-4D29-A554-05C814812E2D}" sibTransId="{2DB3D19A-AA8B-4366-8146-741713B04F25}"/>
    <dgm:cxn modelId="{BCE128DB-70FB-3B46-A197-EAFC220EC253}" type="presOf" srcId="{E0158D14-99EE-44C7-A872-20E1ABEBEE0C}" destId="{B2BA3615-2CE9-41A4-9479-E33CDC39CAFE}" srcOrd="0" destOrd="0" presId="urn:microsoft.com/office/officeart/2005/8/layout/list1"/>
    <dgm:cxn modelId="{38651AC0-8E92-784B-A7E8-2CEAEDEAD92E}" type="presOf" srcId="{CBF9288A-C226-4A4B-BDBA-B434BE5EFC0E}" destId="{BB8D8950-37A0-412A-99E7-155BBDCB16A7}" srcOrd="0" destOrd="1" presId="urn:microsoft.com/office/officeart/2005/8/layout/list1"/>
    <dgm:cxn modelId="{4902B745-2937-1D40-8BFE-B625B979E9A5}" type="presOf" srcId="{35FCE35C-BBB4-4E5D-B03B-66FB870C5A81}" destId="{78E0A4EF-AEF5-4FEC-AF93-A0E2775177A2}" srcOrd="0" destOrd="0" presId="urn:microsoft.com/office/officeart/2005/8/layout/list1"/>
    <dgm:cxn modelId="{8764F71E-CA92-AE49-BE55-33B0B6985BB1}" type="presOf" srcId="{2A76A4C4-20C0-4498-B60E-A06CBAFAC5D9}" destId="{7239674E-6EF0-459F-AC92-CC64B34341A3}" srcOrd="1" destOrd="0" presId="urn:microsoft.com/office/officeart/2005/8/layout/list1"/>
    <dgm:cxn modelId="{2F69847D-79C3-B047-8B39-F5CB1AD4F8A8}" type="presOf" srcId="{6DB8AB8E-5A0C-46F4-9548-8E5CADE4E460}" destId="{795D12D0-B7D7-439C-98D2-F4D3F106868C}" srcOrd="0" destOrd="0" presId="urn:microsoft.com/office/officeart/2005/8/layout/list1"/>
    <dgm:cxn modelId="{C972AAFE-096B-B849-9D1A-61CBA2723453}" type="presOf" srcId="{DB2A8888-8BCD-4372-98CE-E342CD0D2405}" destId="{243A9201-5D25-4729-A9D9-E7D353759C23}" srcOrd="0" destOrd="0" presId="urn:microsoft.com/office/officeart/2005/8/layout/list1"/>
    <dgm:cxn modelId="{587EA374-6A40-3949-BF44-BA9E642AC3CC}" type="presOf" srcId="{9B972946-B79B-4C28-957B-4DFE7FB32A65}" destId="{F43F7767-0F62-4770-B481-A24BFDB87E5F}" srcOrd="0" destOrd="1" presId="urn:microsoft.com/office/officeart/2005/8/layout/list1"/>
    <dgm:cxn modelId="{59B4246A-FF9B-0640-8404-FB946A697103}" type="presOf" srcId="{336609C0-B8AA-4F65-9CA3-95F81E02F4DC}" destId="{E60C35F0-5FBF-4BC2-9996-BFB1BB810476}" srcOrd="0" destOrd="1" presId="urn:microsoft.com/office/officeart/2005/8/layout/list1"/>
    <dgm:cxn modelId="{6B3C8F96-2CAC-429A-9371-4CEA7092763B}" srcId="{2A76A4C4-20C0-4498-B60E-A06CBAFAC5D9}" destId="{675B84EF-0CD6-44EE-8B2D-DB2288A6DD30}" srcOrd="1" destOrd="0" parTransId="{3A541EC7-29D1-4F0D-B16F-9757305A92FA}" sibTransId="{DAD5E247-0DD0-47DF-945B-27FC4524ABE8}"/>
    <dgm:cxn modelId="{76ABC4A6-6A17-4B6A-8D40-D9FFA5B20433}" srcId="{160C3312-71D3-40D5-B7E3-87E3677148F7}" destId="{D4A36991-922B-4557-9D82-E9E7ADC6D503}" srcOrd="0" destOrd="0" parTransId="{7FABC17E-57A4-4B46-A49E-C9D4330E72C9}" sibTransId="{4065E4B5-0C07-4C27-9C00-A73249463D62}"/>
    <dgm:cxn modelId="{B7402316-F8EF-7B46-9E89-7C5871EE0AD8}" type="presOf" srcId="{D4A36991-922B-4557-9D82-E9E7ADC6D503}" destId="{F43F7767-0F62-4770-B481-A24BFDB87E5F}" srcOrd="0" destOrd="0" presId="urn:microsoft.com/office/officeart/2005/8/layout/list1"/>
    <dgm:cxn modelId="{0D3BD4E4-D561-4E4E-9F81-2862321CF93F}" type="presOf" srcId="{2A76A4C4-20C0-4498-B60E-A06CBAFAC5D9}" destId="{D9C89455-2654-4BEE-9FBF-A9AB524D9305}" srcOrd="0" destOrd="0" presId="urn:microsoft.com/office/officeart/2005/8/layout/list1"/>
    <dgm:cxn modelId="{00B7CDCA-C0A7-4FEA-B74F-4DA9AF859C9E}" srcId="{35FCE35C-BBB4-4E5D-B03B-66FB870C5A81}" destId="{336609C0-B8AA-4F65-9CA3-95F81E02F4DC}" srcOrd="1" destOrd="0" parTransId="{C0E1DE8A-9B80-46E2-8B3A-FA296672BB4B}" sibTransId="{78CA80F7-233A-48FE-8FD9-6C029D7FC2DC}"/>
    <dgm:cxn modelId="{683FA8F1-2A13-DF4E-BBAF-8ABBA0D88345}" type="presOf" srcId="{160C3312-71D3-40D5-B7E3-87E3677148F7}" destId="{3D3904FA-AD00-4661-8172-9B1490E19738}" srcOrd="1" destOrd="0" presId="urn:microsoft.com/office/officeart/2005/8/layout/list1"/>
    <dgm:cxn modelId="{B5BB1FF3-C0C0-4608-BE24-ADF8AA2B9867}" srcId="{E0158D14-99EE-44C7-A872-20E1ABEBEE0C}" destId="{160C3312-71D3-40D5-B7E3-87E3677148F7}" srcOrd="1" destOrd="0" parTransId="{2241741F-0368-43EB-A75F-7926C06A2490}" sibTransId="{D1B68BD6-0B53-4C40-A1F3-F96A110F6EF3}"/>
    <dgm:cxn modelId="{E4601BEC-A4FA-814D-AB56-0EDA48BDCE6D}" type="presOf" srcId="{DB2A8888-8BCD-4372-98CE-E342CD0D2405}" destId="{AC6AC084-E0D2-4CFB-98F6-3D6310FD378A}" srcOrd="1" destOrd="0" presId="urn:microsoft.com/office/officeart/2005/8/layout/list1"/>
    <dgm:cxn modelId="{48C6BE85-F4A8-7046-AAA7-102A829D3B7C}" type="presParOf" srcId="{B2BA3615-2CE9-41A4-9479-E33CDC39CAFE}" destId="{E41966AC-BCCF-4932-BA78-0DF1F7F4217D}" srcOrd="0" destOrd="0" presId="urn:microsoft.com/office/officeart/2005/8/layout/list1"/>
    <dgm:cxn modelId="{53BBA6A1-E5C2-2D41-B6D1-08C2E817F49A}" type="presParOf" srcId="{E41966AC-BCCF-4932-BA78-0DF1F7F4217D}" destId="{78E0A4EF-AEF5-4FEC-AF93-A0E2775177A2}" srcOrd="0" destOrd="0" presId="urn:microsoft.com/office/officeart/2005/8/layout/list1"/>
    <dgm:cxn modelId="{F6808DC8-6534-7D42-A540-1B594484EA54}" type="presParOf" srcId="{E41966AC-BCCF-4932-BA78-0DF1F7F4217D}" destId="{887E066A-B456-4397-AA5B-13483C787C72}" srcOrd="1" destOrd="0" presId="urn:microsoft.com/office/officeart/2005/8/layout/list1"/>
    <dgm:cxn modelId="{BEDDA6F3-C000-3E40-9E1D-CAE820F8A626}" type="presParOf" srcId="{B2BA3615-2CE9-41A4-9479-E33CDC39CAFE}" destId="{0CAA7B97-59FF-46D4-8A7C-D6B4CA4D6984}" srcOrd="1" destOrd="0" presId="urn:microsoft.com/office/officeart/2005/8/layout/list1"/>
    <dgm:cxn modelId="{AF119CBC-8B26-E443-9F7F-8CC5DF3E7534}" type="presParOf" srcId="{B2BA3615-2CE9-41A4-9479-E33CDC39CAFE}" destId="{E60C35F0-5FBF-4BC2-9996-BFB1BB810476}" srcOrd="2" destOrd="0" presId="urn:microsoft.com/office/officeart/2005/8/layout/list1"/>
    <dgm:cxn modelId="{7743AA70-602F-8A4B-AF58-205A642CD85B}" type="presParOf" srcId="{B2BA3615-2CE9-41A4-9479-E33CDC39CAFE}" destId="{3A54F6B4-A5D1-42EB-B24E-B02F11C470CB}" srcOrd="3" destOrd="0" presId="urn:microsoft.com/office/officeart/2005/8/layout/list1"/>
    <dgm:cxn modelId="{2E9418E5-1E16-144A-B6C3-46B6F5844883}" type="presParOf" srcId="{B2BA3615-2CE9-41A4-9479-E33CDC39CAFE}" destId="{8E0B1B90-AA49-4AF5-BF5D-B5A4E44C0BB0}" srcOrd="4" destOrd="0" presId="urn:microsoft.com/office/officeart/2005/8/layout/list1"/>
    <dgm:cxn modelId="{E6CCAC44-ACD4-F64B-B653-832ED0FFECCC}" type="presParOf" srcId="{8E0B1B90-AA49-4AF5-BF5D-B5A4E44C0BB0}" destId="{2FFD8BFB-12B9-4357-9921-5BA05B5ED841}" srcOrd="0" destOrd="0" presId="urn:microsoft.com/office/officeart/2005/8/layout/list1"/>
    <dgm:cxn modelId="{FB4368CC-B7E7-9F40-B7E4-9420A04F9BD1}" type="presParOf" srcId="{8E0B1B90-AA49-4AF5-BF5D-B5A4E44C0BB0}" destId="{3D3904FA-AD00-4661-8172-9B1490E19738}" srcOrd="1" destOrd="0" presId="urn:microsoft.com/office/officeart/2005/8/layout/list1"/>
    <dgm:cxn modelId="{E9AD1D46-E795-4840-85D2-B96524DBA6ED}" type="presParOf" srcId="{B2BA3615-2CE9-41A4-9479-E33CDC39CAFE}" destId="{49386117-FEBF-48BE-A1B1-9BA451790801}" srcOrd="5" destOrd="0" presId="urn:microsoft.com/office/officeart/2005/8/layout/list1"/>
    <dgm:cxn modelId="{3AC9F58E-D1F1-344D-ACCC-C4849569CCB4}" type="presParOf" srcId="{B2BA3615-2CE9-41A4-9479-E33CDC39CAFE}" destId="{F43F7767-0F62-4770-B481-A24BFDB87E5F}" srcOrd="6" destOrd="0" presId="urn:microsoft.com/office/officeart/2005/8/layout/list1"/>
    <dgm:cxn modelId="{84FB4503-56FE-F745-900D-983341B562C4}" type="presParOf" srcId="{B2BA3615-2CE9-41A4-9479-E33CDC39CAFE}" destId="{8E69F557-F3D9-47FE-AD37-77B2D09DE1A0}" srcOrd="7" destOrd="0" presId="urn:microsoft.com/office/officeart/2005/8/layout/list1"/>
    <dgm:cxn modelId="{EC7B0A4D-444B-1F46-A1E6-EA3FE9C43709}" type="presParOf" srcId="{B2BA3615-2CE9-41A4-9479-E33CDC39CAFE}" destId="{9B0709A6-61DA-4435-A176-5F55BBE686FF}" srcOrd="8" destOrd="0" presId="urn:microsoft.com/office/officeart/2005/8/layout/list1"/>
    <dgm:cxn modelId="{C56E8412-36FF-ED42-AA1C-4B78F303F387}" type="presParOf" srcId="{9B0709A6-61DA-4435-A176-5F55BBE686FF}" destId="{243A9201-5D25-4729-A9D9-E7D353759C23}" srcOrd="0" destOrd="0" presId="urn:microsoft.com/office/officeart/2005/8/layout/list1"/>
    <dgm:cxn modelId="{E3235C79-8ADA-D14E-8257-B9CEBA26B5C0}" type="presParOf" srcId="{9B0709A6-61DA-4435-A176-5F55BBE686FF}" destId="{AC6AC084-E0D2-4CFB-98F6-3D6310FD378A}" srcOrd="1" destOrd="0" presId="urn:microsoft.com/office/officeart/2005/8/layout/list1"/>
    <dgm:cxn modelId="{593D1817-273B-934D-8023-4FA3FD5E4122}" type="presParOf" srcId="{B2BA3615-2CE9-41A4-9479-E33CDC39CAFE}" destId="{1621E64B-6AC8-4690-9DBA-40C4D889EAE7}" srcOrd="9" destOrd="0" presId="urn:microsoft.com/office/officeart/2005/8/layout/list1"/>
    <dgm:cxn modelId="{2B7DFB50-2590-844D-9AE1-DE643A745AC2}" type="presParOf" srcId="{B2BA3615-2CE9-41A4-9479-E33CDC39CAFE}" destId="{BB8D8950-37A0-412A-99E7-155BBDCB16A7}" srcOrd="10" destOrd="0" presId="urn:microsoft.com/office/officeart/2005/8/layout/list1"/>
    <dgm:cxn modelId="{8FD0C74C-B9F8-CA42-B4A9-54A0817D1A93}" type="presParOf" srcId="{B2BA3615-2CE9-41A4-9479-E33CDC39CAFE}" destId="{24372A35-AF05-41C9-842B-18D37BA92970}" srcOrd="11" destOrd="0" presId="urn:microsoft.com/office/officeart/2005/8/layout/list1"/>
    <dgm:cxn modelId="{FDE424BC-928C-C84F-A679-1AD8170C7DC7}" type="presParOf" srcId="{B2BA3615-2CE9-41A4-9479-E33CDC39CAFE}" destId="{C0B766C8-FEE0-4DC7-8FE3-37F250DCC899}" srcOrd="12" destOrd="0" presId="urn:microsoft.com/office/officeart/2005/8/layout/list1"/>
    <dgm:cxn modelId="{4420A82D-2056-024F-B80D-7F368CA24BEE}" type="presParOf" srcId="{C0B766C8-FEE0-4DC7-8FE3-37F250DCC899}" destId="{D9C89455-2654-4BEE-9FBF-A9AB524D9305}" srcOrd="0" destOrd="0" presId="urn:microsoft.com/office/officeart/2005/8/layout/list1"/>
    <dgm:cxn modelId="{80868211-7C09-384B-81B5-411CD7D31778}" type="presParOf" srcId="{C0B766C8-FEE0-4DC7-8FE3-37F250DCC899}" destId="{7239674E-6EF0-459F-AC92-CC64B34341A3}" srcOrd="1" destOrd="0" presId="urn:microsoft.com/office/officeart/2005/8/layout/list1"/>
    <dgm:cxn modelId="{9E55DA5C-F626-6340-B37A-42C616792FDA}" type="presParOf" srcId="{B2BA3615-2CE9-41A4-9479-E33CDC39CAFE}" destId="{07690268-2035-4A62-A5F3-E6DEC1802D1A}" srcOrd="13" destOrd="0" presId="urn:microsoft.com/office/officeart/2005/8/layout/list1"/>
    <dgm:cxn modelId="{9B8E6C59-42D0-144B-8256-611D02DF60F8}" type="presParOf" srcId="{B2BA3615-2CE9-41A4-9479-E33CDC39CAFE}" destId="{795D12D0-B7D7-439C-98D2-F4D3F106868C}"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090B9-7F69-4A73-9032-3AABE4DE0EE5}">
      <dsp:nvSpPr>
        <dsp:cNvPr id="0" name=""/>
        <dsp:cNvSpPr/>
      </dsp:nvSpPr>
      <dsp:spPr>
        <a:xfrm>
          <a:off x="1946" y="108722"/>
          <a:ext cx="2237136" cy="111856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b="1" kern="1200" dirty="0" smtClean="0"/>
            <a:t>Phase 1: </a:t>
          </a:r>
          <a:r>
            <a:rPr lang="en-US" sz="1800" kern="1200" dirty="0" smtClean="0"/>
            <a:t>Intelligence Planning/Strategy </a:t>
          </a:r>
          <a:endParaRPr lang="en-US" sz="1800" kern="1200" dirty="0"/>
        </a:p>
      </dsp:txBody>
      <dsp:txXfrm>
        <a:off x="34708" y="141484"/>
        <a:ext cx="2171612" cy="1053044"/>
      </dsp:txXfrm>
    </dsp:sp>
    <dsp:sp modelId="{227FD099-A9C9-4810-9ADC-45EAEB6880BE}">
      <dsp:nvSpPr>
        <dsp:cNvPr id="0" name=""/>
        <dsp:cNvSpPr/>
      </dsp:nvSpPr>
      <dsp:spPr>
        <a:xfrm>
          <a:off x="225660" y="1227291"/>
          <a:ext cx="223713" cy="838926"/>
        </a:xfrm>
        <a:custGeom>
          <a:avLst/>
          <a:gdLst/>
          <a:ahLst/>
          <a:cxnLst/>
          <a:rect l="0" t="0" r="0" b="0"/>
          <a:pathLst>
            <a:path>
              <a:moveTo>
                <a:pt x="0" y="0"/>
              </a:moveTo>
              <a:lnTo>
                <a:pt x="0" y="838926"/>
              </a:lnTo>
              <a:lnTo>
                <a:pt x="223713" y="838926"/>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F902EC-8EE7-4A9C-BE46-D614E4977E5F}">
      <dsp:nvSpPr>
        <dsp:cNvPr id="0" name=""/>
        <dsp:cNvSpPr/>
      </dsp:nvSpPr>
      <dsp:spPr>
        <a:xfrm>
          <a:off x="449373" y="1506933"/>
          <a:ext cx="1789709" cy="111856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b="1" kern="1200" dirty="0" smtClean="0"/>
            <a:t>Description:</a:t>
          </a:r>
          <a:r>
            <a:rPr lang="en-US" sz="1200" kern="1200" dirty="0" smtClean="0"/>
            <a:t> Identify intelligence needs of organization, critical assets, and their vulnerabilities</a:t>
          </a:r>
          <a:endParaRPr lang="en-US" sz="1200" kern="1200" dirty="0"/>
        </a:p>
      </dsp:txBody>
      <dsp:txXfrm>
        <a:off x="482135" y="1539695"/>
        <a:ext cx="1724185" cy="1053044"/>
      </dsp:txXfrm>
    </dsp:sp>
    <dsp:sp modelId="{E2D2CE49-732A-4DA6-83D5-A10C10B8F5F5}">
      <dsp:nvSpPr>
        <dsp:cNvPr id="0" name=""/>
        <dsp:cNvSpPr/>
      </dsp:nvSpPr>
      <dsp:spPr>
        <a:xfrm>
          <a:off x="225660" y="1227291"/>
          <a:ext cx="223713" cy="2237136"/>
        </a:xfrm>
        <a:custGeom>
          <a:avLst/>
          <a:gdLst/>
          <a:ahLst/>
          <a:cxnLst/>
          <a:rect l="0" t="0" r="0" b="0"/>
          <a:pathLst>
            <a:path>
              <a:moveTo>
                <a:pt x="0" y="0"/>
              </a:moveTo>
              <a:lnTo>
                <a:pt x="0" y="2237136"/>
              </a:lnTo>
              <a:lnTo>
                <a:pt x="223713" y="2237136"/>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870805-6E6F-403F-9194-D97F462CC35A}">
      <dsp:nvSpPr>
        <dsp:cNvPr id="0" name=""/>
        <dsp:cNvSpPr/>
      </dsp:nvSpPr>
      <dsp:spPr>
        <a:xfrm>
          <a:off x="449373" y="2905143"/>
          <a:ext cx="1789709" cy="111856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b="1" kern="1200" dirty="0" smtClean="0"/>
            <a:t>Approaches:</a:t>
          </a:r>
          <a:r>
            <a:rPr lang="en-US" sz="1200" kern="1200" dirty="0" smtClean="0"/>
            <a:t> threat trending, vulnerability assessments, asset discovery, diamond modelling</a:t>
          </a:r>
          <a:endParaRPr lang="en-US" sz="1200" kern="1200" dirty="0"/>
        </a:p>
      </dsp:txBody>
      <dsp:txXfrm>
        <a:off x="482135" y="2937905"/>
        <a:ext cx="1724185" cy="1053044"/>
      </dsp:txXfrm>
    </dsp:sp>
    <dsp:sp modelId="{4D8C95D0-B609-47AB-B939-D5F1B65E2BE3}">
      <dsp:nvSpPr>
        <dsp:cNvPr id="0" name=""/>
        <dsp:cNvSpPr/>
      </dsp:nvSpPr>
      <dsp:spPr>
        <a:xfrm>
          <a:off x="2798367" y="108722"/>
          <a:ext cx="2237136" cy="111856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b="1" kern="1200" dirty="0" smtClean="0"/>
            <a:t>Phase 2: </a:t>
          </a:r>
          <a:r>
            <a:rPr lang="en-US" sz="1800" kern="1200" dirty="0" smtClean="0"/>
            <a:t>Data Collection and Aggregation</a:t>
          </a:r>
          <a:endParaRPr lang="en-US" sz="1800" kern="1200" dirty="0"/>
        </a:p>
      </dsp:txBody>
      <dsp:txXfrm>
        <a:off x="2831129" y="141484"/>
        <a:ext cx="2171612" cy="1053044"/>
      </dsp:txXfrm>
    </dsp:sp>
    <dsp:sp modelId="{33556760-3AD5-4333-936D-254C89F17704}">
      <dsp:nvSpPr>
        <dsp:cNvPr id="0" name=""/>
        <dsp:cNvSpPr/>
      </dsp:nvSpPr>
      <dsp:spPr>
        <a:xfrm>
          <a:off x="3022080" y="1227291"/>
          <a:ext cx="223713" cy="838926"/>
        </a:xfrm>
        <a:custGeom>
          <a:avLst/>
          <a:gdLst/>
          <a:ahLst/>
          <a:cxnLst/>
          <a:rect l="0" t="0" r="0" b="0"/>
          <a:pathLst>
            <a:path>
              <a:moveTo>
                <a:pt x="0" y="0"/>
              </a:moveTo>
              <a:lnTo>
                <a:pt x="0" y="838926"/>
              </a:lnTo>
              <a:lnTo>
                <a:pt x="223713" y="838926"/>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4CA90F-04FB-4276-B6AA-A325A39BB487}">
      <dsp:nvSpPr>
        <dsp:cNvPr id="0" name=""/>
        <dsp:cNvSpPr/>
      </dsp:nvSpPr>
      <dsp:spPr>
        <a:xfrm>
          <a:off x="3245794" y="1506933"/>
          <a:ext cx="1789709" cy="111856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b="1" kern="1200" dirty="0" smtClean="0"/>
            <a:t>Description:</a:t>
          </a:r>
          <a:r>
            <a:rPr lang="en-US" sz="1200" kern="1200" dirty="0" smtClean="0"/>
            <a:t> Identify and collect relevant data for threat analytics</a:t>
          </a:r>
          <a:endParaRPr lang="en-US" sz="1200" kern="1200" dirty="0"/>
        </a:p>
      </dsp:txBody>
      <dsp:txXfrm>
        <a:off x="3278556" y="1539695"/>
        <a:ext cx="1724185" cy="1053044"/>
      </dsp:txXfrm>
    </dsp:sp>
    <dsp:sp modelId="{2DAA9908-221A-4C15-8E88-687F591E059B}">
      <dsp:nvSpPr>
        <dsp:cNvPr id="0" name=""/>
        <dsp:cNvSpPr/>
      </dsp:nvSpPr>
      <dsp:spPr>
        <a:xfrm>
          <a:off x="3022080" y="1227291"/>
          <a:ext cx="223713" cy="2237136"/>
        </a:xfrm>
        <a:custGeom>
          <a:avLst/>
          <a:gdLst/>
          <a:ahLst/>
          <a:cxnLst/>
          <a:rect l="0" t="0" r="0" b="0"/>
          <a:pathLst>
            <a:path>
              <a:moveTo>
                <a:pt x="0" y="0"/>
              </a:moveTo>
              <a:lnTo>
                <a:pt x="0" y="2237136"/>
              </a:lnTo>
              <a:lnTo>
                <a:pt x="223713" y="2237136"/>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F2E7FA-1E9C-4BF3-A17F-12D8EE4E78CF}">
      <dsp:nvSpPr>
        <dsp:cNvPr id="0" name=""/>
        <dsp:cNvSpPr/>
      </dsp:nvSpPr>
      <dsp:spPr>
        <a:xfrm>
          <a:off x="3245794" y="2905143"/>
          <a:ext cx="1789709" cy="111856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b="1" kern="1200" dirty="0" smtClean="0"/>
            <a:t>Data sources:</a:t>
          </a:r>
          <a:r>
            <a:rPr lang="en-US" sz="1200" kern="1200" dirty="0" smtClean="0"/>
            <a:t> internal network data, external threat feeds, OSINT, human intelligence</a:t>
          </a:r>
          <a:endParaRPr lang="en-US" sz="1200" kern="1200" dirty="0"/>
        </a:p>
      </dsp:txBody>
      <dsp:txXfrm>
        <a:off x="3278556" y="2937905"/>
        <a:ext cx="1724185" cy="1053044"/>
      </dsp:txXfrm>
    </dsp:sp>
    <dsp:sp modelId="{013403CA-E0CA-4D7B-B852-C4441295D0A4}">
      <dsp:nvSpPr>
        <dsp:cNvPr id="0" name=""/>
        <dsp:cNvSpPr/>
      </dsp:nvSpPr>
      <dsp:spPr>
        <a:xfrm>
          <a:off x="5594788" y="108722"/>
          <a:ext cx="2237136" cy="111856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b="1" kern="1200" dirty="0" smtClean="0"/>
            <a:t>Phase 3: </a:t>
          </a:r>
          <a:r>
            <a:rPr lang="en-US" sz="1800" kern="1200" dirty="0" smtClean="0"/>
            <a:t>Threat Analytics</a:t>
          </a:r>
          <a:endParaRPr lang="en-US" sz="1800" kern="1200" dirty="0"/>
        </a:p>
      </dsp:txBody>
      <dsp:txXfrm>
        <a:off x="5627550" y="141484"/>
        <a:ext cx="2171612" cy="1053044"/>
      </dsp:txXfrm>
    </dsp:sp>
    <dsp:sp modelId="{96D1AE0D-3127-4C11-A30A-79293E3C38AF}">
      <dsp:nvSpPr>
        <dsp:cNvPr id="0" name=""/>
        <dsp:cNvSpPr/>
      </dsp:nvSpPr>
      <dsp:spPr>
        <a:xfrm>
          <a:off x="5818501" y="1227291"/>
          <a:ext cx="223713" cy="838926"/>
        </a:xfrm>
        <a:custGeom>
          <a:avLst/>
          <a:gdLst/>
          <a:ahLst/>
          <a:cxnLst/>
          <a:rect l="0" t="0" r="0" b="0"/>
          <a:pathLst>
            <a:path>
              <a:moveTo>
                <a:pt x="0" y="0"/>
              </a:moveTo>
              <a:lnTo>
                <a:pt x="0" y="838926"/>
              </a:lnTo>
              <a:lnTo>
                <a:pt x="223713" y="838926"/>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1D765F-75CA-4ADC-82EE-F623B437719B}">
      <dsp:nvSpPr>
        <dsp:cNvPr id="0" name=""/>
        <dsp:cNvSpPr/>
      </dsp:nvSpPr>
      <dsp:spPr>
        <a:xfrm>
          <a:off x="6042215" y="1506933"/>
          <a:ext cx="1789709" cy="111856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b="1" kern="1200" dirty="0" smtClean="0"/>
            <a:t>Description:</a:t>
          </a:r>
          <a:r>
            <a:rPr lang="en-US" sz="1200" kern="1200" dirty="0" smtClean="0"/>
            <a:t> Analyze collected data to develop relevant, timely, and actionable intelligence</a:t>
          </a:r>
          <a:endParaRPr lang="en-US" sz="1200" kern="1200" dirty="0"/>
        </a:p>
      </dsp:txBody>
      <dsp:txXfrm>
        <a:off x="6074977" y="1539695"/>
        <a:ext cx="1724185" cy="1053044"/>
      </dsp:txXfrm>
    </dsp:sp>
    <dsp:sp modelId="{4808E9DB-8C57-45A3-B5A1-92E5C3CFA427}">
      <dsp:nvSpPr>
        <dsp:cNvPr id="0" name=""/>
        <dsp:cNvSpPr/>
      </dsp:nvSpPr>
      <dsp:spPr>
        <a:xfrm>
          <a:off x="5818501" y="1227291"/>
          <a:ext cx="223713" cy="2237136"/>
        </a:xfrm>
        <a:custGeom>
          <a:avLst/>
          <a:gdLst/>
          <a:ahLst/>
          <a:cxnLst/>
          <a:rect l="0" t="0" r="0" b="0"/>
          <a:pathLst>
            <a:path>
              <a:moveTo>
                <a:pt x="0" y="0"/>
              </a:moveTo>
              <a:lnTo>
                <a:pt x="0" y="2237136"/>
              </a:lnTo>
              <a:lnTo>
                <a:pt x="223713" y="2237136"/>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D8615A-CA71-4E4E-B183-036627BCD955}">
      <dsp:nvSpPr>
        <dsp:cNvPr id="0" name=""/>
        <dsp:cNvSpPr/>
      </dsp:nvSpPr>
      <dsp:spPr>
        <a:xfrm>
          <a:off x="6042215" y="2905143"/>
          <a:ext cx="1789709" cy="111856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b="1" kern="1200" dirty="0" smtClean="0"/>
            <a:t>Approaches:</a:t>
          </a:r>
          <a:r>
            <a:rPr lang="en-US" sz="1200" kern="1200" dirty="0" smtClean="0"/>
            <a:t> malware analysis, event correlation, visualizations</a:t>
          </a:r>
          <a:endParaRPr lang="en-US" sz="1200" kern="1200" dirty="0"/>
        </a:p>
      </dsp:txBody>
      <dsp:txXfrm>
        <a:off x="6074977" y="2937905"/>
        <a:ext cx="1724185" cy="1053044"/>
      </dsp:txXfrm>
    </dsp:sp>
    <dsp:sp modelId="{E0C343E3-0A3D-4A94-AB91-D1C1D2F83846}">
      <dsp:nvSpPr>
        <dsp:cNvPr id="0" name=""/>
        <dsp:cNvSpPr/>
      </dsp:nvSpPr>
      <dsp:spPr>
        <a:xfrm>
          <a:off x="8391208" y="108722"/>
          <a:ext cx="2237136" cy="111856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b="1" kern="1200" dirty="0" smtClean="0"/>
            <a:t>Phase 4: </a:t>
          </a:r>
          <a:r>
            <a:rPr lang="en-US" sz="1800" kern="1200" dirty="0" smtClean="0"/>
            <a:t>Intelligence Usage and Dissemination </a:t>
          </a:r>
          <a:endParaRPr lang="en-US" sz="1800" kern="1200" dirty="0"/>
        </a:p>
      </dsp:txBody>
      <dsp:txXfrm>
        <a:off x="8423970" y="141484"/>
        <a:ext cx="2171612" cy="1053044"/>
      </dsp:txXfrm>
    </dsp:sp>
    <dsp:sp modelId="{72212B7C-E52D-40CE-BDA8-4A75F18A6CE5}">
      <dsp:nvSpPr>
        <dsp:cNvPr id="0" name=""/>
        <dsp:cNvSpPr/>
      </dsp:nvSpPr>
      <dsp:spPr>
        <a:xfrm>
          <a:off x="8614922" y="1227291"/>
          <a:ext cx="223713" cy="838926"/>
        </a:xfrm>
        <a:custGeom>
          <a:avLst/>
          <a:gdLst/>
          <a:ahLst/>
          <a:cxnLst/>
          <a:rect l="0" t="0" r="0" b="0"/>
          <a:pathLst>
            <a:path>
              <a:moveTo>
                <a:pt x="0" y="0"/>
              </a:moveTo>
              <a:lnTo>
                <a:pt x="0" y="838926"/>
              </a:lnTo>
              <a:lnTo>
                <a:pt x="223713" y="838926"/>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F13889-933F-47B0-9A07-EB406D6EE57B}">
      <dsp:nvSpPr>
        <dsp:cNvPr id="0" name=""/>
        <dsp:cNvSpPr/>
      </dsp:nvSpPr>
      <dsp:spPr>
        <a:xfrm>
          <a:off x="8838636" y="1506933"/>
          <a:ext cx="1789709" cy="111856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b="1" kern="1200" dirty="0" smtClean="0"/>
            <a:t>Description:</a:t>
          </a:r>
          <a:r>
            <a:rPr lang="en-US" sz="1200" kern="1200" dirty="0" smtClean="0"/>
            <a:t> Mitigate threats and disseminate intelligence</a:t>
          </a:r>
          <a:endParaRPr lang="en-US" sz="1200" kern="1200" dirty="0"/>
        </a:p>
      </dsp:txBody>
      <dsp:txXfrm>
        <a:off x="8871398" y="1539695"/>
        <a:ext cx="1724185" cy="1053044"/>
      </dsp:txXfrm>
    </dsp:sp>
    <dsp:sp modelId="{43D7BAA5-A739-4434-AD15-D544874D713D}">
      <dsp:nvSpPr>
        <dsp:cNvPr id="0" name=""/>
        <dsp:cNvSpPr/>
      </dsp:nvSpPr>
      <dsp:spPr>
        <a:xfrm>
          <a:off x="8614922" y="1227291"/>
          <a:ext cx="223713" cy="2237136"/>
        </a:xfrm>
        <a:custGeom>
          <a:avLst/>
          <a:gdLst/>
          <a:ahLst/>
          <a:cxnLst/>
          <a:rect l="0" t="0" r="0" b="0"/>
          <a:pathLst>
            <a:path>
              <a:moveTo>
                <a:pt x="0" y="0"/>
              </a:moveTo>
              <a:lnTo>
                <a:pt x="0" y="2237136"/>
              </a:lnTo>
              <a:lnTo>
                <a:pt x="223713" y="2237136"/>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8D9246-D0D8-4884-97ED-7EAB79D085B2}">
      <dsp:nvSpPr>
        <dsp:cNvPr id="0" name=""/>
        <dsp:cNvSpPr/>
      </dsp:nvSpPr>
      <dsp:spPr>
        <a:xfrm>
          <a:off x="8838636" y="2905143"/>
          <a:ext cx="1789709" cy="111856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b="1" kern="1200" dirty="0" smtClean="0"/>
            <a:t>Approaches: </a:t>
          </a:r>
          <a:r>
            <a:rPr lang="en-US" sz="1200" b="0" kern="1200" dirty="0" smtClean="0"/>
            <a:t>manual and automated threat responses, intelligence communication standards (e.g., STIX)</a:t>
          </a:r>
          <a:endParaRPr lang="en-US" sz="1200" b="1" kern="1200" dirty="0"/>
        </a:p>
      </dsp:txBody>
      <dsp:txXfrm>
        <a:off x="8871398" y="2937905"/>
        <a:ext cx="1724185" cy="10530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237744-FA19-4A7E-B925-DCAF4BAFDF3B}">
      <dsp:nvSpPr>
        <dsp:cNvPr id="0" name=""/>
        <dsp:cNvSpPr/>
      </dsp:nvSpPr>
      <dsp:spPr>
        <a:xfrm>
          <a:off x="4613" y="1254177"/>
          <a:ext cx="0" cy="4219098"/>
        </a:xfrm>
        <a:prstGeom prst="line">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7E5B10-8280-4C4E-ABB8-1E67A46CC645}">
      <dsp:nvSpPr>
        <dsp:cNvPr id="0" name=""/>
        <dsp:cNvSpPr/>
      </dsp:nvSpPr>
      <dsp:spPr>
        <a:xfrm>
          <a:off x="121810" y="1394814"/>
          <a:ext cx="2219011" cy="189859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6000" r="-66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88320D-D31F-474C-A716-AE40A5625061}">
      <dsp:nvSpPr>
        <dsp:cNvPr id="0" name=""/>
        <dsp:cNvSpPr/>
      </dsp:nvSpPr>
      <dsp:spPr>
        <a:xfrm>
          <a:off x="121810" y="3293409"/>
          <a:ext cx="2219011" cy="2179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ctr" defTabSz="1066800">
            <a:lnSpc>
              <a:spcPct val="90000"/>
            </a:lnSpc>
            <a:spcBef>
              <a:spcPct val="0"/>
            </a:spcBef>
            <a:spcAft>
              <a:spcPct val="35000"/>
            </a:spcAft>
          </a:pPr>
          <a:r>
            <a:rPr lang="en-US" sz="2400" kern="1200" dirty="0" smtClean="0"/>
            <a:t>Discussion board allowing hackers to freely share malicious tools and knowledge</a:t>
          </a:r>
          <a:endParaRPr lang="en-US" sz="2400" kern="1200" dirty="0"/>
        </a:p>
      </dsp:txBody>
      <dsp:txXfrm>
        <a:off x="121810" y="3293409"/>
        <a:ext cx="2219011" cy="2179867"/>
      </dsp:txXfrm>
    </dsp:sp>
    <dsp:sp modelId="{4C7CA6B0-3B95-4856-BDAA-20F7AD488CD3}">
      <dsp:nvSpPr>
        <dsp:cNvPr id="0" name=""/>
        <dsp:cNvSpPr/>
      </dsp:nvSpPr>
      <dsp:spPr>
        <a:xfrm>
          <a:off x="4613" y="785389"/>
          <a:ext cx="2343943" cy="468788"/>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dirty="0" smtClean="0"/>
            <a:t>Hacker Forums</a:t>
          </a:r>
          <a:endParaRPr lang="en-US" sz="2000" kern="1200" dirty="0"/>
        </a:p>
      </dsp:txBody>
      <dsp:txXfrm>
        <a:off x="4613" y="785389"/>
        <a:ext cx="2343943" cy="468788"/>
      </dsp:txXfrm>
    </dsp:sp>
    <dsp:sp modelId="{2BE6C514-53A5-4771-A575-386F6B9B753D}">
      <dsp:nvSpPr>
        <dsp:cNvPr id="0" name=""/>
        <dsp:cNvSpPr/>
      </dsp:nvSpPr>
      <dsp:spPr>
        <a:xfrm>
          <a:off x="2744524" y="1254177"/>
          <a:ext cx="0" cy="4219098"/>
        </a:xfrm>
        <a:prstGeom prst="line">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5EBA9D-ADE9-4818-89EE-D03DE73E18E8}">
      <dsp:nvSpPr>
        <dsp:cNvPr id="0" name=""/>
        <dsp:cNvSpPr/>
      </dsp:nvSpPr>
      <dsp:spPr>
        <a:xfrm>
          <a:off x="2861722" y="1394814"/>
          <a:ext cx="2219011" cy="189859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2000" r="-12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65AB7F-D33B-4C89-822D-253068EA6062}">
      <dsp:nvSpPr>
        <dsp:cNvPr id="0" name=""/>
        <dsp:cNvSpPr/>
      </dsp:nvSpPr>
      <dsp:spPr>
        <a:xfrm>
          <a:off x="2861722" y="3293409"/>
          <a:ext cx="2219011" cy="2179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ctr" defTabSz="1066800">
            <a:lnSpc>
              <a:spcPct val="90000"/>
            </a:lnSpc>
            <a:spcBef>
              <a:spcPct val="0"/>
            </a:spcBef>
            <a:spcAft>
              <a:spcPct val="35000"/>
            </a:spcAft>
          </a:pPr>
          <a:r>
            <a:rPr lang="en-US" sz="2400" kern="1200" dirty="0" smtClean="0"/>
            <a:t>Markets facilitating the sale of illicit goods (e.g., new exploits, drugs, weapons)</a:t>
          </a:r>
          <a:endParaRPr lang="en-US" sz="2400" kern="1200" dirty="0"/>
        </a:p>
      </dsp:txBody>
      <dsp:txXfrm>
        <a:off x="2861722" y="3293409"/>
        <a:ext cx="2219011" cy="2179867"/>
      </dsp:txXfrm>
    </dsp:sp>
    <dsp:sp modelId="{6804C9C4-2B11-4D7C-A0F3-D63CCD169AA0}">
      <dsp:nvSpPr>
        <dsp:cNvPr id="0" name=""/>
        <dsp:cNvSpPr/>
      </dsp:nvSpPr>
      <dsp:spPr>
        <a:xfrm>
          <a:off x="2744524" y="785389"/>
          <a:ext cx="2343943" cy="468788"/>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dirty="0" err="1" smtClean="0"/>
            <a:t>DarkNet</a:t>
          </a:r>
          <a:r>
            <a:rPr lang="en-US" sz="2000" kern="1200" dirty="0" smtClean="0"/>
            <a:t> Markets</a:t>
          </a:r>
          <a:endParaRPr lang="en-US" sz="2000" kern="1200" dirty="0"/>
        </a:p>
      </dsp:txBody>
      <dsp:txXfrm>
        <a:off x="2744524" y="785389"/>
        <a:ext cx="2343943" cy="468788"/>
      </dsp:txXfrm>
    </dsp:sp>
    <dsp:sp modelId="{869B2870-8B22-4380-867B-D43E3A657123}">
      <dsp:nvSpPr>
        <dsp:cNvPr id="0" name=""/>
        <dsp:cNvSpPr/>
      </dsp:nvSpPr>
      <dsp:spPr>
        <a:xfrm>
          <a:off x="5484436" y="1254177"/>
          <a:ext cx="0" cy="4219098"/>
        </a:xfrm>
        <a:prstGeom prst="line">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4779B9-7207-4F5A-850C-AC5B62FC374B}">
      <dsp:nvSpPr>
        <dsp:cNvPr id="0" name=""/>
        <dsp:cNvSpPr/>
      </dsp:nvSpPr>
      <dsp:spPr>
        <a:xfrm>
          <a:off x="5601633" y="1394814"/>
          <a:ext cx="2219011" cy="189859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216327-D7D8-4238-8B5B-755E2F57180D}">
      <dsp:nvSpPr>
        <dsp:cNvPr id="0" name=""/>
        <dsp:cNvSpPr/>
      </dsp:nvSpPr>
      <dsp:spPr>
        <a:xfrm>
          <a:off x="5601633" y="3293409"/>
          <a:ext cx="2219011" cy="2179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ctr" defTabSz="1066800">
            <a:lnSpc>
              <a:spcPct val="90000"/>
            </a:lnSpc>
            <a:spcBef>
              <a:spcPct val="0"/>
            </a:spcBef>
            <a:spcAft>
              <a:spcPct val="35000"/>
            </a:spcAft>
          </a:pPr>
          <a:r>
            <a:rPr lang="en-US" sz="2400" kern="1200" dirty="0" smtClean="0"/>
            <a:t>Shops selling sensitive information (e.g., credit cards, SSN’s)</a:t>
          </a:r>
          <a:endParaRPr lang="en-US" sz="2400" kern="1200" dirty="0"/>
        </a:p>
      </dsp:txBody>
      <dsp:txXfrm>
        <a:off x="5601633" y="3293409"/>
        <a:ext cx="2219011" cy="2179867"/>
      </dsp:txXfrm>
    </dsp:sp>
    <dsp:sp modelId="{90CAEE34-0DE9-4641-AB3F-06D9009B9E08}">
      <dsp:nvSpPr>
        <dsp:cNvPr id="0" name=""/>
        <dsp:cNvSpPr/>
      </dsp:nvSpPr>
      <dsp:spPr>
        <a:xfrm>
          <a:off x="5484436" y="785389"/>
          <a:ext cx="2343943" cy="468788"/>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dirty="0" smtClean="0"/>
            <a:t>Carding Shops</a:t>
          </a:r>
          <a:endParaRPr lang="en-US" sz="2000" kern="1200" dirty="0"/>
        </a:p>
      </dsp:txBody>
      <dsp:txXfrm>
        <a:off x="5484436" y="785389"/>
        <a:ext cx="2343943" cy="468788"/>
      </dsp:txXfrm>
    </dsp:sp>
    <dsp:sp modelId="{7F80550B-9BD1-46B2-983B-351A38F3B0C6}">
      <dsp:nvSpPr>
        <dsp:cNvPr id="0" name=""/>
        <dsp:cNvSpPr/>
      </dsp:nvSpPr>
      <dsp:spPr>
        <a:xfrm>
          <a:off x="8224347" y="1254177"/>
          <a:ext cx="0" cy="4219098"/>
        </a:xfrm>
        <a:prstGeom prst="line">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BCC51-800D-421C-9643-6384E4C88624}">
      <dsp:nvSpPr>
        <dsp:cNvPr id="0" name=""/>
        <dsp:cNvSpPr/>
      </dsp:nvSpPr>
      <dsp:spPr>
        <a:xfrm>
          <a:off x="8341544" y="1394814"/>
          <a:ext cx="2219011" cy="189859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4966BB-5684-4E86-BE4E-2617853C4D09}">
      <dsp:nvSpPr>
        <dsp:cNvPr id="0" name=""/>
        <dsp:cNvSpPr/>
      </dsp:nvSpPr>
      <dsp:spPr>
        <a:xfrm>
          <a:off x="8341544" y="3293409"/>
          <a:ext cx="2219011" cy="2179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ctr" defTabSz="1066800">
            <a:lnSpc>
              <a:spcPct val="90000"/>
            </a:lnSpc>
            <a:spcBef>
              <a:spcPct val="0"/>
            </a:spcBef>
            <a:spcAft>
              <a:spcPct val="35000"/>
            </a:spcAft>
          </a:pPr>
          <a:r>
            <a:rPr lang="en-US" sz="2400" kern="1200" dirty="0" smtClean="0"/>
            <a:t>Plain-text IM service commonly used by hacktivist groups (e.g., Anonymous)</a:t>
          </a:r>
          <a:endParaRPr lang="en-US" sz="2400" kern="1200" dirty="0"/>
        </a:p>
      </dsp:txBody>
      <dsp:txXfrm>
        <a:off x="8341544" y="3293409"/>
        <a:ext cx="2219011" cy="2179867"/>
      </dsp:txXfrm>
    </dsp:sp>
    <dsp:sp modelId="{17EEFC35-2049-4FE4-BEB0-0B9583BF26DC}">
      <dsp:nvSpPr>
        <dsp:cNvPr id="0" name=""/>
        <dsp:cNvSpPr/>
      </dsp:nvSpPr>
      <dsp:spPr>
        <a:xfrm>
          <a:off x="8224347" y="785389"/>
          <a:ext cx="2343943" cy="468788"/>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dirty="0" smtClean="0"/>
            <a:t>IRC Channels</a:t>
          </a:r>
          <a:endParaRPr lang="en-US" sz="2000" kern="1200" dirty="0"/>
        </a:p>
      </dsp:txBody>
      <dsp:txXfrm>
        <a:off x="8224347" y="785389"/>
        <a:ext cx="2343943" cy="4687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043404-127D-9044-9EF6-5A940AC495FB}">
      <dsp:nvSpPr>
        <dsp:cNvPr id="0" name=""/>
        <dsp:cNvSpPr/>
      </dsp:nvSpPr>
      <dsp:spPr>
        <a:xfrm>
          <a:off x="4803382" y="4203308"/>
          <a:ext cx="412830" cy="91440"/>
        </a:xfrm>
        <a:custGeom>
          <a:avLst/>
          <a:gdLst/>
          <a:ahLst/>
          <a:cxnLst/>
          <a:rect l="0" t="0" r="0" b="0"/>
          <a:pathLst>
            <a:path>
              <a:moveTo>
                <a:pt x="0" y="45720"/>
              </a:moveTo>
              <a:lnTo>
                <a:pt x="412830"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999476" y="4238707"/>
        <a:ext cx="20641" cy="20641"/>
      </dsp:txXfrm>
    </dsp:sp>
    <dsp:sp modelId="{770D6E53-8638-8942-8DA6-E20B3E7873F8}">
      <dsp:nvSpPr>
        <dsp:cNvPr id="0" name=""/>
        <dsp:cNvSpPr/>
      </dsp:nvSpPr>
      <dsp:spPr>
        <a:xfrm>
          <a:off x="2326399" y="2872402"/>
          <a:ext cx="412830" cy="1376626"/>
        </a:xfrm>
        <a:custGeom>
          <a:avLst/>
          <a:gdLst/>
          <a:ahLst/>
          <a:cxnLst/>
          <a:rect l="0" t="0" r="0" b="0"/>
          <a:pathLst>
            <a:path>
              <a:moveTo>
                <a:pt x="0" y="0"/>
              </a:moveTo>
              <a:lnTo>
                <a:pt x="206415" y="0"/>
              </a:lnTo>
              <a:lnTo>
                <a:pt x="206415" y="1376626"/>
              </a:lnTo>
              <a:lnTo>
                <a:pt x="412830" y="13766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496884" y="3524785"/>
        <a:ext cx="71859" cy="71859"/>
      </dsp:txXfrm>
    </dsp:sp>
    <dsp:sp modelId="{89D10FEC-309C-2842-A272-6778E3011ACA}">
      <dsp:nvSpPr>
        <dsp:cNvPr id="0" name=""/>
        <dsp:cNvSpPr/>
      </dsp:nvSpPr>
      <dsp:spPr>
        <a:xfrm>
          <a:off x="4803382" y="3416664"/>
          <a:ext cx="412830" cy="91440"/>
        </a:xfrm>
        <a:custGeom>
          <a:avLst/>
          <a:gdLst/>
          <a:ahLst/>
          <a:cxnLst/>
          <a:rect l="0" t="0" r="0" b="0"/>
          <a:pathLst>
            <a:path>
              <a:moveTo>
                <a:pt x="0" y="45720"/>
              </a:moveTo>
              <a:lnTo>
                <a:pt x="412830"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999476" y="3452063"/>
        <a:ext cx="20641" cy="20641"/>
      </dsp:txXfrm>
    </dsp:sp>
    <dsp:sp modelId="{D7CF5B8D-50FA-A642-A383-A04F4BEE999E}">
      <dsp:nvSpPr>
        <dsp:cNvPr id="0" name=""/>
        <dsp:cNvSpPr/>
      </dsp:nvSpPr>
      <dsp:spPr>
        <a:xfrm>
          <a:off x="2326399" y="2872402"/>
          <a:ext cx="412830" cy="589982"/>
        </a:xfrm>
        <a:custGeom>
          <a:avLst/>
          <a:gdLst/>
          <a:ahLst/>
          <a:cxnLst/>
          <a:rect l="0" t="0" r="0" b="0"/>
          <a:pathLst>
            <a:path>
              <a:moveTo>
                <a:pt x="0" y="0"/>
              </a:moveTo>
              <a:lnTo>
                <a:pt x="206415" y="0"/>
              </a:lnTo>
              <a:lnTo>
                <a:pt x="206415" y="589982"/>
              </a:lnTo>
              <a:lnTo>
                <a:pt x="412830" y="5899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14812" y="3149391"/>
        <a:ext cx="36003" cy="36003"/>
      </dsp:txXfrm>
    </dsp:sp>
    <dsp:sp modelId="{7436049F-EDFA-5F47-87E0-30404D0A4EF4}">
      <dsp:nvSpPr>
        <dsp:cNvPr id="0" name=""/>
        <dsp:cNvSpPr/>
      </dsp:nvSpPr>
      <dsp:spPr>
        <a:xfrm>
          <a:off x="4803382" y="1495776"/>
          <a:ext cx="412830" cy="1179965"/>
        </a:xfrm>
        <a:custGeom>
          <a:avLst/>
          <a:gdLst/>
          <a:ahLst/>
          <a:cxnLst/>
          <a:rect l="0" t="0" r="0" b="0"/>
          <a:pathLst>
            <a:path>
              <a:moveTo>
                <a:pt x="0" y="0"/>
              </a:moveTo>
              <a:lnTo>
                <a:pt x="206415" y="0"/>
              </a:lnTo>
              <a:lnTo>
                <a:pt x="206415" y="1179965"/>
              </a:lnTo>
              <a:lnTo>
                <a:pt x="412830" y="117996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978544" y="2054506"/>
        <a:ext cx="62504" cy="62504"/>
      </dsp:txXfrm>
    </dsp:sp>
    <dsp:sp modelId="{7CD02C0B-0782-7542-9F55-79E3D29D833A}">
      <dsp:nvSpPr>
        <dsp:cNvPr id="0" name=""/>
        <dsp:cNvSpPr/>
      </dsp:nvSpPr>
      <dsp:spPr>
        <a:xfrm>
          <a:off x="4803382" y="1495776"/>
          <a:ext cx="412830" cy="393321"/>
        </a:xfrm>
        <a:custGeom>
          <a:avLst/>
          <a:gdLst/>
          <a:ahLst/>
          <a:cxnLst/>
          <a:rect l="0" t="0" r="0" b="0"/>
          <a:pathLst>
            <a:path>
              <a:moveTo>
                <a:pt x="0" y="0"/>
              </a:moveTo>
              <a:lnTo>
                <a:pt x="206415" y="0"/>
              </a:lnTo>
              <a:lnTo>
                <a:pt x="206415" y="393321"/>
              </a:lnTo>
              <a:lnTo>
                <a:pt x="412830" y="39332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995542" y="1678181"/>
        <a:ext cx="28510" cy="28510"/>
      </dsp:txXfrm>
    </dsp:sp>
    <dsp:sp modelId="{41368D4E-79F2-0C4B-8D8E-65962D341C95}">
      <dsp:nvSpPr>
        <dsp:cNvPr id="0" name=""/>
        <dsp:cNvSpPr/>
      </dsp:nvSpPr>
      <dsp:spPr>
        <a:xfrm>
          <a:off x="4803382" y="1102454"/>
          <a:ext cx="412830" cy="393321"/>
        </a:xfrm>
        <a:custGeom>
          <a:avLst/>
          <a:gdLst/>
          <a:ahLst/>
          <a:cxnLst/>
          <a:rect l="0" t="0" r="0" b="0"/>
          <a:pathLst>
            <a:path>
              <a:moveTo>
                <a:pt x="0" y="393321"/>
              </a:moveTo>
              <a:lnTo>
                <a:pt x="206415" y="393321"/>
              </a:lnTo>
              <a:lnTo>
                <a:pt x="206415" y="0"/>
              </a:lnTo>
              <a:lnTo>
                <a:pt x="412830"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995542" y="1284860"/>
        <a:ext cx="28510" cy="28510"/>
      </dsp:txXfrm>
    </dsp:sp>
    <dsp:sp modelId="{B2132E71-2D20-2D41-93DB-4C6EC2E9CC74}">
      <dsp:nvSpPr>
        <dsp:cNvPr id="0" name=""/>
        <dsp:cNvSpPr/>
      </dsp:nvSpPr>
      <dsp:spPr>
        <a:xfrm>
          <a:off x="4803382" y="315810"/>
          <a:ext cx="412830" cy="1179965"/>
        </a:xfrm>
        <a:custGeom>
          <a:avLst/>
          <a:gdLst/>
          <a:ahLst/>
          <a:cxnLst/>
          <a:rect l="0" t="0" r="0" b="0"/>
          <a:pathLst>
            <a:path>
              <a:moveTo>
                <a:pt x="0" y="1179965"/>
              </a:moveTo>
              <a:lnTo>
                <a:pt x="206415" y="1179965"/>
              </a:lnTo>
              <a:lnTo>
                <a:pt x="206415" y="0"/>
              </a:lnTo>
              <a:lnTo>
                <a:pt x="412830"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978544" y="874540"/>
        <a:ext cx="62504" cy="62504"/>
      </dsp:txXfrm>
    </dsp:sp>
    <dsp:sp modelId="{A03CA94C-572B-7E4D-8B8C-4C8EA61726A9}">
      <dsp:nvSpPr>
        <dsp:cNvPr id="0" name=""/>
        <dsp:cNvSpPr/>
      </dsp:nvSpPr>
      <dsp:spPr>
        <a:xfrm>
          <a:off x="2326399" y="1495776"/>
          <a:ext cx="412830" cy="1376626"/>
        </a:xfrm>
        <a:custGeom>
          <a:avLst/>
          <a:gdLst/>
          <a:ahLst/>
          <a:cxnLst/>
          <a:rect l="0" t="0" r="0" b="0"/>
          <a:pathLst>
            <a:path>
              <a:moveTo>
                <a:pt x="0" y="1376626"/>
              </a:moveTo>
              <a:lnTo>
                <a:pt x="206415" y="1376626"/>
              </a:lnTo>
              <a:lnTo>
                <a:pt x="206415" y="0"/>
              </a:lnTo>
              <a:lnTo>
                <a:pt x="41283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496884" y="2148159"/>
        <a:ext cx="71859" cy="71859"/>
      </dsp:txXfrm>
    </dsp:sp>
    <dsp:sp modelId="{6FFA11BB-BC3E-FB43-8F7C-4CF4066B0C7B}">
      <dsp:nvSpPr>
        <dsp:cNvPr id="0" name=""/>
        <dsp:cNvSpPr/>
      </dsp:nvSpPr>
      <dsp:spPr>
        <a:xfrm>
          <a:off x="792324" y="2061045"/>
          <a:ext cx="1445436" cy="16227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Senior care technology</a:t>
          </a:r>
          <a:endParaRPr lang="en-US" sz="1800" kern="1200" dirty="0"/>
        </a:p>
      </dsp:txBody>
      <dsp:txXfrm>
        <a:off x="792324" y="2061045"/>
        <a:ext cx="1445436" cy="1622713"/>
      </dsp:txXfrm>
    </dsp:sp>
    <dsp:sp modelId="{A09BDB1E-D90F-2E4E-8202-F16F80D3E00C}">
      <dsp:nvSpPr>
        <dsp:cNvPr id="0" name=""/>
        <dsp:cNvSpPr/>
      </dsp:nvSpPr>
      <dsp:spPr>
        <a:xfrm>
          <a:off x="2739229" y="1181118"/>
          <a:ext cx="2064152" cy="629314"/>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Home monitoring </a:t>
          </a:r>
          <a:endParaRPr lang="en-US" sz="1500" kern="1200" dirty="0"/>
        </a:p>
      </dsp:txBody>
      <dsp:txXfrm>
        <a:off x="2739229" y="1181118"/>
        <a:ext cx="2064152" cy="629314"/>
      </dsp:txXfrm>
    </dsp:sp>
    <dsp:sp modelId="{3BE0E8DE-274F-A145-8E12-61601116A1E1}">
      <dsp:nvSpPr>
        <dsp:cNvPr id="0" name=""/>
        <dsp:cNvSpPr/>
      </dsp:nvSpPr>
      <dsp:spPr>
        <a:xfrm>
          <a:off x="5216212" y="1153"/>
          <a:ext cx="2064152" cy="629314"/>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Telehealth,</a:t>
          </a:r>
        </a:p>
        <a:p>
          <a:pPr lvl="0" algn="ctr" defTabSz="622300">
            <a:lnSpc>
              <a:spcPct val="90000"/>
            </a:lnSpc>
            <a:spcBef>
              <a:spcPct val="0"/>
            </a:spcBef>
            <a:spcAft>
              <a:spcPct val="35000"/>
            </a:spcAft>
          </a:pPr>
          <a:r>
            <a:rPr lang="en-US" sz="1400" kern="1200" dirty="0" smtClean="0"/>
            <a:t> e.g. </a:t>
          </a:r>
          <a:r>
            <a:rPr lang="en-US" sz="1400" kern="1200" dirty="0" err="1" smtClean="0"/>
            <a:t>InTouch</a:t>
          </a:r>
          <a:endParaRPr lang="en-US" sz="1400" kern="1200" dirty="0"/>
        </a:p>
      </dsp:txBody>
      <dsp:txXfrm>
        <a:off x="5216212" y="1153"/>
        <a:ext cx="2064152" cy="629314"/>
      </dsp:txXfrm>
    </dsp:sp>
    <dsp:sp modelId="{9B2510E3-F5A2-8649-A23E-FC3E655A4D9E}">
      <dsp:nvSpPr>
        <dsp:cNvPr id="0" name=""/>
        <dsp:cNvSpPr/>
      </dsp:nvSpPr>
      <dsp:spPr>
        <a:xfrm>
          <a:off x="5216212" y="787796"/>
          <a:ext cx="2064152" cy="629314"/>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Activity monitoring, </a:t>
          </a:r>
        </a:p>
        <a:p>
          <a:pPr lvl="0" algn="ctr" defTabSz="622300">
            <a:lnSpc>
              <a:spcPct val="90000"/>
            </a:lnSpc>
            <a:spcBef>
              <a:spcPct val="0"/>
            </a:spcBef>
            <a:spcAft>
              <a:spcPct val="35000"/>
            </a:spcAft>
          </a:pPr>
          <a:r>
            <a:rPr lang="en-US" sz="1400" kern="1200" dirty="0" smtClean="0"/>
            <a:t>e.g., </a:t>
          </a:r>
          <a:r>
            <a:rPr lang="en-US" sz="1400" kern="1200" dirty="0" err="1" smtClean="0"/>
            <a:t>MyLively</a:t>
          </a:r>
          <a:endParaRPr lang="en-US" sz="1400" kern="1200" dirty="0" smtClean="0"/>
        </a:p>
      </dsp:txBody>
      <dsp:txXfrm>
        <a:off x="5216212" y="787796"/>
        <a:ext cx="2064152" cy="629314"/>
      </dsp:txXfrm>
    </dsp:sp>
    <dsp:sp modelId="{4D2239B2-B7A0-284B-9658-3BC1A27891A6}">
      <dsp:nvSpPr>
        <dsp:cNvPr id="0" name=""/>
        <dsp:cNvSpPr/>
      </dsp:nvSpPr>
      <dsp:spPr>
        <a:xfrm>
          <a:off x="5216212" y="1574440"/>
          <a:ext cx="2064152" cy="629314"/>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Health tracking,</a:t>
          </a:r>
        </a:p>
        <a:p>
          <a:pPr lvl="0" algn="ctr" defTabSz="622300">
            <a:lnSpc>
              <a:spcPct val="90000"/>
            </a:lnSpc>
            <a:spcBef>
              <a:spcPct val="0"/>
            </a:spcBef>
            <a:spcAft>
              <a:spcPct val="35000"/>
            </a:spcAft>
          </a:pPr>
          <a:r>
            <a:rPr lang="en-US" sz="1400" kern="1200" dirty="0" smtClean="0"/>
            <a:t> e.g., Vivify mobile app</a:t>
          </a:r>
          <a:endParaRPr lang="en-US" sz="1400" kern="1200" dirty="0"/>
        </a:p>
      </dsp:txBody>
      <dsp:txXfrm>
        <a:off x="5216212" y="1574440"/>
        <a:ext cx="2064152" cy="629314"/>
      </dsp:txXfrm>
    </dsp:sp>
    <dsp:sp modelId="{90717E44-7834-3247-9F07-C9F1414740DA}">
      <dsp:nvSpPr>
        <dsp:cNvPr id="0" name=""/>
        <dsp:cNvSpPr/>
      </dsp:nvSpPr>
      <dsp:spPr>
        <a:xfrm>
          <a:off x="5216212" y="2361083"/>
          <a:ext cx="2064152" cy="629314"/>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Senior care devices, e.g.,</a:t>
          </a:r>
          <a:r>
            <a:rPr lang="en-US" sz="1400" kern="1200" dirty="0" err="1" smtClean="0"/>
            <a:t>telyTV</a:t>
          </a:r>
          <a:r>
            <a:rPr lang="en-US" sz="1400" kern="1200" dirty="0" smtClean="0"/>
            <a:t>, </a:t>
          </a:r>
          <a:r>
            <a:rPr lang="en-US" sz="1400" kern="1200" dirty="0" err="1" smtClean="0"/>
            <a:t>TVears</a:t>
          </a:r>
          <a:r>
            <a:rPr lang="en-US" sz="1400" kern="1200" dirty="0" smtClean="0"/>
            <a:t> </a:t>
          </a:r>
          <a:endParaRPr lang="en-US" sz="1400" kern="1200" dirty="0"/>
        </a:p>
      </dsp:txBody>
      <dsp:txXfrm>
        <a:off x="5216212" y="2361083"/>
        <a:ext cx="2064152" cy="629314"/>
      </dsp:txXfrm>
    </dsp:sp>
    <dsp:sp modelId="{DAF6E7D3-5D7E-4A4D-82D5-B22F931B3054}">
      <dsp:nvSpPr>
        <dsp:cNvPr id="0" name=""/>
        <dsp:cNvSpPr/>
      </dsp:nvSpPr>
      <dsp:spPr>
        <a:xfrm>
          <a:off x="2739229" y="3147727"/>
          <a:ext cx="2064152" cy="629314"/>
        </a:xfrm>
        <a:prstGeom prst="rect">
          <a:avLst/>
        </a:prstGeom>
        <a:solidFill>
          <a:schemeClr val="tx2">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PERS</a:t>
          </a:r>
          <a:endParaRPr lang="en-US" sz="1500" kern="1200" dirty="0"/>
        </a:p>
      </dsp:txBody>
      <dsp:txXfrm>
        <a:off x="2739229" y="3147727"/>
        <a:ext cx="2064152" cy="629314"/>
      </dsp:txXfrm>
    </dsp:sp>
    <dsp:sp modelId="{6F0A5C62-D3C3-A945-AAA1-F50E7C3D5EB5}">
      <dsp:nvSpPr>
        <dsp:cNvPr id="0" name=""/>
        <dsp:cNvSpPr/>
      </dsp:nvSpPr>
      <dsp:spPr>
        <a:xfrm>
          <a:off x="5216212" y="3147727"/>
          <a:ext cx="2064152" cy="629314"/>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SOS alarm,</a:t>
          </a:r>
        </a:p>
        <a:p>
          <a:pPr lvl="0" algn="ctr" defTabSz="622300">
            <a:lnSpc>
              <a:spcPct val="90000"/>
            </a:lnSpc>
            <a:spcBef>
              <a:spcPct val="0"/>
            </a:spcBef>
            <a:spcAft>
              <a:spcPct val="35000"/>
            </a:spcAft>
          </a:pPr>
          <a:r>
            <a:rPr lang="en-US" sz="1400" kern="1200" dirty="0" smtClean="0"/>
            <a:t>e.g. Alert 1</a:t>
          </a:r>
          <a:endParaRPr lang="en-US" sz="1400" kern="1200" dirty="0"/>
        </a:p>
      </dsp:txBody>
      <dsp:txXfrm>
        <a:off x="5216212" y="3147727"/>
        <a:ext cx="2064152" cy="629314"/>
      </dsp:txXfrm>
    </dsp:sp>
    <dsp:sp modelId="{A91545C9-3D36-1840-B995-5C1A1B68AE59}">
      <dsp:nvSpPr>
        <dsp:cNvPr id="0" name=""/>
        <dsp:cNvSpPr/>
      </dsp:nvSpPr>
      <dsp:spPr>
        <a:xfrm>
          <a:off x="2739229" y="3934370"/>
          <a:ext cx="2064152" cy="6293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Health analytics</a:t>
          </a:r>
          <a:endParaRPr lang="en-US" sz="1500" kern="1200" dirty="0"/>
        </a:p>
      </dsp:txBody>
      <dsp:txXfrm>
        <a:off x="2739229" y="3934370"/>
        <a:ext cx="2064152" cy="629314"/>
      </dsp:txXfrm>
    </dsp:sp>
    <dsp:sp modelId="{1E4CDD30-1DB8-DA47-9B44-976257987EB5}">
      <dsp:nvSpPr>
        <dsp:cNvPr id="0" name=""/>
        <dsp:cNvSpPr/>
      </dsp:nvSpPr>
      <dsp:spPr>
        <a:xfrm>
          <a:off x="5216212" y="3934370"/>
          <a:ext cx="2064152" cy="6293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Gait analysis, health progression monitoring</a:t>
          </a:r>
          <a:endParaRPr lang="en-US" sz="1400" kern="1200" dirty="0"/>
        </a:p>
      </dsp:txBody>
      <dsp:txXfrm>
        <a:off x="5216212" y="3934370"/>
        <a:ext cx="2064152" cy="6293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304AD-F6C9-48AE-A166-8EF2B15856D2}">
      <dsp:nvSpPr>
        <dsp:cNvPr id="0" name=""/>
        <dsp:cNvSpPr/>
      </dsp:nvSpPr>
      <dsp:spPr>
        <a:xfrm>
          <a:off x="0" y="325049"/>
          <a:ext cx="7886700" cy="221445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395732" rIns="612096" bIns="142240" numCol="1" spcCol="1270" anchor="t" anchorCtr="0">
          <a:noAutofit/>
        </a:bodyPr>
        <a:lstStyle/>
        <a:p>
          <a:pPr marL="228600" lvl="1" indent="-228600" algn="l" defTabSz="889000">
            <a:lnSpc>
              <a:spcPct val="100000"/>
            </a:lnSpc>
            <a:spcBef>
              <a:spcPct val="0"/>
            </a:spcBef>
            <a:spcAft>
              <a:spcPts val="600"/>
            </a:spcAft>
            <a:buChar char="••"/>
          </a:pPr>
          <a:r>
            <a:rPr lang="en-US" sz="2000" b="1" kern="1200" dirty="0" smtClean="0"/>
            <a:t>Objective</a:t>
          </a:r>
          <a:r>
            <a:rPr lang="en-US" sz="2000" kern="1200" dirty="0" smtClean="0"/>
            <a:t>: Whether topic modeling improves the prediction of textual customer reviews?</a:t>
          </a:r>
          <a:endParaRPr lang="en-US" sz="2000" kern="1200" dirty="0"/>
        </a:p>
        <a:p>
          <a:pPr marL="228600" lvl="1" indent="-228600" algn="l" defTabSz="889000">
            <a:lnSpc>
              <a:spcPct val="100000"/>
            </a:lnSpc>
            <a:spcBef>
              <a:spcPct val="0"/>
            </a:spcBef>
            <a:spcAft>
              <a:spcPts val="600"/>
            </a:spcAft>
            <a:buChar char="••"/>
          </a:pPr>
          <a:r>
            <a:rPr lang="en-US" sz="2000" kern="1200" dirty="0" smtClean="0"/>
            <a:t>NSTM vs. state-of-the-art </a:t>
          </a:r>
          <a:r>
            <a:rPr lang="en-US" sz="2000" b="1" kern="1200" dirty="0" smtClean="0"/>
            <a:t>non-topic</a:t>
          </a:r>
          <a:r>
            <a:rPr lang="en-US" sz="2000" kern="1200" dirty="0" smtClean="0"/>
            <a:t>-based approaches</a:t>
          </a:r>
          <a:endParaRPr lang="en-US" sz="2000" kern="1200" dirty="0"/>
        </a:p>
        <a:p>
          <a:pPr marL="457200" lvl="2" indent="-228600" algn="l" defTabSz="889000">
            <a:lnSpc>
              <a:spcPct val="100000"/>
            </a:lnSpc>
            <a:spcBef>
              <a:spcPct val="0"/>
            </a:spcBef>
            <a:spcAft>
              <a:spcPts val="600"/>
            </a:spcAft>
            <a:buChar char="••"/>
          </a:pPr>
          <a:r>
            <a:rPr lang="en-US" sz="2000" b="1" kern="1200" dirty="0" smtClean="0"/>
            <a:t>Baseline</a:t>
          </a:r>
          <a:r>
            <a:rPr lang="en-US" sz="2000" kern="1200" dirty="0" smtClean="0"/>
            <a:t>: Multinomial Inverse Regression (MNIR) (</a:t>
          </a:r>
          <a:r>
            <a:rPr lang="en-US" sz="2000" kern="1200" dirty="0" err="1" smtClean="0"/>
            <a:t>Taddy</a:t>
          </a:r>
          <a:r>
            <a:rPr lang="en-US" sz="2000" kern="1200" dirty="0" smtClean="0"/>
            <a:t> 2013); Support Vector Machine (SVM), Naïve Bayes (NB)</a:t>
          </a:r>
          <a:endParaRPr lang="en-US" sz="2000" kern="1200" dirty="0"/>
        </a:p>
      </dsp:txBody>
      <dsp:txXfrm>
        <a:off x="0" y="325049"/>
        <a:ext cx="7886700" cy="2214450"/>
      </dsp:txXfrm>
    </dsp:sp>
    <dsp:sp modelId="{36B172F9-B043-472C-9481-76E29BFF2501}">
      <dsp:nvSpPr>
        <dsp:cNvPr id="0" name=""/>
        <dsp:cNvSpPr/>
      </dsp:nvSpPr>
      <dsp:spPr>
        <a:xfrm>
          <a:off x="394335" y="44609"/>
          <a:ext cx="5520690" cy="5608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lvl="0" algn="l" defTabSz="1066800">
            <a:lnSpc>
              <a:spcPct val="90000"/>
            </a:lnSpc>
            <a:spcBef>
              <a:spcPct val="0"/>
            </a:spcBef>
            <a:spcAft>
              <a:spcPct val="35000"/>
            </a:spcAft>
          </a:pPr>
          <a:r>
            <a:rPr lang="en-US" sz="2400" b="1" kern="1200" dirty="0" smtClean="0"/>
            <a:t>Evaluation #1</a:t>
          </a:r>
          <a:endParaRPr lang="en-US" sz="2400" b="1" kern="1200" dirty="0"/>
        </a:p>
      </dsp:txBody>
      <dsp:txXfrm>
        <a:off x="421715" y="71989"/>
        <a:ext cx="5465930" cy="506120"/>
      </dsp:txXfrm>
    </dsp:sp>
    <dsp:sp modelId="{9D02E807-DBB8-4FAE-8BD5-1458587D39AB}">
      <dsp:nvSpPr>
        <dsp:cNvPr id="0" name=""/>
        <dsp:cNvSpPr/>
      </dsp:nvSpPr>
      <dsp:spPr>
        <a:xfrm>
          <a:off x="0" y="2922539"/>
          <a:ext cx="7886700" cy="221445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395732" rIns="612096" bIns="142240" numCol="1" spcCol="1270" anchor="t" anchorCtr="0">
          <a:noAutofit/>
        </a:bodyPr>
        <a:lstStyle/>
        <a:p>
          <a:pPr marL="228600" lvl="1" indent="-228600" algn="l" defTabSz="889000">
            <a:lnSpc>
              <a:spcPct val="100000"/>
            </a:lnSpc>
            <a:spcBef>
              <a:spcPct val="0"/>
            </a:spcBef>
            <a:spcAft>
              <a:spcPts val="600"/>
            </a:spcAft>
            <a:buChar char="••"/>
          </a:pPr>
          <a:r>
            <a:rPr lang="en-US" sz="2000" b="1" kern="1200" dirty="0" smtClean="0"/>
            <a:t>Objective</a:t>
          </a:r>
          <a:r>
            <a:rPr lang="en-US" sz="2000" kern="1200" dirty="0" smtClean="0"/>
            <a:t>: Whether the nonparametric technique improves the prediction of textual customer reviews?</a:t>
          </a:r>
          <a:endParaRPr lang="en-US" sz="2000" kern="1200" dirty="0"/>
        </a:p>
        <a:p>
          <a:pPr marL="228600" lvl="1" indent="-228600" algn="l" defTabSz="889000">
            <a:lnSpc>
              <a:spcPct val="100000"/>
            </a:lnSpc>
            <a:spcBef>
              <a:spcPct val="0"/>
            </a:spcBef>
            <a:spcAft>
              <a:spcPts val="600"/>
            </a:spcAft>
            <a:buChar char="••"/>
          </a:pPr>
          <a:r>
            <a:rPr lang="en-US" sz="2000" kern="1200" dirty="0" smtClean="0"/>
            <a:t>NSTM vs. state-of-the-art </a:t>
          </a:r>
          <a:r>
            <a:rPr lang="en-US" sz="2000" b="1" kern="1200" dirty="0" smtClean="0"/>
            <a:t>parametric</a:t>
          </a:r>
          <a:r>
            <a:rPr lang="en-US" sz="2000" kern="1200" dirty="0" smtClean="0"/>
            <a:t> </a:t>
          </a:r>
          <a:r>
            <a:rPr lang="en-US" sz="2000" b="1" kern="1200" dirty="0" smtClean="0"/>
            <a:t>topic</a:t>
          </a:r>
          <a:r>
            <a:rPr lang="en-US" sz="2000" b="0" kern="1200" dirty="0" smtClean="0"/>
            <a:t>-based</a:t>
          </a:r>
          <a:r>
            <a:rPr lang="en-US" sz="2000" kern="1200" dirty="0" smtClean="0"/>
            <a:t> models</a:t>
          </a:r>
          <a:endParaRPr lang="en-US" sz="2000" kern="1200" dirty="0"/>
        </a:p>
        <a:p>
          <a:pPr marL="457200" lvl="2" indent="-228600" algn="l" defTabSz="889000">
            <a:lnSpc>
              <a:spcPct val="100000"/>
            </a:lnSpc>
            <a:spcBef>
              <a:spcPct val="0"/>
            </a:spcBef>
            <a:spcAft>
              <a:spcPts val="600"/>
            </a:spcAft>
            <a:buChar char="••"/>
          </a:pPr>
          <a:r>
            <a:rPr lang="en-US" sz="2000" b="1" kern="1200" dirty="0" smtClean="0"/>
            <a:t>Baseline</a:t>
          </a:r>
          <a:r>
            <a:rPr lang="en-US" sz="2000" kern="1200" dirty="0" smtClean="0"/>
            <a:t>: supervised LDA (</a:t>
          </a:r>
          <a:r>
            <a:rPr lang="en-US" sz="2000" kern="1200" dirty="0" err="1" smtClean="0"/>
            <a:t>sLDA</a:t>
          </a:r>
          <a:r>
            <a:rPr lang="en-US" sz="2000" kern="1200" dirty="0" smtClean="0"/>
            <a:t>); </a:t>
          </a:r>
          <a:r>
            <a:rPr lang="en-US" sz="2000" kern="1200" dirty="0" err="1" smtClean="0"/>
            <a:t>Dirichlet</a:t>
          </a:r>
          <a:r>
            <a:rPr lang="en-US" sz="2000" kern="1200" dirty="0" smtClean="0"/>
            <a:t> Multinomial Regression (DMR)</a:t>
          </a:r>
          <a:endParaRPr lang="en-US" sz="2000" kern="1200" dirty="0"/>
        </a:p>
      </dsp:txBody>
      <dsp:txXfrm>
        <a:off x="0" y="2922539"/>
        <a:ext cx="7886700" cy="2214450"/>
      </dsp:txXfrm>
    </dsp:sp>
    <dsp:sp modelId="{F20FC0B2-A898-4B4F-98BD-809D88F447D5}">
      <dsp:nvSpPr>
        <dsp:cNvPr id="0" name=""/>
        <dsp:cNvSpPr/>
      </dsp:nvSpPr>
      <dsp:spPr>
        <a:xfrm>
          <a:off x="394335" y="2642100"/>
          <a:ext cx="5520690" cy="5608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lvl="0" algn="l" defTabSz="1066800">
            <a:lnSpc>
              <a:spcPct val="90000"/>
            </a:lnSpc>
            <a:spcBef>
              <a:spcPct val="0"/>
            </a:spcBef>
            <a:spcAft>
              <a:spcPct val="35000"/>
            </a:spcAft>
          </a:pPr>
          <a:r>
            <a:rPr lang="en-US" sz="2400" b="1" kern="1200" dirty="0" smtClean="0"/>
            <a:t>Evaluation #2</a:t>
          </a:r>
          <a:endParaRPr lang="en-US" sz="2400" b="1" kern="1200" dirty="0"/>
        </a:p>
      </dsp:txBody>
      <dsp:txXfrm>
        <a:off x="421715" y="2669480"/>
        <a:ext cx="5465930" cy="5061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C35F0-5FBF-4BC2-9996-BFB1BB810476}">
      <dsp:nvSpPr>
        <dsp:cNvPr id="0" name=""/>
        <dsp:cNvSpPr/>
      </dsp:nvSpPr>
      <dsp:spPr>
        <a:xfrm>
          <a:off x="0" y="220394"/>
          <a:ext cx="6806623" cy="94185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8270" tIns="270764" rIns="52827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5,006 reviews with balanced numerical rating</a:t>
          </a:r>
        </a:p>
        <a:p>
          <a:pPr marL="171450" lvl="1" indent="-171450" algn="l" defTabSz="800100">
            <a:lnSpc>
              <a:spcPct val="90000"/>
            </a:lnSpc>
            <a:spcBef>
              <a:spcPct val="0"/>
            </a:spcBef>
            <a:spcAft>
              <a:spcPct val="15000"/>
            </a:spcAft>
            <a:buChar char="••"/>
          </a:pPr>
          <a:r>
            <a:rPr lang="en-US" sz="1800" kern="1200" dirty="0" smtClean="0"/>
            <a:t>Benchmark</a:t>
          </a:r>
        </a:p>
      </dsp:txBody>
      <dsp:txXfrm>
        <a:off x="0" y="220394"/>
        <a:ext cx="6806623" cy="941850"/>
      </dsp:txXfrm>
    </dsp:sp>
    <dsp:sp modelId="{887E066A-B456-4397-AA5B-13483C787C72}">
      <dsp:nvSpPr>
        <dsp:cNvPr id="0" name=""/>
        <dsp:cNvSpPr/>
      </dsp:nvSpPr>
      <dsp:spPr>
        <a:xfrm>
          <a:off x="340331" y="28514"/>
          <a:ext cx="4764636" cy="3837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092" tIns="0" rIns="180092" bIns="0" numCol="1" spcCol="1270" anchor="ctr" anchorCtr="0">
          <a:noAutofit/>
        </a:bodyPr>
        <a:lstStyle/>
        <a:p>
          <a:pPr lvl="0" algn="l" defTabSz="800100">
            <a:lnSpc>
              <a:spcPct val="90000"/>
            </a:lnSpc>
            <a:spcBef>
              <a:spcPct val="0"/>
            </a:spcBef>
            <a:spcAft>
              <a:spcPct val="35000"/>
            </a:spcAft>
          </a:pPr>
          <a:r>
            <a:rPr lang="en-US" sz="1800" b="1" kern="1200" dirty="0" smtClean="0"/>
            <a:t>Movie reviews</a:t>
          </a:r>
          <a:endParaRPr lang="en-US" sz="1800" b="1" kern="1200" dirty="0"/>
        </a:p>
      </dsp:txBody>
      <dsp:txXfrm>
        <a:off x="359065" y="47248"/>
        <a:ext cx="4727168" cy="346292"/>
      </dsp:txXfrm>
    </dsp:sp>
    <dsp:sp modelId="{F43F7767-0F62-4770-B481-A24BFDB87E5F}">
      <dsp:nvSpPr>
        <dsp:cNvPr id="0" name=""/>
        <dsp:cNvSpPr/>
      </dsp:nvSpPr>
      <dsp:spPr>
        <a:xfrm>
          <a:off x="0" y="1424324"/>
          <a:ext cx="6806623" cy="94185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8270" tIns="270764" rIns="52827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330,071 reviews with numerical rating</a:t>
          </a:r>
        </a:p>
        <a:p>
          <a:pPr marL="171450" lvl="1" indent="-171450" algn="l" defTabSz="800100">
            <a:lnSpc>
              <a:spcPct val="90000"/>
            </a:lnSpc>
            <a:spcBef>
              <a:spcPct val="0"/>
            </a:spcBef>
            <a:spcAft>
              <a:spcPct val="15000"/>
            </a:spcAft>
            <a:buChar char="••"/>
          </a:pPr>
          <a:r>
            <a:rPr lang="en-US" sz="1800" kern="1200" dirty="0" smtClean="0"/>
            <a:t>Benchmark, balanced</a:t>
          </a:r>
          <a:endParaRPr lang="en-US" sz="1800" kern="1200" dirty="0"/>
        </a:p>
      </dsp:txBody>
      <dsp:txXfrm>
        <a:off x="0" y="1424324"/>
        <a:ext cx="6806623" cy="941850"/>
      </dsp:txXfrm>
    </dsp:sp>
    <dsp:sp modelId="{3D3904FA-AD00-4661-8172-9B1490E19738}">
      <dsp:nvSpPr>
        <dsp:cNvPr id="0" name=""/>
        <dsp:cNvSpPr/>
      </dsp:nvSpPr>
      <dsp:spPr>
        <a:xfrm>
          <a:off x="340331" y="1232444"/>
          <a:ext cx="4764636" cy="3837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092" tIns="0" rIns="180092" bIns="0" numCol="1" spcCol="1270" anchor="ctr" anchorCtr="0">
          <a:noAutofit/>
        </a:bodyPr>
        <a:lstStyle/>
        <a:p>
          <a:pPr lvl="0" algn="l" defTabSz="800100">
            <a:lnSpc>
              <a:spcPct val="90000"/>
            </a:lnSpc>
            <a:spcBef>
              <a:spcPct val="0"/>
            </a:spcBef>
            <a:spcAft>
              <a:spcPct val="35000"/>
            </a:spcAft>
          </a:pPr>
          <a:r>
            <a:rPr lang="en-US" sz="1800" b="1" kern="1200" dirty="0" smtClean="0"/>
            <a:t>Yelp reviews</a:t>
          </a:r>
        </a:p>
      </dsp:txBody>
      <dsp:txXfrm>
        <a:off x="359065" y="1251178"/>
        <a:ext cx="4727168" cy="346292"/>
      </dsp:txXfrm>
    </dsp:sp>
    <dsp:sp modelId="{BB8D8950-37A0-412A-99E7-155BBDCB16A7}">
      <dsp:nvSpPr>
        <dsp:cNvPr id="0" name=""/>
        <dsp:cNvSpPr/>
      </dsp:nvSpPr>
      <dsp:spPr>
        <a:xfrm>
          <a:off x="0" y="2628254"/>
          <a:ext cx="6806623" cy="94185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8270" tIns="270764" rIns="52827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1,422,518 reviews for over 20 categories of products</a:t>
          </a:r>
        </a:p>
        <a:p>
          <a:pPr marL="171450" lvl="1" indent="-171450" algn="l" defTabSz="800100">
            <a:lnSpc>
              <a:spcPct val="90000"/>
            </a:lnSpc>
            <a:spcBef>
              <a:spcPct val="0"/>
            </a:spcBef>
            <a:spcAft>
              <a:spcPct val="15000"/>
            </a:spcAft>
            <a:buChar char="••"/>
          </a:pPr>
          <a:r>
            <a:rPr lang="en-US" sz="1800" kern="1200" dirty="0" smtClean="0"/>
            <a:t>Benchmark</a:t>
          </a:r>
          <a:endParaRPr lang="en-US" sz="1800" kern="1200" dirty="0"/>
        </a:p>
      </dsp:txBody>
      <dsp:txXfrm>
        <a:off x="0" y="2628254"/>
        <a:ext cx="6806623" cy="941850"/>
      </dsp:txXfrm>
    </dsp:sp>
    <dsp:sp modelId="{AC6AC084-E0D2-4CFB-98F6-3D6310FD378A}">
      <dsp:nvSpPr>
        <dsp:cNvPr id="0" name=""/>
        <dsp:cNvSpPr/>
      </dsp:nvSpPr>
      <dsp:spPr>
        <a:xfrm>
          <a:off x="340331" y="2436375"/>
          <a:ext cx="4764636" cy="3837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092" tIns="0" rIns="180092" bIns="0" numCol="1" spcCol="1270" anchor="ctr" anchorCtr="0">
          <a:noAutofit/>
        </a:bodyPr>
        <a:lstStyle/>
        <a:p>
          <a:pPr lvl="0" algn="l" defTabSz="800100">
            <a:lnSpc>
              <a:spcPct val="90000"/>
            </a:lnSpc>
            <a:spcBef>
              <a:spcPct val="0"/>
            </a:spcBef>
            <a:spcAft>
              <a:spcPct val="35000"/>
            </a:spcAft>
          </a:pPr>
          <a:r>
            <a:rPr lang="en-US" sz="1800" b="1" kern="1200" smtClean="0"/>
            <a:t>Amazon reviews</a:t>
          </a:r>
          <a:endParaRPr lang="en-US" sz="1800" b="1" kern="1200" dirty="0" smtClean="0"/>
        </a:p>
      </dsp:txBody>
      <dsp:txXfrm>
        <a:off x="359065" y="2455109"/>
        <a:ext cx="4727168" cy="346292"/>
      </dsp:txXfrm>
    </dsp:sp>
    <dsp:sp modelId="{795D12D0-B7D7-439C-98D2-F4D3F106868C}">
      <dsp:nvSpPr>
        <dsp:cNvPr id="0" name=""/>
        <dsp:cNvSpPr/>
      </dsp:nvSpPr>
      <dsp:spPr>
        <a:xfrm>
          <a:off x="0" y="3832185"/>
          <a:ext cx="6806623" cy="118755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8270" tIns="270764" rIns="52827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English/Russian reviews for 2,000 data breach services</a:t>
          </a:r>
        </a:p>
        <a:p>
          <a:pPr marL="171450" lvl="1" indent="-171450" algn="l" defTabSz="800100">
            <a:lnSpc>
              <a:spcPct val="90000"/>
            </a:lnSpc>
            <a:spcBef>
              <a:spcPct val="0"/>
            </a:spcBef>
            <a:spcAft>
              <a:spcPct val="15000"/>
            </a:spcAft>
            <a:buChar char="••"/>
          </a:pPr>
          <a:r>
            <a:rPr lang="en-US" sz="1800" kern="1200" dirty="0" smtClean="0"/>
            <a:t>Two major data breach hacker forums (total: 32.5K members; 75K threads)</a:t>
          </a:r>
          <a:endParaRPr lang="en-US" sz="1800" kern="1200" dirty="0"/>
        </a:p>
      </dsp:txBody>
      <dsp:txXfrm>
        <a:off x="0" y="3832185"/>
        <a:ext cx="6806623" cy="1187550"/>
      </dsp:txXfrm>
    </dsp:sp>
    <dsp:sp modelId="{7239674E-6EF0-459F-AC92-CC64B34341A3}">
      <dsp:nvSpPr>
        <dsp:cNvPr id="0" name=""/>
        <dsp:cNvSpPr/>
      </dsp:nvSpPr>
      <dsp:spPr>
        <a:xfrm>
          <a:off x="340331" y="3640305"/>
          <a:ext cx="4764636" cy="3837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092" tIns="0" rIns="180092" bIns="0" numCol="1" spcCol="1270" anchor="ctr" anchorCtr="0">
          <a:noAutofit/>
        </a:bodyPr>
        <a:lstStyle/>
        <a:p>
          <a:pPr lvl="0" algn="l" defTabSz="800100">
            <a:lnSpc>
              <a:spcPct val="90000"/>
            </a:lnSpc>
            <a:spcBef>
              <a:spcPct val="0"/>
            </a:spcBef>
            <a:spcAft>
              <a:spcPct val="35000"/>
            </a:spcAft>
          </a:pPr>
          <a:r>
            <a:rPr lang="en-US" sz="1800" b="1" kern="1200" smtClean="0"/>
            <a:t>Hacker Underground Economy (HUE) reviews</a:t>
          </a:r>
          <a:endParaRPr lang="en-US" sz="1800" b="1" kern="1200" dirty="0" smtClean="0"/>
        </a:p>
      </dsp:txBody>
      <dsp:txXfrm>
        <a:off x="359065" y="3659039"/>
        <a:ext cx="4727168" cy="34629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6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67.wmf"/></Relationships>
</file>

<file path=ppt/drawings/drawing1.xml><?xml version="1.0" encoding="utf-8"?>
<c:userShapes xmlns:c="http://schemas.openxmlformats.org/drawingml/2006/chart">
  <cdr:relSizeAnchor xmlns:cdr="http://schemas.openxmlformats.org/drawingml/2006/chartDrawing">
    <cdr:from>
      <cdr:x>0.2739</cdr:x>
      <cdr:y>0.33333</cdr:y>
    </cdr:from>
    <cdr:to>
      <cdr:x>0.32516</cdr:x>
      <cdr:y>0.86111</cdr:y>
    </cdr:to>
    <cdr:sp macro="" textlink="">
      <cdr:nvSpPr>
        <cdr:cNvPr id="2" name="Rounded Rectangle 1"/>
        <cdr:cNvSpPr/>
      </cdr:nvSpPr>
      <cdr:spPr>
        <a:xfrm xmlns:a="http://schemas.openxmlformats.org/drawingml/2006/main">
          <a:off x="2443318" y="914400"/>
          <a:ext cx="457200" cy="1447800"/>
        </a:xfrm>
        <a:prstGeom xmlns:a="http://schemas.openxmlformats.org/drawingml/2006/main" prst="roundRect">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solidFill>
              <a:schemeClr val="tx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821B86EE-1D6D-458B-802A-43D90D696C6F}" type="datetimeFigureOut">
              <a:rPr lang="en-US" smtClean="0"/>
              <a:t>2/26/18</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1752DC3-15FB-46FB-B6B9-C5539E6E6D43}" type="slidenum">
              <a:rPr lang="en-US" smtClean="0"/>
              <a:t>‹#›</a:t>
            </a:fld>
            <a:endParaRPr lang="en-US"/>
          </a:p>
        </p:txBody>
      </p:sp>
    </p:spTree>
    <p:extLst>
      <p:ext uri="{BB962C8B-B14F-4D97-AF65-F5344CB8AC3E}">
        <p14:creationId xmlns:p14="http://schemas.microsoft.com/office/powerpoint/2010/main" val="15506109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D9225DE-D765-49F5-9836-934F0D9076F1}" type="datetimeFigureOut">
              <a:rPr lang="en-US" smtClean="0"/>
              <a:t>2/26/18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558CB44-4B7A-43A1-9E65-C5DF2764D92C}" type="slidenum">
              <a:rPr lang="en-US" smtClean="0"/>
              <a:t>‹#›</a:t>
            </a:fld>
            <a:endParaRPr lang="en-US"/>
          </a:p>
        </p:txBody>
      </p:sp>
    </p:spTree>
    <p:extLst>
      <p:ext uri="{BB962C8B-B14F-4D97-AF65-F5344CB8AC3E}">
        <p14:creationId xmlns:p14="http://schemas.microsoft.com/office/powerpoint/2010/main" val="1743969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475812-F5A3-4E45-80F5-322E26FDA9C5}" type="slidenum">
              <a:rPr lang="en-US" smtClean="0"/>
              <a:pPr/>
              <a:t>1</a:t>
            </a:fld>
            <a:endParaRPr lang="en-US"/>
          </a:p>
        </p:txBody>
      </p:sp>
    </p:spTree>
    <p:extLst>
      <p:ext uri="{BB962C8B-B14F-4D97-AF65-F5344CB8AC3E}">
        <p14:creationId xmlns:p14="http://schemas.microsoft.com/office/powerpoint/2010/main" val="1170149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4B975-6F76-4F56-AA2E-CC3CD4E27408}" type="slidenum">
              <a:rPr lang="en-US" smtClean="0"/>
              <a:t>29</a:t>
            </a:fld>
            <a:endParaRPr lang="en-US"/>
          </a:p>
        </p:txBody>
      </p:sp>
    </p:spTree>
    <p:extLst>
      <p:ext uri="{BB962C8B-B14F-4D97-AF65-F5344CB8AC3E}">
        <p14:creationId xmlns:p14="http://schemas.microsoft.com/office/powerpoint/2010/main" val="2140723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F7BBB460-9535-4226-AE79-FBC6BAF981BC}" type="slidenum">
              <a:rPr lang="en-US" smtClean="0"/>
              <a:t>31</a:t>
            </a:fld>
            <a:endParaRPr lang="en-US" dirty="0"/>
          </a:p>
        </p:txBody>
      </p:sp>
    </p:spTree>
    <p:extLst>
      <p:ext uri="{BB962C8B-B14F-4D97-AF65-F5344CB8AC3E}">
        <p14:creationId xmlns:p14="http://schemas.microsoft.com/office/powerpoint/2010/main" val="2129011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285F14-0EAF-446C-BDB7-8E91223E5350}" type="slidenum">
              <a:rPr lang="en-US" smtClean="0"/>
              <a:t>33</a:t>
            </a:fld>
            <a:endParaRPr lang="en-US"/>
          </a:p>
        </p:txBody>
      </p:sp>
    </p:spTree>
    <p:extLst>
      <p:ext uri="{BB962C8B-B14F-4D97-AF65-F5344CB8AC3E}">
        <p14:creationId xmlns:p14="http://schemas.microsoft.com/office/powerpoint/2010/main" val="3866766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4B975-6F76-4F56-AA2E-CC3CD4E27408}" type="slidenum">
              <a:rPr lang="en-US" smtClean="0"/>
              <a:t>34</a:t>
            </a:fld>
            <a:endParaRPr lang="en-US"/>
          </a:p>
        </p:txBody>
      </p:sp>
    </p:spTree>
    <p:extLst>
      <p:ext uri="{BB962C8B-B14F-4D97-AF65-F5344CB8AC3E}">
        <p14:creationId xmlns:p14="http://schemas.microsoft.com/office/powerpoint/2010/main" val="1178125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285F14-0EAF-446C-BDB7-8E91223E5350}" type="slidenum">
              <a:rPr lang="en-US" smtClean="0"/>
              <a:t>35</a:t>
            </a:fld>
            <a:endParaRPr lang="en-US"/>
          </a:p>
        </p:txBody>
      </p:sp>
    </p:spTree>
    <p:extLst>
      <p:ext uri="{BB962C8B-B14F-4D97-AF65-F5344CB8AC3E}">
        <p14:creationId xmlns:p14="http://schemas.microsoft.com/office/powerpoint/2010/main" val="1915171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58CB44-4B7A-43A1-9E65-C5DF2764D92C}" type="slidenum">
              <a:rPr lang="en-US" smtClean="0"/>
              <a:t>36</a:t>
            </a:fld>
            <a:endParaRPr lang="en-US"/>
          </a:p>
        </p:txBody>
      </p:sp>
    </p:spTree>
    <p:extLst>
      <p:ext uri="{BB962C8B-B14F-4D97-AF65-F5344CB8AC3E}">
        <p14:creationId xmlns:p14="http://schemas.microsoft.com/office/powerpoint/2010/main" val="1746508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58CB44-4B7A-43A1-9E65-C5DF2764D92C}" type="slidenum">
              <a:rPr lang="en-US" smtClean="0"/>
              <a:t>38</a:t>
            </a:fld>
            <a:endParaRPr lang="en-US"/>
          </a:p>
        </p:txBody>
      </p:sp>
    </p:spTree>
    <p:extLst>
      <p:ext uri="{BB962C8B-B14F-4D97-AF65-F5344CB8AC3E}">
        <p14:creationId xmlns:p14="http://schemas.microsoft.com/office/powerpoint/2010/main" val="1060233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Data Mining slide needs to have a system diagram, testbed, and validation results – some significant details to lend credibility.</a:t>
            </a:r>
            <a:endParaRPr lang="en-US" dirty="0"/>
          </a:p>
        </p:txBody>
      </p:sp>
      <p:sp>
        <p:nvSpPr>
          <p:cNvPr id="4" name="Slide Number Placeholder 3"/>
          <p:cNvSpPr>
            <a:spLocks noGrp="1"/>
          </p:cNvSpPr>
          <p:nvPr>
            <p:ph type="sldNum" sz="quarter" idx="10"/>
          </p:nvPr>
        </p:nvSpPr>
        <p:spPr/>
        <p:txBody>
          <a:bodyPr/>
          <a:lstStyle/>
          <a:p>
            <a:fld id="{809616B2-27AF-452C-AA7D-5A3A5BFDDC79}" type="slidenum">
              <a:rPr lang="en-US" smtClean="0"/>
              <a:t>42</a:t>
            </a:fld>
            <a:endParaRPr lang="en-US"/>
          </a:p>
        </p:txBody>
      </p:sp>
    </p:spTree>
    <p:extLst>
      <p:ext uri="{BB962C8B-B14F-4D97-AF65-F5344CB8AC3E}">
        <p14:creationId xmlns:p14="http://schemas.microsoft.com/office/powerpoint/2010/main" val="3867242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Data Mining slide needs to have a system diagram, testbed, and validation results – some significant details to lend credibility.</a:t>
            </a:r>
          </a:p>
          <a:p>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Benchmarking in this fashion is a commonly accepted evaluation practice in computer science and related domains. </a:t>
            </a:r>
          </a:p>
          <a:p>
            <a:endParaRPr lang="en-US" dirty="0"/>
          </a:p>
        </p:txBody>
      </p:sp>
      <p:sp>
        <p:nvSpPr>
          <p:cNvPr id="4" name="Slide Number Placeholder 3"/>
          <p:cNvSpPr>
            <a:spLocks noGrp="1"/>
          </p:cNvSpPr>
          <p:nvPr>
            <p:ph type="sldNum" sz="quarter" idx="10"/>
          </p:nvPr>
        </p:nvSpPr>
        <p:spPr/>
        <p:txBody>
          <a:bodyPr/>
          <a:lstStyle/>
          <a:p>
            <a:fld id="{809616B2-27AF-452C-AA7D-5A3A5BFDDC79}" type="slidenum">
              <a:rPr lang="en-US" smtClean="0"/>
              <a:t>43</a:t>
            </a:fld>
            <a:endParaRPr lang="en-US"/>
          </a:p>
        </p:txBody>
      </p:sp>
    </p:spTree>
    <p:extLst>
      <p:ext uri="{BB962C8B-B14F-4D97-AF65-F5344CB8AC3E}">
        <p14:creationId xmlns:p14="http://schemas.microsoft.com/office/powerpoint/2010/main" val="4169011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58CB44-4B7A-43A1-9E65-C5DF2764D92C}" type="slidenum">
              <a:rPr lang="en-US" smtClean="0"/>
              <a:t>44</a:t>
            </a:fld>
            <a:endParaRPr lang="en-US"/>
          </a:p>
        </p:txBody>
      </p:sp>
    </p:spTree>
    <p:extLst>
      <p:ext uri="{BB962C8B-B14F-4D97-AF65-F5344CB8AC3E}">
        <p14:creationId xmlns:p14="http://schemas.microsoft.com/office/powerpoint/2010/main" val="2372982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58CB44-4B7A-43A1-9E65-C5DF2764D92C}" type="slidenum">
              <a:rPr lang="en-US" smtClean="0"/>
              <a:t>5</a:t>
            </a:fld>
            <a:endParaRPr lang="en-US"/>
          </a:p>
        </p:txBody>
      </p:sp>
    </p:spTree>
    <p:extLst>
      <p:ext uri="{BB962C8B-B14F-4D97-AF65-F5344CB8AC3E}">
        <p14:creationId xmlns:p14="http://schemas.microsoft.com/office/powerpoint/2010/main" val="2714703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F90ED-1872-4371-9241-42A7C4511C3B}" type="slidenum">
              <a:rPr lang="en-US" smtClean="0"/>
              <a:t>48</a:t>
            </a:fld>
            <a:endParaRPr lang="en-US"/>
          </a:p>
        </p:txBody>
      </p:sp>
    </p:spTree>
    <p:extLst>
      <p:ext uri="{BB962C8B-B14F-4D97-AF65-F5344CB8AC3E}">
        <p14:creationId xmlns:p14="http://schemas.microsoft.com/office/powerpoint/2010/main" val="613380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F90ED-1872-4371-9241-42A7C4511C3B}" type="slidenum">
              <a:rPr lang="en-US" smtClean="0"/>
              <a:t>49</a:t>
            </a:fld>
            <a:endParaRPr lang="en-US"/>
          </a:p>
        </p:txBody>
      </p:sp>
    </p:spTree>
    <p:extLst>
      <p:ext uri="{BB962C8B-B14F-4D97-AF65-F5344CB8AC3E}">
        <p14:creationId xmlns:p14="http://schemas.microsoft.com/office/powerpoint/2010/main" val="2002533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344/1,879 (18.31%) devices have vulnerabilities (176 with multiple, 168 with one). </a:t>
            </a:r>
          </a:p>
          <a:p>
            <a:pPr lvl="1"/>
            <a:r>
              <a:rPr lang="en-US" dirty="0" smtClean="0"/>
              <a:t>Various SQL, SSH, PHP, OpenSSL, and Unix issues</a:t>
            </a:r>
          </a:p>
          <a:p>
            <a:endParaRPr lang="en-US" dirty="0" smtClean="0"/>
          </a:p>
          <a:p>
            <a:endParaRPr lang="en-US" dirty="0" smtClean="0"/>
          </a:p>
          <a:p>
            <a:r>
              <a:rPr lang="en-US" dirty="0" smtClean="0"/>
              <a:t>Portals are a common avenue for hackers to access sensitive records (Ayala 2016). </a:t>
            </a:r>
          </a:p>
          <a:p>
            <a:pPr lvl="1"/>
            <a:endParaRPr lang="en-US" dirty="0" smtClean="0"/>
          </a:p>
          <a:p>
            <a:r>
              <a:rPr lang="en-US" dirty="0" smtClean="0"/>
              <a:t>Analysis shows an </a:t>
            </a:r>
            <a:r>
              <a:rPr lang="en-US" dirty="0" err="1" smtClean="0"/>
              <a:t>eCare</a:t>
            </a:r>
            <a:r>
              <a:rPr lang="en-US" dirty="0" smtClean="0"/>
              <a:t> portal with a large attack surface: 47 vulnerabilities for a DVSM of 56.398. </a:t>
            </a:r>
          </a:p>
          <a:p>
            <a:pPr lvl="1"/>
            <a:endParaRPr lang="en-US" dirty="0" smtClean="0"/>
          </a:p>
          <a:p>
            <a:r>
              <a:rPr lang="en-US" dirty="0" smtClean="0"/>
              <a:t>Network admins can prioritize this device when analyzing their weaknesses.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063B3AD-9A31-4335-A77C-201753169619}" type="slidenum">
              <a:rPr lang="en-US" smtClean="0"/>
              <a:t>52</a:t>
            </a:fld>
            <a:endParaRPr lang="en-US"/>
          </a:p>
        </p:txBody>
      </p:sp>
    </p:spTree>
    <p:extLst>
      <p:ext uri="{BB962C8B-B14F-4D97-AF65-F5344CB8AC3E}">
        <p14:creationId xmlns:p14="http://schemas.microsoft.com/office/powerpoint/2010/main" val="426412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58CB44-4B7A-43A1-9E65-C5DF2764D92C}" type="slidenum">
              <a:rPr lang="en-US" smtClean="0"/>
              <a:t>54</a:t>
            </a:fld>
            <a:endParaRPr lang="en-US"/>
          </a:p>
        </p:txBody>
      </p:sp>
    </p:spTree>
    <p:extLst>
      <p:ext uri="{BB962C8B-B14F-4D97-AF65-F5344CB8AC3E}">
        <p14:creationId xmlns:p14="http://schemas.microsoft.com/office/powerpoint/2010/main" val="16132520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FB45CCD3-1A02-40F2-9142-A3F1E9AE1AAA}" type="slidenum">
              <a:rPr lang="en-US" smtClean="0"/>
              <a:t>56</a:t>
            </a:fld>
            <a:endParaRPr lang="en-US"/>
          </a:p>
        </p:txBody>
      </p:sp>
    </p:spTree>
    <p:extLst>
      <p:ext uri="{BB962C8B-B14F-4D97-AF65-F5344CB8AC3E}">
        <p14:creationId xmlns:p14="http://schemas.microsoft.com/office/powerpoint/2010/main" val="3316348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From left: Step 1 reduces dimensionality of inputted data until a bottleneck is reached. </a:t>
            </a:r>
          </a:p>
          <a:p>
            <a:pPr algn="l"/>
            <a:r>
              <a:rPr lang="en-US" dirty="0"/>
              <a:t>Step 2 aims to reconstruct output from the bottlenecked representation. </a:t>
            </a:r>
          </a:p>
          <a:p>
            <a:pPr algn="l"/>
            <a:r>
              <a:rPr lang="en-US" dirty="0"/>
              <a:t>Step 3 compares reconstructed output with original input. </a:t>
            </a:r>
          </a:p>
          <a:p>
            <a:pPr algn="l"/>
            <a:r>
              <a:rPr lang="en-US" dirty="0"/>
              <a:t>Step 4 uses backpropagation to adjust </a:t>
            </a:r>
            <a:r>
              <a:rPr lang="en-US" dirty="0" err="1"/>
              <a:t>autoencoder</a:t>
            </a:r>
            <a:r>
              <a:rPr lang="en-US" dirty="0"/>
              <a:t> weights. </a:t>
            </a:r>
          </a:p>
          <a:p>
            <a:pPr algn="l"/>
            <a:r>
              <a:rPr lang="en-US" dirty="0"/>
              <a:t>The process continues until error between output and input is minimized. </a:t>
            </a:r>
          </a:p>
          <a:p>
            <a:pPr algn="l"/>
            <a:endParaRPr lang="en-US" dirty="0"/>
          </a:p>
        </p:txBody>
      </p:sp>
      <p:sp>
        <p:nvSpPr>
          <p:cNvPr id="4" name="Slide Number Placeholder 3"/>
          <p:cNvSpPr>
            <a:spLocks noGrp="1"/>
          </p:cNvSpPr>
          <p:nvPr>
            <p:ph type="sldNum" sz="quarter" idx="10"/>
          </p:nvPr>
        </p:nvSpPr>
        <p:spPr/>
        <p:txBody>
          <a:bodyPr/>
          <a:lstStyle/>
          <a:p>
            <a:fld id="{FB45CCD3-1A02-40F2-9142-A3F1E9AE1AAA}" type="slidenum">
              <a:rPr lang="en-US" smtClean="0"/>
              <a:t>57</a:t>
            </a:fld>
            <a:endParaRPr lang="en-US"/>
          </a:p>
        </p:txBody>
      </p:sp>
    </p:spTree>
    <p:extLst>
      <p:ext uri="{BB962C8B-B14F-4D97-AF65-F5344CB8AC3E}">
        <p14:creationId xmlns:p14="http://schemas.microsoft.com/office/powerpoint/2010/main" val="81123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58CB44-4B7A-43A1-9E65-C5DF2764D92C}" type="slidenum">
              <a:rPr lang="en-US" smtClean="0"/>
              <a:t>58</a:t>
            </a:fld>
            <a:endParaRPr lang="en-US"/>
          </a:p>
        </p:txBody>
      </p:sp>
    </p:spTree>
    <p:extLst>
      <p:ext uri="{BB962C8B-B14F-4D97-AF65-F5344CB8AC3E}">
        <p14:creationId xmlns:p14="http://schemas.microsoft.com/office/powerpoint/2010/main" val="992558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dirty="0" smtClean="0"/>
              <a:t>Step 1: </a:t>
            </a:r>
            <a:r>
              <a:rPr lang="en-US" dirty="0" smtClean="0"/>
              <a:t>Construct network (nodes are hackers in </a:t>
            </a:r>
            <a:r>
              <a:rPr lang="en-US" dirty="0" err="1" smtClean="0"/>
              <a:t>th</a:t>
            </a:r>
            <a:r>
              <a:rPr lang="en-US" dirty="0" smtClean="0"/>
              <a:t>, edges )</a:t>
            </a:r>
            <a:endParaRPr lang="en-US" b="1" dirty="0" smtClean="0"/>
          </a:p>
          <a:p>
            <a:pPr lvl="1"/>
            <a:r>
              <a:rPr lang="en-US" b="1" dirty="0" smtClean="0"/>
              <a:t>Step 2: </a:t>
            </a:r>
            <a:r>
              <a:rPr lang="en-US" dirty="0" smtClean="0"/>
              <a:t>Calculate descriptive statistics to understand overall network dynamics</a:t>
            </a:r>
            <a:endParaRPr lang="en-US" b="1" dirty="0" smtClean="0"/>
          </a:p>
          <a:p>
            <a:pPr lvl="1"/>
            <a:r>
              <a:rPr lang="en-US" b="1" dirty="0" smtClean="0"/>
              <a:t>Step 3: </a:t>
            </a:r>
            <a:r>
              <a:rPr lang="en-US" dirty="0" smtClean="0"/>
              <a:t>Apply GCAE to extract </a:t>
            </a:r>
            <a:r>
              <a:rPr lang="en-US" dirty="0" err="1" smtClean="0"/>
              <a:t>embeddings</a:t>
            </a:r>
            <a:r>
              <a:rPr lang="en-US" dirty="0" smtClean="0"/>
              <a:t> for community detection</a:t>
            </a:r>
            <a:endParaRPr lang="en-US" b="1" dirty="0" smtClean="0"/>
          </a:p>
          <a:p>
            <a:pPr lvl="1"/>
            <a:r>
              <a:rPr lang="en-US" b="1" dirty="0" smtClean="0"/>
              <a:t>Step 4: </a:t>
            </a:r>
            <a:r>
              <a:rPr lang="en-US" dirty="0" smtClean="0"/>
              <a:t>Use EDC to identify key hackers within communities</a:t>
            </a:r>
            <a:endParaRPr lang="en-US" b="1" dirty="0" smtClean="0"/>
          </a:p>
          <a:p>
            <a:endParaRPr lang="en-US" dirty="0"/>
          </a:p>
        </p:txBody>
      </p:sp>
      <p:sp>
        <p:nvSpPr>
          <p:cNvPr id="4" name="Slide Number Placeholder 3"/>
          <p:cNvSpPr>
            <a:spLocks noGrp="1"/>
          </p:cNvSpPr>
          <p:nvPr>
            <p:ph type="sldNum" sz="quarter" idx="10"/>
          </p:nvPr>
        </p:nvSpPr>
        <p:spPr/>
        <p:txBody>
          <a:bodyPr/>
          <a:lstStyle/>
          <a:p>
            <a:fld id="{FB45CCD3-1A02-40F2-9142-A3F1E9AE1AAA}" type="slidenum">
              <a:rPr lang="en-US" smtClean="0"/>
              <a:t>62</a:t>
            </a:fld>
            <a:endParaRPr lang="en-US"/>
          </a:p>
        </p:txBody>
      </p:sp>
    </p:spTree>
    <p:extLst>
      <p:ext uri="{BB962C8B-B14F-4D97-AF65-F5344CB8AC3E}">
        <p14:creationId xmlns:p14="http://schemas.microsoft.com/office/powerpoint/2010/main" val="6749985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anose="020B0600070205080204" pitchFamily="34" charset="-128"/>
            </a:endParaRP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20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075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E3E86A2-07B7-4F30-B4AF-65EBA4DAE0F2}" type="slidenum">
              <a:rPr lang="en-US" altLang="en-US" smtClean="0"/>
              <a:pPr>
                <a:spcBef>
                  <a:spcPct val="0"/>
                </a:spcBef>
              </a:pPr>
              <a:t>73</a:t>
            </a:fld>
            <a:endParaRPr lang="en-US" altLang="en-US" smtClean="0"/>
          </a:p>
        </p:txBody>
      </p:sp>
    </p:spTree>
    <p:extLst>
      <p:ext uri="{BB962C8B-B14F-4D97-AF65-F5344CB8AC3E}">
        <p14:creationId xmlns:p14="http://schemas.microsoft.com/office/powerpoint/2010/main" val="34064293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just not their problem but a common concern with old people who are living alone. And as you can see, a vast majority want to age at home as it is less costly and is something that they are more comfortable with. But living alone is risky because they are highly susceptible to falling and other emergencies.</a:t>
            </a:r>
            <a:endParaRPr lang="en-US" dirty="0"/>
          </a:p>
        </p:txBody>
      </p:sp>
      <p:sp>
        <p:nvSpPr>
          <p:cNvPr id="4" name="Slide Number Placeholder 3"/>
          <p:cNvSpPr>
            <a:spLocks noGrp="1"/>
          </p:cNvSpPr>
          <p:nvPr>
            <p:ph type="sldNum" sz="quarter" idx="10"/>
          </p:nvPr>
        </p:nvSpPr>
        <p:spPr/>
        <p:txBody>
          <a:bodyPr/>
          <a:lstStyle/>
          <a:p>
            <a:fld id="{C89CCE87-0C69-8E48-8F75-E48FD56C728C}" type="slidenum">
              <a:rPr lang="en-US" smtClean="0"/>
              <a:t>88</a:t>
            </a:fld>
            <a:endParaRPr lang="en-US"/>
          </a:p>
        </p:txBody>
      </p:sp>
    </p:spTree>
    <p:extLst>
      <p:ext uri="{BB962C8B-B14F-4D97-AF65-F5344CB8AC3E}">
        <p14:creationId xmlns:p14="http://schemas.microsoft.com/office/powerpoint/2010/main" val="2556285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58CB44-4B7A-43A1-9E65-C5DF2764D92C}" type="slidenum">
              <a:rPr lang="en-US" smtClean="0"/>
              <a:t>7</a:t>
            </a:fld>
            <a:endParaRPr lang="en-US"/>
          </a:p>
        </p:txBody>
      </p:sp>
    </p:spTree>
    <p:extLst>
      <p:ext uri="{BB962C8B-B14F-4D97-AF65-F5344CB8AC3E}">
        <p14:creationId xmlns:p14="http://schemas.microsoft.com/office/powerpoint/2010/main" val="31200772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9CCE87-0C69-8E48-8F75-E48FD56C728C}" type="slidenum">
              <a:rPr lang="en-US" smtClean="0"/>
              <a:t>89</a:t>
            </a:fld>
            <a:endParaRPr lang="en-US"/>
          </a:p>
        </p:txBody>
      </p:sp>
    </p:spTree>
    <p:extLst>
      <p:ext uri="{BB962C8B-B14F-4D97-AF65-F5344CB8AC3E}">
        <p14:creationId xmlns:p14="http://schemas.microsoft.com/office/powerpoint/2010/main" val="861541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9CCE87-0C69-8E48-8F75-E48FD56C728C}" type="slidenum">
              <a:rPr lang="en-US" smtClean="0"/>
              <a:t>90</a:t>
            </a:fld>
            <a:endParaRPr lang="en-US"/>
          </a:p>
        </p:txBody>
      </p:sp>
    </p:spTree>
    <p:extLst>
      <p:ext uri="{BB962C8B-B14F-4D97-AF65-F5344CB8AC3E}">
        <p14:creationId xmlns:p14="http://schemas.microsoft.com/office/powerpoint/2010/main" val="15123880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9CCE87-0C69-8E48-8F75-E48FD56C728C}" type="slidenum">
              <a:rPr lang="en-US" smtClean="0"/>
              <a:t>94</a:t>
            </a:fld>
            <a:endParaRPr lang="en-US"/>
          </a:p>
        </p:txBody>
      </p:sp>
    </p:spTree>
    <p:extLst>
      <p:ext uri="{BB962C8B-B14F-4D97-AF65-F5344CB8AC3E}">
        <p14:creationId xmlns:p14="http://schemas.microsoft.com/office/powerpoint/2010/main" val="9067373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afternoon, professors. Today I’m going to present my research for the written prelim exam, titled … First I’d like</a:t>
            </a:r>
            <a:r>
              <a:rPr lang="en-US" baseline="0" dirty="0" smtClean="0"/>
              <a:t> to thank you </a:t>
            </a:r>
            <a:r>
              <a:rPr lang="en-US" baseline="0" smtClean="0"/>
              <a:t>for being </a:t>
            </a:r>
            <a:r>
              <a:rPr lang="en-US" baseline="0" dirty="0" smtClean="0"/>
              <a:t>on my written prelim committee and coming to this talk. Please feel free to interrupt me anytime you have questions or comments.</a:t>
            </a:r>
            <a:endParaRPr lang="en-US" dirty="0"/>
          </a:p>
        </p:txBody>
      </p:sp>
      <p:sp>
        <p:nvSpPr>
          <p:cNvPr id="4" name="Slide Number Placeholder 3"/>
          <p:cNvSpPr>
            <a:spLocks noGrp="1"/>
          </p:cNvSpPr>
          <p:nvPr>
            <p:ph type="sldNum" sz="quarter" idx="10"/>
          </p:nvPr>
        </p:nvSpPr>
        <p:spPr/>
        <p:txBody>
          <a:bodyPr/>
          <a:lstStyle/>
          <a:p>
            <a:fld id="{F7DAD56B-84E1-483E-8EB8-5FD2D9BADE97}" type="slidenum">
              <a:rPr lang="en-US" smtClean="0"/>
              <a:t>99</a:t>
            </a:fld>
            <a:endParaRPr lang="en-US"/>
          </a:p>
        </p:txBody>
      </p:sp>
    </p:spTree>
    <p:extLst>
      <p:ext uri="{BB962C8B-B14F-4D97-AF65-F5344CB8AC3E}">
        <p14:creationId xmlns:p14="http://schemas.microsoft.com/office/powerpoint/2010/main" val="11231404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one example of how we as human beings can derive states from observations</a:t>
            </a:r>
            <a:endParaRPr lang="en-US" dirty="0"/>
          </a:p>
        </p:txBody>
      </p:sp>
      <p:sp>
        <p:nvSpPr>
          <p:cNvPr id="4" name="Slide Number Placeholder 3"/>
          <p:cNvSpPr>
            <a:spLocks noGrp="1"/>
          </p:cNvSpPr>
          <p:nvPr>
            <p:ph type="sldNum" sz="quarter" idx="10"/>
          </p:nvPr>
        </p:nvSpPr>
        <p:spPr/>
        <p:txBody>
          <a:bodyPr/>
          <a:lstStyle/>
          <a:p>
            <a:fld id="{F7DAD56B-84E1-483E-8EB8-5FD2D9BADE97}" type="slidenum">
              <a:rPr lang="en-US" smtClean="0"/>
              <a:t>100</a:t>
            </a:fld>
            <a:endParaRPr lang="en-US"/>
          </a:p>
        </p:txBody>
      </p:sp>
    </p:spTree>
    <p:extLst>
      <p:ext uri="{BB962C8B-B14F-4D97-AF65-F5344CB8AC3E}">
        <p14:creationId xmlns:p14="http://schemas.microsoft.com/office/powerpoint/2010/main" val="38679648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AD56B-84E1-483E-8EB8-5FD2D9BADE97}" type="slidenum">
              <a:rPr lang="en-US" smtClean="0"/>
              <a:t>102</a:t>
            </a:fld>
            <a:endParaRPr lang="en-US"/>
          </a:p>
        </p:txBody>
      </p:sp>
    </p:spTree>
    <p:extLst>
      <p:ext uri="{BB962C8B-B14F-4D97-AF65-F5344CB8AC3E}">
        <p14:creationId xmlns:p14="http://schemas.microsoft.com/office/powerpoint/2010/main" val="9290121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AD56B-84E1-483E-8EB8-5FD2D9BADE97}" type="slidenum">
              <a:rPr lang="en-US" smtClean="0"/>
              <a:t>103</a:t>
            </a:fld>
            <a:endParaRPr lang="en-US"/>
          </a:p>
        </p:txBody>
      </p:sp>
    </p:spTree>
    <p:extLst>
      <p:ext uri="{BB962C8B-B14F-4D97-AF65-F5344CB8AC3E}">
        <p14:creationId xmlns:p14="http://schemas.microsoft.com/office/powerpoint/2010/main" val="11127179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AD56B-84E1-483E-8EB8-5FD2D9BADE97}" type="slidenum">
              <a:rPr lang="en-US" smtClean="0"/>
              <a:t>104</a:t>
            </a:fld>
            <a:endParaRPr lang="en-US"/>
          </a:p>
        </p:txBody>
      </p:sp>
    </p:spTree>
    <p:extLst>
      <p:ext uri="{BB962C8B-B14F-4D97-AF65-F5344CB8AC3E}">
        <p14:creationId xmlns:p14="http://schemas.microsoft.com/office/powerpoint/2010/main" val="2691332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everyone.</a:t>
            </a:r>
            <a:r>
              <a:rPr lang="en-US" baseline="0" dirty="0" smtClean="0"/>
              <a:t> Today I’m going to give a talk on my current research, … It will take about xx minutes.</a:t>
            </a:r>
            <a:endParaRPr lang="en-US" dirty="0"/>
          </a:p>
        </p:txBody>
      </p:sp>
      <p:sp>
        <p:nvSpPr>
          <p:cNvPr id="4" name="Slide Number Placeholder 3"/>
          <p:cNvSpPr>
            <a:spLocks noGrp="1"/>
          </p:cNvSpPr>
          <p:nvPr>
            <p:ph type="sldNum" sz="quarter" idx="10"/>
          </p:nvPr>
        </p:nvSpPr>
        <p:spPr/>
        <p:txBody>
          <a:bodyPr/>
          <a:lstStyle/>
          <a:p>
            <a:fld id="{42B303A2-3857-42C4-9E93-3F4ACA90EC0D}" type="slidenum">
              <a:rPr lang="en-US" smtClean="0"/>
              <a:t>105</a:t>
            </a:fld>
            <a:endParaRPr lang="en-US"/>
          </a:p>
        </p:txBody>
      </p:sp>
    </p:spTree>
    <p:extLst>
      <p:ext uri="{BB962C8B-B14F-4D97-AF65-F5344CB8AC3E}">
        <p14:creationId xmlns:p14="http://schemas.microsoft.com/office/powerpoint/2010/main" val="34348661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1D</a:t>
            </a:r>
            <a:r>
              <a:rPr lang="en-US" altLang="zh-CN" baseline="0" dirty="0" smtClean="0"/>
              <a:t> CNNs have been widely used for sensor signal data. The convolution is based on temporal adjacency, so it can only capture patterns with temporal adjacency, and not those patterns across sensor axes or locations.</a:t>
            </a:r>
          </a:p>
          <a:p>
            <a:endParaRPr lang="en-US" altLang="zh-CN" baseline="0" dirty="0" smtClean="0"/>
          </a:p>
          <a:p>
            <a:r>
              <a:rPr lang="en-US" altLang="zh-CN" baseline="0" dirty="0" smtClean="0"/>
              <a:t>Image recognition typically uses 2D CNNs. Here we call them 2D homogeneous CNNs, as the two dimensions have the same semantics: spatial adjacency, and convolving along one dimension is as sensible as convolving along the other dimension.</a:t>
            </a:r>
            <a:endParaRPr lang="zh-CN" altLang="en-US" dirty="0"/>
          </a:p>
        </p:txBody>
      </p:sp>
      <p:sp>
        <p:nvSpPr>
          <p:cNvPr id="4" name="Slide Number Placeholder 3"/>
          <p:cNvSpPr>
            <a:spLocks noGrp="1"/>
          </p:cNvSpPr>
          <p:nvPr>
            <p:ph type="sldNum" sz="quarter" idx="10"/>
          </p:nvPr>
        </p:nvSpPr>
        <p:spPr/>
        <p:txBody>
          <a:bodyPr/>
          <a:lstStyle/>
          <a:p>
            <a:fld id="{42B303A2-3857-42C4-9E93-3F4ACA90EC0D}" type="slidenum">
              <a:rPr lang="en-US" smtClean="0"/>
              <a:t>106</a:t>
            </a:fld>
            <a:endParaRPr lang="en-US"/>
          </a:p>
        </p:txBody>
      </p:sp>
    </p:spTree>
    <p:extLst>
      <p:ext uri="{BB962C8B-B14F-4D97-AF65-F5344CB8AC3E}">
        <p14:creationId xmlns:p14="http://schemas.microsoft.com/office/powerpoint/2010/main" val="867739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pitchFamily="34" charset="0"/>
                <a:ea typeface="宋体" pitchFamily="2" charset="-122"/>
              </a:defRPr>
            </a:lvl1pPr>
            <a:lvl2pPr marL="742909" indent="-285734" eaLnBrk="0" hangingPunct="0">
              <a:defRPr sz="2400">
                <a:solidFill>
                  <a:schemeClr val="tx1"/>
                </a:solidFill>
                <a:latin typeface="Arial" pitchFamily="34" charset="0"/>
                <a:ea typeface="宋体" pitchFamily="2" charset="-122"/>
              </a:defRPr>
            </a:lvl2pPr>
            <a:lvl3pPr marL="1142937" indent="-228587" eaLnBrk="0" hangingPunct="0">
              <a:defRPr sz="2400">
                <a:solidFill>
                  <a:schemeClr val="tx1"/>
                </a:solidFill>
                <a:latin typeface="Arial" pitchFamily="34" charset="0"/>
                <a:ea typeface="宋体" pitchFamily="2" charset="-122"/>
              </a:defRPr>
            </a:lvl3pPr>
            <a:lvl4pPr marL="1600111" indent="-228587" eaLnBrk="0" hangingPunct="0">
              <a:defRPr sz="2400">
                <a:solidFill>
                  <a:schemeClr val="tx1"/>
                </a:solidFill>
                <a:latin typeface="Arial" pitchFamily="34" charset="0"/>
                <a:ea typeface="宋体" pitchFamily="2" charset="-122"/>
              </a:defRPr>
            </a:lvl4pPr>
            <a:lvl5pPr marL="2057287" indent="-228587" eaLnBrk="0" hangingPunct="0">
              <a:defRPr sz="2400">
                <a:solidFill>
                  <a:schemeClr val="tx1"/>
                </a:solidFill>
                <a:latin typeface="Arial" pitchFamily="34" charset="0"/>
                <a:ea typeface="宋体" pitchFamily="2" charset="-122"/>
              </a:defRPr>
            </a:lvl5pPr>
            <a:lvl6pPr marL="2514461" indent="-228587"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6pPr>
            <a:lvl7pPr marL="2971635" indent="-228587"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7pPr>
            <a:lvl8pPr marL="3428811" indent="-228587"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8pPr>
            <a:lvl9pPr marL="3885985" indent="-228587"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9pPr>
          </a:lstStyle>
          <a:p>
            <a:pPr eaLnBrk="1" hangingPunct="1">
              <a:buClr>
                <a:srgbClr val="4F81BD"/>
              </a:buClr>
            </a:pPr>
            <a:fld id="{173C4721-32CD-4242-8DF7-3B79535AFD6F}" type="slidenum">
              <a:rPr lang="en-US" sz="1200">
                <a:solidFill>
                  <a:prstClr val="black"/>
                </a:solidFill>
              </a:rPr>
              <a:pPr eaLnBrk="1" hangingPunct="1">
                <a:buClr>
                  <a:srgbClr val="4F81BD"/>
                </a:buClr>
              </a:pPr>
              <a:t>9</a:t>
            </a:fld>
            <a:endParaRPr lang="en-US" sz="1200" dirty="0">
              <a:solidFill>
                <a:prstClr val="black"/>
              </a:solidFill>
            </a:endParaRPr>
          </a:p>
        </p:txBody>
      </p:sp>
      <p:sp>
        <p:nvSpPr>
          <p:cNvPr id="109571" name="Rectangle 2"/>
          <p:cNvSpPr>
            <a:spLocks noGrp="1" noRot="1" noChangeAspect="1" noChangeArrowheads="1" noTextEdit="1"/>
          </p:cNvSpPr>
          <p:nvPr>
            <p:ph type="sldImg"/>
          </p:nvPr>
        </p:nvSpPr>
        <p:spPr bwMode="auto">
          <a:xfrm>
            <a:off x="404813" y="695325"/>
            <a:ext cx="6202362"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Rectangle 3"/>
          <p:cNvSpPr>
            <a:spLocks noGrp="1" noChangeArrowheads="1"/>
          </p:cNvSpPr>
          <p:nvPr>
            <p:ph type="body" idx="1"/>
          </p:nvPr>
        </p:nvSpPr>
        <p:spPr bwMode="auto">
          <a:xfrm>
            <a:off x="701675" y="4418014"/>
            <a:ext cx="56070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Tree>
    <p:extLst>
      <p:ext uri="{BB962C8B-B14F-4D97-AF65-F5344CB8AC3E}">
        <p14:creationId xmlns:p14="http://schemas.microsoft.com/office/powerpoint/2010/main" val="4611537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We aim to adapt 2D</a:t>
            </a:r>
            <a:r>
              <a:rPr lang="en-US" altLang="zh-CN" baseline="0" dirty="0" smtClean="0"/>
              <a:t> CNNs for sensor signals to capture patterns across sensor axes and locations. However, there is dimension heterogeneity in our application. Let’s see this example. Say we have 100 acceleration signals collected from 3 sensors, each sensor with 3 axes, so we have a 9 x 100 input. One dimension is on temporal adjacency, and the other is on cross-axial or cross-locational adjacency. It makes sense to convolve along the temporal dimension just as we did in 1D CNNs. However, there is some trouble if we convolve along the cross-axial dimension. It makes sense to convolve the x-, y-, and z-axes of a single sensor, because they are related to each other and reflect the state of the sensor as a whole. But if we move the convolution filter along the cross-axial dimension for one unit, which is how typically 2D homogeneous CNN does, we are convolving the y- and z-axes of one sensor with the x-axis of another sensor, which makes less sense, and might introduce </a:t>
            </a:r>
            <a:r>
              <a:rPr lang="en-US" altLang="zh-CN" baseline="0" smtClean="0"/>
              <a:t>irrelevant features. </a:t>
            </a:r>
            <a:r>
              <a:rPr lang="en-US" altLang="zh-CN" baseline="0" dirty="0" smtClean="0"/>
              <a:t>Similarly, convolving signals from sensors positioned at left/right thighs or left/right feet has a specific semantics of assessing walking balance, while other location combinations do not.</a:t>
            </a:r>
            <a:endParaRPr lang="zh-CN" altLang="en-US" dirty="0"/>
          </a:p>
        </p:txBody>
      </p:sp>
      <p:sp>
        <p:nvSpPr>
          <p:cNvPr id="4" name="Slide Number Placeholder 3"/>
          <p:cNvSpPr>
            <a:spLocks noGrp="1"/>
          </p:cNvSpPr>
          <p:nvPr>
            <p:ph type="sldNum" sz="quarter" idx="10"/>
          </p:nvPr>
        </p:nvSpPr>
        <p:spPr/>
        <p:txBody>
          <a:bodyPr/>
          <a:lstStyle/>
          <a:p>
            <a:fld id="{42B303A2-3857-42C4-9E93-3F4ACA90EC0D}" type="slidenum">
              <a:rPr lang="en-US" smtClean="0"/>
              <a:t>107</a:t>
            </a:fld>
            <a:endParaRPr lang="en-US"/>
          </a:p>
        </p:txBody>
      </p:sp>
    </p:spTree>
    <p:extLst>
      <p:ext uri="{BB962C8B-B14F-4D97-AF65-F5344CB8AC3E}">
        <p14:creationId xmlns:p14="http://schemas.microsoft.com/office/powerpoint/2010/main" val="19988181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Here is our CNN architecture. We</a:t>
            </a:r>
            <a:r>
              <a:rPr lang="en-US" altLang="zh-CN" baseline="0" dirty="0" smtClean="0"/>
              <a:t> partitioned the data into three parts, namely left/right thigh, chest, and left/right foot. There are three stages in the architecture. Stages 1 and 2 consist of convolutional and pooling layers, while Stage 3 is densely connected. </a:t>
            </a:r>
            <a:r>
              <a:rPr lang="en-US" altLang="zh-CN" baseline="0" dirty="0" err="1" smtClean="0"/>
              <a:t>Stage</a:t>
            </a:r>
            <a:r>
              <a:rPr lang="en-US" altLang="zh-CN" baseline="0" dirty="0" smtClean="0"/>
              <a:t> 1 provides axis-wise convolution and aims to extract cross-axial patterns within a sensor. Stage 2 provides location-wise convolution and aims to extract cross-locational patterns between left/right thighs and left/right feet. Stage 3 integrate the extracted patterns to provide final inference on fall risks.</a:t>
            </a:r>
            <a:endParaRPr lang="zh-CN" altLang="en-US" dirty="0"/>
          </a:p>
        </p:txBody>
      </p:sp>
      <p:sp>
        <p:nvSpPr>
          <p:cNvPr id="4" name="Slide Number Placeholder 3"/>
          <p:cNvSpPr>
            <a:spLocks noGrp="1"/>
          </p:cNvSpPr>
          <p:nvPr>
            <p:ph type="sldNum" sz="quarter" idx="10"/>
          </p:nvPr>
        </p:nvSpPr>
        <p:spPr/>
        <p:txBody>
          <a:bodyPr/>
          <a:lstStyle/>
          <a:p>
            <a:fld id="{42B303A2-3857-42C4-9E93-3F4ACA90EC0D}" type="slidenum">
              <a:rPr lang="en-US" smtClean="0"/>
              <a:t>108</a:t>
            </a:fld>
            <a:endParaRPr lang="en-US"/>
          </a:p>
        </p:txBody>
      </p:sp>
    </p:spTree>
    <p:extLst>
      <p:ext uri="{BB962C8B-B14F-4D97-AF65-F5344CB8AC3E}">
        <p14:creationId xmlns:p14="http://schemas.microsoft.com/office/powerpoint/2010/main" val="41160280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The proposed CNN model achieved F-measure of 0.942, outperforming all systems</a:t>
            </a:r>
            <a:r>
              <a:rPr lang="en-US" altLang="zh-CN" baseline="0" dirty="0" smtClean="0"/>
              <a:t> in BS 1. Although some feature-based methods achieved perfect precision, their recall is relatively low, indicating that they fail to identify many patients with high fall risks. This result shows the advantage in applying CNNs in sensor-based fall risk assessment, in that both local and global patterns are extracted, and feature-based systems are oversimplified in coping with the problem.</a:t>
            </a:r>
            <a:endParaRPr lang="zh-CN" altLang="en-US" dirty="0"/>
          </a:p>
        </p:txBody>
      </p:sp>
      <p:sp>
        <p:nvSpPr>
          <p:cNvPr id="4" name="Slide Number Placeholder 3"/>
          <p:cNvSpPr>
            <a:spLocks noGrp="1"/>
          </p:cNvSpPr>
          <p:nvPr>
            <p:ph type="sldNum" sz="quarter" idx="10"/>
          </p:nvPr>
        </p:nvSpPr>
        <p:spPr/>
        <p:txBody>
          <a:bodyPr/>
          <a:lstStyle/>
          <a:p>
            <a:fld id="{42B303A2-3857-42C4-9E93-3F4ACA90EC0D}" type="slidenum">
              <a:rPr lang="en-US" smtClean="0"/>
              <a:t>109</a:t>
            </a:fld>
            <a:endParaRPr lang="en-US"/>
          </a:p>
        </p:txBody>
      </p:sp>
    </p:spTree>
    <p:extLst>
      <p:ext uri="{BB962C8B-B14F-4D97-AF65-F5344CB8AC3E}">
        <p14:creationId xmlns:p14="http://schemas.microsoft.com/office/powerpoint/2010/main" val="27971753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Our proposed CNN model also outperformed</a:t>
            </a:r>
            <a:r>
              <a:rPr lang="en-US" altLang="zh-CN" baseline="0" dirty="0" smtClean="0"/>
              <a:t> all systems in BS 2. The recall rates for CNN systems with alternative architectures are relatively high, but their precision is low, indicating that some high risk patients are actually not. This result shows the advantage of extracting patterns across sensor axes and locations in a sensible manner. 1D CNN does not extract such patterns. 2D homo CNN extracts patterns across axes, but less sensible and introduces irrelevant features.</a:t>
            </a:r>
            <a:endParaRPr lang="zh-CN" altLang="en-US" dirty="0"/>
          </a:p>
        </p:txBody>
      </p:sp>
      <p:sp>
        <p:nvSpPr>
          <p:cNvPr id="4" name="Slide Number Placeholder 3"/>
          <p:cNvSpPr>
            <a:spLocks noGrp="1"/>
          </p:cNvSpPr>
          <p:nvPr>
            <p:ph type="sldNum" sz="quarter" idx="10"/>
          </p:nvPr>
        </p:nvSpPr>
        <p:spPr/>
        <p:txBody>
          <a:bodyPr/>
          <a:lstStyle/>
          <a:p>
            <a:fld id="{42B303A2-3857-42C4-9E93-3F4ACA90EC0D}" type="slidenum">
              <a:rPr lang="en-US" smtClean="0"/>
              <a:t>110</a:t>
            </a:fld>
            <a:endParaRPr lang="en-US"/>
          </a:p>
        </p:txBody>
      </p:sp>
    </p:spTree>
    <p:extLst>
      <p:ext uri="{BB962C8B-B14F-4D97-AF65-F5344CB8AC3E}">
        <p14:creationId xmlns:p14="http://schemas.microsoft.com/office/powerpoint/2010/main" val="42600850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smtClean="0"/>
              <a:t>CLCTN: extract ads</a:t>
            </a:r>
            <a:r>
              <a:rPr lang="en-US" baseline="0" dirty="0" smtClean="0"/>
              <a:t> of diff </a:t>
            </a:r>
            <a:r>
              <a:rPr lang="en-US" baseline="0" dirty="0" err="1" smtClean="0"/>
              <a:t>type</a:t>
            </a:r>
            <a:r>
              <a:rPr lang="en-US" baseline="0" dirty="0" err="1" smtClean="0">
                <a:sym typeface="Wingdings" pitchFamily="2" charset="2"/>
              </a:rPr>
              <a:t>who’s</a:t>
            </a:r>
            <a:r>
              <a:rPr lang="en-US" baseline="0" dirty="0" smtClean="0">
                <a:sym typeface="Wingdings" pitchFamily="2" charset="2"/>
              </a:rPr>
              <a:t> selling what</a:t>
            </a:r>
            <a:endParaRPr lang="en-US" baseline="0" dirty="0" smtClean="0"/>
          </a:p>
          <a:p>
            <a:r>
              <a:rPr lang="en-US" baseline="0" dirty="0" smtClean="0"/>
              <a:t>ANAL: ID and profile</a:t>
            </a:r>
          </a:p>
          <a:p>
            <a:r>
              <a:rPr lang="en-US" baseline="0" dirty="0" smtClean="0"/>
              <a:t>TR: </a:t>
            </a:r>
            <a:r>
              <a:rPr lang="en-US" dirty="0"/>
              <a:t>gen inclusive subset of UE threads and rule out irrelevant </a:t>
            </a:r>
            <a:r>
              <a:rPr lang="en-US" dirty="0" err="1"/>
              <a:t>threads</a:t>
            </a:r>
            <a:r>
              <a:rPr lang="en-US" dirty="0" err="1">
                <a:sym typeface="Wingdings" pitchFamily="2" charset="2"/>
              </a:rPr>
              <a:t>classification</a:t>
            </a:r>
            <a:r>
              <a:rPr lang="en-US" dirty="0">
                <a:sym typeface="Wingdings" pitchFamily="2" charset="2"/>
              </a:rPr>
              <a:t> efficiency</a:t>
            </a:r>
          </a:p>
          <a:p>
            <a:r>
              <a:rPr lang="en-US" dirty="0">
                <a:sym typeface="Wingdings" pitchFamily="2" charset="2"/>
              </a:rPr>
              <a:t>TC: </a:t>
            </a:r>
            <a:r>
              <a:rPr lang="en-US" dirty="0" err="1">
                <a:sym typeface="Wingdings" pitchFamily="2" charset="2"/>
              </a:rPr>
              <a:t>dethermine</a:t>
            </a:r>
            <a:r>
              <a:rPr lang="en-US" dirty="0">
                <a:sym typeface="Wingdings" pitchFamily="2" charset="2"/>
              </a:rPr>
              <a:t> if ad, what prod/</a:t>
            </a:r>
            <a:r>
              <a:rPr lang="en-US" dirty="0" err="1">
                <a:sym typeface="Wingdings" pitchFamily="2" charset="2"/>
              </a:rPr>
              <a:t>serv</a:t>
            </a:r>
            <a:r>
              <a:rPr lang="en-US" dirty="0">
                <a:sym typeface="Wingdings" pitchFamily="2" charset="2"/>
              </a:rPr>
              <a:t>; </a:t>
            </a:r>
            <a:r>
              <a:rPr lang="en-US" dirty="0" err="1">
                <a:sym typeface="Wingdings" pitchFamily="2" charset="2"/>
              </a:rPr>
              <a:t>MaxEnt</a:t>
            </a:r>
            <a:r>
              <a:rPr lang="en-US" dirty="0">
                <a:sym typeface="Wingdings" pitchFamily="2" charset="2"/>
              </a:rPr>
              <a:t> (Y?); features</a:t>
            </a:r>
          </a:p>
          <a:p>
            <a:r>
              <a:rPr lang="en-US" dirty="0" smtClean="0"/>
              <a:t>SR: </a:t>
            </a:r>
            <a:r>
              <a:rPr lang="en-US" dirty="0" err="1" smtClean="0"/>
              <a:t>eval</a:t>
            </a:r>
            <a:r>
              <a:rPr lang="en-US" dirty="0" smtClean="0"/>
              <a:t> seller</a:t>
            </a:r>
            <a:r>
              <a:rPr lang="en-US" baseline="0" dirty="0" smtClean="0"/>
              <a:t> measuring CF</a:t>
            </a:r>
          </a:p>
          <a:p>
            <a:r>
              <a:rPr lang="en-US" baseline="0" dirty="0" smtClean="0"/>
              <a:t>TSP: seller char TOPM</a:t>
            </a:r>
            <a:endParaRPr lang="en-US" dirty="0" smtClean="0"/>
          </a:p>
          <a:p>
            <a:endParaRPr lang="en-US" dirty="0" smtClean="0"/>
          </a:p>
          <a:p>
            <a:r>
              <a:rPr lang="en-US" dirty="0" smtClean="0"/>
              <a:t>The framework comprises two steps: the collection step and the analytics step.</a:t>
            </a:r>
          </a:p>
          <a:p>
            <a:r>
              <a:rPr lang="en-US" dirty="0" smtClean="0"/>
              <a:t>The collection step extracts advertisements and group them based on the product/type. It has two components: (1) thread retrieval and (2) thread classification. </a:t>
            </a:r>
          </a:p>
          <a:p>
            <a:pPr lvl="0"/>
            <a:r>
              <a:rPr lang="en-US" dirty="0" smtClean="0"/>
              <a:t>(mouse) From a comprehensive collection of hacker forum discussions, thread retrieval identifies a subset of threads involving hacker forum users interested in the underground economy topics. </a:t>
            </a:r>
          </a:p>
          <a:p>
            <a:pPr lvl="0"/>
            <a:r>
              <a:rPr lang="en-US" dirty="0" smtClean="0"/>
              <a:t>(mouse) The threads are classified to determine whether they are advertisement threads or not, and more specifically, if they are advertisement threads, what product/service they are promoting.</a:t>
            </a:r>
          </a:p>
          <a:p>
            <a:pPr lvl="0"/>
            <a:r>
              <a:rPr lang="en-US" dirty="0" smtClean="0"/>
              <a:t>The analytics step analyzes the advertisements as well as associated customer feedback to evaluate and profile the seller. It has two components: (3) seller rating and (4) top seller profiling. </a:t>
            </a:r>
          </a:p>
          <a:p>
            <a:pPr lvl="0"/>
            <a:r>
              <a:rPr lang="en-US" dirty="0" smtClean="0"/>
              <a:t>(mouse) Given advertisements of different categories of products/services, we can identify the specialty of the sellers and further evaluate their quality. Sellers are rated separately based on the replies to the thread. </a:t>
            </a:r>
          </a:p>
          <a:p>
            <a:pPr lvl="0"/>
            <a:r>
              <a:rPr lang="en-US" dirty="0" smtClean="0"/>
              <a:t>(mouse) Top rated sellers are then profiled using topic modeling approach.</a:t>
            </a:r>
          </a:p>
          <a:p>
            <a:pPr lvl="0"/>
            <a:r>
              <a:rPr lang="en-US" dirty="0" smtClean="0"/>
              <a:t>Given the significance of malware seller and stolen data seller, the scope of the research focuses on these two groups of sellers. Nonetheless, our framework is </a:t>
            </a:r>
            <a:r>
              <a:rPr lang="en-US" dirty="0" err="1" smtClean="0"/>
              <a:t>generalizable</a:t>
            </a:r>
            <a:r>
              <a:rPr lang="en-US" dirty="0" smtClean="0"/>
              <a:t> to capture sellers with other specialties.</a:t>
            </a:r>
          </a:p>
          <a:p>
            <a:r>
              <a:rPr lang="en-US" dirty="0"/>
              <a:t>In the reminder of this section, we elaborate each component in the framework.</a:t>
            </a:r>
          </a:p>
        </p:txBody>
      </p:sp>
      <p:sp>
        <p:nvSpPr>
          <p:cNvPr id="4" name="Slide Number Placeholder 3"/>
          <p:cNvSpPr>
            <a:spLocks noGrp="1"/>
          </p:cNvSpPr>
          <p:nvPr>
            <p:ph type="sldNum" sz="quarter" idx="10"/>
          </p:nvPr>
        </p:nvSpPr>
        <p:spPr/>
        <p:txBody>
          <a:bodyPr/>
          <a:lstStyle/>
          <a:p>
            <a:fld id="{5971F5BA-F5E4-4B7A-A02C-B449F4F3B32A}" type="slidenum">
              <a:rPr lang="en-US" smtClean="0"/>
              <a:pPr/>
              <a:t>115</a:t>
            </a:fld>
            <a:endParaRPr lang="en-US"/>
          </a:p>
        </p:txBody>
      </p:sp>
    </p:spTree>
    <p:extLst>
      <p:ext uri="{BB962C8B-B14F-4D97-AF65-F5344CB8AC3E}">
        <p14:creationId xmlns:p14="http://schemas.microsoft.com/office/powerpoint/2010/main" val="5034027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research </a:t>
            </a:r>
            <a:r>
              <a:rPr lang="en-US" dirty="0" err="1"/>
              <a:t>testbed</a:t>
            </a:r>
            <a:r>
              <a:rPr lang="en-US" dirty="0"/>
              <a:t> encompassing 8 forum-based underground economies recommended by our </a:t>
            </a:r>
            <a:r>
              <a:rPr lang="en-US" dirty="0" err="1"/>
              <a:t>cybersecurity</a:t>
            </a:r>
            <a:r>
              <a:rPr lang="en-US" dirty="0"/>
              <a:t> expert was collected.</a:t>
            </a:r>
          </a:p>
          <a:p>
            <a:r>
              <a:rPr lang="en-US" dirty="0"/>
              <a:t>They are mostly in Russian. </a:t>
            </a:r>
          </a:p>
          <a:p>
            <a:r>
              <a:rPr lang="en-US" dirty="0"/>
              <a:t>A couple of them are in English. </a:t>
            </a:r>
          </a:p>
          <a:p>
            <a:r>
              <a:rPr lang="en-US" dirty="0"/>
              <a:t>They are either dedicated carding forums or hacker forums with black markets.</a:t>
            </a:r>
            <a:endParaRPr lang="en-US" dirty="0" smtClean="0"/>
          </a:p>
          <a:p>
            <a:r>
              <a:rPr lang="en-US" dirty="0" smtClean="0"/>
              <a:t>These carding forums are mostly equipped with sophisticated </a:t>
            </a:r>
            <a:r>
              <a:rPr lang="en-US" dirty="0" err="1" smtClean="0"/>
              <a:t>anticrawling</a:t>
            </a:r>
            <a:r>
              <a:rPr lang="en-US" dirty="0" smtClean="0"/>
              <a:t> measures. To collect them, we leveraged multiple counter measures, including automated authentication, cookie installation, concealing request origin, etc. To verify the data integrity of our collection, we randomly sampled 20 threads and manually compare them against online data.</a:t>
            </a:r>
            <a:endParaRPr lang="en-US" dirty="0"/>
          </a:p>
        </p:txBody>
      </p:sp>
      <p:sp>
        <p:nvSpPr>
          <p:cNvPr id="4" name="Slide Number Placeholder 3"/>
          <p:cNvSpPr>
            <a:spLocks noGrp="1"/>
          </p:cNvSpPr>
          <p:nvPr>
            <p:ph type="sldNum" sz="quarter" idx="10"/>
          </p:nvPr>
        </p:nvSpPr>
        <p:spPr/>
        <p:txBody>
          <a:bodyPr/>
          <a:lstStyle/>
          <a:p>
            <a:fld id="{5971F5BA-F5E4-4B7A-A02C-B449F4F3B32A}" type="slidenum">
              <a:rPr lang="en-US" smtClean="0"/>
              <a:pPr/>
              <a:t>118</a:t>
            </a:fld>
            <a:endParaRPr lang="en-US"/>
          </a:p>
        </p:txBody>
      </p:sp>
    </p:spTree>
    <p:extLst>
      <p:ext uri="{BB962C8B-B14F-4D97-AF65-F5344CB8AC3E}">
        <p14:creationId xmlns:p14="http://schemas.microsoft.com/office/powerpoint/2010/main" val="22990962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used the seller rating component in our framework to assign the quality measure to each seller and then identify the key sellers. The 3 best rated sellers and the 3 worst rated sellers for three of the forums are listed in Table 8. </a:t>
            </a:r>
          </a:p>
          <a:p>
            <a:r>
              <a:rPr lang="en-US" dirty="0" smtClean="0"/>
              <a:t>Three findings can be drawn from comparing these malware and stolen data sellers for all three forums. </a:t>
            </a:r>
          </a:p>
          <a:p>
            <a:pPr lvl="0"/>
            <a:r>
              <a:rPr lang="en-US" dirty="0" smtClean="0"/>
              <a:t>First, some forums had better rated sellers than others. </a:t>
            </a:r>
            <a:r>
              <a:rPr lang="en-US" dirty="0" err="1" smtClean="0"/>
              <a:t>CrdPro</a:t>
            </a:r>
            <a:r>
              <a:rPr lang="en-US" dirty="0" smtClean="0"/>
              <a:t> did not have as highly rated sellers of both malware and stolen data as the other two forums. </a:t>
            </a:r>
            <a:r>
              <a:rPr lang="en-US" dirty="0" err="1" smtClean="0"/>
              <a:t>Zloy</a:t>
            </a:r>
            <a:r>
              <a:rPr lang="en-US" dirty="0" smtClean="0"/>
              <a:t> had the best stolen data sellers among the three forums. </a:t>
            </a:r>
          </a:p>
          <a:p>
            <a:pPr lvl="0"/>
            <a:r>
              <a:rPr lang="en-US" dirty="0" smtClean="0"/>
              <a:t>Second, the malware seller generally tended to have higher ratings than stolen data sellers for all three forums. This phenomenon is attributable to the property of the goods they are selling. The quality of malware is easier to determine than that of carding information. It is not easy for carders to guarantee the validity of each carding record. </a:t>
            </a:r>
          </a:p>
          <a:p>
            <a:pPr lvl="0"/>
            <a:r>
              <a:rPr lang="en-US" dirty="0" smtClean="0"/>
              <a:t>Third, all three forums had equally fraudulent malware sellers and stolen data sellers. This means that although different measures of regulation had been enforced in each forum, fraudulent sellers existed universally across these underground economies.</a:t>
            </a:r>
          </a:p>
          <a:p>
            <a:endParaRPr lang="en-US" dirty="0"/>
          </a:p>
        </p:txBody>
      </p:sp>
      <p:sp>
        <p:nvSpPr>
          <p:cNvPr id="4" name="Slide Number Placeholder 3"/>
          <p:cNvSpPr>
            <a:spLocks noGrp="1"/>
          </p:cNvSpPr>
          <p:nvPr>
            <p:ph type="sldNum" sz="quarter" idx="10"/>
          </p:nvPr>
        </p:nvSpPr>
        <p:spPr/>
        <p:txBody>
          <a:bodyPr/>
          <a:lstStyle/>
          <a:p>
            <a:fld id="{5971F5BA-F5E4-4B7A-A02C-B449F4F3B32A}" type="slidenum">
              <a:rPr lang="en-US" smtClean="0"/>
              <a:pPr/>
              <a:t>120</a:t>
            </a:fld>
            <a:endParaRPr lang="en-US"/>
          </a:p>
        </p:txBody>
      </p:sp>
    </p:spTree>
    <p:extLst>
      <p:ext uri="{BB962C8B-B14F-4D97-AF65-F5344CB8AC3E}">
        <p14:creationId xmlns:p14="http://schemas.microsoft.com/office/powerpoint/2010/main" val="36952749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The following example shows the utility of using the top seller profiling component. </a:t>
            </a:r>
          </a:p>
          <a:p>
            <a:r>
              <a:rPr lang="en-US" dirty="0"/>
              <a:t>The example relates to one of the top carding sellers that we have identified previously, </a:t>
            </a:r>
            <a:r>
              <a:rPr lang="en-US" i="1" dirty="0" err="1"/>
              <a:t>Rescator</a:t>
            </a:r>
            <a:r>
              <a:rPr lang="en-US" dirty="0"/>
              <a:t> from </a:t>
            </a:r>
            <a:r>
              <a:rPr lang="en-US" dirty="0" err="1"/>
              <a:t>CrdPro</a:t>
            </a:r>
            <a:r>
              <a:rPr lang="en-US" dirty="0"/>
              <a:t>. </a:t>
            </a:r>
          </a:p>
          <a:p>
            <a:r>
              <a:rPr lang="en-US" dirty="0"/>
              <a:t>The seller is famous for distributing stolen data from more than one incident in the past twelve months, including the Target breach. </a:t>
            </a:r>
          </a:p>
          <a:p>
            <a:r>
              <a:rPr lang="en-US" dirty="0"/>
              <a:t>Table 7 shows the top 5 seller characteristics of this seller. </a:t>
            </a:r>
          </a:p>
          <a:p>
            <a:r>
              <a:rPr lang="en-US" dirty="0"/>
              <a:t>Each seller characteristic is represented by the top keywords in terms of the probability. </a:t>
            </a:r>
          </a:p>
          <a:p>
            <a:r>
              <a:rPr lang="en-US" dirty="0"/>
              <a:t>For example, seller characteristic 5 is depicted by “shop,” “</a:t>
            </a:r>
            <a:r>
              <a:rPr lang="en-US" dirty="0" err="1"/>
              <a:t>wmz</a:t>
            </a:r>
            <a:r>
              <a:rPr lang="en-US" dirty="0"/>
              <a:t> (short for </a:t>
            </a:r>
            <a:r>
              <a:rPr lang="en-US" dirty="0" err="1"/>
              <a:t>webmoney</a:t>
            </a:r>
            <a:r>
              <a:rPr lang="en-US" dirty="0"/>
              <a:t>),” “</a:t>
            </a:r>
            <a:r>
              <a:rPr lang="en-US" dirty="0" err="1"/>
              <a:t>icq</a:t>
            </a:r>
            <a:r>
              <a:rPr lang="en-US" dirty="0"/>
              <a:t>,” and “dump.” </a:t>
            </a:r>
          </a:p>
          <a:p>
            <a:r>
              <a:rPr lang="en-US" dirty="0"/>
              <a:t>Apparently, this seller characteristic bears multiple semantics, suggesting that the seller might run a carding shop selling dump, accept </a:t>
            </a:r>
            <a:r>
              <a:rPr lang="en-US" dirty="0" err="1"/>
              <a:t>webmoney</a:t>
            </a:r>
            <a:r>
              <a:rPr lang="en-US" dirty="0"/>
              <a:t>, and use </a:t>
            </a:r>
            <a:r>
              <a:rPr lang="en-US" dirty="0" err="1"/>
              <a:t>icq</a:t>
            </a:r>
            <a:r>
              <a:rPr lang="en-US" dirty="0"/>
              <a:t> as contact. </a:t>
            </a:r>
          </a:p>
          <a:p>
            <a:r>
              <a:rPr lang="en-US" dirty="0"/>
              <a:t>Based on the top keywords from each seller characteristic, we profile the sellers in terms of three perspectives. </a:t>
            </a:r>
          </a:p>
          <a:p>
            <a:r>
              <a:rPr lang="en-US" i="1" dirty="0" err="1"/>
              <a:t>Rescator</a:t>
            </a:r>
            <a:r>
              <a:rPr lang="en-US" dirty="0"/>
              <a:t> sells mostly CC (credit card) and dumps (card magnetic strip) through the shop that requires deposit and registration or email/</a:t>
            </a:r>
            <a:r>
              <a:rPr lang="en-US" dirty="0" err="1"/>
              <a:t>icq</a:t>
            </a:r>
            <a:r>
              <a:rPr lang="en-US" dirty="0"/>
              <a:t>/jabber and accepts mainly </a:t>
            </a:r>
            <a:r>
              <a:rPr lang="en-US" dirty="0" err="1"/>
              <a:t>webmoney</a:t>
            </a:r>
            <a:r>
              <a:rPr lang="en-US" dirty="0"/>
              <a:t>, </a:t>
            </a:r>
            <a:r>
              <a:rPr lang="en-US" dirty="0" err="1"/>
              <a:t>Bitcoin</a:t>
            </a:r>
            <a:r>
              <a:rPr lang="en-US" dirty="0"/>
              <a:t>, and </a:t>
            </a:r>
            <a:r>
              <a:rPr lang="en-US" dirty="0" err="1"/>
              <a:t>lesspay</a:t>
            </a:r>
            <a:r>
              <a:rPr lang="en-US" dirty="0"/>
              <a:t>. </a:t>
            </a:r>
          </a:p>
          <a:p>
            <a:r>
              <a:rPr lang="en-US" dirty="0"/>
              <a:t>To verify the findings from top seller profiling regarding </a:t>
            </a:r>
            <a:r>
              <a:rPr lang="en-US" i="1" dirty="0" err="1"/>
              <a:t>Rescator</a:t>
            </a:r>
            <a:r>
              <a:rPr lang="en-US" dirty="0"/>
              <a:t>, we empirically found out the seller’s advertisement in the underground economy. </a:t>
            </a:r>
          </a:p>
          <a:p>
            <a:r>
              <a:rPr lang="en-US" dirty="0"/>
              <a:t>We show the essence of the advertisement in Figure 6a. </a:t>
            </a:r>
          </a:p>
          <a:p>
            <a:r>
              <a:rPr lang="en-US" dirty="0"/>
              <a:t>Apparently, the findings from the original advertisement match our profiling in general. </a:t>
            </a:r>
          </a:p>
          <a:p>
            <a:r>
              <a:rPr lang="en-US" dirty="0"/>
              <a:t>Furthermore, we were able to locate </a:t>
            </a:r>
            <a:r>
              <a:rPr lang="en-US" i="1" dirty="0" err="1"/>
              <a:t>Rescator’s</a:t>
            </a:r>
            <a:r>
              <a:rPr lang="en-US" dirty="0"/>
              <a:t> shop through the link provided (Table 6b), where we found millions of stolen payment cards for sale.</a:t>
            </a:r>
          </a:p>
        </p:txBody>
      </p:sp>
      <p:sp>
        <p:nvSpPr>
          <p:cNvPr id="4" name="Slide Number Placeholder 3"/>
          <p:cNvSpPr>
            <a:spLocks noGrp="1"/>
          </p:cNvSpPr>
          <p:nvPr>
            <p:ph type="sldNum" sz="quarter" idx="10"/>
          </p:nvPr>
        </p:nvSpPr>
        <p:spPr/>
        <p:txBody>
          <a:bodyPr/>
          <a:lstStyle/>
          <a:p>
            <a:fld id="{5971F5BA-F5E4-4B7A-A02C-B449F4F3B32A}" type="slidenum">
              <a:rPr lang="en-US" smtClean="0"/>
              <a:pPr/>
              <a:t>121</a:t>
            </a:fld>
            <a:endParaRPr lang="en-US"/>
          </a:p>
        </p:txBody>
      </p:sp>
    </p:spTree>
    <p:extLst>
      <p:ext uri="{BB962C8B-B14F-4D97-AF65-F5344CB8AC3E}">
        <p14:creationId xmlns:p14="http://schemas.microsoft.com/office/powerpoint/2010/main" val="37377898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58CB44-4B7A-43A1-9E65-C5DF2764D92C}" type="slidenum">
              <a:rPr lang="en-US" smtClean="0"/>
              <a:t>122</a:t>
            </a:fld>
            <a:endParaRPr lang="en-US"/>
          </a:p>
        </p:txBody>
      </p:sp>
    </p:spTree>
    <p:extLst>
      <p:ext uri="{BB962C8B-B14F-4D97-AF65-F5344CB8AC3E}">
        <p14:creationId xmlns:p14="http://schemas.microsoft.com/office/powerpoint/2010/main" val="37114173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screen shots of HUE as second slide</a:t>
            </a:r>
            <a:endParaRPr lang="en-US" dirty="0"/>
          </a:p>
        </p:txBody>
      </p:sp>
      <p:sp>
        <p:nvSpPr>
          <p:cNvPr id="4" name="Slide Number Placeholder 3"/>
          <p:cNvSpPr>
            <a:spLocks noGrp="1"/>
          </p:cNvSpPr>
          <p:nvPr>
            <p:ph type="sldNum" sz="quarter" idx="10"/>
          </p:nvPr>
        </p:nvSpPr>
        <p:spPr/>
        <p:txBody>
          <a:bodyPr/>
          <a:lstStyle/>
          <a:p>
            <a:fld id="{7A7BD082-7F1C-4462-8130-FB749020EB3D}" type="slidenum">
              <a:rPr lang="en-US" smtClean="0"/>
              <a:t>123</a:t>
            </a:fld>
            <a:endParaRPr lang="en-US"/>
          </a:p>
        </p:txBody>
      </p:sp>
    </p:spTree>
    <p:extLst>
      <p:ext uri="{BB962C8B-B14F-4D97-AF65-F5344CB8AC3E}">
        <p14:creationId xmlns:p14="http://schemas.microsoft.com/office/powerpoint/2010/main" val="1563025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285F14-0EAF-446C-BDB7-8E91223E5350}"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2563006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movie</a:t>
            </a:r>
            <a:r>
              <a:rPr lang="en-US" baseline="0" dirty="0" smtClean="0"/>
              <a:t> </a:t>
            </a:r>
            <a:r>
              <a:rPr lang="en-US" baseline="0" dirty="0" err="1" smtClean="0"/>
              <a:t>screenhsot</a:t>
            </a:r>
            <a:endParaRPr lang="en-US" baseline="0" dirty="0" smtClean="0"/>
          </a:p>
          <a:p>
            <a:r>
              <a:rPr lang="en-US" baseline="0" dirty="0" smtClean="0"/>
              <a:t>move forward</a:t>
            </a:r>
          </a:p>
          <a:p>
            <a:r>
              <a:rPr lang="en-US" dirty="0" smtClean="0"/>
              <a:t>why topic modeling?</a:t>
            </a:r>
          </a:p>
          <a:p>
            <a:r>
              <a:rPr lang="en-US" dirty="0" smtClean="0"/>
              <a:t>let them understand the problem</a:t>
            </a:r>
          </a:p>
          <a:p>
            <a:r>
              <a:rPr lang="en-US" dirty="0" smtClean="0"/>
              <a:t>preview results</a:t>
            </a:r>
            <a:endParaRPr lang="en-US" dirty="0"/>
          </a:p>
        </p:txBody>
      </p:sp>
      <p:sp>
        <p:nvSpPr>
          <p:cNvPr id="4" name="Slide Number Placeholder 3"/>
          <p:cNvSpPr>
            <a:spLocks noGrp="1"/>
          </p:cNvSpPr>
          <p:nvPr>
            <p:ph type="sldNum" sz="quarter" idx="10"/>
          </p:nvPr>
        </p:nvSpPr>
        <p:spPr/>
        <p:txBody>
          <a:bodyPr/>
          <a:lstStyle/>
          <a:p>
            <a:fld id="{7A7BD082-7F1C-4462-8130-FB749020EB3D}" type="slidenum">
              <a:rPr lang="en-US" smtClean="0"/>
              <a:t>124</a:t>
            </a:fld>
            <a:endParaRPr lang="en-US"/>
          </a:p>
        </p:txBody>
      </p:sp>
    </p:spTree>
    <p:extLst>
      <p:ext uri="{BB962C8B-B14F-4D97-AF65-F5344CB8AC3E}">
        <p14:creationId xmlns:p14="http://schemas.microsoft.com/office/powerpoint/2010/main" val="8974334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Move to the front</a:t>
            </a:r>
          </a:p>
          <a:p>
            <a:r>
              <a:rPr lang="en-US" dirty="0" smtClean="0"/>
              <a:t>think about analogy</a:t>
            </a:r>
            <a:endParaRPr lang="en-US" dirty="0"/>
          </a:p>
        </p:txBody>
      </p:sp>
      <p:sp>
        <p:nvSpPr>
          <p:cNvPr id="4" name="Slide Number Placeholder 3"/>
          <p:cNvSpPr>
            <a:spLocks noGrp="1"/>
          </p:cNvSpPr>
          <p:nvPr>
            <p:ph type="sldNum" sz="quarter" idx="10"/>
          </p:nvPr>
        </p:nvSpPr>
        <p:spPr/>
        <p:txBody>
          <a:bodyPr/>
          <a:lstStyle/>
          <a:p>
            <a:fld id="{2C238D23-2007-47F4-A7BB-E0C7CBEB17AC}" type="slidenum">
              <a:rPr lang="en-US" smtClean="0"/>
              <a:t>125</a:t>
            </a:fld>
            <a:endParaRPr lang="en-US"/>
          </a:p>
        </p:txBody>
      </p:sp>
    </p:spTree>
    <p:extLst>
      <p:ext uri="{BB962C8B-B14F-4D97-AF65-F5344CB8AC3E}">
        <p14:creationId xmlns:p14="http://schemas.microsoft.com/office/powerpoint/2010/main" val="31428425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Existing STMs:</a:t>
            </a:r>
          </a:p>
          <a:p>
            <a:pPr lvl="1"/>
            <a:r>
              <a:rPr lang="en-US" dirty="0" smtClean="0"/>
              <a:t>Supervised LDA, </a:t>
            </a:r>
            <a:r>
              <a:rPr lang="en-US" dirty="0" err="1" smtClean="0"/>
              <a:t>Dirichlet</a:t>
            </a:r>
            <a:r>
              <a:rPr lang="en-US" dirty="0" smtClean="0"/>
              <a:t> Multinomial Regression, Discriminative LDA, Dependency-LDA, Inverse Regression Topic Model (IRTM)…</a:t>
            </a:r>
          </a:p>
          <a:p>
            <a:endParaRPr lang="en-US" dirty="0"/>
          </a:p>
        </p:txBody>
      </p:sp>
      <p:sp>
        <p:nvSpPr>
          <p:cNvPr id="4" name="Slide Number Placeholder 3"/>
          <p:cNvSpPr>
            <a:spLocks noGrp="1"/>
          </p:cNvSpPr>
          <p:nvPr>
            <p:ph type="sldNum" sz="quarter" idx="10"/>
          </p:nvPr>
        </p:nvSpPr>
        <p:spPr/>
        <p:txBody>
          <a:bodyPr/>
          <a:lstStyle/>
          <a:p>
            <a:fld id="{7A7BD082-7F1C-4462-8130-FB749020EB3D}" type="slidenum">
              <a:rPr lang="en-US" smtClean="0"/>
              <a:t>127</a:t>
            </a:fld>
            <a:endParaRPr lang="en-US"/>
          </a:p>
        </p:txBody>
      </p:sp>
    </p:spTree>
    <p:extLst>
      <p:ext uri="{BB962C8B-B14F-4D97-AF65-F5344CB8AC3E}">
        <p14:creationId xmlns:p14="http://schemas.microsoft.com/office/powerpoint/2010/main" val="18616798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non parametric flexibility</a:t>
            </a:r>
            <a:r>
              <a:rPr lang="en-US" baseline="0" dirty="0" smtClean="0"/>
              <a:t> to determine the number of topics</a:t>
            </a:r>
          </a:p>
          <a:p>
            <a:r>
              <a:rPr lang="en-US" baseline="0" dirty="0" smtClean="0"/>
              <a:t>potential number of topics is unlimited</a:t>
            </a:r>
            <a:endParaRPr lang="en-US" dirty="0"/>
          </a:p>
        </p:txBody>
      </p:sp>
      <p:sp>
        <p:nvSpPr>
          <p:cNvPr id="4" name="Slide Number Placeholder 3"/>
          <p:cNvSpPr>
            <a:spLocks noGrp="1"/>
          </p:cNvSpPr>
          <p:nvPr>
            <p:ph type="sldNum" sz="quarter" idx="10"/>
          </p:nvPr>
        </p:nvSpPr>
        <p:spPr/>
        <p:txBody>
          <a:bodyPr/>
          <a:lstStyle/>
          <a:p>
            <a:fld id="{7A7BD082-7F1C-4462-8130-FB749020EB3D}" type="slidenum">
              <a:rPr lang="en-US" smtClean="0"/>
              <a:t>130</a:t>
            </a:fld>
            <a:endParaRPr lang="en-US"/>
          </a:p>
        </p:txBody>
      </p:sp>
    </p:spTree>
    <p:extLst>
      <p:ext uri="{BB962C8B-B14F-4D97-AF65-F5344CB8AC3E}">
        <p14:creationId xmlns:p14="http://schemas.microsoft.com/office/powerpoint/2010/main" val="3098737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hide</a:t>
            </a:r>
            <a:endParaRPr lang="en-US" dirty="0"/>
          </a:p>
        </p:txBody>
      </p:sp>
      <p:sp>
        <p:nvSpPr>
          <p:cNvPr id="4" name="Slide Number Placeholder 3"/>
          <p:cNvSpPr>
            <a:spLocks noGrp="1"/>
          </p:cNvSpPr>
          <p:nvPr>
            <p:ph type="sldNum" sz="quarter" idx="10"/>
          </p:nvPr>
        </p:nvSpPr>
        <p:spPr/>
        <p:txBody>
          <a:bodyPr/>
          <a:lstStyle/>
          <a:p>
            <a:fld id="{7A7BD082-7F1C-4462-8130-FB749020EB3D}" type="slidenum">
              <a:rPr lang="en-US" smtClean="0"/>
              <a:t>132</a:t>
            </a:fld>
            <a:endParaRPr lang="en-US"/>
          </a:p>
        </p:txBody>
      </p:sp>
    </p:spTree>
    <p:extLst>
      <p:ext uri="{BB962C8B-B14F-4D97-AF65-F5344CB8AC3E}">
        <p14:creationId xmlns:p14="http://schemas.microsoft.com/office/powerpoint/2010/main" val="29143100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In reality, we only observe documents. The other structures are latent variables. Our goal is to </a:t>
            </a:r>
            <a:r>
              <a:rPr lang="en-US" b="1" dirty="0" smtClean="0">
                <a:solidFill>
                  <a:srgbClr val="FF0000"/>
                </a:solidFill>
              </a:rPr>
              <a:t>infer</a:t>
            </a:r>
            <a:r>
              <a:rPr lang="en-US" dirty="0" smtClean="0">
                <a:solidFill>
                  <a:srgbClr val="FF0000"/>
                </a:solidFill>
              </a:rPr>
              <a:t> the hidden variables.</a:t>
            </a:r>
          </a:p>
          <a:p>
            <a:endParaRPr lang="en-US" dirty="0"/>
          </a:p>
        </p:txBody>
      </p:sp>
      <p:sp>
        <p:nvSpPr>
          <p:cNvPr id="4" name="Slide Number Placeholder 3"/>
          <p:cNvSpPr>
            <a:spLocks noGrp="1"/>
          </p:cNvSpPr>
          <p:nvPr>
            <p:ph type="sldNum" sz="quarter" idx="10"/>
          </p:nvPr>
        </p:nvSpPr>
        <p:spPr/>
        <p:txBody>
          <a:bodyPr/>
          <a:lstStyle/>
          <a:p>
            <a:fld id="{7A7BD082-7F1C-4462-8130-FB749020EB3D}" type="slidenum">
              <a:rPr lang="en-US" smtClean="0"/>
              <a:t>134</a:t>
            </a:fld>
            <a:endParaRPr lang="en-US"/>
          </a:p>
        </p:txBody>
      </p:sp>
    </p:spTree>
    <p:extLst>
      <p:ext uri="{BB962C8B-B14F-4D97-AF65-F5344CB8AC3E}">
        <p14:creationId xmlns:p14="http://schemas.microsoft.com/office/powerpoint/2010/main" val="27796041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 more words</a:t>
            </a:r>
            <a:endParaRPr lang="en-US" dirty="0"/>
          </a:p>
        </p:txBody>
      </p:sp>
      <p:sp>
        <p:nvSpPr>
          <p:cNvPr id="4" name="Slide Number Placeholder 3"/>
          <p:cNvSpPr>
            <a:spLocks noGrp="1"/>
          </p:cNvSpPr>
          <p:nvPr>
            <p:ph type="sldNum" sz="quarter" idx="10"/>
          </p:nvPr>
        </p:nvSpPr>
        <p:spPr/>
        <p:txBody>
          <a:bodyPr/>
          <a:lstStyle/>
          <a:p>
            <a:fld id="{7A7BD082-7F1C-4462-8130-FB749020EB3D}" type="slidenum">
              <a:rPr lang="en-US" smtClean="0"/>
              <a:t>136</a:t>
            </a:fld>
            <a:endParaRPr lang="en-US"/>
          </a:p>
        </p:txBody>
      </p:sp>
    </p:spTree>
    <p:extLst>
      <p:ext uri="{BB962C8B-B14F-4D97-AF65-F5344CB8AC3E}">
        <p14:creationId xmlns:p14="http://schemas.microsoft.com/office/powerpoint/2010/main" val="32398628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Four different types of data</a:t>
            </a:r>
          </a:p>
          <a:p>
            <a:r>
              <a:rPr lang="en-US" dirty="0" smtClean="0"/>
              <a:t>Evaluate</a:t>
            </a:r>
            <a:r>
              <a:rPr lang="en-US" baseline="0" dirty="0" smtClean="0"/>
              <a:t> model against all four sets: it is cross domain</a:t>
            </a:r>
          </a:p>
          <a:p>
            <a:r>
              <a:rPr lang="en-US" baseline="0" dirty="0" err="1" smtClean="0"/>
              <a:t>Generalizabile</a:t>
            </a:r>
            <a:r>
              <a:rPr lang="en-US" baseline="0" dirty="0" smtClean="0"/>
              <a:t> across different domains</a:t>
            </a:r>
            <a:endParaRPr lang="en-US" dirty="0"/>
          </a:p>
        </p:txBody>
      </p:sp>
      <p:sp>
        <p:nvSpPr>
          <p:cNvPr id="4" name="Slide Number Placeholder 3"/>
          <p:cNvSpPr>
            <a:spLocks noGrp="1"/>
          </p:cNvSpPr>
          <p:nvPr>
            <p:ph type="sldNum" sz="quarter" idx="10"/>
          </p:nvPr>
        </p:nvSpPr>
        <p:spPr/>
        <p:txBody>
          <a:bodyPr/>
          <a:lstStyle/>
          <a:p>
            <a:fld id="{7A7BD082-7F1C-4462-8130-FB749020EB3D}" type="slidenum">
              <a:rPr lang="en-US" smtClean="0"/>
              <a:t>137</a:t>
            </a:fld>
            <a:endParaRPr lang="en-US"/>
          </a:p>
        </p:txBody>
      </p:sp>
    </p:spTree>
    <p:extLst>
      <p:ext uri="{BB962C8B-B14F-4D97-AF65-F5344CB8AC3E}">
        <p14:creationId xmlns:p14="http://schemas.microsoft.com/office/powerpoint/2010/main" val="3271484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settings first</a:t>
            </a:r>
          </a:p>
          <a:p>
            <a:r>
              <a:rPr lang="en-US" dirty="0" smtClean="0"/>
              <a:t>.</a:t>
            </a:r>
            <a:endParaRPr lang="en-US" dirty="0"/>
          </a:p>
        </p:txBody>
      </p:sp>
      <p:sp>
        <p:nvSpPr>
          <p:cNvPr id="4" name="Slide Number Placeholder 3"/>
          <p:cNvSpPr>
            <a:spLocks noGrp="1"/>
          </p:cNvSpPr>
          <p:nvPr>
            <p:ph type="sldNum" sz="quarter" idx="10"/>
          </p:nvPr>
        </p:nvSpPr>
        <p:spPr/>
        <p:txBody>
          <a:bodyPr/>
          <a:lstStyle/>
          <a:p>
            <a:fld id="{7A7BD082-7F1C-4462-8130-FB749020EB3D}" type="slidenum">
              <a:rPr lang="en-US" smtClean="0"/>
              <a:t>139</a:t>
            </a:fld>
            <a:endParaRPr lang="en-US"/>
          </a:p>
        </p:txBody>
      </p:sp>
    </p:spTree>
    <p:extLst>
      <p:ext uri="{BB962C8B-B14F-4D97-AF65-F5344CB8AC3E}">
        <p14:creationId xmlns:p14="http://schemas.microsoft.com/office/powerpoint/2010/main" val="30457621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87066A-E259-42AD-A5FC-699C327604B2}" type="slidenum">
              <a:rPr lang="en-US" smtClean="0">
                <a:solidFill>
                  <a:prstClr val="black"/>
                </a:solidFill>
              </a:rPr>
              <a:pPr/>
              <a:t>146</a:t>
            </a:fld>
            <a:endParaRPr lang="en-US">
              <a:solidFill>
                <a:prstClr val="black"/>
              </a:solidFill>
            </a:endParaRPr>
          </a:p>
        </p:txBody>
      </p:sp>
    </p:spTree>
    <p:extLst>
      <p:ext uri="{BB962C8B-B14F-4D97-AF65-F5344CB8AC3E}">
        <p14:creationId xmlns:p14="http://schemas.microsoft.com/office/powerpoint/2010/main" val="1273123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references</a:t>
            </a:r>
            <a:endParaRPr lang="en-US" dirty="0"/>
          </a:p>
        </p:txBody>
      </p:sp>
      <p:sp>
        <p:nvSpPr>
          <p:cNvPr id="4" name="Slide Number Placeholder 3"/>
          <p:cNvSpPr>
            <a:spLocks noGrp="1"/>
          </p:cNvSpPr>
          <p:nvPr>
            <p:ph type="sldNum" sz="quarter" idx="10"/>
          </p:nvPr>
        </p:nvSpPr>
        <p:spPr/>
        <p:txBody>
          <a:bodyPr/>
          <a:lstStyle/>
          <a:p>
            <a:fld id="{AD763558-26CF-46BF-AF08-ECBD737BD41C}" type="slidenum">
              <a:rPr lang="en-US" smtClean="0"/>
              <a:pPr/>
              <a:t>20</a:t>
            </a:fld>
            <a:endParaRPr lang="en-US"/>
          </a:p>
        </p:txBody>
      </p:sp>
    </p:spTree>
    <p:extLst>
      <p:ext uri="{BB962C8B-B14F-4D97-AF65-F5344CB8AC3E}">
        <p14:creationId xmlns:p14="http://schemas.microsoft.com/office/powerpoint/2010/main" val="32479132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801D63-8676-4116-A064-0A73F80CEA54}" type="slidenum">
              <a:rPr lang="en-US" smtClean="0"/>
              <a:t>155</a:t>
            </a:fld>
            <a:endParaRPr lang="en-US"/>
          </a:p>
        </p:txBody>
      </p:sp>
    </p:spTree>
    <p:extLst>
      <p:ext uri="{BB962C8B-B14F-4D97-AF65-F5344CB8AC3E}">
        <p14:creationId xmlns:p14="http://schemas.microsoft.com/office/powerpoint/2010/main" val="12396500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1C894C-2595-3844-A3D6-AEEE00E9B50D}" type="slidenum">
              <a:rPr lang="en-US" smtClean="0"/>
              <a:t>156</a:t>
            </a:fld>
            <a:endParaRPr lang="en-US"/>
          </a:p>
        </p:txBody>
      </p:sp>
    </p:spTree>
    <p:extLst>
      <p:ext uri="{BB962C8B-B14F-4D97-AF65-F5344CB8AC3E}">
        <p14:creationId xmlns:p14="http://schemas.microsoft.com/office/powerpoint/2010/main" val="9023647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5F328DD1-311C-460C-9DA2-63180B61E427}" type="slidenum">
              <a:rPr lang="en-US" smtClean="0"/>
              <a:t>160</a:t>
            </a:fld>
            <a:endParaRPr lang="en-US"/>
          </a:p>
        </p:txBody>
      </p:sp>
    </p:spTree>
    <p:extLst>
      <p:ext uri="{BB962C8B-B14F-4D97-AF65-F5344CB8AC3E}">
        <p14:creationId xmlns:p14="http://schemas.microsoft.com/office/powerpoint/2010/main" val="19173308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1"/>
            <a:r>
              <a:rPr lang="en-US" dirty="0" smtClean="0"/>
              <a:t>Can a CNN model capture the interactions between a wearable accelerometer and an environmental accelerometers? </a:t>
            </a:r>
          </a:p>
          <a:p>
            <a:pPr lvl="1"/>
            <a:r>
              <a:rPr lang="en-US" dirty="0" smtClean="0"/>
              <a:t>Can we use a minimum number of sensors to recognize gestures?</a:t>
            </a:r>
          </a:p>
          <a:p>
            <a:pPr lvl="1"/>
            <a:r>
              <a:rPr lang="en-US" dirty="0" smtClean="0"/>
              <a:t>Can a Seq-2-Seq RNN model extract the semantics from the sensor interactions and recognize the ADLs from the interaction sequences? </a:t>
            </a:r>
          </a:p>
          <a:p>
            <a:pPr lvl="1"/>
            <a:r>
              <a:rPr lang="en-US" dirty="0" smtClean="0"/>
              <a:t>Can the deep learning approach (CNN+RNN) recognize ADLs from a combination of wearable and environment sensor readings?</a:t>
            </a:r>
          </a:p>
          <a:p>
            <a:endParaRPr lang="en-US" dirty="0"/>
          </a:p>
        </p:txBody>
      </p:sp>
      <p:sp>
        <p:nvSpPr>
          <p:cNvPr id="4" name="灯片编号占位符 3"/>
          <p:cNvSpPr>
            <a:spLocks noGrp="1"/>
          </p:cNvSpPr>
          <p:nvPr>
            <p:ph type="sldNum" sz="quarter" idx="10"/>
          </p:nvPr>
        </p:nvSpPr>
        <p:spPr/>
        <p:txBody>
          <a:bodyPr/>
          <a:lstStyle/>
          <a:p>
            <a:fld id="{5F328DD1-311C-460C-9DA2-63180B61E427}" type="slidenum">
              <a:rPr lang="en-US" smtClean="0"/>
              <a:t>161</a:t>
            </a:fld>
            <a:endParaRPr lang="en-US"/>
          </a:p>
        </p:txBody>
      </p:sp>
    </p:spTree>
    <p:extLst>
      <p:ext uri="{BB962C8B-B14F-4D97-AF65-F5344CB8AC3E}">
        <p14:creationId xmlns:p14="http://schemas.microsoft.com/office/powerpoint/2010/main" val="15509578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5F328DD1-311C-460C-9DA2-63180B61E427}" type="slidenum">
              <a:rPr lang="en-US" smtClean="0"/>
              <a:t>164</a:t>
            </a:fld>
            <a:endParaRPr lang="en-US"/>
          </a:p>
        </p:txBody>
      </p:sp>
    </p:spTree>
    <p:extLst>
      <p:ext uri="{BB962C8B-B14F-4D97-AF65-F5344CB8AC3E}">
        <p14:creationId xmlns:p14="http://schemas.microsoft.com/office/powerpoint/2010/main" val="1666161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58CB44-4B7A-43A1-9E65-C5DF2764D92C}" type="slidenum">
              <a:rPr lang="en-US" smtClean="0"/>
              <a:t>22</a:t>
            </a:fld>
            <a:endParaRPr lang="en-US"/>
          </a:p>
        </p:txBody>
      </p:sp>
    </p:spTree>
    <p:extLst>
      <p:ext uri="{BB962C8B-B14F-4D97-AF65-F5344CB8AC3E}">
        <p14:creationId xmlns:p14="http://schemas.microsoft.com/office/powerpoint/2010/main" val="2113639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smtClean="0"/>
              <a:t>CLCTN: extract ads</a:t>
            </a:r>
            <a:r>
              <a:rPr lang="en-US" baseline="0" dirty="0" smtClean="0"/>
              <a:t> of diff </a:t>
            </a:r>
            <a:r>
              <a:rPr lang="en-US" baseline="0" dirty="0" err="1" smtClean="0"/>
              <a:t>type</a:t>
            </a:r>
            <a:r>
              <a:rPr lang="en-US" baseline="0" dirty="0" err="1" smtClean="0">
                <a:sym typeface="Wingdings" pitchFamily="2" charset="2"/>
              </a:rPr>
              <a:t>who’s</a:t>
            </a:r>
            <a:r>
              <a:rPr lang="en-US" baseline="0" dirty="0" smtClean="0">
                <a:sym typeface="Wingdings" pitchFamily="2" charset="2"/>
              </a:rPr>
              <a:t> selling what</a:t>
            </a:r>
            <a:endParaRPr lang="en-US" baseline="0" dirty="0" smtClean="0"/>
          </a:p>
          <a:p>
            <a:r>
              <a:rPr lang="en-US" baseline="0" dirty="0" smtClean="0"/>
              <a:t>ANAL: ID and profile</a:t>
            </a:r>
          </a:p>
          <a:p>
            <a:r>
              <a:rPr lang="en-US" baseline="0" dirty="0" smtClean="0"/>
              <a:t>TR: </a:t>
            </a:r>
            <a:r>
              <a:rPr lang="en-US" dirty="0"/>
              <a:t>gen inclusive subset of UE threads and rule out irrelevant </a:t>
            </a:r>
            <a:r>
              <a:rPr lang="en-US" dirty="0" err="1"/>
              <a:t>threads</a:t>
            </a:r>
            <a:r>
              <a:rPr lang="en-US" dirty="0" err="1">
                <a:sym typeface="Wingdings" pitchFamily="2" charset="2"/>
              </a:rPr>
              <a:t>classification</a:t>
            </a:r>
            <a:r>
              <a:rPr lang="en-US" dirty="0">
                <a:sym typeface="Wingdings" pitchFamily="2" charset="2"/>
              </a:rPr>
              <a:t> efficiency</a:t>
            </a:r>
          </a:p>
          <a:p>
            <a:r>
              <a:rPr lang="en-US" dirty="0">
                <a:sym typeface="Wingdings" pitchFamily="2" charset="2"/>
              </a:rPr>
              <a:t>TC: </a:t>
            </a:r>
            <a:r>
              <a:rPr lang="en-US" dirty="0" err="1">
                <a:sym typeface="Wingdings" pitchFamily="2" charset="2"/>
              </a:rPr>
              <a:t>dethermine</a:t>
            </a:r>
            <a:r>
              <a:rPr lang="en-US" dirty="0">
                <a:sym typeface="Wingdings" pitchFamily="2" charset="2"/>
              </a:rPr>
              <a:t> if ad, what prod/</a:t>
            </a:r>
            <a:r>
              <a:rPr lang="en-US" dirty="0" err="1">
                <a:sym typeface="Wingdings" pitchFamily="2" charset="2"/>
              </a:rPr>
              <a:t>serv</a:t>
            </a:r>
            <a:r>
              <a:rPr lang="en-US" dirty="0">
                <a:sym typeface="Wingdings" pitchFamily="2" charset="2"/>
              </a:rPr>
              <a:t>; </a:t>
            </a:r>
            <a:r>
              <a:rPr lang="en-US" dirty="0" err="1">
                <a:sym typeface="Wingdings" pitchFamily="2" charset="2"/>
              </a:rPr>
              <a:t>MaxEnt</a:t>
            </a:r>
            <a:r>
              <a:rPr lang="en-US" dirty="0">
                <a:sym typeface="Wingdings" pitchFamily="2" charset="2"/>
              </a:rPr>
              <a:t> (Y?); features</a:t>
            </a:r>
          </a:p>
          <a:p>
            <a:r>
              <a:rPr lang="en-US" dirty="0" smtClean="0"/>
              <a:t>SR: </a:t>
            </a:r>
            <a:r>
              <a:rPr lang="en-US" dirty="0" err="1" smtClean="0"/>
              <a:t>eval</a:t>
            </a:r>
            <a:r>
              <a:rPr lang="en-US" dirty="0" smtClean="0"/>
              <a:t> seller</a:t>
            </a:r>
            <a:r>
              <a:rPr lang="en-US" baseline="0" dirty="0" smtClean="0"/>
              <a:t> measuring CF</a:t>
            </a:r>
          </a:p>
          <a:p>
            <a:r>
              <a:rPr lang="en-US" baseline="0" dirty="0" smtClean="0"/>
              <a:t>TSP: seller char TOPM</a:t>
            </a:r>
            <a:endParaRPr lang="en-US" dirty="0" smtClean="0"/>
          </a:p>
          <a:p>
            <a:endParaRPr lang="en-US" dirty="0" smtClean="0"/>
          </a:p>
          <a:p>
            <a:r>
              <a:rPr lang="en-US" dirty="0" smtClean="0"/>
              <a:t>The framework comprises two steps: the collection step and the analytics step.</a:t>
            </a:r>
          </a:p>
          <a:p>
            <a:r>
              <a:rPr lang="en-US" dirty="0" smtClean="0"/>
              <a:t>The collection step extracts advertisements and group them based on the product/type. It has two components: (1) thread retrieval and (2) thread classification. </a:t>
            </a:r>
          </a:p>
          <a:p>
            <a:pPr lvl="0"/>
            <a:r>
              <a:rPr lang="en-US" dirty="0" smtClean="0"/>
              <a:t>(mouse) From a comprehensive collection of hacker forum discussions, thread retrieval identifies a subset of threads involving hacker forum users interested in the underground economy topics. </a:t>
            </a:r>
          </a:p>
          <a:p>
            <a:pPr lvl="0"/>
            <a:r>
              <a:rPr lang="en-US" dirty="0" smtClean="0"/>
              <a:t>(mouse) The threads are classified to determine whether they are advertisement threads or not, and more specifically, if they are advertisement threads, what product/service they are promoting.</a:t>
            </a:r>
          </a:p>
          <a:p>
            <a:pPr lvl="0"/>
            <a:r>
              <a:rPr lang="en-US" dirty="0" smtClean="0"/>
              <a:t>The analytics step analyzes the advertisements as well as associated customer feedback to evaluate and profile the seller. It has two components: (3) seller rating and (4) top seller profiling. </a:t>
            </a:r>
          </a:p>
          <a:p>
            <a:pPr lvl="0"/>
            <a:r>
              <a:rPr lang="en-US" dirty="0" smtClean="0"/>
              <a:t>(mouse) Given advertisements of different categories of products/services, we can identify the specialty of the sellers and further evaluate their quality. Sellers are rated separately based on the replies to the thread. </a:t>
            </a:r>
          </a:p>
          <a:p>
            <a:pPr lvl="0"/>
            <a:r>
              <a:rPr lang="en-US" dirty="0" smtClean="0"/>
              <a:t>(mouse) Top rated sellers are then profiled using topic modeling approach.</a:t>
            </a:r>
          </a:p>
          <a:p>
            <a:pPr lvl="0"/>
            <a:r>
              <a:rPr lang="en-US" dirty="0" smtClean="0"/>
              <a:t>Given the significance of malware seller and stolen data seller, the scope of the research focuses on these two groups of sellers. Nonetheless, our framework is </a:t>
            </a:r>
            <a:r>
              <a:rPr lang="en-US" dirty="0" err="1" smtClean="0"/>
              <a:t>generalizable</a:t>
            </a:r>
            <a:r>
              <a:rPr lang="en-US" dirty="0" smtClean="0"/>
              <a:t> to capture sellers with other specialties.</a:t>
            </a:r>
          </a:p>
          <a:p>
            <a:r>
              <a:rPr lang="en-US" dirty="0"/>
              <a:t>In the reminder of this section, we elaborate each component in the framework.</a:t>
            </a:r>
          </a:p>
        </p:txBody>
      </p:sp>
      <p:sp>
        <p:nvSpPr>
          <p:cNvPr id="4" name="Slide Number Placeholder 3"/>
          <p:cNvSpPr>
            <a:spLocks noGrp="1"/>
          </p:cNvSpPr>
          <p:nvPr>
            <p:ph type="sldNum" sz="quarter" idx="10"/>
          </p:nvPr>
        </p:nvSpPr>
        <p:spPr/>
        <p:txBody>
          <a:bodyPr/>
          <a:lstStyle/>
          <a:p>
            <a:fld id="{5971F5BA-F5E4-4B7A-A02C-B449F4F3B32A}" type="slidenum">
              <a:rPr lang="en-US" smtClean="0"/>
              <a:pPr/>
              <a:t>24</a:t>
            </a:fld>
            <a:endParaRPr lang="en-US"/>
          </a:p>
        </p:txBody>
      </p:sp>
    </p:spTree>
    <p:extLst>
      <p:ext uri="{BB962C8B-B14F-4D97-AF65-F5344CB8AC3E}">
        <p14:creationId xmlns:p14="http://schemas.microsoft.com/office/powerpoint/2010/main" val="1864513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BB460-9535-4226-AE79-FBC6BAF981BC}" type="slidenum">
              <a:rPr lang="en-US" smtClean="0"/>
              <a:t>28</a:t>
            </a:fld>
            <a:endParaRPr lang="en-US"/>
          </a:p>
        </p:txBody>
      </p:sp>
    </p:spTree>
    <p:extLst>
      <p:ext uri="{BB962C8B-B14F-4D97-AF65-F5344CB8AC3E}">
        <p14:creationId xmlns:p14="http://schemas.microsoft.com/office/powerpoint/2010/main" val="1093340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1E8290-6C8B-4664-992E-77769767F37E}" type="datetimeFigureOut">
              <a:rPr lang="en-US" smtClean="0"/>
              <a:t>2/26/18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DDA6C-D063-4D43-839F-7A0D1F984428}" type="slidenum">
              <a:rPr lang="en-US" smtClean="0"/>
              <a:t>‹#›</a:t>
            </a:fld>
            <a:endParaRPr lang="en-US"/>
          </a:p>
        </p:txBody>
      </p:sp>
    </p:spTree>
    <p:extLst>
      <p:ext uri="{BB962C8B-B14F-4D97-AF65-F5344CB8AC3E}">
        <p14:creationId xmlns:p14="http://schemas.microsoft.com/office/powerpoint/2010/main" val="693906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1E8290-6C8B-4664-992E-77769767F37E}" type="datetimeFigureOut">
              <a:rPr lang="en-US" smtClean="0"/>
              <a:t>2/26/18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DDA6C-D063-4D43-839F-7A0D1F984428}" type="slidenum">
              <a:rPr lang="en-US" smtClean="0"/>
              <a:t>‹#›</a:t>
            </a:fld>
            <a:endParaRPr lang="en-US"/>
          </a:p>
        </p:txBody>
      </p:sp>
    </p:spTree>
    <p:extLst>
      <p:ext uri="{BB962C8B-B14F-4D97-AF65-F5344CB8AC3E}">
        <p14:creationId xmlns:p14="http://schemas.microsoft.com/office/powerpoint/2010/main" val="2727937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1E8290-6C8B-4664-992E-77769767F37E}" type="datetimeFigureOut">
              <a:rPr lang="en-US" smtClean="0"/>
              <a:t>2/26/18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DDA6C-D063-4D43-839F-7A0D1F984428}" type="slidenum">
              <a:rPr lang="en-US" smtClean="0"/>
              <a:t>‹#›</a:t>
            </a:fld>
            <a:endParaRPr lang="en-US"/>
          </a:p>
        </p:txBody>
      </p:sp>
    </p:spTree>
    <p:extLst>
      <p:ext uri="{BB962C8B-B14F-4D97-AF65-F5344CB8AC3E}">
        <p14:creationId xmlns:p14="http://schemas.microsoft.com/office/powerpoint/2010/main" val="418282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2" y="228600"/>
            <a:ext cx="10687049"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12800" y="1600200"/>
            <a:ext cx="105664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2800" y="3886200"/>
            <a:ext cx="105664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DC8B31D-8FB8-44CC-90D6-2DD79487569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0029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2" y="228600"/>
            <a:ext cx="10687049"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12800" y="1600200"/>
            <a:ext cx="51816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1816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53B80DE-B700-419E-96FC-86DEC31E33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7042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09600" y="3938589"/>
            <a:ext cx="10972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003A668E-2411-4D00-A07F-DF36DD5A612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7631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1219200"/>
            <a:ext cx="10363200" cy="609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08000" y="2209800"/>
            <a:ext cx="5486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2209800"/>
            <a:ext cx="5486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08000" y="4343400"/>
            <a:ext cx="5486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4343400"/>
            <a:ext cx="5486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9477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4000">
                <a:solidFill>
                  <a:srgbClr val="1F497D"/>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920913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1E8290-6C8B-4664-992E-77769767F37E}" type="datetimeFigureOut">
              <a:rPr lang="en-US" smtClean="0"/>
              <a:t>2/26/18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DDA6C-D063-4D43-839F-7A0D1F984428}" type="slidenum">
              <a:rPr lang="en-US" smtClean="0"/>
              <a:t>‹#›</a:t>
            </a:fld>
            <a:endParaRPr lang="en-US"/>
          </a:p>
        </p:txBody>
      </p:sp>
    </p:spTree>
    <p:extLst>
      <p:ext uri="{BB962C8B-B14F-4D97-AF65-F5344CB8AC3E}">
        <p14:creationId xmlns:p14="http://schemas.microsoft.com/office/powerpoint/2010/main" val="4179662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1E8290-6C8B-4664-992E-77769767F37E}" type="datetimeFigureOut">
              <a:rPr lang="en-US" smtClean="0"/>
              <a:t>2/26/18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DDA6C-D063-4D43-839F-7A0D1F984428}" type="slidenum">
              <a:rPr lang="en-US" smtClean="0"/>
              <a:t>‹#›</a:t>
            </a:fld>
            <a:endParaRPr lang="en-US"/>
          </a:p>
        </p:txBody>
      </p:sp>
    </p:spTree>
    <p:extLst>
      <p:ext uri="{BB962C8B-B14F-4D97-AF65-F5344CB8AC3E}">
        <p14:creationId xmlns:p14="http://schemas.microsoft.com/office/powerpoint/2010/main" val="3835918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1E8290-6C8B-4664-992E-77769767F37E}" type="datetimeFigureOut">
              <a:rPr lang="en-US" smtClean="0"/>
              <a:t>2/26/18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5DDA6C-D063-4D43-839F-7A0D1F984428}" type="slidenum">
              <a:rPr lang="en-US" smtClean="0"/>
              <a:t>‹#›</a:t>
            </a:fld>
            <a:endParaRPr lang="en-US"/>
          </a:p>
        </p:txBody>
      </p:sp>
    </p:spTree>
    <p:extLst>
      <p:ext uri="{BB962C8B-B14F-4D97-AF65-F5344CB8AC3E}">
        <p14:creationId xmlns:p14="http://schemas.microsoft.com/office/powerpoint/2010/main" val="4254514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1E8290-6C8B-4664-992E-77769767F37E}" type="datetimeFigureOut">
              <a:rPr lang="en-US" smtClean="0"/>
              <a:t>2/26/18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5DDA6C-D063-4D43-839F-7A0D1F984428}" type="slidenum">
              <a:rPr lang="en-US" smtClean="0"/>
              <a:t>‹#›</a:t>
            </a:fld>
            <a:endParaRPr lang="en-US"/>
          </a:p>
        </p:txBody>
      </p:sp>
    </p:spTree>
    <p:extLst>
      <p:ext uri="{BB962C8B-B14F-4D97-AF65-F5344CB8AC3E}">
        <p14:creationId xmlns:p14="http://schemas.microsoft.com/office/powerpoint/2010/main" val="3838075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1E8290-6C8B-4664-992E-77769767F37E}" type="datetimeFigureOut">
              <a:rPr lang="en-US" smtClean="0"/>
              <a:t>2/26/18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5DDA6C-D063-4D43-839F-7A0D1F984428}" type="slidenum">
              <a:rPr lang="en-US" smtClean="0"/>
              <a:t>‹#›</a:t>
            </a:fld>
            <a:endParaRPr lang="en-US"/>
          </a:p>
        </p:txBody>
      </p:sp>
    </p:spTree>
    <p:extLst>
      <p:ext uri="{BB962C8B-B14F-4D97-AF65-F5344CB8AC3E}">
        <p14:creationId xmlns:p14="http://schemas.microsoft.com/office/powerpoint/2010/main" val="440937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1E8290-6C8B-4664-992E-77769767F37E}" type="datetimeFigureOut">
              <a:rPr lang="en-US" smtClean="0"/>
              <a:t>2/26/18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5DDA6C-D063-4D43-839F-7A0D1F984428}" type="slidenum">
              <a:rPr lang="en-US" smtClean="0"/>
              <a:t>‹#›</a:t>
            </a:fld>
            <a:endParaRPr lang="en-US"/>
          </a:p>
        </p:txBody>
      </p:sp>
    </p:spTree>
    <p:extLst>
      <p:ext uri="{BB962C8B-B14F-4D97-AF65-F5344CB8AC3E}">
        <p14:creationId xmlns:p14="http://schemas.microsoft.com/office/powerpoint/2010/main" val="1826393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1E8290-6C8B-4664-992E-77769767F37E}" type="datetimeFigureOut">
              <a:rPr lang="en-US" smtClean="0"/>
              <a:t>2/26/18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5DDA6C-D063-4D43-839F-7A0D1F984428}" type="slidenum">
              <a:rPr lang="en-US" smtClean="0"/>
              <a:t>‹#›</a:t>
            </a:fld>
            <a:endParaRPr lang="en-US"/>
          </a:p>
        </p:txBody>
      </p:sp>
    </p:spTree>
    <p:extLst>
      <p:ext uri="{BB962C8B-B14F-4D97-AF65-F5344CB8AC3E}">
        <p14:creationId xmlns:p14="http://schemas.microsoft.com/office/powerpoint/2010/main" val="1185464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1E8290-6C8B-4664-992E-77769767F37E}" type="datetimeFigureOut">
              <a:rPr lang="en-US" smtClean="0"/>
              <a:t>2/26/18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5DDA6C-D063-4D43-839F-7A0D1F984428}" type="slidenum">
              <a:rPr lang="en-US" smtClean="0"/>
              <a:t>‹#›</a:t>
            </a:fld>
            <a:endParaRPr lang="en-US"/>
          </a:p>
        </p:txBody>
      </p:sp>
    </p:spTree>
    <p:extLst>
      <p:ext uri="{BB962C8B-B14F-4D97-AF65-F5344CB8AC3E}">
        <p14:creationId xmlns:p14="http://schemas.microsoft.com/office/powerpoint/2010/main" val="943940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1E8290-6C8B-4664-992E-77769767F37E}" type="datetimeFigureOut">
              <a:rPr lang="en-US" smtClean="0"/>
              <a:t>2/26/18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5DDA6C-D063-4D43-839F-7A0D1F984428}" type="slidenum">
              <a:rPr lang="en-US" smtClean="0"/>
              <a:t>‹#›</a:t>
            </a:fld>
            <a:endParaRPr lang="en-US"/>
          </a:p>
        </p:txBody>
      </p:sp>
    </p:spTree>
    <p:extLst>
      <p:ext uri="{BB962C8B-B14F-4D97-AF65-F5344CB8AC3E}">
        <p14:creationId xmlns:p14="http://schemas.microsoft.com/office/powerpoint/2010/main" val="1852100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100.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image" Target="../media/image216.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95.png"/><Relationship Id="rId4" Type="http://schemas.openxmlformats.org/officeDocument/2006/relationships/image" Target="../media/image296.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103.xml.rels><?xml version="1.0" encoding="UTF-8" standalone="yes"?>
<Relationships xmlns="http://schemas.openxmlformats.org/package/2006/relationships"><Relationship Id="rId3" Type="http://schemas.openxmlformats.org/officeDocument/2006/relationships/chart" Target="../charts/chart4.xml"/><Relationship Id="rId4" Type="http://schemas.openxmlformats.org/officeDocument/2006/relationships/chart" Target="../charts/chart5.xml"/><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104.xml.rels><?xml version="1.0" encoding="UTF-8" standalone="yes"?>
<Relationships xmlns="http://schemas.openxmlformats.org/package/2006/relationships"><Relationship Id="rId3" Type="http://schemas.openxmlformats.org/officeDocument/2006/relationships/chart" Target="../charts/chart6.xml"/><Relationship Id="rId4" Type="http://schemas.openxmlformats.org/officeDocument/2006/relationships/chart" Target="../charts/chart7.xml"/><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106.xml.rels><?xml version="1.0" encoding="UTF-8" standalone="yes"?>
<Relationships xmlns="http://schemas.openxmlformats.org/package/2006/relationships"><Relationship Id="rId3" Type="http://schemas.openxmlformats.org/officeDocument/2006/relationships/image" Target="../media/image217.png"/><Relationship Id="rId4" Type="http://schemas.openxmlformats.org/officeDocument/2006/relationships/image" Target="../media/image218.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17.png"/></Relationships>
</file>

<file path=ppt/slides/_rels/slide108.xml.rels><?xml version="1.0" encoding="UTF-8" standalone="yes"?>
<Relationships xmlns="http://schemas.openxmlformats.org/package/2006/relationships"><Relationship Id="rId3" Type="http://schemas.openxmlformats.org/officeDocument/2006/relationships/image" Target="../media/image219.png"/><Relationship Id="rId4" Type="http://schemas.openxmlformats.org/officeDocument/2006/relationships/image" Target="../media/image300.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8.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111.xml.rels><?xml version="1.0" encoding="UTF-8" standalone="yes"?>
<Relationships xmlns="http://schemas.openxmlformats.org/package/2006/relationships"><Relationship Id="rId3" Type="http://schemas.openxmlformats.org/officeDocument/2006/relationships/hyperlink" Target="http://ai.arizona.edu/" TargetMode="External"/><Relationship Id="rId4" Type="http://schemas.openxmlformats.org/officeDocument/2006/relationships/image" Target="../media/image220.jpeg"/><Relationship Id="rId5" Type="http://schemas.openxmlformats.org/officeDocument/2006/relationships/image" Target="../media/image221.jpg"/><Relationship Id="rId6" Type="http://schemas.openxmlformats.org/officeDocument/2006/relationships/image" Target="../media/image222.jpg"/><Relationship Id="rId1" Type="http://schemas.openxmlformats.org/officeDocument/2006/relationships/slideLayout" Target="../slideLayouts/slideLayout1.xml"/><Relationship Id="rId2" Type="http://schemas.openxmlformats.org/officeDocument/2006/relationships/hyperlink" Target="mailto:hchen@eller.Arizona.edu"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23.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4.png"/></Relationships>
</file>

<file path=ppt/slides/_rels/slide11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119.xml.rels><?xml version="1.0" encoding="UTF-8" standalone="yes"?>
<Relationships xmlns="http://schemas.openxmlformats.org/package/2006/relationships"><Relationship Id="rId3" Type="http://schemas.openxmlformats.org/officeDocument/2006/relationships/image" Target="../media/image226.png"/><Relationship Id="rId4" Type="http://schemas.openxmlformats.org/officeDocument/2006/relationships/image" Target="../media/image227.png"/><Relationship Id="rId5" Type="http://schemas.openxmlformats.org/officeDocument/2006/relationships/image" Target="../media/image228.png"/><Relationship Id="rId1" Type="http://schemas.openxmlformats.org/officeDocument/2006/relationships/slideLayout" Target="../slideLayouts/slideLayout7.xml"/><Relationship Id="rId2" Type="http://schemas.openxmlformats.org/officeDocument/2006/relationships/image" Target="../media/image225.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oleObject" Target="../embeddings/oleObject3.bin"/><Relationship Id="rId5" Type="http://schemas.openxmlformats.org/officeDocument/2006/relationships/image" Target="../media/image19.emf"/><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121.xml.rels><?xml version="1.0" encoding="UTF-8" standalone="yes"?>
<Relationships xmlns="http://schemas.openxmlformats.org/package/2006/relationships"><Relationship Id="rId3" Type="http://schemas.openxmlformats.org/officeDocument/2006/relationships/image" Target="../media/image229.png"/><Relationship Id="rId4" Type="http://schemas.openxmlformats.org/officeDocument/2006/relationships/image" Target="../media/image230.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123.xml.rels><?xml version="1.0" encoding="UTF-8" standalone="yes"?>
<Relationships xmlns="http://schemas.openxmlformats.org/package/2006/relationships"><Relationship Id="rId3" Type="http://schemas.openxmlformats.org/officeDocument/2006/relationships/image" Target="../media/image231.emf"/><Relationship Id="rId4" Type="http://schemas.openxmlformats.org/officeDocument/2006/relationships/image" Target="../media/image232.png"/><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124.xml.rels><?xml version="1.0" encoding="UTF-8" standalone="yes"?>
<Relationships xmlns="http://schemas.openxmlformats.org/package/2006/relationships"><Relationship Id="rId3" Type="http://schemas.openxmlformats.org/officeDocument/2006/relationships/image" Target="../media/image233.png"/><Relationship Id="rId4" Type="http://schemas.openxmlformats.org/officeDocument/2006/relationships/image" Target="../media/image234.jpeg"/><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125.xml.rels><?xml version="1.0" encoding="UTF-8" standalone="yes"?>
<Relationships xmlns="http://schemas.openxmlformats.org/package/2006/relationships"><Relationship Id="rId11" Type="http://schemas.openxmlformats.org/officeDocument/2006/relationships/image" Target="../media/image1120.png"/><Relationship Id="rId12" Type="http://schemas.openxmlformats.org/officeDocument/2006/relationships/image" Target="../media/image1130.png"/><Relationship Id="rId13" Type="http://schemas.openxmlformats.org/officeDocument/2006/relationships/image" Target="../media/image1140.png"/><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chart" Target="../charts/chart8.xml"/><Relationship Id="rId4" Type="http://schemas.openxmlformats.org/officeDocument/2006/relationships/chart" Target="../charts/chart14.xml"/><Relationship Id="rId5" Type="http://schemas.openxmlformats.org/officeDocument/2006/relationships/image" Target="../media/image261.png"/><Relationship Id="rId6" Type="http://schemas.openxmlformats.org/officeDocument/2006/relationships/image" Target="../media/image1070.png"/><Relationship Id="rId7" Type="http://schemas.openxmlformats.org/officeDocument/2006/relationships/image" Target="../media/image1080.png"/><Relationship Id="rId8" Type="http://schemas.openxmlformats.org/officeDocument/2006/relationships/image" Target="../media/image1090.png"/><Relationship Id="rId9" Type="http://schemas.openxmlformats.org/officeDocument/2006/relationships/image" Target="../media/image1100.png"/><Relationship Id="rId10" Type="http://schemas.openxmlformats.org/officeDocument/2006/relationships/image" Target="../media/image1110.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5.png"/></Relationships>
</file>

<file path=ppt/slides/_rels/slide127.xml.rels><?xml version="1.0" encoding="UTF-8" standalone="yes"?>
<Relationships xmlns="http://schemas.openxmlformats.org/package/2006/relationships"><Relationship Id="rId3" Type="http://schemas.openxmlformats.org/officeDocument/2006/relationships/image" Target="../media/image1160.png"/><Relationship Id="rId4" Type="http://schemas.openxmlformats.org/officeDocument/2006/relationships/image" Target="../media/image1170.png"/><Relationship Id="rId5" Type="http://schemas.openxmlformats.org/officeDocument/2006/relationships/chart" Target="../charts/chart9.xml"/><Relationship Id="rId6" Type="http://schemas.openxmlformats.org/officeDocument/2006/relationships/image" Target="../media/image1180.png"/><Relationship Id="rId7" Type="http://schemas.openxmlformats.org/officeDocument/2006/relationships/image" Target="../media/image1190.png"/><Relationship Id="rId8" Type="http://schemas.openxmlformats.org/officeDocument/2006/relationships/image" Target="../media/image1201.png"/><Relationship Id="rId9" Type="http://schemas.openxmlformats.org/officeDocument/2006/relationships/image" Target="../media/image1210.png"/><Relationship Id="rId10" Type="http://schemas.openxmlformats.org/officeDocument/2006/relationships/image" Target="../media/image1220.png"/><Relationship Id="rId11" Type="http://schemas.openxmlformats.org/officeDocument/2006/relationships/image" Target="../media/image1230.png"/><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5.png"/><Relationship Id="rId3" Type="http://schemas.openxmlformats.org/officeDocument/2006/relationships/image" Target="../media/image236.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jpeg"/></Relationships>
</file>

<file path=ppt/slides/_rels/slide130.xml.rels><?xml version="1.0" encoding="UTF-8" standalone="yes"?>
<Relationships xmlns="http://schemas.openxmlformats.org/package/2006/relationships"><Relationship Id="rId11" Type="http://schemas.openxmlformats.org/officeDocument/2006/relationships/image" Target="../media/image251.png"/><Relationship Id="rId12" Type="http://schemas.openxmlformats.org/officeDocument/2006/relationships/image" Target="../media/image350.png"/><Relationship Id="rId13" Type="http://schemas.openxmlformats.org/officeDocument/2006/relationships/image" Target="../media/image360.png"/><Relationship Id="rId14" Type="http://schemas.openxmlformats.org/officeDocument/2006/relationships/image" Target="../media/image37.png"/><Relationship Id="rId15" Type="http://schemas.openxmlformats.org/officeDocument/2006/relationships/image" Target="../media/image380.png"/><Relationship Id="rId16" Type="http://schemas.openxmlformats.org/officeDocument/2006/relationships/image" Target="../media/image237.png"/><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1200.png"/><Relationship Id="rId4" Type="http://schemas.openxmlformats.org/officeDocument/2006/relationships/chart" Target="../charts/chart10.xml"/><Relationship Id="rId5" Type="http://schemas.openxmlformats.org/officeDocument/2006/relationships/chart" Target="../charts/chart30.xml"/><Relationship Id="rId6" Type="http://schemas.openxmlformats.org/officeDocument/2006/relationships/image" Target="../media/image2000.png"/><Relationship Id="rId7" Type="http://schemas.openxmlformats.org/officeDocument/2006/relationships/image" Target="../media/image2150.png"/><Relationship Id="rId8" Type="http://schemas.openxmlformats.org/officeDocument/2006/relationships/image" Target="../media/image220.png"/><Relationship Id="rId9" Type="http://schemas.openxmlformats.org/officeDocument/2006/relationships/image" Target="../media/image2310.png"/><Relationship Id="rId10" Type="http://schemas.openxmlformats.org/officeDocument/2006/relationships/image" Target="../media/image24.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8.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1270.png"/></Relationships>
</file>

<file path=ppt/slides/_rels/slide133.xml.rels><?xml version="1.0" encoding="UTF-8" standalone="yes"?>
<Relationships xmlns="http://schemas.openxmlformats.org/package/2006/relationships"><Relationship Id="rId3" Type="http://schemas.openxmlformats.org/officeDocument/2006/relationships/image" Target="../media/image237.png"/><Relationship Id="rId4" Type="http://schemas.openxmlformats.org/officeDocument/2006/relationships/image" Target="../media/image239.png"/><Relationship Id="rId5" Type="http://schemas.openxmlformats.org/officeDocument/2006/relationships/image" Target="../media/image240.png"/><Relationship Id="rId6" Type="http://schemas.openxmlformats.org/officeDocument/2006/relationships/image" Target="../media/image241.png"/><Relationship Id="rId1" Type="http://schemas.openxmlformats.org/officeDocument/2006/relationships/slideLayout" Target="../slideLayouts/slideLayout6.xml"/><Relationship Id="rId2" Type="http://schemas.openxmlformats.org/officeDocument/2006/relationships/image" Target="../media/image1280.png"/></Relationships>
</file>

<file path=ppt/slides/_rels/slide134.xml.rels><?xml version="1.0" encoding="UTF-8" standalone="yes"?>
<Relationships xmlns="http://schemas.openxmlformats.org/package/2006/relationships"><Relationship Id="rId11" Type="http://schemas.openxmlformats.org/officeDocument/2006/relationships/image" Target="../media/image1390.png"/><Relationship Id="rId12" Type="http://schemas.openxmlformats.org/officeDocument/2006/relationships/image" Target="../media/image1400.png"/><Relationship Id="rId13" Type="http://schemas.openxmlformats.org/officeDocument/2006/relationships/image" Target="../media/image1410.png"/><Relationship Id="rId14" Type="http://schemas.openxmlformats.org/officeDocument/2006/relationships/image" Target="../media/image142.png"/><Relationship Id="rId15" Type="http://schemas.openxmlformats.org/officeDocument/2006/relationships/image" Target="../media/image143.png"/><Relationship Id="rId16" Type="http://schemas.openxmlformats.org/officeDocument/2006/relationships/image" Target="../media/image144.png"/><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132.png"/><Relationship Id="rId4" Type="http://schemas.openxmlformats.org/officeDocument/2006/relationships/chart" Target="../charts/chart11.xml"/><Relationship Id="rId5" Type="http://schemas.openxmlformats.org/officeDocument/2006/relationships/image" Target="../media/image133.png"/><Relationship Id="rId6" Type="http://schemas.openxmlformats.org/officeDocument/2006/relationships/image" Target="../media/image134.png"/><Relationship Id="rId7" Type="http://schemas.openxmlformats.org/officeDocument/2006/relationships/image" Target="../media/image1350.png"/><Relationship Id="rId8" Type="http://schemas.openxmlformats.org/officeDocument/2006/relationships/image" Target="../media/image1360.png"/><Relationship Id="rId9" Type="http://schemas.openxmlformats.org/officeDocument/2006/relationships/image" Target="../media/image1370.png"/><Relationship Id="rId10" Type="http://schemas.openxmlformats.org/officeDocument/2006/relationships/image" Target="../media/image1380.png"/></Relationships>
</file>

<file path=ppt/slides/_rels/slide135.xml.rels><?xml version="1.0" encoding="UTF-8" standalone="yes"?>
<Relationships xmlns="http://schemas.openxmlformats.org/package/2006/relationships"><Relationship Id="rId3" Type="http://schemas.openxmlformats.org/officeDocument/2006/relationships/image" Target="../media/image250.png"/><Relationship Id="rId4" Type="http://schemas.openxmlformats.org/officeDocument/2006/relationships/image" Target="../media/image243.emf"/><Relationship Id="rId5" Type="http://schemas.openxmlformats.org/officeDocument/2006/relationships/image" Target="../media/image270.png"/><Relationship Id="rId1" Type="http://schemas.openxmlformats.org/officeDocument/2006/relationships/slideLayout" Target="../slideLayouts/slideLayout6.xml"/><Relationship Id="rId2" Type="http://schemas.openxmlformats.org/officeDocument/2006/relationships/image" Target="../media/image242.emf"/></Relationships>
</file>

<file path=ppt/slides/_rels/slide136.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137.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png"/></Relationships>
</file>

<file path=ppt/slides/_rels/slide139.xml.rels><?xml version="1.0" encoding="UTF-8" standalone="yes"?>
<Relationships xmlns="http://schemas.openxmlformats.org/package/2006/relationships"><Relationship Id="rId3" Type="http://schemas.openxmlformats.org/officeDocument/2006/relationships/image" Target="../media/image244.png"/><Relationship Id="rId4" Type="http://schemas.openxmlformats.org/officeDocument/2006/relationships/image" Target="../media/image245.png"/><Relationship Id="rId1" Type="http://schemas.openxmlformats.org/officeDocument/2006/relationships/slideLayout" Target="../slideLayouts/slideLayout6.xml"/><Relationship Id="rId2" Type="http://schemas.openxmlformats.org/officeDocument/2006/relationships/notesSlide" Target="../notesSlides/notesSlide58.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15.xml"/><Relationship Id="rId2" Type="http://schemas.openxmlformats.org/officeDocument/2006/relationships/image" Target="../media/image25.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6.png"/></Relationships>
</file>

<file path=ppt/slides/_rels/slide141.xml.rels><?xml version="1.0" encoding="UTF-8" standalone="yes"?>
<Relationships xmlns="http://schemas.openxmlformats.org/package/2006/relationships"><Relationship Id="rId3" Type="http://schemas.openxmlformats.org/officeDocument/2006/relationships/image" Target="../media/image248.png"/><Relationship Id="rId4" Type="http://schemas.openxmlformats.org/officeDocument/2006/relationships/image" Target="../media/image249.png"/><Relationship Id="rId1" Type="http://schemas.openxmlformats.org/officeDocument/2006/relationships/slideLayout" Target="../slideLayouts/slideLayout7.xml"/><Relationship Id="rId2" Type="http://schemas.openxmlformats.org/officeDocument/2006/relationships/image" Target="../media/image247.png"/></Relationships>
</file>

<file path=ppt/slides/_rels/slide142.xml.rels><?xml version="1.0" encoding="UTF-8" standalone="yes"?>
<Relationships xmlns="http://schemas.openxmlformats.org/package/2006/relationships"><Relationship Id="rId3" Type="http://schemas.openxmlformats.org/officeDocument/2006/relationships/image" Target="../media/image251.gif"/><Relationship Id="rId4" Type="http://schemas.openxmlformats.org/officeDocument/2006/relationships/image" Target="../media/image252.jpeg"/><Relationship Id="rId1" Type="http://schemas.openxmlformats.org/officeDocument/2006/relationships/slideLayout" Target="../slideLayouts/slideLayout2.xml"/><Relationship Id="rId2" Type="http://schemas.openxmlformats.org/officeDocument/2006/relationships/image" Target="../media/image250.jpeg"/></Relationships>
</file>

<file path=ppt/slides/_rels/slide143.xml.rels><?xml version="1.0" encoding="UTF-8" standalone="yes"?>
<Relationships xmlns="http://schemas.openxmlformats.org/package/2006/relationships"><Relationship Id="rId3" Type="http://schemas.openxmlformats.org/officeDocument/2006/relationships/image" Target="../media/image251.gif"/><Relationship Id="rId4" Type="http://schemas.openxmlformats.org/officeDocument/2006/relationships/image" Target="../media/image252.jpeg"/><Relationship Id="rId1" Type="http://schemas.openxmlformats.org/officeDocument/2006/relationships/slideLayout" Target="../slideLayouts/slideLayout2.xml"/><Relationship Id="rId2" Type="http://schemas.openxmlformats.org/officeDocument/2006/relationships/image" Target="../media/image250.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3.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4.png"/></Relationships>
</file>

<file path=ppt/slides/_rels/slide146.xml.rels><?xml version="1.0" encoding="UTF-8" standalone="yes"?>
<Relationships xmlns="http://schemas.openxmlformats.org/package/2006/relationships"><Relationship Id="rId3" Type="http://schemas.openxmlformats.org/officeDocument/2006/relationships/chart" Target="../charts/chart12.xml"/><Relationship Id="rId4" Type="http://schemas.openxmlformats.org/officeDocument/2006/relationships/image" Target="../media/image255.png"/><Relationship Id="rId5" Type="http://schemas.openxmlformats.org/officeDocument/2006/relationships/image" Target="../media/image256.png"/><Relationship Id="rId6" Type="http://schemas.openxmlformats.org/officeDocument/2006/relationships/image" Target="../media/image257.png"/><Relationship Id="rId7" Type="http://schemas.openxmlformats.org/officeDocument/2006/relationships/image" Target="../media/image258.png"/><Relationship Id="rId8" Type="http://schemas.openxmlformats.org/officeDocument/2006/relationships/image" Target="../media/image259.gif"/><Relationship Id="rId9" Type="http://schemas.openxmlformats.org/officeDocument/2006/relationships/image" Target="../media/image260.png"/><Relationship Id="rId10" Type="http://schemas.openxmlformats.org/officeDocument/2006/relationships/image" Target="../media/image262.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263.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5.emf"/></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6.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60.xml"/><Relationship Id="rId4" Type="http://schemas.openxmlformats.org/officeDocument/2006/relationships/oleObject" Target="../embeddings/oleObject8.bin"/><Relationship Id="rId5" Type="http://schemas.openxmlformats.org/officeDocument/2006/relationships/image" Target="../media/image267.w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8.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9.jpeg"/><Relationship Id="rId3" Type="http://schemas.openxmlformats.org/officeDocument/2006/relationships/image" Target="../media/image27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60.xml.rels><?xml version="1.0" encoding="UTF-8" standalone="yes"?>
<Relationships xmlns="http://schemas.openxmlformats.org/package/2006/relationships"><Relationship Id="rId3" Type="http://schemas.openxmlformats.org/officeDocument/2006/relationships/image" Target="../media/image272.png"/><Relationship Id="rId4" Type="http://schemas.openxmlformats.org/officeDocument/2006/relationships/image" Target="../media/image273.png"/><Relationship Id="rId5" Type="http://schemas.microsoft.com/office/2007/relationships/hdphoto" Target="../media/hdphoto16.wdp"/><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36.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emf"/></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eg"/><Relationship Id="rId5"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jpeg"/><Relationship Id="rId8"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 Id="rId9"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0.emf"/><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1.xml.rels><?xml version="1.0" encoding="UTF-8" standalone="yes"?>
<Relationships xmlns="http://schemas.openxmlformats.org/package/2006/relationships"><Relationship Id="rId11" Type="http://schemas.openxmlformats.org/officeDocument/2006/relationships/image" Target="../media/image80.png"/><Relationship Id="rId12" Type="http://schemas.openxmlformats.org/officeDocument/2006/relationships/image" Target="../media/image81.png"/><Relationship Id="rId13" Type="http://schemas.openxmlformats.org/officeDocument/2006/relationships/image" Target="../media/image82.jpeg"/><Relationship Id="rId14" Type="http://schemas.openxmlformats.org/officeDocument/2006/relationships/image" Target="../media/image83.png"/><Relationship Id="rId15"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77.png"/><Relationship Id="rId9" Type="http://schemas.openxmlformats.org/officeDocument/2006/relationships/image" Target="../media/image78.png"/><Relationship Id="rId10" Type="http://schemas.openxmlformats.org/officeDocument/2006/relationships/image" Target="../media/image7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5.emf"/></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 Id="rId3" Type="http://schemas.openxmlformats.org/officeDocument/2006/relationships/image" Target="../media/image9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 Id="rId3" Type="http://schemas.openxmlformats.org/officeDocument/2006/relationships/image" Target="../media/image9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95.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96.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51.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png"/><Relationship Id="rId5" Type="http://schemas.openxmlformats.org/officeDocument/2006/relationships/image" Target="../media/image100.jpeg"/><Relationship Id="rId6" Type="http://schemas.openxmlformats.org/officeDocument/2006/relationships/image" Target="../media/image101.png"/><Relationship Id="rId7"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0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jpeg"/><Relationship Id="rId8"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75.png"/><Relationship Id="rId4" Type="http://schemas.openxmlformats.org/officeDocument/2006/relationships/image" Target="../media/image351.png"/><Relationship Id="rId5" Type="http://schemas.openxmlformats.org/officeDocument/2006/relationships/image" Target="../media/image361.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04.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05.emf"/></Relationships>
</file>

<file path=ppt/slides/_rels/slide59.xml.rels><?xml version="1.0" encoding="UTF-8" standalone="yes"?>
<Relationships xmlns="http://schemas.openxmlformats.org/package/2006/relationships"><Relationship Id="rId11" Type="http://schemas.openxmlformats.org/officeDocument/2006/relationships/image" Target="../media/image115.png"/><Relationship Id="rId12"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image" Target="../media/image106.png"/><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image" Target="../media/image110.png"/><Relationship Id="rId7" Type="http://schemas.openxmlformats.org/officeDocument/2006/relationships/image" Target="../media/image111.png"/><Relationship Id="rId8" Type="http://schemas.openxmlformats.org/officeDocument/2006/relationships/image" Target="../media/image112.png"/><Relationship Id="rId9" Type="http://schemas.openxmlformats.org/officeDocument/2006/relationships/image" Target="../media/image113.png"/><Relationship Id="rId10" Type="http://schemas.openxmlformats.org/officeDocument/2006/relationships/image" Target="../media/image11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9.png"/><Relationship Id="rId5" Type="http://schemas.openxmlformats.org/officeDocument/2006/relationships/image" Target="../media/image105.emf"/><Relationship Id="rId6"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63.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5" Type="http://schemas.openxmlformats.org/officeDocument/2006/relationships/image" Target="../media/image120.png"/><Relationship Id="rId6" Type="http://schemas.openxmlformats.org/officeDocument/2006/relationships/image" Target="../media/image121.png"/><Relationship Id="rId7" Type="http://schemas.openxmlformats.org/officeDocument/2006/relationships/image" Target="../media/image122.png"/><Relationship Id="rId8" Type="http://schemas.openxmlformats.org/officeDocument/2006/relationships/image" Target="../media/image123.png"/><Relationship Id="rId1" Type="http://schemas.openxmlformats.org/officeDocument/2006/relationships/slideLayout" Target="../slideLayouts/slideLayout2.xml"/><Relationship Id="rId2" Type="http://schemas.openxmlformats.org/officeDocument/2006/relationships/image" Target="../media/image117.png"/></Relationships>
</file>

<file path=ppt/slides/_rels/slide64.xml.rels><?xml version="1.0" encoding="UTF-8" standalone="yes"?>
<Relationships xmlns="http://schemas.openxmlformats.org/package/2006/relationships"><Relationship Id="rId3" Type="http://schemas.openxmlformats.org/officeDocument/2006/relationships/image" Target="../media/image124.gif"/><Relationship Id="rId4" Type="http://schemas.openxmlformats.org/officeDocument/2006/relationships/image" Target="../media/image125.jpeg"/><Relationship Id="rId1" Type="http://schemas.openxmlformats.org/officeDocument/2006/relationships/slideLayout" Target="../slideLayouts/slideLayout1.xml"/><Relationship Id="rId2" Type="http://schemas.openxmlformats.org/officeDocument/2006/relationships/hyperlink" Target="https://msmis.eller.arizona.edu/azsecure-cybersecurity-fellowship-program" TargetMode="External"/></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27.png"/><Relationship Id="rId1" Type="http://schemas.openxmlformats.org/officeDocument/2006/relationships/slideLayout" Target="../slideLayouts/slideLayout2.xml"/><Relationship Id="rId2" Type="http://schemas.openxmlformats.org/officeDocument/2006/relationships/image" Target="../media/image12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8.png"/><Relationship Id="rId3" Type="http://schemas.openxmlformats.org/officeDocument/2006/relationships/image" Target="../media/image12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jpeg"/><Relationship Id="rId5" Type="http://schemas.openxmlformats.org/officeDocument/2006/relationships/image" Target="../media/image133.jpeg"/><Relationship Id="rId6" Type="http://schemas.openxmlformats.org/officeDocument/2006/relationships/image" Target="../media/image134.jpeg"/><Relationship Id="rId1" Type="http://schemas.openxmlformats.org/officeDocument/2006/relationships/slideLayout" Target="../slideLayouts/slideLayout7.xml"/><Relationship Id="rId2" Type="http://schemas.openxmlformats.org/officeDocument/2006/relationships/image" Target="../media/image130.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jpeg"/><Relationship Id="rId7"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1" Type="http://schemas.openxmlformats.org/officeDocument/2006/relationships/slideLayout" Target="../slideLayouts/slideLayout2.xml"/><Relationship Id="rId2" Type="http://schemas.openxmlformats.org/officeDocument/2006/relationships/image" Target="../media/image135.png"/></Relationships>
</file>

<file path=ppt/slides/_rels/slide71.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png"/><Relationship Id="rId5" Type="http://schemas.openxmlformats.org/officeDocument/2006/relationships/image" Target="../media/image140.png"/><Relationship Id="rId6" Type="http://schemas.openxmlformats.org/officeDocument/2006/relationships/image" Target="../media/image141.png"/><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72.xml.rels><?xml version="1.0" encoding="UTF-8" standalone="yes"?>
<Relationships xmlns="http://schemas.openxmlformats.org/package/2006/relationships"><Relationship Id="rId3" Type="http://schemas.openxmlformats.org/officeDocument/2006/relationships/image" Target="../media/image143.jpeg"/><Relationship Id="rId4" Type="http://schemas.openxmlformats.org/officeDocument/2006/relationships/image" Target="../media/image144.jpeg"/><Relationship Id="rId1" Type="http://schemas.openxmlformats.org/officeDocument/2006/relationships/slideLayout" Target="../slideLayouts/slideLayout2.xml"/><Relationship Id="rId2" Type="http://schemas.openxmlformats.org/officeDocument/2006/relationships/image" Target="../media/image142.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145.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png"/></Relationships>
</file>

<file path=ppt/slides/_rels/slide77.xml.rels><?xml version="1.0" encoding="UTF-8" standalone="yes"?>
<Relationships xmlns="http://schemas.openxmlformats.org/package/2006/relationships"><Relationship Id="rId3" Type="http://schemas.openxmlformats.org/officeDocument/2006/relationships/package" Target="../embeddings/Microsoft_Visio_Drawing111111111.vsdx"/><Relationship Id="rId4" Type="http://schemas.openxmlformats.org/officeDocument/2006/relationships/image" Target="../media/image147.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jpeg"/><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9.png"/></Relationships>
</file>

<file path=ppt/slides/_rels/slide82.xml.rels><?xml version="1.0" encoding="UTF-8" standalone="yes"?>
<Relationships xmlns="http://schemas.openxmlformats.org/package/2006/relationships"><Relationship Id="rId3" Type="http://schemas.openxmlformats.org/officeDocument/2006/relationships/image" Target="../media/image151.png"/><Relationship Id="rId4" Type="http://schemas.openxmlformats.org/officeDocument/2006/relationships/image" Target="../media/image152.png"/><Relationship Id="rId5" Type="http://schemas.openxmlformats.org/officeDocument/2006/relationships/image" Target="../media/image153.png"/><Relationship Id="rId6" Type="http://schemas.openxmlformats.org/officeDocument/2006/relationships/image" Target="../media/image154.png"/><Relationship Id="rId7" Type="http://schemas.openxmlformats.org/officeDocument/2006/relationships/image" Target="../media/image155.png"/><Relationship Id="rId8" Type="http://schemas.openxmlformats.org/officeDocument/2006/relationships/image" Target="../media/image156.png"/><Relationship Id="rId9" Type="http://schemas.openxmlformats.org/officeDocument/2006/relationships/image" Target="../media/image157.png"/><Relationship Id="rId1" Type="http://schemas.openxmlformats.org/officeDocument/2006/relationships/slideLayout" Target="../slideLayouts/slideLayout2.xml"/><Relationship Id="rId2" Type="http://schemas.openxmlformats.org/officeDocument/2006/relationships/image" Target="../media/image15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8.png"/></Relationships>
</file>

<file path=ppt/slides/_rels/slide84.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161.PNG"/><Relationship Id="rId1" Type="http://schemas.openxmlformats.org/officeDocument/2006/relationships/slideLayout" Target="../slideLayouts/slideLayout7.xml"/><Relationship Id="rId2" Type="http://schemas.openxmlformats.org/officeDocument/2006/relationships/image" Target="../media/image15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2.PNG"/></Relationships>
</file>

<file path=ppt/slides/_rels/slide86.xml.rels><?xml version="1.0" encoding="UTF-8" standalone="yes"?>
<Relationships xmlns="http://schemas.openxmlformats.org/package/2006/relationships"><Relationship Id="rId3" Type="http://schemas.openxmlformats.org/officeDocument/2006/relationships/image" Target="../media/image164.png"/><Relationship Id="rId4" Type="http://schemas.openxmlformats.org/officeDocument/2006/relationships/image" Target="../media/image165.png"/><Relationship Id="rId1" Type="http://schemas.openxmlformats.org/officeDocument/2006/relationships/slideLayout" Target="../slideLayouts/slideLayout2.xml"/><Relationship Id="rId2" Type="http://schemas.openxmlformats.org/officeDocument/2006/relationships/image" Target="../media/image16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66.jpeg"/></Relationships>
</file>

<file path=ppt/slides/_rels/slide89.xml.rels><?xml version="1.0" encoding="UTF-8" standalone="yes"?>
<Relationships xmlns="http://schemas.openxmlformats.org/package/2006/relationships"><Relationship Id="rId11" Type="http://schemas.openxmlformats.org/officeDocument/2006/relationships/image" Target="../media/image170.jpg"/><Relationship Id="rId12" Type="http://schemas.openxmlformats.org/officeDocument/2006/relationships/image" Target="../media/image171.jpg"/><Relationship Id="rId13" Type="http://schemas.openxmlformats.org/officeDocument/2006/relationships/image" Target="../media/image172.jpg"/><Relationship Id="rId14" Type="http://schemas.openxmlformats.org/officeDocument/2006/relationships/image" Target="../media/image173.jpg"/><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167.jpg"/><Relationship Id="rId9" Type="http://schemas.openxmlformats.org/officeDocument/2006/relationships/image" Target="../media/image168.png"/><Relationship Id="rId10" Type="http://schemas.openxmlformats.org/officeDocument/2006/relationships/image" Target="../media/image16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6.jpeg"/></Relationships>
</file>

<file path=ppt/slides/_rels/slide90.xml.rels><?xml version="1.0" encoding="UTF-8" standalone="yes"?>
<Relationships xmlns="http://schemas.openxmlformats.org/package/2006/relationships"><Relationship Id="rId9" Type="http://schemas.openxmlformats.org/officeDocument/2006/relationships/image" Target="../media/image181.jpeg"/><Relationship Id="rId20" Type="http://schemas.microsoft.com/office/2007/relationships/hdphoto" Target="../media/hdphoto6.wdp"/><Relationship Id="rId10" Type="http://schemas.openxmlformats.org/officeDocument/2006/relationships/image" Target="../media/image182.png"/><Relationship Id="rId11" Type="http://schemas.openxmlformats.org/officeDocument/2006/relationships/image" Target="../media/image183.jpeg"/><Relationship Id="rId12" Type="http://schemas.openxmlformats.org/officeDocument/2006/relationships/image" Target="../media/image184.png"/><Relationship Id="rId13" Type="http://schemas.openxmlformats.org/officeDocument/2006/relationships/image" Target="../media/image185.jpeg"/><Relationship Id="rId14" Type="http://schemas.microsoft.com/office/2007/relationships/hdphoto" Target="../media/hdphoto2.wdp"/><Relationship Id="rId15" Type="http://schemas.openxmlformats.org/officeDocument/2006/relationships/image" Target="../media/image186.png"/><Relationship Id="rId16" Type="http://schemas.microsoft.com/office/2007/relationships/hdphoto" Target="../media/hdphoto3.wdp"/><Relationship Id="rId17" Type="http://schemas.microsoft.com/office/2007/relationships/hdphoto" Target="../media/hdphoto4.wdp"/><Relationship Id="rId18" Type="http://schemas.microsoft.com/office/2007/relationships/hdphoto" Target="../media/hdphoto5.wdp"/><Relationship Id="rId19" Type="http://schemas.openxmlformats.org/officeDocument/2006/relationships/image" Target="../media/image187.png"/><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74.png"/><Relationship Id="rId4" Type="http://schemas.openxmlformats.org/officeDocument/2006/relationships/image" Target="../media/image176.png"/><Relationship Id="rId5" Type="http://schemas.openxmlformats.org/officeDocument/2006/relationships/image" Target="../media/image177.jpeg"/><Relationship Id="rId6" Type="http://schemas.openxmlformats.org/officeDocument/2006/relationships/image" Target="../media/image178.png"/><Relationship Id="rId7" Type="http://schemas.openxmlformats.org/officeDocument/2006/relationships/image" Target="../media/image179.jpeg"/><Relationship Id="rId8" Type="http://schemas.openxmlformats.org/officeDocument/2006/relationships/image" Target="../media/image180.png"/></Relationships>
</file>

<file path=ppt/slides/_rels/slide91.xml.rels><?xml version="1.0" encoding="UTF-8" standalone="yes"?>
<Relationships xmlns="http://schemas.openxmlformats.org/package/2006/relationships"><Relationship Id="rId3" Type="http://schemas.openxmlformats.org/officeDocument/2006/relationships/image" Target="../media/image189.png"/><Relationship Id="rId4" Type="http://schemas.openxmlformats.org/officeDocument/2006/relationships/image" Target="../media/image190.png"/><Relationship Id="rId5" Type="http://schemas.openxmlformats.org/officeDocument/2006/relationships/image" Target="../media/image191.png"/><Relationship Id="rId6" Type="http://schemas.openxmlformats.org/officeDocument/2006/relationships/image" Target="../media/image192.jpeg"/><Relationship Id="rId7" Type="http://schemas.microsoft.com/office/2007/relationships/hdphoto" Target="../media/hdphoto7.wdp"/><Relationship Id="rId8" Type="http://schemas.openxmlformats.org/officeDocument/2006/relationships/image" Target="../media/image193.png"/><Relationship Id="rId1" Type="http://schemas.openxmlformats.org/officeDocument/2006/relationships/slideLayout" Target="../slideLayouts/slideLayout2.xml"/><Relationship Id="rId2" Type="http://schemas.openxmlformats.org/officeDocument/2006/relationships/image" Target="../media/image188.jpeg"/></Relationships>
</file>

<file path=ppt/slides/_rels/slide92.xml.rels><?xml version="1.0" encoding="UTF-8" standalone="yes"?>
<Relationships xmlns="http://schemas.openxmlformats.org/package/2006/relationships"><Relationship Id="rId3" Type="http://schemas.microsoft.com/office/2007/relationships/hdphoto" Target="../media/hdphoto8.wdp"/><Relationship Id="rId4" Type="http://schemas.openxmlformats.org/officeDocument/2006/relationships/image" Target="../media/image195.png"/><Relationship Id="rId5" Type="http://schemas.microsoft.com/office/2007/relationships/hdphoto" Target="../media/hdphoto9.wdp"/><Relationship Id="rId6" Type="http://schemas.openxmlformats.org/officeDocument/2006/relationships/image" Target="../media/image196.jpg"/><Relationship Id="rId7" Type="http://schemas.openxmlformats.org/officeDocument/2006/relationships/image" Target="../media/image197.png"/><Relationship Id="rId8" Type="http://schemas.microsoft.com/office/2007/relationships/hdphoto" Target="../media/hdphoto10.wdp"/><Relationship Id="rId9" Type="http://schemas.openxmlformats.org/officeDocument/2006/relationships/image" Target="../media/image189.png"/><Relationship Id="rId10" Type="http://schemas.microsoft.com/office/2007/relationships/hdphoto" Target="../media/hdphoto11.wdp"/><Relationship Id="rId1" Type="http://schemas.openxmlformats.org/officeDocument/2006/relationships/slideLayout" Target="../slideLayouts/slideLayout2.xml"/><Relationship Id="rId2" Type="http://schemas.openxmlformats.org/officeDocument/2006/relationships/image" Target="../media/image194.png"/></Relationships>
</file>

<file path=ppt/slides/_rels/slide93.xml.rels><?xml version="1.0" encoding="UTF-8" standalone="yes"?>
<Relationships xmlns="http://schemas.openxmlformats.org/package/2006/relationships"><Relationship Id="rId11" Type="http://schemas.openxmlformats.org/officeDocument/2006/relationships/image" Target="../media/image204.png"/><Relationship Id="rId12" Type="http://schemas.openxmlformats.org/officeDocument/2006/relationships/image" Target="../media/image205.jpg"/><Relationship Id="rId13" Type="http://schemas.openxmlformats.org/officeDocument/2006/relationships/image" Target="../media/image206.jpg"/><Relationship Id="rId14" Type="http://schemas.openxmlformats.org/officeDocument/2006/relationships/image" Target="../media/image207.png"/><Relationship Id="rId15" Type="http://schemas.openxmlformats.org/officeDocument/2006/relationships/image" Target="../media/image208.PNG"/><Relationship Id="rId16" Type="http://schemas.openxmlformats.org/officeDocument/2006/relationships/oleObject" Target="../embeddings/oleObject6.bin"/><Relationship Id="rId17" Type="http://schemas.openxmlformats.org/officeDocument/2006/relationships/image" Target="../media/image198.wmf"/><Relationship Id="rId1" Type="http://schemas.openxmlformats.org/officeDocument/2006/relationships/vmlDrawing" Target="../drawings/vmlDrawing7.vml"/><Relationship Id="rId2" Type="http://schemas.openxmlformats.org/officeDocument/2006/relationships/slideLayout" Target="../slideLayouts/slideLayout2.xml"/><Relationship Id="rId3" Type="http://schemas.openxmlformats.org/officeDocument/2006/relationships/image" Target="../media/image199.png"/><Relationship Id="rId4" Type="http://schemas.openxmlformats.org/officeDocument/2006/relationships/image" Target="../media/image200.png"/><Relationship Id="rId5" Type="http://schemas.microsoft.com/office/2007/relationships/hdphoto" Target="../media/hdphoto12.wdp"/><Relationship Id="rId6" Type="http://schemas.openxmlformats.org/officeDocument/2006/relationships/image" Target="../media/image201.png"/><Relationship Id="rId7" Type="http://schemas.openxmlformats.org/officeDocument/2006/relationships/image" Target="../media/image202.png"/><Relationship Id="rId8" Type="http://schemas.openxmlformats.org/officeDocument/2006/relationships/image" Target="../media/image189.png"/><Relationship Id="rId9" Type="http://schemas.openxmlformats.org/officeDocument/2006/relationships/image" Target="../media/image203.jpeg"/><Relationship Id="rId10" Type="http://schemas.microsoft.com/office/2007/relationships/hdphoto" Target="../media/hdphoto13.wdp"/></Relationships>
</file>

<file path=ppt/slides/_rels/slide94.xml.rels><?xml version="1.0" encoding="UTF-8" standalone="yes"?>
<Relationships xmlns="http://schemas.openxmlformats.org/package/2006/relationships"><Relationship Id="rId3" Type="http://schemas.openxmlformats.org/officeDocument/2006/relationships/hyperlink" Target="http://www.silverlink247.com/" TargetMode="External"/><Relationship Id="rId4" Type="http://schemas.openxmlformats.org/officeDocument/2006/relationships/image" Target="../media/image209.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0.png"/><Relationship Id="rId3" Type="http://schemas.openxmlformats.org/officeDocument/2006/relationships/image" Target="../media/image21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2.png"/></Relationships>
</file>

<file path=ppt/slides/_rels/slide97.xml.rels><?xml version="1.0" encoding="UTF-8" standalone="yes"?>
<Relationships xmlns="http://schemas.openxmlformats.org/package/2006/relationships"><Relationship Id="rId3" Type="http://schemas.microsoft.com/office/2007/relationships/hdphoto" Target="../media/hdphoto14.wdp"/><Relationship Id="rId4" Type="http://schemas.openxmlformats.org/officeDocument/2006/relationships/image" Target="../media/image214.jpeg"/><Relationship Id="rId5" Type="http://schemas.microsoft.com/office/2007/relationships/hdphoto" Target="../media/hdphoto15.wdp"/><Relationship Id="rId1" Type="http://schemas.openxmlformats.org/officeDocument/2006/relationships/slideLayout" Target="../slideLayouts/slideLayout2.xml"/><Relationship Id="rId2" Type="http://schemas.openxmlformats.org/officeDocument/2006/relationships/image" Target="../media/image213.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37" y="372862"/>
            <a:ext cx="8915400" cy="2209800"/>
          </a:xfrm>
        </p:spPr>
        <p:txBody>
          <a:bodyPr>
            <a:normAutofit/>
          </a:bodyPr>
          <a:lstStyle/>
          <a:p>
            <a:r>
              <a:rPr lang="en-US" sz="3600" b="1" dirty="0" smtClean="0"/>
              <a:t>Recent </a:t>
            </a:r>
            <a:r>
              <a:rPr lang="en-US" sz="3600" b="1" dirty="0"/>
              <a:t>Research at the Artificial Intelligence Lab of the University of Arizona: </a:t>
            </a:r>
            <a:r>
              <a:rPr lang="en-US" sz="3600" b="1" dirty="0" err="1"/>
              <a:t>AZSecure</a:t>
            </a:r>
            <a:r>
              <a:rPr lang="en-US" sz="3600" b="1" dirty="0"/>
              <a:t> for Advanced Cyber Threat Intelligence and </a:t>
            </a:r>
            <a:r>
              <a:rPr lang="en-US" sz="3600" b="1" dirty="0" err="1"/>
              <a:t>SilverLink</a:t>
            </a:r>
            <a:r>
              <a:rPr lang="en-US" sz="3600" b="1" dirty="0"/>
              <a:t> for Proactive Mobile </a:t>
            </a:r>
            <a:r>
              <a:rPr lang="en-US" sz="3600" b="1" dirty="0" smtClean="0"/>
              <a:t>Health</a:t>
            </a:r>
            <a:endParaRPr lang="en-US" sz="3600" b="1" dirty="0"/>
          </a:p>
        </p:txBody>
      </p:sp>
      <p:sp>
        <p:nvSpPr>
          <p:cNvPr id="3" name="Subtitle 2"/>
          <p:cNvSpPr>
            <a:spLocks noGrp="1"/>
          </p:cNvSpPr>
          <p:nvPr>
            <p:ph type="subTitle" idx="1"/>
          </p:nvPr>
        </p:nvSpPr>
        <p:spPr>
          <a:xfrm>
            <a:off x="1905897" y="3107293"/>
            <a:ext cx="8336280" cy="3108960"/>
          </a:xfrm>
        </p:spPr>
        <p:txBody>
          <a:bodyPr>
            <a:noAutofit/>
          </a:bodyPr>
          <a:lstStyle/>
          <a:p>
            <a:pPr algn="ctr"/>
            <a:r>
              <a:rPr lang="en-US" dirty="0"/>
              <a:t>Hsinchun Chen, Ph. D.</a:t>
            </a:r>
            <a:endParaRPr lang="en-US" altLang="zh-CN" dirty="0"/>
          </a:p>
          <a:p>
            <a:pPr algn="ctr"/>
            <a:r>
              <a:rPr lang="en-US" dirty="0"/>
              <a:t>Regents’ Professor, Thomas R. Brown Chair</a:t>
            </a:r>
          </a:p>
          <a:p>
            <a:pPr algn="ctr"/>
            <a:r>
              <a:rPr lang="en-US" dirty="0"/>
              <a:t>Director, </a:t>
            </a:r>
            <a:r>
              <a:rPr lang="en-US" dirty="0" smtClean="0"/>
              <a:t>Artificial Intelligence Lab</a:t>
            </a:r>
          </a:p>
          <a:p>
            <a:pPr algn="ctr"/>
            <a:r>
              <a:rPr lang="en-US" dirty="0" smtClean="0"/>
              <a:t>University </a:t>
            </a:r>
            <a:r>
              <a:rPr lang="en-US" dirty="0"/>
              <a:t>of Arizona</a:t>
            </a:r>
          </a:p>
          <a:p>
            <a:pPr algn="ctr"/>
            <a:endParaRPr lang="en-US" b="1" dirty="0"/>
          </a:p>
          <a:p>
            <a:pPr algn="ctr"/>
            <a:r>
              <a:rPr lang="en-US" sz="1600" b="1" dirty="0">
                <a:solidFill>
                  <a:srgbClr val="000000"/>
                </a:solidFill>
              </a:rPr>
              <a:t>Funding Acknowledgements: </a:t>
            </a:r>
            <a:r>
              <a:rPr lang="en-US" sz="1600" b="1" dirty="0" smtClean="0">
                <a:solidFill>
                  <a:srgbClr val="000000"/>
                </a:solidFill>
              </a:rPr>
              <a:t>NSF, NLM; </a:t>
            </a:r>
            <a:r>
              <a:rPr lang="en-US" sz="1600" b="1" dirty="0">
                <a:solidFill>
                  <a:srgbClr val="000000"/>
                </a:solidFill>
              </a:rPr>
              <a:t>DOJ, DHS, DOD</a:t>
            </a:r>
          </a:p>
        </p:txBody>
      </p:sp>
    </p:spTree>
    <p:extLst>
      <p:ext uri="{BB962C8B-B14F-4D97-AF65-F5344CB8AC3E}">
        <p14:creationId xmlns:p14="http://schemas.microsoft.com/office/powerpoint/2010/main" val="2530973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1752600" y="685799"/>
            <a:ext cx="8534400" cy="304800"/>
          </a:xfrm>
        </p:spPr>
        <p:txBody>
          <a:bodyPr>
            <a:normAutofit fontScale="90000"/>
          </a:bodyPr>
          <a:lstStyle/>
          <a:p>
            <a:pPr eaLnBrk="1" hangingPunct="1"/>
            <a:r>
              <a:rPr lang="en-US" sz="2800" dirty="0" err="1"/>
              <a:t>CyberGate</a:t>
            </a:r>
            <a:r>
              <a:rPr lang="en-US" sz="2800" dirty="0"/>
              <a:t> for Social Media Analytics: Ideational, Textual and Interpersonal Information</a:t>
            </a:r>
          </a:p>
        </p:txBody>
      </p:sp>
      <p:pic>
        <p:nvPicPr>
          <p:cNvPr id="20484" name="Picture 15"/>
          <p:cNvPicPr>
            <a:picLocks noGrp="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2600" y="1523546"/>
            <a:ext cx="8382000" cy="4147457"/>
          </a:xfrm>
          <a:noFill/>
        </p:spPr>
      </p:pic>
      <p:sp>
        <p:nvSpPr>
          <p:cNvPr id="204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9pPr>
          </a:lstStyle>
          <a:p>
            <a:pPr eaLnBrk="1" hangingPunct="1"/>
            <a:fld id="{EE7B30A8-018B-44AD-8A38-763A26CDC4AB}" type="slidenum">
              <a:rPr lang="en-US" altLang="zh-CN" sz="1200">
                <a:solidFill>
                  <a:srgbClr val="000000"/>
                </a:solidFill>
              </a:rPr>
              <a:pPr eaLnBrk="1" hangingPunct="1"/>
              <a:t>10</a:t>
            </a:fld>
            <a:endParaRPr lang="en-US" altLang="zh-CN" sz="1200">
              <a:solidFill>
                <a:srgbClr val="000000"/>
              </a:solidFill>
            </a:endParaRPr>
          </a:p>
        </p:txBody>
      </p:sp>
      <p:sp>
        <p:nvSpPr>
          <p:cNvPr id="6" name="Rectangle 5"/>
          <p:cNvSpPr/>
          <p:nvPr/>
        </p:nvSpPr>
        <p:spPr>
          <a:xfrm>
            <a:off x="1752600" y="1523546"/>
            <a:ext cx="3686788" cy="15353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036378" y="4065880"/>
            <a:ext cx="1386194" cy="7564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4759633"/>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dirty="0"/>
              <a:t>Literature Review: Hidden Markov Model</a:t>
            </a:r>
            <a:endParaRPr lang="en-US" dirty="0"/>
          </a:p>
        </p:txBody>
      </p:sp>
      <p:sp>
        <p:nvSpPr>
          <p:cNvPr id="4" name="Date Placeholder 3"/>
          <p:cNvSpPr>
            <a:spLocks noGrp="1"/>
          </p:cNvSpPr>
          <p:nvPr>
            <p:ph type="dt" sz="half" idx="10"/>
          </p:nvPr>
        </p:nvSpPr>
        <p:spPr/>
        <p:txBody>
          <a:bodyPr/>
          <a:lstStyle/>
          <a:p>
            <a:fld id="{94A19E05-AB32-4BFC-BAD5-1AD7DB95C4BC}" type="datetime1">
              <a:rPr lang="en-US" smtClean="0"/>
              <a:t>2/26/18</a:t>
            </a:fld>
            <a:endParaRPr lang="en-US"/>
          </a:p>
        </p:txBody>
      </p:sp>
      <p:sp>
        <p:nvSpPr>
          <p:cNvPr id="5" name="Slide Number Placeholder 4"/>
          <p:cNvSpPr>
            <a:spLocks noGrp="1"/>
          </p:cNvSpPr>
          <p:nvPr>
            <p:ph type="sldNum" sz="quarter" idx="12"/>
          </p:nvPr>
        </p:nvSpPr>
        <p:spPr/>
        <p:txBody>
          <a:bodyPr/>
          <a:lstStyle/>
          <a:p>
            <a:fld id="{63074F9D-333A-4734-BFD0-2908E9E830B8}" type="slidenum">
              <a:rPr lang="en-US" smtClean="0"/>
              <a:t>100</a:t>
            </a:fld>
            <a:endParaRPr lang="en-US"/>
          </a:p>
        </p:txBody>
      </p:sp>
      <p:graphicFrame>
        <p:nvGraphicFramePr>
          <p:cNvPr id="6" name="Chart 5"/>
          <p:cNvGraphicFramePr>
            <a:graphicFrameLocks/>
          </p:cNvGraphicFramePr>
          <p:nvPr>
            <p:extLst/>
          </p:nvPr>
        </p:nvGraphicFramePr>
        <p:xfrm>
          <a:off x="3181351" y="2125267"/>
          <a:ext cx="6103019" cy="2609979"/>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3517769" y="3183314"/>
            <a:ext cx="1915998"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5469117" y="3242856"/>
            <a:ext cx="410066"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7696200" y="3122067"/>
            <a:ext cx="1470582"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p:cNvSpPr/>
          <p:nvPr/>
        </p:nvSpPr>
        <p:spPr>
          <a:xfrm>
            <a:off x="5914535" y="2394242"/>
            <a:ext cx="1769565" cy="17081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p:cNvSpPr txBox="1"/>
          <p:nvPr/>
        </p:nvSpPr>
        <p:spPr>
          <a:xfrm>
            <a:off x="3790285" y="2037046"/>
            <a:ext cx="1095866" cy="300082"/>
          </a:xfrm>
          <a:prstGeom prst="rect">
            <a:avLst/>
          </a:prstGeom>
          <a:noFill/>
        </p:spPr>
        <p:txBody>
          <a:bodyPr wrap="square" rtlCol="0">
            <a:spAutoFit/>
          </a:bodyPr>
          <a:lstStyle/>
          <a:p>
            <a:r>
              <a:rPr lang="en-US" sz="1350" dirty="0">
                <a:solidFill>
                  <a:srgbClr val="FF0000"/>
                </a:solidFill>
              </a:rPr>
              <a:t>Upright Still</a:t>
            </a:r>
          </a:p>
        </p:txBody>
      </p:sp>
      <p:sp>
        <p:nvSpPr>
          <p:cNvPr id="13" name="TextBox 12"/>
          <p:cNvSpPr txBox="1"/>
          <p:nvPr/>
        </p:nvSpPr>
        <p:spPr>
          <a:xfrm>
            <a:off x="5316227" y="2041518"/>
            <a:ext cx="715847" cy="300082"/>
          </a:xfrm>
          <a:prstGeom prst="rect">
            <a:avLst/>
          </a:prstGeom>
          <a:noFill/>
        </p:spPr>
        <p:txBody>
          <a:bodyPr wrap="square" rtlCol="0">
            <a:spAutoFit/>
          </a:bodyPr>
          <a:lstStyle/>
          <a:p>
            <a:r>
              <a:rPr lang="en-US" sz="1350" dirty="0">
                <a:solidFill>
                  <a:srgbClr val="FF0000"/>
                </a:solidFill>
              </a:rPr>
              <a:t>Falling</a:t>
            </a:r>
          </a:p>
        </p:txBody>
      </p:sp>
      <p:sp>
        <p:nvSpPr>
          <p:cNvPr id="14" name="TextBox 13"/>
          <p:cNvSpPr txBox="1"/>
          <p:nvPr/>
        </p:nvSpPr>
        <p:spPr>
          <a:xfrm>
            <a:off x="6298971" y="2041518"/>
            <a:ext cx="817796" cy="300082"/>
          </a:xfrm>
          <a:prstGeom prst="rect">
            <a:avLst/>
          </a:prstGeom>
          <a:noFill/>
        </p:spPr>
        <p:txBody>
          <a:bodyPr wrap="square" rtlCol="0">
            <a:spAutoFit/>
          </a:bodyPr>
          <a:lstStyle/>
          <a:p>
            <a:r>
              <a:rPr lang="en-US" sz="1350" dirty="0">
                <a:solidFill>
                  <a:srgbClr val="FF0000"/>
                </a:solidFill>
              </a:rPr>
              <a:t>Impact</a:t>
            </a:r>
          </a:p>
        </p:txBody>
      </p:sp>
      <p:sp>
        <p:nvSpPr>
          <p:cNvPr id="15" name="TextBox 14"/>
          <p:cNvSpPr txBox="1"/>
          <p:nvPr/>
        </p:nvSpPr>
        <p:spPr>
          <a:xfrm>
            <a:off x="7696201" y="2041875"/>
            <a:ext cx="1244339" cy="507831"/>
          </a:xfrm>
          <a:prstGeom prst="rect">
            <a:avLst/>
          </a:prstGeom>
          <a:noFill/>
        </p:spPr>
        <p:txBody>
          <a:bodyPr wrap="square" rtlCol="0">
            <a:spAutoFit/>
          </a:bodyPr>
          <a:lstStyle/>
          <a:p>
            <a:r>
              <a:rPr lang="en-US" sz="1350" dirty="0">
                <a:solidFill>
                  <a:srgbClr val="FF0000"/>
                </a:solidFill>
              </a:rPr>
              <a:t>Lying Down Still</a:t>
            </a:r>
          </a:p>
        </p:txBody>
      </p:sp>
      <p:cxnSp>
        <p:nvCxnSpPr>
          <p:cNvPr id="17" name="Straight Arrow Connector 16"/>
          <p:cNvCxnSpPr/>
          <p:nvPr/>
        </p:nvCxnSpPr>
        <p:spPr>
          <a:xfrm flipV="1">
            <a:off x="4338218" y="2255616"/>
            <a:ext cx="0" cy="8664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646186" y="2255616"/>
            <a:ext cx="0" cy="8664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8361105" y="2330609"/>
            <a:ext cx="0" cy="6712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a:stretch>
            <a:fillRect/>
          </a:stretch>
        </p:blipFill>
        <p:spPr>
          <a:xfrm>
            <a:off x="7696200" y="4267201"/>
            <a:ext cx="2704624" cy="1803083"/>
          </a:xfrm>
          <a:prstGeom prst="rect">
            <a:avLst/>
          </a:prstGeom>
        </p:spPr>
      </p:pic>
    </p:spTree>
    <p:extLst>
      <p:ext uri="{BB962C8B-B14F-4D97-AF65-F5344CB8AC3E}">
        <p14:creationId xmlns:p14="http://schemas.microsoft.com/office/powerpoint/2010/main" val="3602563742"/>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Design</a:t>
            </a:r>
            <a:endParaRPr lang="en-US" dirty="0"/>
          </a:p>
        </p:txBody>
      </p:sp>
      <p:sp>
        <p:nvSpPr>
          <p:cNvPr id="4" name="Date Placeholder 3"/>
          <p:cNvSpPr>
            <a:spLocks noGrp="1"/>
          </p:cNvSpPr>
          <p:nvPr>
            <p:ph type="dt" sz="half" idx="10"/>
          </p:nvPr>
        </p:nvSpPr>
        <p:spPr/>
        <p:txBody>
          <a:bodyPr/>
          <a:lstStyle/>
          <a:p>
            <a:fld id="{94A19E05-AB32-4BFC-BAD5-1AD7DB95C4BC}" type="datetime1">
              <a:rPr lang="en-US" smtClean="0"/>
              <a:t>2/26/18</a:t>
            </a:fld>
            <a:endParaRPr lang="en-US"/>
          </a:p>
        </p:txBody>
      </p:sp>
      <p:sp>
        <p:nvSpPr>
          <p:cNvPr id="5" name="Slide Number Placeholder 4"/>
          <p:cNvSpPr>
            <a:spLocks noGrp="1"/>
          </p:cNvSpPr>
          <p:nvPr>
            <p:ph type="sldNum" sz="quarter" idx="12"/>
          </p:nvPr>
        </p:nvSpPr>
        <p:spPr/>
        <p:txBody>
          <a:bodyPr/>
          <a:lstStyle/>
          <a:p>
            <a:fld id="{63074F9D-333A-4734-BFD0-2908E9E830B8}" type="slidenum">
              <a:rPr lang="en-US" smtClean="0"/>
              <a:t>101</a:t>
            </a:fld>
            <a:endParaRPr lang="en-US"/>
          </a:p>
        </p:txBody>
      </p:sp>
      <p:sp>
        <p:nvSpPr>
          <p:cNvPr id="9" name="Rectangle 8"/>
          <p:cNvSpPr/>
          <p:nvPr/>
        </p:nvSpPr>
        <p:spPr>
          <a:xfrm>
            <a:off x="3534226" y="3592502"/>
            <a:ext cx="1294001" cy="6479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200" dirty="0">
                <a:solidFill>
                  <a:schemeClr val="tx1"/>
                </a:solidFill>
              </a:rPr>
              <a:t>Raw Acceleration Data</a:t>
            </a:r>
          </a:p>
        </p:txBody>
      </p:sp>
      <p:sp>
        <p:nvSpPr>
          <p:cNvPr id="10" name="Rounded Rectangle 9"/>
          <p:cNvSpPr/>
          <p:nvPr/>
        </p:nvSpPr>
        <p:spPr>
          <a:xfrm>
            <a:off x="3534226" y="2517134"/>
            <a:ext cx="1294001" cy="75474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solidFill>
                  <a:schemeClr val="tx1"/>
                </a:solidFill>
              </a:rPr>
              <a:t>Data Collection</a:t>
            </a:r>
          </a:p>
        </p:txBody>
      </p:sp>
      <p:sp>
        <p:nvSpPr>
          <p:cNvPr id="22" name="Rounded Rectangle 21"/>
          <p:cNvSpPr/>
          <p:nvPr/>
        </p:nvSpPr>
        <p:spPr>
          <a:xfrm>
            <a:off x="4884616" y="2517132"/>
            <a:ext cx="1294001" cy="75474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200" b="1" dirty="0">
                <a:solidFill>
                  <a:srgbClr val="FF0000"/>
                </a:solidFill>
              </a:rPr>
              <a:t>Sensor Orientation Calibration</a:t>
            </a:r>
          </a:p>
        </p:txBody>
      </p:sp>
      <p:sp>
        <p:nvSpPr>
          <p:cNvPr id="25" name="Rounded Rectangle 24"/>
          <p:cNvSpPr/>
          <p:nvPr/>
        </p:nvSpPr>
        <p:spPr>
          <a:xfrm>
            <a:off x="6235005" y="2517132"/>
            <a:ext cx="1294001" cy="75474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solidFill>
                  <a:srgbClr val="FF0000"/>
                </a:solidFill>
              </a:rPr>
              <a:t>HMM Design</a:t>
            </a:r>
          </a:p>
        </p:txBody>
      </p:sp>
      <p:sp>
        <p:nvSpPr>
          <p:cNvPr id="27" name="Rounded Rectangle 26"/>
          <p:cNvSpPr/>
          <p:nvPr/>
        </p:nvSpPr>
        <p:spPr>
          <a:xfrm>
            <a:off x="7585393" y="2517132"/>
            <a:ext cx="1294001" cy="75474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solidFill>
                  <a:schemeClr val="tx1"/>
                </a:solidFill>
              </a:rPr>
              <a:t>Evaluation</a:t>
            </a:r>
          </a:p>
        </p:txBody>
      </p:sp>
      <p:sp>
        <p:nvSpPr>
          <p:cNvPr id="29" name="Rectangle 28"/>
          <p:cNvSpPr/>
          <p:nvPr/>
        </p:nvSpPr>
        <p:spPr>
          <a:xfrm>
            <a:off x="4884615" y="3592502"/>
            <a:ext cx="1294001" cy="6479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200" dirty="0">
                <a:solidFill>
                  <a:schemeClr val="tx1"/>
                </a:solidFill>
              </a:rPr>
              <a:t>Calibrated Acceleration Data</a:t>
            </a:r>
          </a:p>
        </p:txBody>
      </p:sp>
      <p:sp>
        <p:nvSpPr>
          <p:cNvPr id="30" name="Rectangle 29"/>
          <p:cNvSpPr/>
          <p:nvPr/>
        </p:nvSpPr>
        <p:spPr>
          <a:xfrm>
            <a:off x="6235004" y="3592502"/>
            <a:ext cx="1294001" cy="6479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200" dirty="0">
                <a:solidFill>
                  <a:schemeClr val="tx1"/>
                </a:solidFill>
              </a:rPr>
              <a:t>Fall and Non-Fall HMMs</a:t>
            </a:r>
          </a:p>
        </p:txBody>
      </p:sp>
      <p:sp>
        <p:nvSpPr>
          <p:cNvPr id="32" name="Rectangle 31"/>
          <p:cNvSpPr/>
          <p:nvPr/>
        </p:nvSpPr>
        <p:spPr>
          <a:xfrm>
            <a:off x="7585394" y="3592502"/>
            <a:ext cx="1294001" cy="6479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200" dirty="0">
                <a:solidFill>
                  <a:schemeClr val="tx1"/>
                </a:solidFill>
              </a:rPr>
              <a:t>Fall or </a:t>
            </a:r>
            <a:br>
              <a:rPr lang="en-US" sz="1200" dirty="0">
                <a:solidFill>
                  <a:schemeClr val="tx1"/>
                </a:solidFill>
              </a:rPr>
            </a:br>
            <a:r>
              <a:rPr lang="en-US" sz="1200" dirty="0">
                <a:solidFill>
                  <a:schemeClr val="tx1"/>
                </a:solidFill>
              </a:rPr>
              <a:t>Non-Fall</a:t>
            </a:r>
          </a:p>
        </p:txBody>
      </p:sp>
      <p:sp>
        <p:nvSpPr>
          <p:cNvPr id="35" name="TextBox 34"/>
          <p:cNvSpPr txBox="1"/>
          <p:nvPr/>
        </p:nvSpPr>
        <p:spPr>
          <a:xfrm>
            <a:off x="5186313" y="4549972"/>
            <a:ext cx="2226021" cy="300082"/>
          </a:xfrm>
          <a:prstGeom prst="rect">
            <a:avLst/>
          </a:prstGeom>
          <a:noFill/>
        </p:spPr>
        <p:txBody>
          <a:bodyPr wrap="square" rtlCol="0">
            <a:spAutoFit/>
          </a:bodyPr>
          <a:lstStyle/>
          <a:p>
            <a:r>
              <a:rPr lang="en-US" sz="1350" dirty="0"/>
              <a:t>Fig. 4. Research design</a:t>
            </a:r>
          </a:p>
        </p:txBody>
      </p:sp>
      <p:cxnSp>
        <p:nvCxnSpPr>
          <p:cNvPr id="12" name="Straight Arrow Connector 11"/>
          <p:cNvCxnSpPr/>
          <p:nvPr/>
        </p:nvCxnSpPr>
        <p:spPr>
          <a:xfrm flipV="1">
            <a:off x="4558459" y="2962872"/>
            <a:ext cx="374715"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5932858" y="2959986"/>
            <a:ext cx="37471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7398035" y="2947052"/>
            <a:ext cx="37471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0" idx="2"/>
            <a:endCxn id="9" idx="0"/>
          </p:cNvCxnSpPr>
          <p:nvPr/>
        </p:nvCxnSpPr>
        <p:spPr>
          <a:xfrm flipH="1">
            <a:off x="4022064" y="3176008"/>
            <a:ext cx="1" cy="4164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22" idx="2"/>
            <a:endCxn id="29" idx="0"/>
          </p:cNvCxnSpPr>
          <p:nvPr/>
        </p:nvCxnSpPr>
        <p:spPr>
          <a:xfrm flipH="1">
            <a:off x="5372453" y="3176008"/>
            <a:ext cx="1" cy="4164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5" idx="2"/>
            <a:endCxn id="30" idx="0"/>
          </p:cNvCxnSpPr>
          <p:nvPr/>
        </p:nvCxnSpPr>
        <p:spPr>
          <a:xfrm flipH="1">
            <a:off x="6722842" y="3176008"/>
            <a:ext cx="1" cy="4164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27" idx="2"/>
            <a:endCxn id="32" idx="0"/>
          </p:cNvCxnSpPr>
          <p:nvPr/>
        </p:nvCxnSpPr>
        <p:spPr>
          <a:xfrm>
            <a:off x="8073232" y="3176008"/>
            <a:ext cx="1" cy="4164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2127352"/>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Design: HMM Design</a:t>
            </a:r>
            <a:endParaRPr lang="en-US" dirty="0"/>
          </a:p>
        </p:txBody>
      </p:sp>
      <p:sp>
        <p:nvSpPr>
          <p:cNvPr id="3" name="Content Placeholder 2"/>
          <p:cNvSpPr>
            <a:spLocks noGrp="1"/>
          </p:cNvSpPr>
          <p:nvPr>
            <p:ph idx="1"/>
          </p:nvPr>
        </p:nvSpPr>
        <p:spPr>
          <a:xfrm>
            <a:off x="2152652" y="2226469"/>
            <a:ext cx="3988127" cy="3263504"/>
          </a:xfrm>
        </p:spPr>
        <p:txBody>
          <a:bodyPr>
            <a:noAutofit/>
          </a:bodyPr>
          <a:lstStyle/>
          <a:p>
            <a:r>
              <a:rPr lang="en-US" sz="1800" dirty="0"/>
              <a:t>Two designs:</a:t>
            </a:r>
          </a:p>
          <a:p>
            <a:pPr lvl="1"/>
            <a:r>
              <a:rPr lang="en-US" sz="1500" dirty="0">
                <a:solidFill>
                  <a:srgbClr val="FF0000"/>
                </a:solidFill>
              </a:rPr>
              <a:t>Specialized models (</a:t>
            </a:r>
            <a:r>
              <a:rPr lang="en-US" sz="1500" b="1" dirty="0">
                <a:solidFill>
                  <a:srgbClr val="FF0000"/>
                </a:solidFill>
              </a:rPr>
              <a:t>SPEC</a:t>
            </a:r>
            <a:r>
              <a:rPr lang="en-US" sz="1500" dirty="0">
                <a:solidFill>
                  <a:srgbClr val="FF0000"/>
                </a:solidFill>
              </a:rPr>
              <a:t>): </a:t>
            </a:r>
            <a:r>
              <a:rPr lang="en-US" sz="1500" dirty="0"/>
              <a:t>train a separate HMM for each type of fall events and normal activities.</a:t>
            </a:r>
          </a:p>
          <a:p>
            <a:pPr lvl="2"/>
            <a:r>
              <a:rPr lang="en-US" sz="1350" dirty="0"/>
              <a:t>Four HMMs for falls, eight HMMs for non-falls</a:t>
            </a:r>
          </a:p>
          <a:p>
            <a:pPr lvl="2"/>
            <a:r>
              <a:rPr lang="en-US" sz="1350" dirty="0"/>
              <a:t>Capture special characteristics for each detailed type of activities</a:t>
            </a:r>
          </a:p>
          <a:p>
            <a:pPr lvl="1"/>
            <a:r>
              <a:rPr lang="en-US" sz="1500" dirty="0">
                <a:solidFill>
                  <a:srgbClr val="FF0000"/>
                </a:solidFill>
              </a:rPr>
              <a:t>Generalized models (</a:t>
            </a:r>
            <a:r>
              <a:rPr lang="en-US" sz="1500" b="1" dirty="0">
                <a:solidFill>
                  <a:srgbClr val="FF0000"/>
                </a:solidFill>
              </a:rPr>
              <a:t>GEN</a:t>
            </a:r>
            <a:r>
              <a:rPr lang="en-US" sz="1500" dirty="0">
                <a:solidFill>
                  <a:srgbClr val="FF0000"/>
                </a:solidFill>
              </a:rPr>
              <a:t>):</a:t>
            </a:r>
            <a:r>
              <a:rPr lang="en-US" sz="1500" dirty="0"/>
              <a:t> train a general HMM for all fall events, and another for all normal activities.</a:t>
            </a:r>
          </a:p>
          <a:p>
            <a:pPr lvl="2"/>
            <a:r>
              <a:rPr lang="en-US" sz="1350" dirty="0"/>
              <a:t>One HMM for falls, one HMM for non-falls</a:t>
            </a:r>
          </a:p>
          <a:p>
            <a:pPr lvl="2"/>
            <a:r>
              <a:rPr lang="en-US" sz="1350" dirty="0"/>
              <a:t>Capture the “generalized” characteristics of falls and non-falls</a:t>
            </a:r>
          </a:p>
        </p:txBody>
      </p:sp>
      <p:sp>
        <p:nvSpPr>
          <p:cNvPr id="4" name="Date Placeholder 3"/>
          <p:cNvSpPr>
            <a:spLocks noGrp="1"/>
          </p:cNvSpPr>
          <p:nvPr>
            <p:ph type="dt" sz="half" idx="10"/>
          </p:nvPr>
        </p:nvSpPr>
        <p:spPr/>
        <p:txBody>
          <a:bodyPr/>
          <a:lstStyle/>
          <a:p>
            <a:fld id="{94A19E05-AB32-4BFC-BAD5-1AD7DB95C4BC}" type="datetime1">
              <a:rPr lang="en-US" smtClean="0"/>
              <a:t>2/26/18</a:t>
            </a:fld>
            <a:endParaRPr lang="en-US"/>
          </a:p>
        </p:txBody>
      </p:sp>
      <p:sp>
        <p:nvSpPr>
          <p:cNvPr id="5" name="Slide Number Placeholder 4"/>
          <p:cNvSpPr>
            <a:spLocks noGrp="1"/>
          </p:cNvSpPr>
          <p:nvPr>
            <p:ph type="sldNum" sz="quarter" idx="12"/>
          </p:nvPr>
        </p:nvSpPr>
        <p:spPr/>
        <p:txBody>
          <a:bodyPr/>
          <a:lstStyle/>
          <a:p>
            <a:fld id="{63074F9D-333A-4734-BFD0-2908E9E830B8}" type="slidenum">
              <a:rPr lang="en-US" smtClean="0"/>
              <a:t>102</a:t>
            </a:fld>
            <a:endParaRPr lang="en-US" dirty="0"/>
          </a:p>
        </p:txBody>
      </p:sp>
      <p:sp>
        <p:nvSpPr>
          <p:cNvPr id="6" name="Flowchart: Multidocument 5"/>
          <p:cNvSpPr/>
          <p:nvPr/>
        </p:nvSpPr>
        <p:spPr>
          <a:xfrm>
            <a:off x="6157674" y="2642915"/>
            <a:ext cx="608029" cy="622169"/>
          </a:xfrm>
          <a:prstGeom prst="flowChartMultidocumen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solidFill>
                  <a:schemeClr val="tx1"/>
                </a:solidFill>
              </a:rPr>
              <a:t>Data</a:t>
            </a:r>
          </a:p>
        </p:txBody>
      </p:sp>
      <p:grpSp>
        <p:nvGrpSpPr>
          <p:cNvPr id="18" name="Group 17"/>
          <p:cNvGrpSpPr/>
          <p:nvPr/>
        </p:nvGrpSpPr>
        <p:grpSpPr>
          <a:xfrm>
            <a:off x="6978145" y="1487157"/>
            <a:ext cx="1226658" cy="2522244"/>
            <a:chOff x="7692273" y="1388825"/>
            <a:chExt cx="1357460" cy="2570433"/>
          </a:xfrm>
        </p:grpSpPr>
        <p:sp>
          <p:nvSpPr>
            <p:cNvPr id="7" name="Rectangle 6"/>
            <p:cNvSpPr/>
            <p:nvPr/>
          </p:nvSpPr>
          <p:spPr>
            <a:xfrm>
              <a:off x="7772401" y="1725310"/>
              <a:ext cx="1102936" cy="2356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solidFill>
                    <a:schemeClr val="tx1"/>
                  </a:solidFill>
                </a:rPr>
                <a:t>Fall 1</a:t>
              </a:r>
            </a:p>
          </p:txBody>
        </p:sp>
        <p:sp>
          <p:nvSpPr>
            <p:cNvPr id="8" name="Rectangle 7"/>
            <p:cNvSpPr/>
            <p:nvPr/>
          </p:nvSpPr>
          <p:spPr>
            <a:xfrm>
              <a:off x="7692273" y="1423447"/>
              <a:ext cx="1282046" cy="25358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sp>
          <p:nvSpPr>
            <p:cNvPr id="9" name="TextBox 8"/>
            <p:cNvSpPr txBox="1"/>
            <p:nvPr/>
          </p:nvSpPr>
          <p:spPr>
            <a:xfrm>
              <a:off x="7692273" y="1388825"/>
              <a:ext cx="1357460" cy="305815"/>
            </a:xfrm>
            <a:prstGeom prst="rect">
              <a:avLst/>
            </a:prstGeom>
            <a:noFill/>
          </p:spPr>
          <p:txBody>
            <a:bodyPr wrap="square" rtlCol="0">
              <a:spAutoFit/>
            </a:bodyPr>
            <a:lstStyle/>
            <a:p>
              <a:r>
                <a:rPr lang="en-US" sz="1350" dirty="0"/>
                <a:t>SPEC HMMs</a:t>
              </a:r>
            </a:p>
          </p:txBody>
        </p:sp>
        <p:sp>
          <p:nvSpPr>
            <p:cNvPr id="10" name="Rectangle 9"/>
            <p:cNvSpPr/>
            <p:nvPr/>
          </p:nvSpPr>
          <p:spPr>
            <a:xfrm>
              <a:off x="7772401" y="1995602"/>
              <a:ext cx="1102936" cy="2356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solidFill>
                    <a:schemeClr val="tx1"/>
                  </a:solidFill>
                </a:rPr>
                <a:t>Fall 2</a:t>
              </a:r>
            </a:p>
          </p:txBody>
        </p:sp>
        <p:sp>
          <p:nvSpPr>
            <p:cNvPr id="11" name="Rectangle 10"/>
            <p:cNvSpPr/>
            <p:nvPr/>
          </p:nvSpPr>
          <p:spPr>
            <a:xfrm>
              <a:off x="7772401" y="2504315"/>
              <a:ext cx="1102936" cy="2356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solidFill>
                    <a:schemeClr val="tx1"/>
                  </a:solidFill>
                </a:rPr>
                <a:t>Fall </a:t>
              </a:r>
              <a:r>
                <a:rPr lang="en-US" sz="1350" i="1" dirty="0">
                  <a:solidFill>
                    <a:schemeClr val="tx1"/>
                  </a:solidFill>
                </a:rPr>
                <a:t>i</a:t>
              </a:r>
            </a:p>
          </p:txBody>
        </p:sp>
        <p:sp>
          <p:nvSpPr>
            <p:cNvPr id="12" name="Rectangle 11"/>
            <p:cNvSpPr/>
            <p:nvPr/>
          </p:nvSpPr>
          <p:spPr>
            <a:xfrm>
              <a:off x="7779473" y="2843347"/>
              <a:ext cx="1102936" cy="2356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solidFill>
                    <a:schemeClr val="tx1"/>
                  </a:solidFill>
                </a:rPr>
                <a:t>Non-fall 1</a:t>
              </a:r>
            </a:p>
          </p:txBody>
        </p:sp>
        <p:sp>
          <p:nvSpPr>
            <p:cNvPr id="13" name="Rectangle 12"/>
            <p:cNvSpPr/>
            <p:nvPr/>
          </p:nvSpPr>
          <p:spPr>
            <a:xfrm>
              <a:off x="7779473" y="3116390"/>
              <a:ext cx="1102936" cy="2356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solidFill>
                    <a:schemeClr val="tx1"/>
                  </a:solidFill>
                </a:rPr>
                <a:t>Non-fall 2</a:t>
              </a:r>
            </a:p>
          </p:txBody>
        </p:sp>
        <p:sp>
          <p:nvSpPr>
            <p:cNvPr id="14" name="Rectangle 13"/>
            <p:cNvSpPr/>
            <p:nvPr/>
          </p:nvSpPr>
          <p:spPr>
            <a:xfrm>
              <a:off x="7779473" y="3651015"/>
              <a:ext cx="1102936" cy="2356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solidFill>
                    <a:schemeClr val="tx1"/>
                  </a:solidFill>
                </a:rPr>
                <a:t>Non-fall </a:t>
              </a:r>
              <a:r>
                <a:rPr lang="en-US" sz="1350" i="1" dirty="0">
                  <a:solidFill>
                    <a:schemeClr val="tx1"/>
                  </a:solidFill>
                </a:rPr>
                <a:t>j</a:t>
              </a:r>
            </a:p>
          </p:txBody>
        </p:sp>
        <mc:AlternateContent xmlns:mc="http://schemas.openxmlformats.org/markup-compatibility/2006" xmlns:a14="http://schemas.microsoft.com/office/drawing/2010/main">
          <mc:Choice Requires="a14">
            <p:sp>
              <p:nvSpPr>
                <p:cNvPr id="15" name="TextBox 14"/>
                <p:cNvSpPr txBox="1"/>
                <p:nvPr/>
              </p:nvSpPr>
              <p:spPr>
                <a:xfrm>
                  <a:off x="8169506" y="2189026"/>
                  <a:ext cx="361752" cy="305815"/>
                </a:xfrm>
                <a:prstGeom prst="rect">
                  <a:avLst/>
                </a:prstGeom>
                <a:noFill/>
              </p:spPr>
              <p:txBody>
                <a:bodyPr wrap="square" rtlCol="0">
                  <a:spAutoFit/>
                </a:bodyPr>
                <a:lstStyle/>
                <a:p>
                  <a14:m>
                    <m:oMathPara xmlns:m="http://schemas.openxmlformats.org/officeDocument/2006/math" xmlns="">
                      <m:oMathParaPr>
                        <m:jc m:val="centerGroup"/>
                      </m:oMathParaPr>
                      <m:oMath xmlns:m="http://schemas.openxmlformats.org/officeDocument/2006/math">
                        <m:r>
                          <a:rPr lang="en-US" sz="1350" i="1">
                            <a:latin typeface="Cambria Math" panose="02040503050406030204" pitchFamily="18" charset="0"/>
                          </a:rPr>
                          <m:t>⋮</m:t>
                        </m:r>
                      </m:oMath>
                    </m:oMathPara>
                  </a14:m>
                  <a:endParaRPr lang="en-US" sz="1350" dirty="0"/>
                </a:p>
              </p:txBody>
            </p:sp>
          </mc:Choice>
          <mc:Fallback xmlns="">
            <p:sp>
              <p:nvSpPr>
                <p:cNvPr id="15" name="TextBox 14"/>
                <p:cNvSpPr txBox="1">
                  <a:spLocks noRot="1" noChangeAspect="1" noMove="1" noResize="1" noEditPoints="1" noAdjustHandles="1" noChangeArrowheads="1" noChangeShapeType="1" noTextEdit="1"/>
                </p:cNvSpPr>
                <p:nvPr/>
              </p:nvSpPr>
              <p:spPr>
                <a:xfrm>
                  <a:off x="8169506" y="2189026"/>
                  <a:ext cx="361752" cy="30581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8169506" y="3321759"/>
                  <a:ext cx="361752" cy="305815"/>
                </a:xfrm>
                <a:prstGeom prst="rect">
                  <a:avLst/>
                </a:prstGeom>
                <a:noFill/>
              </p:spPr>
              <p:txBody>
                <a:bodyPr wrap="square" rtlCol="0">
                  <a:spAutoFit/>
                </a:bodyPr>
                <a:lstStyle/>
                <a:p>
                  <a14:m>
                    <m:oMathPara xmlns:m="http://schemas.openxmlformats.org/officeDocument/2006/math" xmlns="">
                      <m:oMathParaPr>
                        <m:jc m:val="centerGroup"/>
                      </m:oMathParaPr>
                      <m:oMath xmlns:m="http://schemas.openxmlformats.org/officeDocument/2006/math">
                        <m:r>
                          <a:rPr lang="en-US" sz="1350" i="1">
                            <a:latin typeface="Cambria Math" panose="02040503050406030204" pitchFamily="18" charset="0"/>
                          </a:rPr>
                          <m:t>⋮</m:t>
                        </m:r>
                      </m:oMath>
                    </m:oMathPara>
                  </a14:m>
                  <a:endParaRPr lang="en-US" sz="1350" dirty="0"/>
                </a:p>
              </p:txBody>
            </p:sp>
          </mc:Choice>
          <mc:Fallback xmlns="">
            <p:sp>
              <p:nvSpPr>
                <p:cNvPr id="17" name="TextBox 16"/>
                <p:cNvSpPr txBox="1">
                  <a:spLocks noRot="1" noChangeAspect="1" noMove="1" noResize="1" noEditPoints="1" noAdjustHandles="1" noChangeArrowheads="1" noChangeShapeType="1" noTextEdit="1"/>
                </p:cNvSpPr>
                <p:nvPr/>
              </p:nvSpPr>
              <p:spPr>
                <a:xfrm>
                  <a:off x="8169506" y="3321759"/>
                  <a:ext cx="361752" cy="305815"/>
                </a:xfrm>
                <a:prstGeom prst="rect">
                  <a:avLst/>
                </a:prstGeom>
                <a:blipFill>
                  <a:blip r:embed="rId4"/>
                  <a:stretch>
                    <a:fillRect/>
                  </a:stretch>
                </a:blipFill>
              </p:spPr>
              <p:txBody>
                <a:bodyPr/>
                <a:lstStyle/>
                <a:p>
                  <a:r>
                    <a:rPr lang="en-US">
                      <a:noFill/>
                    </a:rPr>
                    <a:t> </a:t>
                  </a:r>
                </a:p>
              </p:txBody>
            </p:sp>
          </mc:Fallback>
        </mc:AlternateContent>
      </p:grpSp>
      <p:sp>
        <p:nvSpPr>
          <p:cNvPr id="20" name="Rounded Rectangle 19"/>
          <p:cNvSpPr/>
          <p:nvPr/>
        </p:nvSpPr>
        <p:spPr>
          <a:xfrm>
            <a:off x="8300402" y="2673424"/>
            <a:ext cx="1068278" cy="4812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solidFill>
                  <a:schemeClr val="tx1"/>
                </a:solidFill>
              </a:rPr>
              <a:t>Max Likelihood</a:t>
            </a:r>
          </a:p>
        </p:txBody>
      </p:sp>
      <p:sp>
        <p:nvSpPr>
          <p:cNvPr id="21" name="Rounded Rectangle 20"/>
          <p:cNvSpPr/>
          <p:nvPr/>
        </p:nvSpPr>
        <p:spPr>
          <a:xfrm>
            <a:off x="9501037" y="2662530"/>
            <a:ext cx="951811" cy="52899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solidFill>
                  <a:schemeClr val="tx1"/>
                </a:solidFill>
              </a:rPr>
              <a:t>Fall or Non-fall</a:t>
            </a:r>
          </a:p>
        </p:txBody>
      </p:sp>
      <p:cxnSp>
        <p:nvCxnSpPr>
          <p:cNvPr id="23" name="Straight Arrow Connector 22"/>
          <p:cNvCxnSpPr/>
          <p:nvPr/>
        </p:nvCxnSpPr>
        <p:spPr>
          <a:xfrm flipV="1">
            <a:off x="6785487" y="2938102"/>
            <a:ext cx="192659" cy="42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8" idx="3"/>
            <a:endCxn id="20" idx="1"/>
          </p:cNvCxnSpPr>
          <p:nvPr/>
        </p:nvCxnSpPr>
        <p:spPr>
          <a:xfrm flipV="1">
            <a:off x="8132338" y="2937920"/>
            <a:ext cx="168064" cy="1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9368680" y="2962796"/>
            <a:ext cx="168064"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Flowchart: Multidocument 29"/>
          <p:cNvSpPr/>
          <p:nvPr/>
        </p:nvSpPr>
        <p:spPr>
          <a:xfrm>
            <a:off x="6167771" y="4166661"/>
            <a:ext cx="608029" cy="622169"/>
          </a:xfrm>
          <a:prstGeom prst="flowChartMultidocumen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solidFill>
                  <a:schemeClr val="tx1"/>
                </a:solidFill>
              </a:rPr>
              <a:t>Data</a:t>
            </a:r>
          </a:p>
        </p:txBody>
      </p:sp>
      <p:sp>
        <p:nvSpPr>
          <p:cNvPr id="42" name="Rounded Rectangle 41"/>
          <p:cNvSpPr/>
          <p:nvPr/>
        </p:nvSpPr>
        <p:spPr>
          <a:xfrm>
            <a:off x="8300402" y="4252734"/>
            <a:ext cx="1031954" cy="49684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solidFill>
                  <a:schemeClr val="tx1"/>
                </a:solidFill>
              </a:rPr>
              <a:t>Max Likelihood</a:t>
            </a:r>
          </a:p>
        </p:txBody>
      </p:sp>
      <p:sp>
        <p:nvSpPr>
          <p:cNvPr id="43" name="Rounded Rectangle 42"/>
          <p:cNvSpPr/>
          <p:nvPr/>
        </p:nvSpPr>
        <p:spPr>
          <a:xfrm>
            <a:off x="9501037" y="4252733"/>
            <a:ext cx="951811" cy="52899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solidFill>
                  <a:schemeClr val="tx1"/>
                </a:solidFill>
              </a:rPr>
              <a:t>Fall or Non-fall</a:t>
            </a:r>
          </a:p>
        </p:txBody>
      </p:sp>
      <p:cxnSp>
        <p:nvCxnSpPr>
          <p:cNvPr id="44" name="Straight Arrow Connector 43"/>
          <p:cNvCxnSpPr/>
          <p:nvPr/>
        </p:nvCxnSpPr>
        <p:spPr>
          <a:xfrm flipV="1">
            <a:off x="6808221" y="4517171"/>
            <a:ext cx="192659" cy="44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33" idx="3"/>
            <a:endCxn id="42" idx="1"/>
          </p:cNvCxnSpPr>
          <p:nvPr/>
        </p:nvCxnSpPr>
        <p:spPr>
          <a:xfrm>
            <a:off x="8132338" y="4517173"/>
            <a:ext cx="168064" cy="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9349986" y="4517231"/>
            <a:ext cx="168064"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6994078" y="4130186"/>
            <a:ext cx="1145063" cy="854868"/>
            <a:chOff x="7508450" y="5009666"/>
            <a:chExt cx="1357460" cy="949489"/>
          </a:xfrm>
        </p:grpSpPr>
        <p:sp>
          <p:nvSpPr>
            <p:cNvPr id="32" name="Rectangle 31"/>
            <p:cNvSpPr/>
            <p:nvPr/>
          </p:nvSpPr>
          <p:spPr>
            <a:xfrm>
              <a:off x="7616271" y="5345194"/>
              <a:ext cx="1102936" cy="2356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solidFill>
                    <a:schemeClr val="tx1"/>
                  </a:solidFill>
                </a:rPr>
                <a:t>Fall</a:t>
              </a:r>
            </a:p>
          </p:txBody>
        </p:sp>
        <p:sp>
          <p:nvSpPr>
            <p:cNvPr id="33" name="Rectangle 32"/>
            <p:cNvSpPr/>
            <p:nvPr/>
          </p:nvSpPr>
          <p:spPr>
            <a:xfrm>
              <a:off x="7529071" y="5066115"/>
              <a:ext cx="1282046" cy="893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sp>
          <p:nvSpPr>
            <p:cNvPr id="34" name="TextBox 33"/>
            <p:cNvSpPr txBox="1"/>
            <p:nvPr/>
          </p:nvSpPr>
          <p:spPr>
            <a:xfrm>
              <a:off x="7508450" y="5009666"/>
              <a:ext cx="1357460" cy="333297"/>
            </a:xfrm>
            <a:prstGeom prst="rect">
              <a:avLst/>
            </a:prstGeom>
            <a:noFill/>
          </p:spPr>
          <p:txBody>
            <a:bodyPr wrap="square" rtlCol="0">
              <a:spAutoFit/>
            </a:bodyPr>
            <a:lstStyle/>
            <a:p>
              <a:r>
                <a:rPr lang="en-US" sz="1350" dirty="0"/>
                <a:t>GEN HMMs</a:t>
              </a:r>
            </a:p>
          </p:txBody>
        </p:sp>
        <p:sp>
          <p:nvSpPr>
            <p:cNvPr id="47" name="Rectangle 46"/>
            <p:cNvSpPr/>
            <p:nvPr/>
          </p:nvSpPr>
          <p:spPr>
            <a:xfrm>
              <a:off x="7616271" y="5655315"/>
              <a:ext cx="1102936" cy="2356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solidFill>
                    <a:schemeClr val="tx1"/>
                  </a:solidFill>
                </a:rPr>
                <a:t>Non-fall</a:t>
              </a:r>
            </a:p>
          </p:txBody>
        </p:sp>
      </p:grpSp>
      <p:sp>
        <p:nvSpPr>
          <p:cNvPr id="53" name="TextBox 52"/>
          <p:cNvSpPr txBox="1"/>
          <p:nvPr/>
        </p:nvSpPr>
        <p:spPr>
          <a:xfrm>
            <a:off x="6564516" y="5590627"/>
            <a:ext cx="3373168" cy="300082"/>
          </a:xfrm>
          <a:prstGeom prst="rect">
            <a:avLst/>
          </a:prstGeom>
          <a:noFill/>
        </p:spPr>
        <p:txBody>
          <a:bodyPr wrap="square" rtlCol="0">
            <a:spAutoFit/>
          </a:bodyPr>
          <a:lstStyle/>
          <a:p>
            <a:r>
              <a:rPr lang="en-US" sz="1350" dirty="0"/>
              <a:t>Fig. 5. Comparison on SPEC and GEN designs</a:t>
            </a:r>
          </a:p>
        </p:txBody>
      </p:sp>
    </p:spTree>
    <p:extLst>
      <p:ext uri="{BB962C8B-B14F-4D97-AF65-F5344CB8AC3E}">
        <p14:creationId xmlns:p14="http://schemas.microsoft.com/office/powerpoint/2010/main" val="1018174296"/>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Task 1 (Design)</a:t>
            </a:r>
            <a:endParaRPr lang="en-US" dirty="0"/>
          </a:p>
        </p:txBody>
      </p:sp>
      <p:graphicFrame>
        <p:nvGraphicFramePr>
          <p:cNvPr id="12" name="Content Placeholder 11"/>
          <p:cNvGraphicFramePr>
            <a:graphicFrameLocks noGrp="1"/>
          </p:cNvGraphicFramePr>
          <p:nvPr>
            <p:ph idx="1"/>
            <p:extLst/>
          </p:nvPr>
        </p:nvGraphicFramePr>
        <p:xfrm>
          <a:off x="6883140" y="1230898"/>
          <a:ext cx="3156211" cy="2129047"/>
        </p:xfrm>
        <a:graphic>
          <a:graphicData uri="http://schemas.openxmlformats.org/drawingml/2006/chart">
            <c:chart xmlns:c="http://schemas.openxmlformats.org/drawingml/2006/chart" xmlns:r="http://schemas.openxmlformats.org/officeDocument/2006/relationships" r:id="rId3"/>
          </a:graphicData>
        </a:graphic>
      </p:graphicFrame>
      <p:sp>
        <p:nvSpPr>
          <p:cNvPr id="4" name="Date Placeholder 3"/>
          <p:cNvSpPr>
            <a:spLocks noGrp="1"/>
          </p:cNvSpPr>
          <p:nvPr>
            <p:ph type="dt" sz="half" idx="10"/>
          </p:nvPr>
        </p:nvSpPr>
        <p:spPr/>
        <p:txBody>
          <a:bodyPr/>
          <a:lstStyle/>
          <a:p>
            <a:fld id="{94A19E05-AB32-4BFC-BAD5-1AD7DB95C4BC}" type="datetime1">
              <a:rPr lang="en-US" smtClean="0"/>
              <a:t>2/26/18</a:t>
            </a:fld>
            <a:endParaRPr lang="en-US" dirty="0"/>
          </a:p>
        </p:txBody>
      </p:sp>
      <p:sp>
        <p:nvSpPr>
          <p:cNvPr id="5" name="Slide Number Placeholder 4"/>
          <p:cNvSpPr>
            <a:spLocks noGrp="1"/>
          </p:cNvSpPr>
          <p:nvPr>
            <p:ph type="sldNum" sz="quarter" idx="12"/>
          </p:nvPr>
        </p:nvSpPr>
        <p:spPr/>
        <p:txBody>
          <a:bodyPr/>
          <a:lstStyle/>
          <a:p>
            <a:fld id="{63074F9D-333A-4734-BFD0-2908E9E830B8}" type="slidenum">
              <a:rPr lang="en-US" smtClean="0"/>
              <a:t>103</a:t>
            </a:fld>
            <a:endParaRPr lang="en-US" dirty="0"/>
          </a:p>
        </p:txBody>
      </p:sp>
      <p:graphicFrame>
        <p:nvGraphicFramePr>
          <p:cNvPr id="13" name="Content Placeholder 11"/>
          <p:cNvGraphicFramePr>
            <a:graphicFrameLocks/>
          </p:cNvGraphicFramePr>
          <p:nvPr>
            <p:extLst/>
          </p:nvPr>
        </p:nvGraphicFramePr>
        <p:xfrm>
          <a:off x="6883140" y="3361873"/>
          <a:ext cx="3156211" cy="2128100"/>
        </p:xfrm>
        <a:graphic>
          <a:graphicData uri="http://schemas.openxmlformats.org/drawingml/2006/chart">
            <c:chart xmlns:c="http://schemas.openxmlformats.org/drawingml/2006/chart" xmlns:r="http://schemas.openxmlformats.org/officeDocument/2006/relationships" r:id="rId4"/>
          </a:graphicData>
        </a:graphic>
      </p:graphicFrame>
      <p:sp>
        <p:nvSpPr>
          <p:cNvPr id="15" name="Content Placeholder 2"/>
          <p:cNvSpPr txBox="1">
            <a:spLocks/>
          </p:cNvSpPr>
          <p:nvPr/>
        </p:nvSpPr>
        <p:spPr>
          <a:xfrm>
            <a:off x="2152652" y="2226469"/>
            <a:ext cx="4652717"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Evaluate the performance of orientation calibration on HMM.</a:t>
            </a:r>
          </a:p>
          <a:p>
            <a:pPr lvl="1"/>
            <a:r>
              <a:rPr lang="en-US" sz="1350" dirty="0"/>
              <a:t>Location-irrelevant data (POOL).</a:t>
            </a:r>
          </a:p>
          <a:p>
            <a:r>
              <a:rPr lang="en-US" sz="1500" dirty="0">
                <a:solidFill>
                  <a:srgbClr val="FF0000"/>
                </a:solidFill>
              </a:rPr>
              <a:t>Using the SPEC design, our algorithm (OUR) achieved F-measures of 0.986, significantly outperforming the benchmarks </a:t>
            </a:r>
            <a:r>
              <a:rPr lang="en-US" sz="1500" dirty="0"/>
              <a:t>(Fig. 6.)</a:t>
            </a:r>
          </a:p>
          <a:p>
            <a:pPr lvl="1"/>
            <a:r>
              <a:rPr lang="en-US" sz="1200" dirty="0"/>
              <a:t>Benchmarks without orientation calibration cannot precisely detect the direction information in sensor data.</a:t>
            </a:r>
          </a:p>
          <a:p>
            <a:r>
              <a:rPr lang="en-US" sz="1500" dirty="0"/>
              <a:t>Using the GEN design, our algorithm (OUR) provides better results in most settings, but overall inferior to SPEC.</a:t>
            </a:r>
          </a:p>
          <a:p>
            <a:pPr lvl="1"/>
            <a:r>
              <a:rPr lang="en-US" sz="1350" dirty="0"/>
              <a:t>Constructing a generalized model averages the characteristics of different types of activities, leading to worse performance.</a:t>
            </a:r>
          </a:p>
        </p:txBody>
      </p:sp>
      <p:sp>
        <p:nvSpPr>
          <p:cNvPr id="16" name="TextBox 15"/>
          <p:cNvSpPr txBox="1"/>
          <p:nvPr/>
        </p:nvSpPr>
        <p:spPr>
          <a:xfrm>
            <a:off x="6883139" y="5453368"/>
            <a:ext cx="3047214" cy="230832"/>
          </a:xfrm>
          <a:prstGeom prst="rect">
            <a:avLst/>
          </a:prstGeom>
          <a:noFill/>
        </p:spPr>
        <p:txBody>
          <a:bodyPr wrap="square" rtlCol="0">
            <a:spAutoFit/>
          </a:bodyPr>
          <a:lstStyle/>
          <a:p>
            <a:r>
              <a:rPr lang="en-US" sz="900" dirty="0"/>
              <a:t>Fig. 6. F-measures for POOL data using SPEC and GEN designs</a:t>
            </a:r>
          </a:p>
        </p:txBody>
      </p:sp>
    </p:spTree>
    <p:extLst>
      <p:ext uri="{BB962C8B-B14F-4D97-AF65-F5344CB8AC3E}">
        <p14:creationId xmlns:p14="http://schemas.microsoft.com/office/powerpoint/2010/main" val="759084581"/>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Task 2 (Position)</a:t>
            </a:r>
            <a:endParaRPr lang="en-US" dirty="0"/>
          </a:p>
        </p:txBody>
      </p:sp>
      <p:sp>
        <p:nvSpPr>
          <p:cNvPr id="4" name="Date Placeholder 3"/>
          <p:cNvSpPr>
            <a:spLocks noGrp="1"/>
          </p:cNvSpPr>
          <p:nvPr>
            <p:ph type="dt" sz="half" idx="10"/>
          </p:nvPr>
        </p:nvSpPr>
        <p:spPr/>
        <p:txBody>
          <a:bodyPr/>
          <a:lstStyle/>
          <a:p>
            <a:fld id="{94A19E05-AB32-4BFC-BAD5-1AD7DB95C4BC}" type="datetime1">
              <a:rPr lang="en-US" smtClean="0"/>
              <a:t>2/26/18</a:t>
            </a:fld>
            <a:endParaRPr lang="en-US"/>
          </a:p>
        </p:txBody>
      </p:sp>
      <p:sp>
        <p:nvSpPr>
          <p:cNvPr id="5" name="Slide Number Placeholder 4"/>
          <p:cNvSpPr>
            <a:spLocks noGrp="1"/>
          </p:cNvSpPr>
          <p:nvPr>
            <p:ph type="sldNum" sz="quarter" idx="12"/>
          </p:nvPr>
        </p:nvSpPr>
        <p:spPr/>
        <p:txBody>
          <a:bodyPr/>
          <a:lstStyle/>
          <a:p>
            <a:fld id="{63074F9D-333A-4734-BFD0-2908E9E830B8}" type="slidenum">
              <a:rPr lang="en-US" smtClean="0"/>
              <a:t>104</a:t>
            </a:fld>
            <a:endParaRPr lang="en-US"/>
          </a:p>
        </p:txBody>
      </p:sp>
      <p:graphicFrame>
        <p:nvGraphicFramePr>
          <p:cNvPr id="8" name="Content Placeholder 11"/>
          <p:cNvGraphicFramePr>
            <a:graphicFrameLocks/>
          </p:cNvGraphicFramePr>
          <p:nvPr>
            <p:extLst/>
          </p:nvPr>
        </p:nvGraphicFramePr>
        <p:xfrm>
          <a:off x="6833648" y="3564881"/>
          <a:ext cx="3347104" cy="22890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11"/>
          <p:cNvGraphicFramePr>
            <a:graphicFrameLocks/>
          </p:cNvGraphicFramePr>
          <p:nvPr>
            <p:extLst/>
          </p:nvPr>
        </p:nvGraphicFramePr>
        <p:xfrm>
          <a:off x="6833648" y="1189239"/>
          <a:ext cx="3347104" cy="2375641"/>
        </p:xfrm>
        <a:graphic>
          <a:graphicData uri="http://schemas.openxmlformats.org/drawingml/2006/chart">
            <c:chart xmlns:c="http://schemas.openxmlformats.org/drawingml/2006/chart" xmlns:r="http://schemas.openxmlformats.org/officeDocument/2006/relationships" r:id="rId4"/>
          </a:graphicData>
        </a:graphic>
      </p:graphicFrame>
      <p:sp>
        <p:nvSpPr>
          <p:cNvPr id="11" name="Content Placeholder 2"/>
          <p:cNvSpPr txBox="1">
            <a:spLocks/>
          </p:cNvSpPr>
          <p:nvPr/>
        </p:nvSpPr>
        <p:spPr>
          <a:xfrm>
            <a:off x="2152652" y="2226469"/>
            <a:ext cx="4652717"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Compare the performances on different sensor locations (IND).</a:t>
            </a:r>
          </a:p>
          <a:p>
            <a:pPr lvl="1"/>
            <a:r>
              <a:rPr lang="en-US" sz="1350" dirty="0"/>
              <a:t>Neck, waist, chest, right side, left side</a:t>
            </a:r>
          </a:p>
          <a:p>
            <a:r>
              <a:rPr lang="en-US" sz="1650" dirty="0">
                <a:solidFill>
                  <a:srgbClr val="FF0000"/>
                </a:solidFill>
              </a:rPr>
              <a:t>Using the SPEC design, all five locations achieved F-measures of over 0.90. </a:t>
            </a:r>
          </a:p>
          <a:p>
            <a:r>
              <a:rPr lang="en-US" sz="1650" dirty="0"/>
              <a:t>Using the GEN design, similar to Task 1, inferior results were achieved.</a:t>
            </a:r>
          </a:p>
          <a:p>
            <a:r>
              <a:rPr lang="en-US" sz="1650" dirty="0">
                <a:solidFill>
                  <a:srgbClr val="FF0000"/>
                </a:solidFill>
              </a:rPr>
              <a:t>Overall, sensors positioned at </a:t>
            </a:r>
            <a:r>
              <a:rPr lang="en-US" sz="1650" b="1" dirty="0">
                <a:solidFill>
                  <a:srgbClr val="FF0000"/>
                </a:solidFill>
              </a:rPr>
              <a:t>chest</a:t>
            </a:r>
            <a:r>
              <a:rPr lang="en-US" sz="1650" dirty="0">
                <a:solidFill>
                  <a:srgbClr val="FF0000"/>
                </a:solidFill>
              </a:rPr>
              <a:t> always provide the best results.</a:t>
            </a:r>
          </a:p>
          <a:p>
            <a:pPr lvl="1"/>
            <a:r>
              <a:rPr lang="en-US" sz="1350" dirty="0"/>
              <a:t>Near the center of body mass</a:t>
            </a:r>
          </a:p>
          <a:p>
            <a:pPr lvl="1"/>
            <a:r>
              <a:rPr lang="en-US" sz="1350" dirty="0"/>
              <a:t>Put in the pocket, less dangling</a:t>
            </a:r>
          </a:p>
        </p:txBody>
      </p:sp>
      <p:sp>
        <p:nvSpPr>
          <p:cNvPr id="9" name="TextBox 8"/>
          <p:cNvSpPr txBox="1"/>
          <p:nvPr/>
        </p:nvSpPr>
        <p:spPr>
          <a:xfrm>
            <a:off x="6883139" y="6136656"/>
            <a:ext cx="3047214" cy="230832"/>
          </a:xfrm>
          <a:prstGeom prst="rect">
            <a:avLst/>
          </a:prstGeom>
          <a:noFill/>
        </p:spPr>
        <p:txBody>
          <a:bodyPr wrap="square" rtlCol="0">
            <a:spAutoFit/>
          </a:bodyPr>
          <a:lstStyle/>
          <a:p>
            <a:r>
              <a:rPr lang="en-US" sz="900" dirty="0"/>
              <a:t>Fig. 7. F-measures for IND data using SPEC and GEN designs</a:t>
            </a:r>
          </a:p>
        </p:txBody>
      </p:sp>
    </p:spTree>
    <p:extLst>
      <p:ext uri="{BB962C8B-B14F-4D97-AF65-F5344CB8AC3E}">
        <p14:creationId xmlns:p14="http://schemas.microsoft.com/office/powerpoint/2010/main" val="504832760"/>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49940" y="2536420"/>
            <a:ext cx="7207624" cy="1790700"/>
          </a:xfrm>
        </p:spPr>
        <p:txBody>
          <a:bodyPr>
            <a:normAutofit fontScale="90000"/>
          </a:bodyPr>
          <a:lstStyle/>
          <a:p>
            <a:r>
              <a:rPr lang="en-US" altLang="zh-CN" sz="3300" dirty="0"/>
              <a:t>Motion Sensor-Based </a:t>
            </a:r>
            <a:br>
              <a:rPr lang="en-US" altLang="zh-CN" sz="3300" dirty="0"/>
            </a:br>
            <a:r>
              <a:rPr lang="en-US" altLang="zh-CN" sz="3300" u="sng" dirty="0"/>
              <a:t>Fall Risk Assessment</a:t>
            </a:r>
            <a:r>
              <a:rPr lang="en-US" altLang="zh-CN" sz="3300" dirty="0"/>
              <a:t> Using </a:t>
            </a:r>
            <a:br>
              <a:rPr lang="en-US" altLang="zh-CN" sz="3300" dirty="0"/>
            </a:br>
            <a:r>
              <a:rPr lang="en-US" altLang="zh-CN" sz="3300" dirty="0"/>
              <a:t>2D Heterogeneous Convolutional Neural Networks</a:t>
            </a:r>
            <a:br>
              <a:rPr lang="en-US" altLang="zh-CN" sz="3300" dirty="0"/>
            </a:br>
            <a:r>
              <a:rPr lang="en-US" altLang="zh-CN" sz="3300" dirty="0"/>
              <a:t/>
            </a:r>
            <a:br>
              <a:rPr lang="en-US" altLang="zh-CN" sz="3300" dirty="0"/>
            </a:br>
            <a:r>
              <a:rPr lang="en-US" altLang="zh-CN" sz="2700" dirty="0"/>
              <a:t>Shuo Yu, U Arizona</a:t>
            </a:r>
            <a:endParaRPr lang="zh-CN" altLang="en-US" sz="2700" dirty="0"/>
          </a:p>
        </p:txBody>
      </p:sp>
      <p:sp>
        <p:nvSpPr>
          <p:cNvPr id="4" name="Date Placeholder 3"/>
          <p:cNvSpPr>
            <a:spLocks noGrp="1"/>
          </p:cNvSpPr>
          <p:nvPr>
            <p:ph type="dt" sz="half" idx="10"/>
          </p:nvPr>
        </p:nvSpPr>
        <p:spPr/>
        <p:txBody>
          <a:bodyPr/>
          <a:lstStyle/>
          <a:p>
            <a:fld id="{D7BA3C70-1E5D-4AFC-8292-89BFC17843B1}" type="datetime1">
              <a:rPr lang="en-US" altLang="zh-CN" smtClean="0"/>
              <a:t>2/26/18</a:t>
            </a:fld>
            <a:endParaRPr lang="zh-CN" altLang="en-US"/>
          </a:p>
        </p:txBody>
      </p:sp>
      <p:sp>
        <p:nvSpPr>
          <p:cNvPr id="5" name="Slide Number Placeholder 4"/>
          <p:cNvSpPr>
            <a:spLocks noGrp="1"/>
          </p:cNvSpPr>
          <p:nvPr>
            <p:ph type="sldNum" sz="quarter" idx="12"/>
          </p:nvPr>
        </p:nvSpPr>
        <p:spPr/>
        <p:txBody>
          <a:bodyPr/>
          <a:lstStyle/>
          <a:p>
            <a:fld id="{556F0AFB-392D-4124-AB27-9A7808FEC386}" type="slidenum">
              <a:rPr lang="zh-CN" altLang="en-US" smtClean="0"/>
              <a:t>105</a:t>
            </a:fld>
            <a:endParaRPr lang="zh-CN" altLang="en-US"/>
          </a:p>
        </p:txBody>
      </p:sp>
    </p:spTree>
    <p:extLst>
      <p:ext uri="{BB962C8B-B14F-4D97-AF65-F5344CB8AC3E}">
        <p14:creationId xmlns:p14="http://schemas.microsoft.com/office/powerpoint/2010/main" val="3715459341"/>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Literature Review – CNN in Health </a:t>
            </a:r>
            <a:r>
              <a:rPr lang="en-US" dirty="0" smtClean="0"/>
              <a:t>Context</a:t>
            </a:r>
            <a:endParaRPr lang="en-US" dirty="0"/>
          </a:p>
        </p:txBody>
      </p:sp>
      <p:sp>
        <p:nvSpPr>
          <p:cNvPr id="3" name="Content Placeholder 2"/>
          <p:cNvSpPr>
            <a:spLocks noGrp="1"/>
          </p:cNvSpPr>
          <p:nvPr>
            <p:ph idx="1"/>
          </p:nvPr>
        </p:nvSpPr>
        <p:spPr>
          <a:xfrm>
            <a:off x="2152651" y="2226469"/>
            <a:ext cx="6256244" cy="3263504"/>
          </a:xfrm>
        </p:spPr>
        <p:txBody>
          <a:bodyPr>
            <a:normAutofit/>
          </a:bodyPr>
          <a:lstStyle/>
          <a:p>
            <a:r>
              <a:rPr lang="en-US" sz="1800" dirty="0"/>
              <a:t>1D CNNs have been widely used for sensor signal data.</a:t>
            </a:r>
          </a:p>
          <a:p>
            <a:pPr lvl="1"/>
            <a:r>
              <a:rPr lang="en-US" sz="1500" dirty="0"/>
              <a:t>Temporal adjacency</a:t>
            </a:r>
          </a:p>
          <a:p>
            <a:pPr lvl="1"/>
            <a:r>
              <a:rPr lang="en-US" sz="1500" dirty="0"/>
              <a:t>E.g., </a:t>
            </a:r>
            <a:r>
              <a:rPr lang="en-US" sz="1500" b="1" dirty="0"/>
              <a:t>3 x 100 input</a:t>
            </a:r>
            <a:r>
              <a:rPr lang="en-US" sz="1500" dirty="0"/>
              <a:t>: 100 acceleration signals collected from </a:t>
            </a:r>
            <a:br>
              <a:rPr lang="en-US" sz="1500" dirty="0"/>
            </a:br>
            <a:r>
              <a:rPr lang="en-US" sz="1500" dirty="0"/>
              <a:t>a sensor with 3 axes</a:t>
            </a:r>
          </a:p>
          <a:p>
            <a:pPr lvl="1"/>
            <a:r>
              <a:rPr lang="en-US" sz="1500" dirty="0"/>
              <a:t>Can only capture patterns with temporal adjacency</a:t>
            </a:r>
          </a:p>
          <a:p>
            <a:pPr lvl="1"/>
            <a:r>
              <a:rPr lang="en-US" sz="1500" dirty="0"/>
              <a:t>Cannot capture patterns across sensor axes or locations</a:t>
            </a:r>
          </a:p>
          <a:p>
            <a:r>
              <a:rPr lang="en-US" sz="1800" dirty="0"/>
              <a:t>2D (homogeneous) CNNs have been widely used for image </a:t>
            </a:r>
            <a:br>
              <a:rPr lang="en-US" sz="1800" dirty="0"/>
            </a:br>
            <a:r>
              <a:rPr lang="en-US" sz="1800" dirty="0"/>
              <a:t>recognition.</a:t>
            </a:r>
          </a:p>
          <a:p>
            <a:pPr lvl="1"/>
            <a:r>
              <a:rPr lang="en-US" sz="1500" dirty="0"/>
              <a:t>The two dimensions have the same semantics: spatial adjacency</a:t>
            </a:r>
          </a:p>
          <a:p>
            <a:pPr lvl="1"/>
            <a:r>
              <a:rPr lang="en-US" sz="1500" dirty="0"/>
              <a:t>E.g., </a:t>
            </a:r>
            <a:r>
              <a:rPr lang="en-US" sz="1500" b="1" dirty="0"/>
              <a:t>50 x 50 input</a:t>
            </a:r>
            <a:r>
              <a:rPr lang="en-US" sz="1500" dirty="0"/>
              <a:t>: 2D image (2D grey-scale or RGB values)</a:t>
            </a:r>
          </a:p>
          <a:p>
            <a:pPr lvl="1"/>
            <a:r>
              <a:rPr lang="en-US" sz="1500" dirty="0"/>
              <a:t>Convolving along one dimension is as sensible as convolving along the other dimension.</a:t>
            </a:r>
          </a:p>
        </p:txBody>
      </p:sp>
      <p:sp>
        <p:nvSpPr>
          <p:cNvPr id="4" name="Date Placeholder 3"/>
          <p:cNvSpPr>
            <a:spLocks noGrp="1"/>
          </p:cNvSpPr>
          <p:nvPr>
            <p:ph type="dt" sz="half" idx="10"/>
          </p:nvPr>
        </p:nvSpPr>
        <p:spPr/>
        <p:txBody>
          <a:bodyPr/>
          <a:lstStyle/>
          <a:p>
            <a:fld id="{1BCEF162-815A-4F35-BE98-7D344E9EBC4D}" type="datetime1">
              <a:rPr lang="en-US" altLang="zh-CN" smtClean="0"/>
              <a:t>2/26/18</a:t>
            </a:fld>
            <a:endParaRPr lang="zh-CN" altLang="en-US"/>
          </a:p>
        </p:txBody>
      </p:sp>
      <p:sp>
        <p:nvSpPr>
          <p:cNvPr id="5" name="Slide Number Placeholder 4"/>
          <p:cNvSpPr>
            <a:spLocks noGrp="1"/>
          </p:cNvSpPr>
          <p:nvPr>
            <p:ph type="sldNum" sz="quarter" idx="12"/>
          </p:nvPr>
        </p:nvSpPr>
        <p:spPr/>
        <p:txBody>
          <a:bodyPr/>
          <a:lstStyle/>
          <a:p>
            <a:fld id="{556F0AFB-392D-4124-AB27-9A7808FEC386}" type="slidenum">
              <a:rPr lang="zh-CN" altLang="en-US" smtClean="0"/>
              <a:t>106</a:t>
            </a:fld>
            <a:endParaRPr lang="zh-CN" altLang="en-US"/>
          </a:p>
        </p:txBody>
      </p:sp>
      <p:pic>
        <p:nvPicPr>
          <p:cNvPr id="6"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9157" y="2400398"/>
            <a:ext cx="1210195" cy="625752"/>
          </a:xfrm>
          <a:prstGeom prst="rect">
            <a:avLst/>
          </a:prstGeom>
        </p:spPr>
      </p:pic>
      <p:cxnSp>
        <p:nvCxnSpPr>
          <p:cNvPr id="7" name="Straight Arrow Connector 6"/>
          <p:cNvCxnSpPr/>
          <p:nvPr/>
        </p:nvCxnSpPr>
        <p:spPr>
          <a:xfrm>
            <a:off x="8830789" y="2369732"/>
            <a:ext cx="59188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8829157" y="2161983"/>
            <a:ext cx="585829" cy="369332"/>
          </a:xfrm>
          <a:prstGeom prst="rect">
            <a:avLst/>
          </a:prstGeom>
          <a:noFill/>
        </p:spPr>
        <p:txBody>
          <a:bodyPr wrap="square" rtlCol="0">
            <a:spAutoFit/>
          </a:bodyPr>
          <a:lstStyle/>
          <a:p>
            <a:r>
              <a:rPr lang="en-US" sz="900" dirty="0"/>
              <a:t>temporal</a:t>
            </a:r>
          </a:p>
        </p:txBody>
      </p:sp>
      <p:sp>
        <p:nvSpPr>
          <p:cNvPr id="10" name="Rectangle 9"/>
          <p:cNvSpPr/>
          <p:nvPr/>
        </p:nvSpPr>
        <p:spPr>
          <a:xfrm>
            <a:off x="8829157" y="2400399"/>
            <a:ext cx="124345" cy="20497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p:cNvPicPr>
            <a:picLocks noChangeAspect="1"/>
          </p:cNvPicPr>
          <p:nvPr/>
        </p:nvPicPr>
        <p:blipFill>
          <a:blip r:embed="rId4"/>
          <a:stretch>
            <a:fillRect/>
          </a:stretch>
        </p:blipFill>
        <p:spPr>
          <a:xfrm>
            <a:off x="8733509" y="3633047"/>
            <a:ext cx="1348842" cy="1348842"/>
          </a:xfrm>
          <a:prstGeom prst="rect">
            <a:avLst/>
          </a:prstGeom>
        </p:spPr>
      </p:pic>
      <p:cxnSp>
        <p:nvCxnSpPr>
          <p:cNvPr id="12" name="Straight Arrow Connector 11"/>
          <p:cNvCxnSpPr/>
          <p:nvPr/>
        </p:nvCxnSpPr>
        <p:spPr>
          <a:xfrm>
            <a:off x="8823100" y="3698126"/>
            <a:ext cx="59188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a:off x="8823101" y="3698126"/>
            <a:ext cx="0" cy="6025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8799507" y="3496907"/>
            <a:ext cx="508131" cy="230832"/>
          </a:xfrm>
          <a:prstGeom prst="rect">
            <a:avLst/>
          </a:prstGeom>
          <a:noFill/>
        </p:spPr>
        <p:txBody>
          <a:bodyPr wrap="square" rtlCol="0">
            <a:spAutoFit/>
          </a:bodyPr>
          <a:lstStyle/>
          <a:p>
            <a:r>
              <a:rPr lang="en-US" sz="900" dirty="0"/>
              <a:t>spatial</a:t>
            </a:r>
          </a:p>
        </p:txBody>
      </p:sp>
      <p:sp>
        <p:nvSpPr>
          <p:cNvPr id="15" name="TextBox 14"/>
          <p:cNvSpPr txBox="1"/>
          <p:nvPr/>
        </p:nvSpPr>
        <p:spPr>
          <a:xfrm>
            <a:off x="8359371" y="3738581"/>
            <a:ext cx="508131" cy="230832"/>
          </a:xfrm>
          <a:prstGeom prst="rect">
            <a:avLst/>
          </a:prstGeom>
          <a:noFill/>
        </p:spPr>
        <p:txBody>
          <a:bodyPr wrap="square" rtlCol="0">
            <a:spAutoFit/>
          </a:bodyPr>
          <a:lstStyle/>
          <a:p>
            <a:r>
              <a:rPr lang="en-US" sz="900" dirty="0"/>
              <a:t>spatial</a:t>
            </a:r>
          </a:p>
        </p:txBody>
      </p:sp>
      <p:sp>
        <p:nvSpPr>
          <p:cNvPr id="16" name="TextBox 15"/>
          <p:cNvSpPr txBox="1"/>
          <p:nvPr/>
        </p:nvSpPr>
        <p:spPr>
          <a:xfrm>
            <a:off x="8682592" y="4955376"/>
            <a:ext cx="1480161" cy="369332"/>
          </a:xfrm>
          <a:prstGeom prst="rect">
            <a:avLst/>
          </a:prstGeom>
          <a:noFill/>
        </p:spPr>
        <p:txBody>
          <a:bodyPr wrap="square" rtlCol="0">
            <a:spAutoFit/>
          </a:bodyPr>
          <a:lstStyle/>
          <a:p>
            <a:pPr algn="ctr"/>
            <a:r>
              <a:rPr lang="en-US" sz="900" dirty="0"/>
              <a:t>Fig. 3b. Convolution for Image Data</a:t>
            </a:r>
          </a:p>
        </p:txBody>
      </p:sp>
      <p:sp>
        <p:nvSpPr>
          <p:cNvPr id="17" name="TextBox 16"/>
          <p:cNvSpPr txBox="1"/>
          <p:nvPr/>
        </p:nvSpPr>
        <p:spPr>
          <a:xfrm>
            <a:off x="8674905" y="3028989"/>
            <a:ext cx="1480161" cy="369332"/>
          </a:xfrm>
          <a:prstGeom prst="rect">
            <a:avLst/>
          </a:prstGeom>
          <a:noFill/>
        </p:spPr>
        <p:txBody>
          <a:bodyPr wrap="square" rtlCol="0">
            <a:spAutoFit/>
          </a:bodyPr>
          <a:lstStyle/>
          <a:p>
            <a:pPr algn="ctr"/>
            <a:r>
              <a:rPr lang="en-US" sz="900" dirty="0"/>
              <a:t>Fig. 3a. Convolution for Sensor Data</a:t>
            </a:r>
          </a:p>
        </p:txBody>
      </p:sp>
      <p:sp>
        <p:nvSpPr>
          <p:cNvPr id="18" name="Rectangle 17"/>
          <p:cNvSpPr/>
          <p:nvPr/>
        </p:nvSpPr>
        <p:spPr>
          <a:xfrm>
            <a:off x="8837485" y="3712982"/>
            <a:ext cx="116016" cy="119493"/>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1104945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8.33333E-7 2.59259E-6 L 0.11784 0.00023 " pathEditMode="relative" rAng="0" ptsTypes="AA">
                                      <p:cBhvr>
                                        <p:cTn id="6" dur="1000" fill="hold"/>
                                        <p:tgtEl>
                                          <p:spTgt spid="10"/>
                                        </p:tgtEl>
                                        <p:attrNameLst>
                                          <p:attrName>ppt_x</p:attrName>
                                          <p:attrName>ppt_y</p:attrName>
                                        </p:attrNameLst>
                                      </p:cBhvr>
                                      <p:rCtr x="5885"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2.08333E-7 1.85185E-6 L 0.11667 1.85185E-6 " pathEditMode="relative" rAng="0" ptsTypes="AA">
                                      <p:cBhvr>
                                        <p:cTn id="10" dur="1000" fill="hold"/>
                                        <p:tgtEl>
                                          <p:spTgt spid="18"/>
                                        </p:tgtEl>
                                        <p:attrNameLst>
                                          <p:attrName>ppt_x</p:attrName>
                                          <p:attrName>ppt_y</p:attrName>
                                        </p:attrNameLst>
                                      </p:cBhvr>
                                      <p:rCtr x="5833" y="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2.08333E-7 1.85185E-6 L 2.08333E-7 0.20764 " pathEditMode="relative" rAng="0" ptsTypes="AA">
                                      <p:cBhvr>
                                        <p:cTn id="14" dur="1000" fill="hold"/>
                                        <p:tgtEl>
                                          <p:spTgt spid="18"/>
                                        </p:tgtEl>
                                        <p:attrNameLst>
                                          <p:attrName>ppt_x</p:attrName>
                                          <p:attrName>ppt_y</p:attrName>
                                        </p:attrNameLst>
                                      </p:cBhvr>
                                      <p:rCtr x="0" y="103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18" grpId="1"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9770407" y="2709012"/>
            <a:ext cx="850566" cy="213585"/>
          </a:xfrm>
          <a:prstGeom prst="rect">
            <a:avLst/>
          </a:prstGeom>
          <a:noFill/>
        </p:spPr>
        <p:txBody>
          <a:bodyPr wrap="square" rtlCol="0">
            <a:spAutoFit/>
          </a:bodyPr>
          <a:lstStyle/>
          <a:p>
            <a:r>
              <a:rPr lang="en-US" sz="788" dirty="0">
                <a:solidFill>
                  <a:srgbClr val="FF0000"/>
                </a:solidFill>
              </a:rPr>
              <a:t>Sensor 1, y-axis</a:t>
            </a:r>
          </a:p>
        </p:txBody>
      </p:sp>
      <p:sp>
        <p:nvSpPr>
          <p:cNvPr id="35" name="TextBox 34"/>
          <p:cNvSpPr txBox="1"/>
          <p:nvPr/>
        </p:nvSpPr>
        <p:spPr>
          <a:xfrm>
            <a:off x="9770407" y="2914172"/>
            <a:ext cx="850566" cy="213585"/>
          </a:xfrm>
          <a:prstGeom prst="rect">
            <a:avLst/>
          </a:prstGeom>
          <a:noFill/>
        </p:spPr>
        <p:txBody>
          <a:bodyPr wrap="square" rtlCol="0">
            <a:spAutoFit/>
          </a:bodyPr>
          <a:lstStyle/>
          <a:p>
            <a:r>
              <a:rPr lang="en-US" sz="788" dirty="0">
                <a:solidFill>
                  <a:srgbClr val="FF0000"/>
                </a:solidFill>
              </a:rPr>
              <a:t>Sensor 1, z-axis</a:t>
            </a:r>
          </a:p>
        </p:txBody>
      </p:sp>
      <p:sp>
        <p:nvSpPr>
          <p:cNvPr id="36" name="TextBox 35"/>
          <p:cNvSpPr txBox="1"/>
          <p:nvPr/>
        </p:nvSpPr>
        <p:spPr>
          <a:xfrm>
            <a:off x="9770407" y="3128366"/>
            <a:ext cx="850566" cy="213585"/>
          </a:xfrm>
          <a:prstGeom prst="rect">
            <a:avLst/>
          </a:prstGeom>
          <a:noFill/>
        </p:spPr>
        <p:txBody>
          <a:bodyPr wrap="square" rtlCol="0">
            <a:spAutoFit/>
          </a:bodyPr>
          <a:lstStyle/>
          <a:p>
            <a:r>
              <a:rPr lang="en-US" sz="788" dirty="0">
                <a:solidFill>
                  <a:srgbClr val="FF0000"/>
                </a:solidFill>
              </a:rPr>
              <a:t>Sensor 2, x-axis</a:t>
            </a:r>
          </a:p>
        </p:txBody>
      </p:sp>
      <p:sp>
        <p:nvSpPr>
          <p:cNvPr id="2" name="Title 1"/>
          <p:cNvSpPr>
            <a:spLocks noGrp="1"/>
          </p:cNvSpPr>
          <p:nvPr>
            <p:ph type="title"/>
          </p:nvPr>
        </p:nvSpPr>
        <p:spPr/>
        <p:txBody>
          <a:bodyPr>
            <a:normAutofit/>
          </a:bodyPr>
          <a:lstStyle/>
          <a:p>
            <a:r>
              <a:rPr lang="en-US" dirty="0" smtClean="0"/>
              <a:t>Literature Review – CNN in Health Context</a:t>
            </a:r>
            <a:endParaRPr lang="en-US" dirty="0"/>
          </a:p>
        </p:txBody>
      </p:sp>
      <p:sp>
        <p:nvSpPr>
          <p:cNvPr id="3" name="Content Placeholder 2"/>
          <p:cNvSpPr>
            <a:spLocks noGrp="1"/>
          </p:cNvSpPr>
          <p:nvPr>
            <p:ph idx="1"/>
          </p:nvPr>
        </p:nvSpPr>
        <p:spPr>
          <a:xfrm>
            <a:off x="2152651" y="2226469"/>
            <a:ext cx="6440837" cy="3869531"/>
          </a:xfrm>
        </p:spPr>
        <p:txBody>
          <a:bodyPr>
            <a:normAutofit/>
          </a:bodyPr>
          <a:lstStyle/>
          <a:p>
            <a:r>
              <a:rPr lang="en-US" sz="1800" dirty="0"/>
              <a:t>We aim to adapt 2D CNNs to capture more salient patterns, compared to 1D CNNs.</a:t>
            </a:r>
          </a:p>
          <a:p>
            <a:pPr lvl="1"/>
            <a:r>
              <a:rPr lang="en-US" sz="1500" dirty="0"/>
              <a:t> Patterns across sensor axes and locations.</a:t>
            </a:r>
          </a:p>
          <a:p>
            <a:r>
              <a:rPr lang="en-US" sz="1800" dirty="0"/>
              <a:t>However, there is dimension heterogeneity in our application.</a:t>
            </a:r>
          </a:p>
          <a:p>
            <a:pPr lvl="1"/>
            <a:r>
              <a:rPr lang="en-US" sz="1500" dirty="0"/>
              <a:t>E.g., </a:t>
            </a:r>
            <a:r>
              <a:rPr lang="en-US" sz="1500" b="1" dirty="0"/>
              <a:t>9 x 100 input</a:t>
            </a:r>
            <a:r>
              <a:rPr lang="en-US" sz="1500" dirty="0"/>
              <a:t>: 100 acceleration signals collected from 3 sensors, each sensor with 3 axes.</a:t>
            </a:r>
          </a:p>
          <a:p>
            <a:pPr lvl="1"/>
            <a:r>
              <a:rPr lang="en-US" sz="1500" dirty="0">
                <a:solidFill>
                  <a:srgbClr val="FF0000"/>
                </a:solidFill>
              </a:rPr>
              <a:t>One dimension is on </a:t>
            </a:r>
            <a:r>
              <a:rPr lang="en-US" sz="1500" b="1" dirty="0">
                <a:solidFill>
                  <a:srgbClr val="FF0000"/>
                </a:solidFill>
              </a:rPr>
              <a:t>temporal adjacency</a:t>
            </a:r>
            <a:r>
              <a:rPr lang="en-US" sz="1500" dirty="0">
                <a:solidFill>
                  <a:srgbClr val="FF0000"/>
                </a:solidFill>
              </a:rPr>
              <a:t>; the other is on </a:t>
            </a:r>
            <a:r>
              <a:rPr lang="en-US" sz="1500" b="1" dirty="0">
                <a:solidFill>
                  <a:srgbClr val="FF0000"/>
                </a:solidFill>
              </a:rPr>
              <a:t>cross-axial and cross-locational adjacency</a:t>
            </a:r>
            <a:r>
              <a:rPr lang="en-US" sz="1500" dirty="0">
                <a:solidFill>
                  <a:srgbClr val="FF0000"/>
                </a:solidFill>
              </a:rPr>
              <a:t>.</a:t>
            </a:r>
          </a:p>
          <a:p>
            <a:pPr lvl="2"/>
            <a:r>
              <a:rPr lang="en-US" sz="1200" dirty="0"/>
              <a:t>The three axes in a sensor are related to each other. Convolving the x-, y-, and z-axes of a single sensor has a semantics of capturing cross-axial patterns on sensor level.</a:t>
            </a:r>
          </a:p>
          <a:p>
            <a:pPr lvl="2"/>
            <a:r>
              <a:rPr lang="en-US" sz="1200" dirty="0"/>
              <a:t>Similarly, convolving signals from sensors positioned at left/right thighs or left/right feet has a specific semantics of assessing walking balance, while other combinations do not.</a:t>
            </a:r>
          </a:p>
        </p:txBody>
      </p:sp>
      <p:sp>
        <p:nvSpPr>
          <p:cNvPr id="4" name="Date Placeholder 3"/>
          <p:cNvSpPr>
            <a:spLocks noGrp="1"/>
          </p:cNvSpPr>
          <p:nvPr>
            <p:ph type="dt" sz="half" idx="10"/>
          </p:nvPr>
        </p:nvSpPr>
        <p:spPr/>
        <p:txBody>
          <a:bodyPr/>
          <a:lstStyle/>
          <a:p>
            <a:fld id="{1BCEF162-815A-4F35-BE98-7D344E9EBC4D}" type="datetime1">
              <a:rPr lang="en-US" altLang="zh-CN" smtClean="0"/>
              <a:t>2/26/18</a:t>
            </a:fld>
            <a:endParaRPr lang="zh-CN" altLang="en-US"/>
          </a:p>
        </p:txBody>
      </p:sp>
      <p:sp>
        <p:nvSpPr>
          <p:cNvPr id="5" name="Slide Number Placeholder 4"/>
          <p:cNvSpPr>
            <a:spLocks noGrp="1"/>
          </p:cNvSpPr>
          <p:nvPr>
            <p:ph type="sldNum" sz="quarter" idx="12"/>
          </p:nvPr>
        </p:nvSpPr>
        <p:spPr/>
        <p:txBody>
          <a:bodyPr/>
          <a:lstStyle/>
          <a:p>
            <a:fld id="{556F0AFB-392D-4124-AB27-9A7808FEC386}" type="slidenum">
              <a:rPr lang="zh-CN" altLang="en-US" smtClean="0"/>
              <a:t>107</a:t>
            </a:fld>
            <a:endParaRPr lang="zh-CN" altLang="en-US"/>
          </a:p>
        </p:txBody>
      </p:sp>
      <p:pic>
        <p:nvPicPr>
          <p:cNvPr id="6"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7110" y="2494528"/>
            <a:ext cx="1210195" cy="625752"/>
          </a:xfrm>
          <a:prstGeom prst="rect">
            <a:avLst/>
          </a:prstGeom>
        </p:spPr>
      </p:pic>
      <p:pic>
        <p:nvPicPr>
          <p:cNvPr id="7"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7109" y="3120280"/>
            <a:ext cx="1210195" cy="625752"/>
          </a:xfrm>
          <a:prstGeom prst="rect">
            <a:avLst/>
          </a:prstGeom>
        </p:spPr>
      </p:pic>
      <p:pic>
        <p:nvPicPr>
          <p:cNvPr id="8"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7108" y="3746032"/>
            <a:ext cx="1210195" cy="625752"/>
          </a:xfrm>
          <a:prstGeom prst="rect">
            <a:avLst/>
          </a:prstGeom>
        </p:spPr>
      </p:pic>
      <p:cxnSp>
        <p:nvCxnSpPr>
          <p:cNvPr id="19" name="Straight Arrow Connector 18"/>
          <p:cNvCxnSpPr/>
          <p:nvPr/>
        </p:nvCxnSpPr>
        <p:spPr>
          <a:xfrm>
            <a:off x="8561845" y="2467555"/>
            <a:ext cx="59188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a:off x="8560212" y="2467555"/>
            <a:ext cx="0" cy="6025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8560212" y="2259806"/>
            <a:ext cx="736188" cy="230832"/>
          </a:xfrm>
          <a:prstGeom prst="rect">
            <a:avLst/>
          </a:prstGeom>
          <a:noFill/>
        </p:spPr>
        <p:txBody>
          <a:bodyPr wrap="square" rtlCol="0">
            <a:spAutoFit/>
          </a:bodyPr>
          <a:lstStyle/>
          <a:p>
            <a:r>
              <a:rPr lang="en-US" sz="900" dirty="0"/>
              <a:t>temporal</a:t>
            </a:r>
          </a:p>
        </p:txBody>
      </p:sp>
      <p:sp>
        <p:nvSpPr>
          <p:cNvPr id="22" name="TextBox 21"/>
          <p:cNvSpPr txBox="1"/>
          <p:nvPr/>
        </p:nvSpPr>
        <p:spPr>
          <a:xfrm>
            <a:off x="8077201" y="2492578"/>
            <a:ext cx="514655" cy="784830"/>
          </a:xfrm>
          <a:prstGeom prst="rect">
            <a:avLst/>
          </a:prstGeom>
          <a:noFill/>
        </p:spPr>
        <p:txBody>
          <a:bodyPr wrap="square" rtlCol="0">
            <a:spAutoFit/>
          </a:bodyPr>
          <a:lstStyle/>
          <a:p>
            <a:r>
              <a:rPr lang="en-US" sz="900" dirty="0"/>
              <a:t>cross-axial &amp; cross-locational</a:t>
            </a:r>
          </a:p>
        </p:txBody>
      </p:sp>
      <p:sp>
        <p:nvSpPr>
          <p:cNvPr id="23" name="TextBox 22"/>
          <p:cNvSpPr txBox="1"/>
          <p:nvPr/>
        </p:nvSpPr>
        <p:spPr>
          <a:xfrm>
            <a:off x="9770408" y="2492579"/>
            <a:ext cx="850566" cy="213585"/>
          </a:xfrm>
          <a:prstGeom prst="rect">
            <a:avLst/>
          </a:prstGeom>
          <a:noFill/>
        </p:spPr>
        <p:txBody>
          <a:bodyPr wrap="square" rtlCol="0">
            <a:spAutoFit/>
          </a:bodyPr>
          <a:lstStyle/>
          <a:p>
            <a:r>
              <a:rPr lang="en-US" sz="788" dirty="0"/>
              <a:t>Sensor 1, x-axis</a:t>
            </a:r>
          </a:p>
        </p:txBody>
      </p:sp>
      <p:sp>
        <p:nvSpPr>
          <p:cNvPr id="24" name="TextBox 23"/>
          <p:cNvSpPr txBox="1"/>
          <p:nvPr/>
        </p:nvSpPr>
        <p:spPr>
          <a:xfrm>
            <a:off x="9770408" y="2709625"/>
            <a:ext cx="850566" cy="213585"/>
          </a:xfrm>
          <a:prstGeom prst="rect">
            <a:avLst/>
          </a:prstGeom>
          <a:solidFill>
            <a:schemeClr val="bg1"/>
          </a:solidFill>
        </p:spPr>
        <p:txBody>
          <a:bodyPr wrap="square" rtlCol="0">
            <a:spAutoFit/>
          </a:bodyPr>
          <a:lstStyle/>
          <a:p>
            <a:r>
              <a:rPr lang="en-US" sz="788" dirty="0"/>
              <a:t>Sensor 1, y-axis</a:t>
            </a:r>
          </a:p>
        </p:txBody>
      </p:sp>
      <p:sp>
        <p:nvSpPr>
          <p:cNvPr id="25" name="TextBox 24"/>
          <p:cNvSpPr txBox="1"/>
          <p:nvPr/>
        </p:nvSpPr>
        <p:spPr>
          <a:xfrm>
            <a:off x="9770408" y="2914785"/>
            <a:ext cx="850566" cy="213585"/>
          </a:xfrm>
          <a:prstGeom prst="rect">
            <a:avLst/>
          </a:prstGeom>
          <a:solidFill>
            <a:schemeClr val="bg1"/>
          </a:solidFill>
        </p:spPr>
        <p:txBody>
          <a:bodyPr wrap="square" rtlCol="0">
            <a:spAutoFit/>
          </a:bodyPr>
          <a:lstStyle/>
          <a:p>
            <a:r>
              <a:rPr lang="en-US" sz="788" dirty="0"/>
              <a:t>Sensor 1, z-axis</a:t>
            </a:r>
          </a:p>
        </p:txBody>
      </p:sp>
      <p:sp>
        <p:nvSpPr>
          <p:cNvPr id="26" name="TextBox 25"/>
          <p:cNvSpPr txBox="1"/>
          <p:nvPr/>
        </p:nvSpPr>
        <p:spPr>
          <a:xfrm>
            <a:off x="9770408" y="3128979"/>
            <a:ext cx="850566" cy="213585"/>
          </a:xfrm>
          <a:prstGeom prst="rect">
            <a:avLst/>
          </a:prstGeom>
          <a:solidFill>
            <a:schemeClr val="bg1"/>
          </a:solidFill>
        </p:spPr>
        <p:txBody>
          <a:bodyPr wrap="square" rtlCol="0">
            <a:spAutoFit/>
          </a:bodyPr>
          <a:lstStyle/>
          <a:p>
            <a:r>
              <a:rPr lang="en-US" sz="788" dirty="0"/>
              <a:t>Sensor 2, x-axis</a:t>
            </a:r>
          </a:p>
        </p:txBody>
      </p:sp>
      <p:sp>
        <p:nvSpPr>
          <p:cNvPr id="27" name="TextBox 26"/>
          <p:cNvSpPr txBox="1"/>
          <p:nvPr/>
        </p:nvSpPr>
        <p:spPr>
          <a:xfrm>
            <a:off x="9770408" y="3330064"/>
            <a:ext cx="850566" cy="213585"/>
          </a:xfrm>
          <a:prstGeom prst="rect">
            <a:avLst/>
          </a:prstGeom>
          <a:noFill/>
        </p:spPr>
        <p:txBody>
          <a:bodyPr wrap="square" rtlCol="0">
            <a:spAutoFit/>
          </a:bodyPr>
          <a:lstStyle/>
          <a:p>
            <a:r>
              <a:rPr lang="en-US" sz="788" dirty="0"/>
              <a:t>Sensor 2, y-axis</a:t>
            </a:r>
          </a:p>
        </p:txBody>
      </p:sp>
      <p:sp>
        <p:nvSpPr>
          <p:cNvPr id="28" name="TextBox 27"/>
          <p:cNvSpPr txBox="1"/>
          <p:nvPr/>
        </p:nvSpPr>
        <p:spPr>
          <a:xfrm>
            <a:off x="9770407" y="3543610"/>
            <a:ext cx="850566" cy="213585"/>
          </a:xfrm>
          <a:prstGeom prst="rect">
            <a:avLst/>
          </a:prstGeom>
          <a:noFill/>
        </p:spPr>
        <p:txBody>
          <a:bodyPr wrap="square" rtlCol="0">
            <a:spAutoFit/>
          </a:bodyPr>
          <a:lstStyle/>
          <a:p>
            <a:r>
              <a:rPr lang="en-US" sz="788" dirty="0"/>
              <a:t>Sensor 2, z-axis</a:t>
            </a:r>
          </a:p>
        </p:txBody>
      </p:sp>
      <p:sp>
        <p:nvSpPr>
          <p:cNvPr id="29" name="TextBox 28"/>
          <p:cNvSpPr txBox="1"/>
          <p:nvPr/>
        </p:nvSpPr>
        <p:spPr>
          <a:xfrm>
            <a:off x="9770407" y="3745308"/>
            <a:ext cx="850566" cy="213585"/>
          </a:xfrm>
          <a:prstGeom prst="rect">
            <a:avLst/>
          </a:prstGeom>
          <a:noFill/>
        </p:spPr>
        <p:txBody>
          <a:bodyPr wrap="square" rtlCol="0">
            <a:spAutoFit/>
          </a:bodyPr>
          <a:lstStyle/>
          <a:p>
            <a:r>
              <a:rPr lang="en-US" sz="788" dirty="0"/>
              <a:t>Sensor 3, x-axis</a:t>
            </a:r>
          </a:p>
        </p:txBody>
      </p:sp>
      <p:sp>
        <p:nvSpPr>
          <p:cNvPr id="30" name="TextBox 29"/>
          <p:cNvSpPr txBox="1"/>
          <p:nvPr/>
        </p:nvSpPr>
        <p:spPr>
          <a:xfrm>
            <a:off x="9770407" y="3955816"/>
            <a:ext cx="850566" cy="213585"/>
          </a:xfrm>
          <a:prstGeom prst="rect">
            <a:avLst/>
          </a:prstGeom>
          <a:noFill/>
        </p:spPr>
        <p:txBody>
          <a:bodyPr wrap="square" rtlCol="0">
            <a:spAutoFit/>
          </a:bodyPr>
          <a:lstStyle/>
          <a:p>
            <a:r>
              <a:rPr lang="en-US" sz="788" dirty="0"/>
              <a:t>Sensor 3, y-axis</a:t>
            </a:r>
          </a:p>
        </p:txBody>
      </p:sp>
      <p:sp>
        <p:nvSpPr>
          <p:cNvPr id="31" name="TextBox 30"/>
          <p:cNvSpPr txBox="1"/>
          <p:nvPr/>
        </p:nvSpPr>
        <p:spPr>
          <a:xfrm>
            <a:off x="9770407" y="4170659"/>
            <a:ext cx="850566" cy="213585"/>
          </a:xfrm>
          <a:prstGeom prst="rect">
            <a:avLst/>
          </a:prstGeom>
          <a:noFill/>
        </p:spPr>
        <p:txBody>
          <a:bodyPr wrap="square" rtlCol="0">
            <a:spAutoFit/>
          </a:bodyPr>
          <a:lstStyle/>
          <a:p>
            <a:r>
              <a:rPr lang="en-US" sz="788" dirty="0"/>
              <a:t>Sensor 3, z-axis</a:t>
            </a:r>
          </a:p>
        </p:txBody>
      </p:sp>
      <p:sp>
        <p:nvSpPr>
          <p:cNvPr id="32" name="Rectangle 31"/>
          <p:cNvSpPr/>
          <p:nvPr/>
        </p:nvSpPr>
        <p:spPr>
          <a:xfrm>
            <a:off x="8587107" y="2492579"/>
            <a:ext cx="178134" cy="62770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32"/>
          <p:cNvSpPr/>
          <p:nvPr/>
        </p:nvSpPr>
        <p:spPr>
          <a:xfrm>
            <a:off x="8587107" y="2693088"/>
            <a:ext cx="178134" cy="62770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TextBox 36"/>
          <p:cNvSpPr txBox="1"/>
          <p:nvPr/>
        </p:nvSpPr>
        <p:spPr>
          <a:xfrm>
            <a:off x="8676175" y="4506324"/>
            <a:ext cx="1658295" cy="369332"/>
          </a:xfrm>
          <a:prstGeom prst="rect">
            <a:avLst/>
          </a:prstGeom>
          <a:noFill/>
        </p:spPr>
        <p:txBody>
          <a:bodyPr wrap="square" rtlCol="0">
            <a:spAutoFit/>
          </a:bodyPr>
          <a:lstStyle/>
          <a:p>
            <a:pPr algn="ctr"/>
            <a:r>
              <a:rPr lang="en-US" sz="900" dirty="0"/>
              <a:t>Fig. 4. Dimension heterogeneity</a:t>
            </a:r>
          </a:p>
        </p:txBody>
      </p:sp>
    </p:spTree>
    <p:extLst>
      <p:ext uri="{BB962C8B-B14F-4D97-AF65-F5344CB8AC3E}">
        <p14:creationId xmlns:p14="http://schemas.microsoft.com/office/powerpoint/2010/main" val="37694369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45833E-6 4.81481E-6 L 0.11628 0.00069 " pathEditMode="relative" rAng="0" ptsTypes="AA">
                                      <p:cBhvr>
                                        <p:cTn id="6" dur="1000" fill="hold"/>
                                        <p:tgtEl>
                                          <p:spTgt spid="32"/>
                                        </p:tgtEl>
                                        <p:attrNameLst>
                                          <p:attrName>ppt_x</p:attrName>
                                          <p:attrName>ppt_y</p:attrName>
                                        </p:attrNameLst>
                                      </p:cBhvr>
                                      <p:rCtr x="5807" y="23"/>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32" grpId="0" animBg="1"/>
      <p:bldP spid="32" grpId="1" animBg="1"/>
      <p:bldP spid="3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Rounded Rectangle 243"/>
          <p:cNvSpPr/>
          <p:nvPr/>
        </p:nvSpPr>
        <p:spPr>
          <a:xfrm>
            <a:off x="8141957" y="1863241"/>
            <a:ext cx="2202501" cy="3407569"/>
          </a:xfrm>
          <a:prstGeom prst="roundRect">
            <a:avLst>
              <a:gd name="adj" fmla="val 5026"/>
            </a:avLst>
          </a:prstGeom>
          <a:solidFill>
            <a:srgbClr val="EBF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2" name="Rounded Rectangle 241"/>
          <p:cNvSpPr/>
          <p:nvPr/>
        </p:nvSpPr>
        <p:spPr>
          <a:xfrm>
            <a:off x="5494771" y="1850232"/>
            <a:ext cx="2331991" cy="3407569"/>
          </a:xfrm>
          <a:prstGeom prst="roundRect">
            <a:avLst>
              <a:gd name="adj" fmla="val 5026"/>
            </a:avLst>
          </a:prstGeom>
          <a:solidFill>
            <a:srgbClr val="EDFFE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1" name="Rounded Rectangle 240"/>
          <p:cNvSpPr/>
          <p:nvPr/>
        </p:nvSpPr>
        <p:spPr>
          <a:xfrm>
            <a:off x="2947157" y="1850233"/>
            <a:ext cx="2513050" cy="3407569"/>
          </a:xfrm>
          <a:prstGeom prst="roundRect">
            <a:avLst>
              <a:gd name="adj" fmla="val 4728"/>
            </a:avLst>
          </a:prstGeom>
          <a:solidFill>
            <a:srgbClr val="FFFFE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normAutofit/>
          </a:bodyPr>
          <a:lstStyle/>
          <a:p>
            <a:r>
              <a:rPr lang="en-US" dirty="0" smtClean="0"/>
              <a:t>Research Design – CNN Architecture</a:t>
            </a:r>
            <a:endParaRPr lang="en-US" dirty="0"/>
          </a:p>
        </p:txBody>
      </p:sp>
      <p:sp>
        <p:nvSpPr>
          <p:cNvPr id="4" name="Date Placeholder 3"/>
          <p:cNvSpPr>
            <a:spLocks noGrp="1"/>
          </p:cNvSpPr>
          <p:nvPr>
            <p:ph type="dt" sz="half" idx="10"/>
          </p:nvPr>
        </p:nvSpPr>
        <p:spPr/>
        <p:txBody>
          <a:bodyPr/>
          <a:lstStyle/>
          <a:p>
            <a:fld id="{43398CA1-EFE8-49D7-9AD3-0ABCE13C321D}" type="datetime1">
              <a:rPr lang="en-US" altLang="zh-CN" smtClean="0"/>
              <a:t>2/26/18</a:t>
            </a:fld>
            <a:endParaRPr lang="zh-CN" altLang="en-US"/>
          </a:p>
        </p:txBody>
      </p:sp>
      <p:sp>
        <p:nvSpPr>
          <p:cNvPr id="5" name="Slide Number Placeholder 4"/>
          <p:cNvSpPr>
            <a:spLocks noGrp="1"/>
          </p:cNvSpPr>
          <p:nvPr>
            <p:ph type="sldNum" sz="quarter" idx="12"/>
          </p:nvPr>
        </p:nvSpPr>
        <p:spPr/>
        <p:txBody>
          <a:bodyPr/>
          <a:lstStyle/>
          <a:p>
            <a:fld id="{556F0AFB-392D-4124-AB27-9A7808FEC386}" type="slidenum">
              <a:rPr lang="zh-CN" altLang="en-US" smtClean="0"/>
              <a:t>108</a:t>
            </a:fld>
            <a:endParaRPr lang="zh-CN" altLang="en-US"/>
          </a:p>
        </p:txBody>
      </p:sp>
      <p:pic>
        <p:nvPicPr>
          <p:cNvPr id="6"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7385" y="2034100"/>
            <a:ext cx="863882" cy="446685"/>
          </a:xfrm>
          <a:prstGeom prst="rect">
            <a:avLst/>
          </a:prstGeom>
        </p:spPr>
      </p:pic>
      <p:pic>
        <p:nvPicPr>
          <p:cNvPr id="7"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7385" y="2480785"/>
            <a:ext cx="863882" cy="446685"/>
          </a:xfrm>
          <a:prstGeom prst="rect">
            <a:avLst/>
          </a:prstGeom>
        </p:spPr>
      </p:pic>
      <p:pic>
        <p:nvPicPr>
          <p:cNvPr id="8"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7382" y="3285779"/>
            <a:ext cx="863882" cy="446685"/>
          </a:xfrm>
          <a:prstGeom prst="rect">
            <a:avLst/>
          </a:prstGeom>
        </p:spPr>
      </p:pic>
      <p:pic>
        <p:nvPicPr>
          <p:cNvPr id="9"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7384" y="4090773"/>
            <a:ext cx="863882" cy="446685"/>
          </a:xfrm>
          <a:prstGeom prst="rect">
            <a:avLst/>
          </a:prstGeom>
        </p:spPr>
      </p:pic>
      <p:pic>
        <p:nvPicPr>
          <p:cNvPr id="10"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7383" y="4537458"/>
            <a:ext cx="863882" cy="446685"/>
          </a:xfrm>
          <a:prstGeom prst="rect">
            <a:avLst/>
          </a:prstGeom>
        </p:spPr>
      </p:pic>
      <p:sp>
        <p:nvSpPr>
          <p:cNvPr id="11" name="Rectangle 10"/>
          <p:cNvSpPr/>
          <p:nvPr/>
        </p:nvSpPr>
        <p:spPr>
          <a:xfrm>
            <a:off x="2141221" y="2034099"/>
            <a:ext cx="236613" cy="4466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p:cNvSpPr txBox="1"/>
          <p:nvPr/>
        </p:nvSpPr>
        <p:spPr>
          <a:xfrm>
            <a:off x="2020324" y="2926409"/>
            <a:ext cx="898003" cy="369332"/>
          </a:xfrm>
          <a:prstGeom prst="rect">
            <a:avLst/>
          </a:prstGeom>
          <a:noFill/>
        </p:spPr>
        <p:txBody>
          <a:bodyPr wrap="none" rtlCol="0">
            <a:spAutoFit/>
          </a:bodyPr>
          <a:lstStyle/>
          <a:p>
            <a:pPr algn="ctr"/>
            <a:r>
              <a:rPr lang="en-US" sz="900" dirty="0"/>
              <a:t>Left/right thigh</a:t>
            </a:r>
          </a:p>
          <a:p>
            <a:pPr algn="ctr"/>
            <a:r>
              <a:rPr lang="en-US" sz="900" dirty="0"/>
              <a:t>6 x 100</a:t>
            </a:r>
          </a:p>
        </p:txBody>
      </p:sp>
      <p:sp>
        <p:nvSpPr>
          <p:cNvPr id="13" name="TextBox 12"/>
          <p:cNvSpPr txBox="1"/>
          <p:nvPr/>
        </p:nvSpPr>
        <p:spPr>
          <a:xfrm>
            <a:off x="2201418" y="3718283"/>
            <a:ext cx="516488" cy="369332"/>
          </a:xfrm>
          <a:prstGeom prst="rect">
            <a:avLst/>
          </a:prstGeom>
          <a:noFill/>
        </p:spPr>
        <p:txBody>
          <a:bodyPr wrap="none" rtlCol="0">
            <a:spAutoFit/>
          </a:bodyPr>
          <a:lstStyle/>
          <a:p>
            <a:pPr algn="ctr"/>
            <a:r>
              <a:rPr lang="en-US" sz="900" dirty="0"/>
              <a:t>Chest</a:t>
            </a:r>
          </a:p>
          <a:p>
            <a:pPr algn="ctr"/>
            <a:r>
              <a:rPr lang="en-US" sz="900" dirty="0"/>
              <a:t>3 x 100</a:t>
            </a:r>
          </a:p>
        </p:txBody>
      </p:sp>
      <p:sp>
        <p:nvSpPr>
          <p:cNvPr id="14" name="TextBox 13"/>
          <p:cNvSpPr txBox="1"/>
          <p:nvPr/>
        </p:nvSpPr>
        <p:spPr>
          <a:xfrm>
            <a:off x="2051716" y="4982670"/>
            <a:ext cx="851515" cy="369332"/>
          </a:xfrm>
          <a:prstGeom prst="rect">
            <a:avLst/>
          </a:prstGeom>
          <a:noFill/>
        </p:spPr>
        <p:txBody>
          <a:bodyPr wrap="none" rtlCol="0">
            <a:spAutoFit/>
          </a:bodyPr>
          <a:lstStyle/>
          <a:p>
            <a:pPr algn="ctr"/>
            <a:r>
              <a:rPr lang="en-US" sz="900" dirty="0"/>
              <a:t>Left/right foot</a:t>
            </a:r>
          </a:p>
          <a:p>
            <a:pPr algn="ctr"/>
            <a:r>
              <a:rPr lang="en-US" sz="900" dirty="0"/>
              <a:t>6 x 100</a:t>
            </a:r>
          </a:p>
        </p:txBody>
      </p:sp>
      <p:sp>
        <p:nvSpPr>
          <p:cNvPr id="15" name="Rectangle 14"/>
          <p:cNvSpPr/>
          <p:nvPr/>
        </p:nvSpPr>
        <p:spPr>
          <a:xfrm>
            <a:off x="3488328" y="2151574"/>
            <a:ext cx="334736" cy="246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p:cNvSpPr/>
          <p:nvPr/>
        </p:nvSpPr>
        <p:spPr>
          <a:xfrm>
            <a:off x="3540578" y="2196812"/>
            <a:ext cx="334736" cy="246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p:cNvSpPr/>
          <p:nvPr/>
        </p:nvSpPr>
        <p:spPr>
          <a:xfrm>
            <a:off x="3592828" y="2242051"/>
            <a:ext cx="334736" cy="246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Oval 20"/>
          <p:cNvSpPr/>
          <p:nvPr/>
        </p:nvSpPr>
        <p:spPr>
          <a:xfrm flipH="1">
            <a:off x="3649094" y="2296454"/>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21"/>
          <p:cNvSpPr/>
          <p:nvPr/>
        </p:nvSpPr>
        <p:spPr>
          <a:xfrm flipH="1">
            <a:off x="3718307" y="2359087"/>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22"/>
          <p:cNvSpPr/>
          <p:nvPr/>
        </p:nvSpPr>
        <p:spPr>
          <a:xfrm flipH="1">
            <a:off x="3787520" y="2425418"/>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p:cNvSpPr/>
          <p:nvPr/>
        </p:nvSpPr>
        <p:spPr>
          <a:xfrm>
            <a:off x="3875314" y="2520874"/>
            <a:ext cx="334736" cy="246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TextBox 24"/>
          <p:cNvSpPr txBox="1"/>
          <p:nvPr/>
        </p:nvSpPr>
        <p:spPr>
          <a:xfrm>
            <a:off x="3511273" y="2926409"/>
            <a:ext cx="728084" cy="230832"/>
          </a:xfrm>
          <a:prstGeom prst="rect">
            <a:avLst/>
          </a:prstGeom>
          <a:noFill/>
        </p:spPr>
        <p:txBody>
          <a:bodyPr wrap="none" rtlCol="0">
            <a:spAutoFit/>
          </a:bodyPr>
          <a:lstStyle/>
          <a:p>
            <a:pPr algn="ctr"/>
            <a:r>
              <a:rPr lang="en-US" sz="900" dirty="0"/>
              <a:t>10 @ 2 x 96</a:t>
            </a:r>
          </a:p>
        </p:txBody>
      </p:sp>
      <p:sp>
        <p:nvSpPr>
          <p:cNvPr id="26" name="TextBox 25"/>
          <p:cNvSpPr txBox="1"/>
          <p:nvPr/>
        </p:nvSpPr>
        <p:spPr>
          <a:xfrm>
            <a:off x="2851358" y="2204066"/>
            <a:ext cx="713338" cy="484748"/>
          </a:xfrm>
          <a:prstGeom prst="rect">
            <a:avLst/>
          </a:prstGeom>
          <a:noFill/>
        </p:spPr>
        <p:txBody>
          <a:bodyPr wrap="square" rtlCol="0">
            <a:spAutoFit/>
          </a:bodyPr>
          <a:lstStyle/>
          <a:p>
            <a:pPr algn="ctr"/>
            <a:r>
              <a:rPr lang="en-US" sz="825" dirty="0"/>
              <a:t>3 x 5 conv.</a:t>
            </a:r>
          </a:p>
          <a:p>
            <a:pPr algn="ctr"/>
            <a:r>
              <a:rPr lang="en-US" sz="825" dirty="0"/>
              <a:t>stride (3, 1)</a:t>
            </a:r>
          </a:p>
          <a:p>
            <a:endParaRPr lang="en-US" sz="900" dirty="0"/>
          </a:p>
        </p:txBody>
      </p:sp>
      <p:cxnSp>
        <p:nvCxnSpPr>
          <p:cNvPr id="27" name="Straight Arrow Connector 26"/>
          <p:cNvCxnSpPr/>
          <p:nvPr/>
        </p:nvCxnSpPr>
        <p:spPr>
          <a:xfrm>
            <a:off x="2985982" y="2525714"/>
            <a:ext cx="41966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3488328" y="4201477"/>
            <a:ext cx="334736" cy="246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0"/>
          <p:cNvSpPr/>
          <p:nvPr/>
        </p:nvSpPr>
        <p:spPr>
          <a:xfrm>
            <a:off x="3540578" y="4246715"/>
            <a:ext cx="334736" cy="246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p:cNvSpPr/>
          <p:nvPr/>
        </p:nvSpPr>
        <p:spPr>
          <a:xfrm>
            <a:off x="3592828" y="4291954"/>
            <a:ext cx="334736" cy="246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32"/>
          <p:cNvSpPr/>
          <p:nvPr/>
        </p:nvSpPr>
        <p:spPr>
          <a:xfrm flipH="1">
            <a:off x="3649094" y="4346357"/>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Oval 33"/>
          <p:cNvSpPr/>
          <p:nvPr/>
        </p:nvSpPr>
        <p:spPr>
          <a:xfrm flipH="1">
            <a:off x="3718307" y="4408990"/>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Oval 34"/>
          <p:cNvSpPr/>
          <p:nvPr/>
        </p:nvSpPr>
        <p:spPr>
          <a:xfrm flipH="1">
            <a:off x="3787520" y="4475321"/>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ectangle 35"/>
          <p:cNvSpPr/>
          <p:nvPr/>
        </p:nvSpPr>
        <p:spPr>
          <a:xfrm>
            <a:off x="3875314" y="4570777"/>
            <a:ext cx="334736" cy="246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TextBox 36"/>
          <p:cNvSpPr txBox="1"/>
          <p:nvPr/>
        </p:nvSpPr>
        <p:spPr>
          <a:xfrm>
            <a:off x="3511273" y="4976312"/>
            <a:ext cx="728084" cy="230832"/>
          </a:xfrm>
          <a:prstGeom prst="rect">
            <a:avLst/>
          </a:prstGeom>
          <a:noFill/>
        </p:spPr>
        <p:txBody>
          <a:bodyPr wrap="none" rtlCol="0">
            <a:spAutoFit/>
          </a:bodyPr>
          <a:lstStyle/>
          <a:p>
            <a:pPr algn="ctr"/>
            <a:r>
              <a:rPr lang="en-US" sz="900" dirty="0"/>
              <a:t>10 @ 2 x 96</a:t>
            </a:r>
          </a:p>
        </p:txBody>
      </p:sp>
      <p:sp>
        <p:nvSpPr>
          <p:cNvPr id="38" name="TextBox 37"/>
          <p:cNvSpPr txBox="1"/>
          <p:nvPr/>
        </p:nvSpPr>
        <p:spPr>
          <a:xfrm>
            <a:off x="2851358" y="4253969"/>
            <a:ext cx="713338" cy="484748"/>
          </a:xfrm>
          <a:prstGeom prst="rect">
            <a:avLst/>
          </a:prstGeom>
          <a:noFill/>
        </p:spPr>
        <p:txBody>
          <a:bodyPr wrap="square" rtlCol="0">
            <a:spAutoFit/>
          </a:bodyPr>
          <a:lstStyle/>
          <a:p>
            <a:pPr algn="ctr"/>
            <a:r>
              <a:rPr lang="en-US" sz="825" dirty="0"/>
              <a:t>3 x 5 conv.</a:t>
            </a:r>
          </a:p>
          <a:p>
            <a:pPr algn="ctr"/>
            <a:r>
              <a:rPr lang="en-US" sz="825" dirty="0"/>
              <a:t>stride (3, 1)</a:t>
            </a:r>
          </a:p>
          <a:p>
            <a:endParaRPr lang="en-US" sz="900" dirty="0"/>
          </a:p>
        </p:txBody>
      </p:sp>
      <p:cxnSp>
        <p:nvCxnSpPr>
          <p:cNvPr id="39" name="Straight Arrow Connector 38"/>
          <p:cNvCxnSpPr/>
          <p:nvPr/>
        </p:nvCxnSpPr>
        <p:spPr>
          <a:xfrm>
            <a:off x="2985982" y="4575617"/>
            <a:ext cx="41966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851358" y="3400396"/>
            <a:ext cx="713338" cy="219291"/>
          </a:xfrm>
          <a:prstGeom prst="rect">
            <a:avLst/>
          </a:prstGeom>
          <a:noFill/>
        </p:spPr>
        <p:txBody>
          <a:bodyPr wrap="square" rtlCol="0">
            <a:spAutoFit/>
          </a:bodyPr>
          <a:lstStyle/>
          <a:p>
            <a:pPr algn="ctr"/>
            <a:r>
              <a:rPr lang="en-US" sz="825" dirty="0"/>
              <a:t>3 x 5 conv.</a:t>
            </a:r>
          </a:p>
        </p:txBody>
      </p:sp>
      <p:cxnSp>
        <p:nvCxnSpPr>
          <p:cNvPr id="41" name="Straight Arrow Connector 40"/>
          <p:cNvCxnSpPr/>
          <p:nvPr/>
        </p:nvCxnSpPr>
        <p:spPr>
          <a:xfrm>
            <a:off x="2985982" y="3610136"/>
            <a:ext cx="41966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3499960" y="3209665"/>
            <a:ext cx="334736" cy="1228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Rectangle 42"/>
          <p:cNvSpPr/>
          <p:nvPr/>
        </p:nvSpPr>
        <p:spPr>
          <a:xfrm>
            <a:off x="3552211" y="3254904"/>
            <a:ext cx="334736" cy="1222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Rectangle 43"/>
          <p:cNvSpPr/>
          <p:nvPr/>
        </p:nvSpPr>
        <p:spPr>
          <a:xfrm>
            <a:off x="3604461" y="3300142"/>
            <a:ext cx="334736" cy="1267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Oval 44"/>
          <p:cNvSpPr/>
          <p:nvPr/>
        </p:nvSpPr>
        <p:spPr>
          <a:xfrm flipH="1">
            <a:off x="3660727" y="3354546"/>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Oval 45"/>
          <p:cNvSpPr/>
          <p:nvPr/>
        </p:nvSpPr>
        <p:spPr>
          <a:xfrm flipH="1">
            <a:off x="3729940" y="3417179"/>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Oval 46"/>
          <p:cNvSpPr/>
          <p:nvPr/>
        </p:nvSpPr>
        <p:spPr>
          <a:xfrm flipH="1">
            <a:off x="3799153" y="3483509"/>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Rectangle 47"/>
          <p:cNvSpPr/>
          <p:nvPr/>
        </p:nvSpPr>
        <p:spPr>
          <a:xfrm>
            <a:off x="3886947" y="3578966"/>
            <a:ext cx="334736" cy="1393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TextBox 48"/>
          <p:cNvSpPr txBox="1"/>
          <p:nvPr/>
        </p:nvSpPr>
        <p:spPr>
          <a:xfrm>
            <a:off x="3514942" y="3800990"/>
            <a:ext cx="728084" cy="230832"/>
          </a:xfrm>
          <a:prstGeom prst="rect">
            <a:avLst/>
          </a:prstGeom>
          <a:noFill/>
        </p:spPr>
        <p:txBody>
          <a:bodyPr wrap="none" rtlCol="0">
            <a:spAutoFit/>
          </a:bodyPr>
          <a:lstStyle/>
          <a:p>
            <a:pPr algn="ctr"/>
            <a:r>
              <a:rPr lang="en-US" sz="900" dirty="0"/>
              <a:t>10 @ 1 x 96</a:t>
            </a:r>
          </a:p>
        </p:txBody>
      </p:sp>
      <p:sp>
        <p:nvSpPr>
          <p:cNvPr id="50" name="Rectangle 49"/>
          <p:cNvSpPr/>
          <p:nvPr/>
        </p:nvSpPr>
        <p:spPr>
          <a:xfrm>
            <a:off x="4782286" y="2151574"/>
            <a:ext cx="229979" cy="246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Rectangle 50"/>
          <p:cNvSpPr/>
          <p:nvPr/>
        </p:nvSpPr>
        <p:spPr>
          <a:xfrm>
            <a:off x="4834536" y="2196812"/>
            <a:ext cx="225517" cy="246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Rectangle 51"/>
          <p:cNvSpPr/>
          <p:nvPr/>
        </p:nvSpPr>
        <p:spPr>
          <a:xfrm>
            <a:off x="4886786" y="2242051"/>
            <a:ext cx="225516" cy="246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Oval 52"/>
          <p:cNvSpPr/>
          <p:nvPr/>
        </p:nvSpPr>
        <p:spPr>
          <a:xfrm flipH="1">
            <a:off x="4943051" y="2296454"/>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Oval 53"/>
          <p:cNvSpPr/>
          <p:nvPr/>
        </p:nvSpPr>
        <p:spPr>
          <a:xfrm flipH="1">
            <a:off x="5012264" y="2359087"/>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Oval 54"/>
          <p:cNvSpPr/>
          <p:nvPr/>
        </p:nvSpPr>
        <p:spPr>
          <a:xfrm flipH="1">
            <a:off x="5081477" y="2425418"/>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Rectangle 55"/>
          <p:cNvSpPr/>
          <p:nvPr/>
        </p:nvSpPr>
        <p:spPr>
          <a:xfrm>
            <a:off x="5169272" y="2520874"/>
            <a:ext cx="221334" cy="246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TextBox 56"/>
          <p:cNvSpPr txBox="1"/>
          <p:nvPr/>
        </p:nvSpPr>
        <p:spPr>
          <a:xfrm>
            <a:off x="4805230" y="2926409"/>
            <a:ext cx="728084" cy="230832"/>
          </a:xfrm>
          <a:prstGeom prst="rect">
            <a:avLst/>
          </a:prstGeom>
          <a:noFill/>
        </p:spPr>
        <p:txBody>
          <a:bodyPr wrap="none" rtlCol="0">
            <a:spAutoFit/>
          </a:bodyPr>
          <a:lstStyle/>
          <a:p>
            <a:pPr algn="ctr"/>
            <a:r>
              <a:rPr lang="en-US" sz="900" dirty="0"/>
              <a:t>10 @ 2 x 24</a:t>
            </a:r>
          </a:p>
        </p:txBody>
      </p:sp>
      <p:sp>
        <p:nvSpPr>
          <p:cNvPr id="58" name="TextBox 57"/>
          <p:cNvSpPr txBox="1"/>
          <p:nvPr/>
        </p:nvSpPr>
        <p:spPr>
          <a:xfrm>
            <a:off x="4125660" y="2315240"/>
            <a:ext cx="713338" cy="219291"/>
          </a:xfrm>
          <a:prstGeom prst="rect">
            <a:avLst/>
          </a:prstGeom>
          <a:noFill/>
        </p:spPr>
        <p:txBody>
          <a:bodyPr wrap="square" rtlCol="0">
            <a:spAutoFit/>
          </a:bodyPr>
          <a:lstStyle/>
          <a:p>
            <a:pPr algn="ctr"/>
            <a:r>
              <a:rPr lang="en-US" sz="825" dirty="0"/>
              <a:t>1 x 4 pool.</a:t>
            </a:r>
          </a:p>
        </p:txBody>
      </p:sp>
      <p:cxnSp>
        <p:nvCxnSpPr>
          <p:cNvPr id="59" name="Straight Arrow Connector 58"/>
          <p:cNvCxnSpPr/>
          <p:nvPr/>
        </p:nvCxnSpPr>
        <p:spPr>
          <a:xfrm>
            <a:off x="4279939" y="2525714"/>
            <a:ext cx="41966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4782286" y="4201477"/>
            <a:ext cx="229979" cy="246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Rectangle 60"/>
          <p:cNvSpPr/>
          <p:nvPr/>
        </p:nvSpPr>
        <p:spPr>
          <a:xfrm>
            <a:off x="4834536" y="4246715"/>
            <a:ext cx="225517" cy="246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Rectangle 61"/>
          <p:cNvSpPr/>
          <p:nvPr/>
        </p:nvSpPr>
        <p:spPr>
          <a:xfrm>
            <a:off x="4886786" y="4291954"/>
            <a:ext cx="225516" cy="246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Oval 62"/>
          <p:cNvSpPr/>
          <p:nvPr/>
        </p:nvSpPr>
        <p:spPr>
          <a:xfrm flipH="1">
            <a:off x="4943051" y="4346357"/>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Oval 63"/>
          <p:cNvSpPr/>
          <p:nvPr/>
        </p:nvSpPr>
        <p:spPr>
          <a:xfrm flipH="1">
            <a:off x="5012264" y="4408990"/>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Oval 64"/>
          <p:cNvSpPr/>
          <p:nvPr/>
        </p:nvSpPr>
        <p:spPr>
          <a:xfrm flipH="1">
            <a:off x="5081477" y="4475321"/>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Rectangle 65"/>
          <p:cNvSpPr/>
          <p:nvPr/>
        </p:nvSpPr>
        <p:spPr>
          <a:xfrm>
            <a:off x="5169272" y="4570777"/>
            <a:ext cx="221335" cy="246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TextBox 66"/>
          <p:cNvSpPr txBox="1"/>
          <p:nvPr/>
        </p:nvSpPr>
        <p:spPr>
          <a:xfrm>
            <a:off x="4805230" y="4976312"/>
            <a:ext cx="728084" cy="230832"/>
          </a:xfrm>
          <a:prstGeom prst="rect">
            <a:avLst/>
          </a:prstGeom>
          <a:noFill/>
        </p:spPr>
        <p:txBody>
          <a:bodyPr wrap="none" rtlCol="0">
            <a:spAutoFit/>
          </a:bodyPr>
          <a:lstStyle/>
          <a:p>
            <a:pPr algn="ctr"/>
            <a:r>
              <a:rPr lang="en-US" sz="900" dirty="0"/>
              <a:t>10 @ 2 x 24</a:t>
            </a:r>
          </a:p>
        </p:txBody>
      </p:sp>
      <p:sp>
        <p:nvSpPr>
          <p:cNvPr id="68" name="TextBox 67"/>
          <p:cNvSpPr txBox="1"/>
          <p:nvPr/>
        </p:nvSpPr>
        <p:spPr>
          <a:xfrm>
            <a:off x="4145315" y="4372305"/>
            <a:ext cx="713338" cy="219291"/>
          </a:xfrm>
          <a:prstGeom prst="rect">
            <a:avLst/>
          </a:prstGeom>
          <a:noFill/>
        </p:spPr>
        <p:txBody>
          <a:bodyPr wrap="square" rtlCol="0">
            <a:spAutoFit/>
          </a:bodyPr>
          <a:lstStyle/>
          <a:p>
            <a:pPr algn="ctr"/>
            <a:r>
              <a:rPr lang="en-US" sz="825" dirty="0"/>
              <a:t>1 x 4 pool.</a:t>
            </a:r>
          </a:p>
        </p:txBody>
      </p:sp>
      <p:cxnSp>
        <p:nvCxnSpPr>
          <p:cNvPr id="69" name="Straight Arrow Connector 68"/>
          <p:cNvCxnSpPr/>
          <p:nvPr/>
        </p:nvCxnSpPr>
        <p:spPr>
          <a:xfrm>
            <a:off x="4279939" y="4575617"/>
            <a:ext cx="41966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4145315" y="3400396"/>
            <a:ext cx="713338" cy="219291"/>
          </a:xfrm>
          <a:prstGeom prst="rect">
            <a:avLst/>
          </a:prstGeom>
          <a:noFill/>
        </p:spPr>
        <p:txBody>
          <a:bodyPr wrap="square" rtlCol="0">
            <a:spAutoFit/>
          </a:bodyPr>
          <a:lstStyle/>
          <a:p>
            <a:pPr algn="ctr"/>
            <a:r>
              <a:rPr lang="en-US" sz="825" dirty="0"/>
              <a:t>1 x 4 pool.</a:t>
            </a:r>
          </a:p>
        </p:txBody>
      </p:sp>
      <p:cxnSp>
        <p:nvCxnSpPr>
          <p:cNvPr id="71" name="Straight Arrow Connector 70"/>
          <p:cNvCxnSpPr/>
          <p:nvPr/>
        </p:nvCxnSpPr>
        <p:spPr>
          <a:xfrm>
            <a:off x="4279939" y="3610136"/>
            <a:ext cx="41966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4793918" y="3209665"/>
            <a:ext cx="218346" cy="1228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3" name="Rectangle 72"/>
          <p:cNvSpPr/>
          <p:nvPr/>
        </p:nvSpPr>
        <p:spPr>
          <a:xfrm>
            <a:off x="4846168" y="3254904"/>
            <a:ext cx="213884" cy="1222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Rectangle 73"/>
          <p:cNvSpPr/>
          <p:nvPr/>
        </p:nvSpPr>
        <p:spPr>
          <a:xfrm>
            <a:off x="4898418" y="3300142"/>
            <a:ext cx="213884" cy="1267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p:cNvSpPr/>
          <p:nvPr/>
        </p:nvSpPr>
        <p:spPr>
          <a:xfrm flipH="1">
            <a:off x="4954684" y="3354546"/>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Oval 75"/>
          <p:cNvSpPr/>
          <p:nvPr/>
        </p:nvSpPr>
        <p:spPr>
          <a:xfrm flipH="1">
            <a:off x="5023897" y="3417179"/>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7" name="Oval 76"/>
          <p:cNvSpPr/>
          <p:nvPr/>
        </p:nvSpPr>
        <p:spPr>
          <a:xfrm flipH="1">
            <a:off x="5093110" y="3483509"/>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8" name="Rectangle 77"/>
          <p:cNvSpPr/>
          <p:nvPr/>
        </p:nvSpPr>
        <p:spPr>
          <a:xfrm>
            <a:off x="5180904" y="3578966"/>
            <a:ext cx="209702" cy="1393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9" name="TextBox 78"/>
          <p:cNvSpPr txBox="1"/>
          <p:nvPr/>
        </p:nvSpPr>
        <p:spPr>
          <a:xfrm>
            <a:off x="4808899" y="3800990"/>
            <a:ext cx="728084" cy="230832"/>
          </a:xfrm>
          <a:prstGeom prst="rect">
            <a:avLst/>
          </a:prstGeom>
          <a:noFill/>
        </p:spPr>
        <p:txBody>
          <a:bodyPr wrap="none" rtlCol="0">
            <a:spAutoFit/>
          </a:bodyPr>
          <a:lstStyle/>
          <a:p>
            <a:pPr algn="ctr"/>
            <a:r>
              <a:rPr lang="en-US" sz="900" dirty="0"/>
              <a:t>10 @ 1 x 24</a:t>
            </a:r>
          </a:p>
        </p:txBody>
      </p:sp>
      <p:sp>
        <p:nvSpPr>
          <p:cNvPr id="80" name="Rectangle 79"/>
          <p:cNvSpPr/>
          <p:nvPr/>
        </p:nvSpPr>
        <p:spPr>
          <a:xfrm>
            <a:off x="6027296" y="2151574"/>
            <a:ext cx="229979" cy="1306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Rectangle 80"/>
          <p:cNvSpPr/>
          <p:nvPr/>
        </p:nvSpPr>
        <p:spPr>
          <a:xfrm>
            <a:off x="6079546" y="2196813"/>
            <a:ext cx="225517" cy="1296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2" name="Rectangle 81"/>
          <p:cNvSpPr/>
          <p:nvPr/>
        </p:nvSpPr>
        <p:spPr>
          <a:xfrm>
            <a:off x="6131796" y="2242051"/>
            <a:ext cx="225516" cy="1387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 name="TextBox 86"/>
          <p:cNvSpPr txBox="1"/>
          <p:nvPr/>
        </p:nvSpPr>
        <p:spPr>
          <a:xfrm>
            <a:off x="5962444" y="2926901"/>
            <a:ext cx="728084" cy="230832"/>
          </a:xfrm>
          <a:prstGeom prst="rect">
            <a:avLst/>
          </a:prstGeom>
          <a:noFill/>
        </p:spPr>
        <p:txBody>
          <a:bodyPr wrap="none" rtlCol="0">
            <a:spAutoFit/>
          </a:bodyPr>
          <a:lstStyle/>
          <a:p>
            <a:pPr algn="ctr"/>
            <a:r>
              <a:rPr lang="en-US" sz="900" dirty="0"/>
              <a:t>20 @ 1 x 20</a:t>
            </a:r>
          </a:p>
        </p:txBody>
      </p:sp>
      <p:sp>
        <p:nvSpPr>
          <p:cNvPr id="88" name="TextBox 87"/>
          <p:cNvSpPr txBox="1"/>
          <p:nvPr/>
        </p:nvSpPr>
        <p:spPr>
          <a:xfrm>
            <a:off x="5384958" y="2315240"/>
            <a:ext cx="713338" cy="219291"/>
          </a:xfrm>
          <a:prstGeom prst="rect">
            <a:avLst/>
          </a:prstGeom>
          <a:noFill/>
        </p:spPr>
        <p:txBody>
          <a:bodyPr wrap="square" rtlCol="0">
            <a:spAutoFit/>
          </a:bodyPr>
          <a:lstStyle/>
          <a:p>
            <a:pPr algn="ctr"/>
            <a:r>
              <a:rPr lang="en-US" sz="825" dirty="0"/>
              <a:t>2 x 5 conv.</a:t>
            </a:r>
          </a:p>
        </p:txBody>
      </p:sp>
      <p:cxnSp>
        <p:nvCxnSpPr>
          <p:cNvPr id="89" name="Straight Arrow Connector 88"/>
          <p:cNvCxnSpPr/>
          <p:nvPr/>
        </p:nvCxnSpPr>
        <p:spPr>
          <a:xfrm>
            <a:off x="5524949" y="2525714"/>
            <a:ext cx="41966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5961216" y="4963859"/>
            <a:ext cx="728084" cy="230832"/>
          </a:xfrm>
          <a:prstGeom prst="rect">
            <a:avLst/>
          </a:prstGeom>
          <a:noFill/>
        </p:spPr>
        <p:txBody>
          <a:bodyPr wrap="none" rtlCol="0">
            <a:spAutoFit/>
          </a:bodyPr>
          <a:lstStyle/>
          <a:p>
            <a:pPr algn="ctr"/>
            <a:r>
              <a:rPr lang="en-US" sz="900" dirty="0"/>
              <a:t>20 @ 1 x 20</a:t>
            </a:r>
          </a:p>
        </p:txBody>
      </p:sp>
      <p:sp>
        <p:nvSpPr>
          <p:cNvPr id="98" name="TextBox 97"/>
          <p:cNvSpPr txBox="1"/>
          <p:nvPr/>
        </p:nvSpPr>
        <p:spPr>
          <a:xfrm>
            <a:off x="5390325" y="4372305"/>
            <a:ext cx="713338" cy="219291"/>
          </a:xfrm>
          <a:prstGeom prst="rect">
            <a:avLst/>
          </a:prstGeom>
          <a:noFill/>
        </p:spPr>
        <p:txBody>
          <a:bodyPr wrap="square" rtlCol="0">
            <a:spAutoFit/>
          </a:bodyPr>
          <a:lstStyle/>
          <a:p>
            <a:pPr algn="ctr"/>
            <a:r>
              <a:rPr lang="en-US" sz="825" dirty="0"/>
              <a:t>2 x 5 conv.</a:t>
            </a:r>
          </a:p>
        </p:txBody>
      </p:sp>
      <p:cxnSp>
        <p:nvCxnSpPr>
          <p:cNvPr id="99" name="Straight Arrow Connector 98"/>
          <p:cNvCxnSpPr/>
          <p:nvPr/>
        </p:nvCxnSpPr>
        <p:spPr>
          <a:xfrm>
            <a:off x="5524949" y="4575617"/>
            <a:ext cx="41966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5390325" y="3400396"/>
            <a:ext cx="713338" cy="219291"/>
          </a:xfrm>
          <a:prstGeom prst="rect">
            <a:avLst/>
          </a:prstGeom>
          <a:noFill/>
        </p:spPr>
        <p:txBody>
          <a:bodyPr wrap="square" rtlCol="0">
            <a:spAutoFit/>
          </a:bodyPr>
          <a:lstStyle/>
          <a:p>
            <a:pPr algn="ctr"/>
            <a:r>
              <a:rPr lang="en-US" sz="825" dirty="0"/>
              <a:t>1 x 5 conv.</a:t>
            </a:r>
          </a:p>
        </p:txBody>
      </p:sp>
      <p:cxnSp>
        <p:nvCxnSpPr>
          <p:cNvPr id="101" name="Straight Arrow Connector 100"/>
          <p:cNvCxnSpPr/>
          <p:nvPr/>
        </p:nvCxnSpPr>
        <p:spPr>
          <a:xfrm>
            <a:off x="5524949" y="3610136"/>
            <a:ext cx="41966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5961216" y="3785237"/>
            <a:ext cx="728084" cy="230832"/>
          </a:xfrm>
          <a:prstGeom prst="rect">
            <a:avLst/>
          </a:prstGeom>
          <a:noFill/>
        </p:spPr>
        <p:txBody>
          <a:bodyPr wrap="none" rtlCol="0">
            <a:spAutoFit/>
          </a:bodyPr>
          <a:lstStyle/>
          <a:p>
            <a:pPr algn="ctr"/>
            <a:r>
              <a:rPr lang="en-US" sz="900" dirty="0"/>
              <a:t>20 @ 1 x 20</a:t>
            </a:r>
          </a:p>
        </p:txBody>
      </p:sp>
      <p:sp>
        <p:nvSpPr>
          <p:cNvPr id="117" name="TextBox 116"/>
          <p:cNvSpPr txBox="1"/>
          <p:nvPr/>
        </p:nvSpPr>
        <p:spPr>
          <a:xfrm>
            <a:off x="7170767" y="2911932"/>
            <a:ext cx="670376" cy="230832"/>
          </a:xfrm>
          <a:prstGeom prst="rect">
            <a:avLst/>
          </a:prstGeom>
          <a:noFill/>
        </p:spPr>
        <p:txBody>
          <a:bodyPr wrap="none" rtlCol="0">
            <a:spAutoFit/>
          </a:bodyPr>
          <a:lstStyle/>
          <a:p>
            <a:pPr algn="ctr"/>
            <a:r>
              <a:rPr lang="en-US" sz="900" dirty="0"/>
              <a:t>20 @ 1 x 5</a:t>
            </a:r>
          </a:p>
        </p:txBody>
      </p:sp>
      <p:sp>
        <p:nvSpPr>
          <p:cNvPr id="118" name="TextBox 117"/>
          <p:cNvSpPr txBox="1"/>
          <p:nvPr/>
        </p:nvSpPr>
        <p:spPr>
          <a:xfrm>
            <a:off x="6550138" y="2300272"/>
            <a:ext cx="713338" cy="219291"/>
          </a:xfrm>
          <a:prstGeom prst="rect">
            <a:avLst/>
          </a:prstGeom>
          <a:noFill/>
        </p:spPr>
        <p:txBody>
          <a:bodyPr wrap="square" rtlCol="0">
            <a:spAutoFit/>
          </a:bodyPr>
          <a:lstStyle/>
          <a:p>
            <a:pPr algn="ctr"/>
            <a:r>
              <a:rPr lang="en-US" sz="825" dirty="0"/>
              <a:t>1 x 4 pool.</a:t>
            </a:r>
          </a:p>
        </p:txBody>
      </p:sp>
      <p:cxnSp>
        <p:nvCxnSpPr>
          <p:cNvPr id="119" name="Straight Arrow Connector 118"/>
          <p:cNvCxnSpPr/>
          <p:nvPr/>
        </p:nvCxnSpPr>
        <p:spPr>
          <a:xfrm>
            <a:off x="6704417" y="2510745"/>
            <a:ext cx="41966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7" name="TextBox 126"/>
          <p:cNvSpPr txBox="1"/>
          <p:nvPr/>
        </p:nvSpPr>
        <p:spPr>
          <a:xfrm>
            <a:off x="7169538" y="4948890"/>
            <a:ext cx="670376" cy="230832"/>
          </a:xfrm>
          <a:prstGeom prst="rect">
            <a:avLst/>
          </a:prstGeom>
          <a:noFill/>
        </p:spPr>
        <p:txBody>
          <a:bodyPr wrap="none" rtlCol="0">
            <a:spAutoFit/>
          </a:bodyPr>
          <a:lstStyle/>
          <a:p>
            <a:pPr algn="ctr"/>
            <a:r>
              <a:rPr lang="en-US" sz="900" dirty="0"/>
              <a:t>20 @ 1 x 5</a:t>
            </a:r>
          </a:p>
        </p:txBody>
      </p:sp>
      <p:sp>
        <p:nvSpPr>
          <p:cNvPr id="128" name="TextBox 127"/>
          <p:cNvSpPr txBox="1"/>
          <p:nvPr/>
        </p:nvSpPr>
        <p:spPr>
          <a:xfrm>
            <a:off x="6569793" y="4357337"/>
            <a:ext cx="713338" cy="219291"/>
          </a:xfrm>
          <a:prstGeom prst="rect">
            <a:avLst/>
          </a:prstGeom>
          <a:noFill/>
        </p:spPr>
        <p:txBody>
          <a:bodyPr wrap="square" rtlCol="0">
            <a:spAutoFit/>
          </a:bodyPr>
          <a:lstStyle/>
          <a:p>
            <a:pPr algn="ctr"/>
            <a:r>
              <a:rPr lang="en-US" sz="825" dirty="0"/>
              <a:t>1 x 4 pool.</a:t>
            </a:r>
          </a:p>
        </p:txBody>
      </p:sp>
      <p:cxnSp>
        <p:nvCxnSpPr>
          <p:cNvPr id="129" name="Straight Arrow Connector 128"/>
          <p:cNvCxnSpPr/>
          <p:nvPr/>
        </p:nvCxnSpPr>
        <p:spPr>
          <a:xfrm>
            <a:off x="6704417" y="4560648"/>
            <a:ext cx="41966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6569793" y="3385427"/>
            <a:ext cx="713338" cy="219291"/>
          </a:xfrm>
          <a:prstGeom prst="rect">
            <a:avLst/>
          </a:prstGeom>
          <a:noFill/>
        </p:spPr>
        <p:txBody>
          <a:bodyPr wrap="square" rtlCol="0">
            <a:spAutoFit/>
          </a:bodyPr>
          <a:lstStyle/>
          <a:p>
            <a:pPr algn="ctr"/>
            <a:r>
              <a:rPr lang="en-US" sz="825" dirty="0"/>
              <a:t>1 x 4 pool.</a:t>
            </a:r>
          </a:p>
        </p:txBody>
      </p:sp>
      <p:cxnSp>
        <p:nvCxnSpPr>
          <p:cNvPr id="131" name="Straight Arrow Connector 130"/>
          <p:cNvCxnSpPr/>
          <p:nvPr/>
        </p:nvCxnSpPr>
        <p:spPr>
          <a:xfrm>
            <a:off x="6704417" y="3595168"/>
            <a:ext cx="41966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TextBox 138"/>
          <p:cNvSpPr txBox="1"/>
          <p:nvPr/>
        </p:nvSpPr>
        <p:spPr>
          <a:xfrm>
            <a:off x="7169538" y="3770268"/>
            <a:ext cx="670376" cy="230832"/>
          </a:xfrm>
          <a:prstGeom prst="rect">
            <a:avLst/>
          </a:prstGeom>
          <a:noFill/>
        </p:spPr>
        <p:txBody>
          <a:bodyPr wrap="none" rtlCol="0">
            <a:spAutoFit/>
          </a:bodyPr>
          <a:lstStyle/>
          <a:p>
            <a:pPr algn="ctr"/>
            <a:r>
              <a:rPr lang="en-US" sz="900" dirty="0"/>
              <a:t>20 @ 1 x 5</a:t>
            </a:r>
          </a:p>
        </p:txBody>
      </p:sp>
      <p:sp>
        <p:nvSpPr>
          <p:cNvPr id="141" name="Rectangle 140"/>
          <p:cNvSpPr/>
          <p:nvPr/>
        </p:nvSpPr>
        <p:spPr>
          <a:xfrm>
            <a:off x="6176732" y="2282664"/>
            <a:ext cx="221334" cy="1294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2" name="Rectangle 141"/>
          <p:cNvSpPr/>
          <p:nvPr/>
        </p:nvSpPr>
        <p:spPr>
          <a:xfrm>
            <a:off x="6376790" y="2484431"/>
            <a:ext cx="221334" cy="1294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Rectangle 85"/>
          <p:cNvSpPr/>
          <p:nvPr/>
        </p:nvSpPr>
        <p:spPr>
          <a:xfrm>
            <a:off x="6414282" y="2520874"/>
            <a:ext cx="221334" cy="1294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3" name="Oval 82"/>
          <p:cNvSpPr/>
          <p:nvPr/>
        </p:nvSpPr>
        <p:spPr>
          <a:xfrm flipH="1">
            <a:off x="6201803" y="2296422"/>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4" name="Oval 83"/>
          <p:cNvSpPr/>
          <p:nvPr/>
        </p:nvSpPr>
        <p:spPr>
          <a:xfrm flipH="1">
            <a:off x="6271016" y="2359055"/>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5" name="Oval 84"/>
          <p:cNvSpPr/>
          <p:nvPr/>
        </p:nvSpPr>
        <p:spPr>
          <a:xfrm flipH="1">
            <a:off x="6340229" y="2425385"/>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3" name="Rectangle 142"/>
          <p:cNvSpPr/>
          <p:nvPr/>
        </p:nvSpPr>
        <p:spPr>
          <a:xfrm>
            <a:off x="6050840" y="3209681"/>
            <a:ext cx="229979" cy="1306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4" name="Rectangle 143"/>
          <p:cNvSpPr/>
          <p:nvPr/>
        </p:nvSpPr>
        <p:spPr>
          <a:xfrm>
            <a:off x="6103090" y="3254919"/>
            <a:ext cx="225517" cy="1296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5" name="Rectangle 144"/>
          <p:cNvSpPr/>
          <p:nvPr/>
        </p:nvSpPr>
        <p:spPr>
          <a:xfrm>
            <a:off x="6155339" y="3300158"/>
            <a:ext cx="225516" cy="1387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6" name="Rectangle 145"/>
          <p:cNvSpPr/>
          <p:nvPr/>
        </p:nvSpPr>
        <p:spPr>
          <a:xfrm>
            <a:off x="6200276" y="3340770"/>
            <a:ext cx="221334" cy="1294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7" name="Rectangle 146"/>
          <p:cNvSpPr/>
          <p:nvPr/>
        </p:nvSpPr>
        <p:spPr>
          <a:xfrm>
            <a:off x="6400333" y="3542538"/>
            <a:ext cx="221334" cy="1294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8" name="Rectangle 147"/>
          <p:cNvSpPr/>
          <p:nvPr/>
        </p:nvSpPr>
        <p:spPr>
          <a:xfrm>
            <a:off x="6437825" y="3578981"/>
            <a:ext cx="221334" cy="1294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9" name="Oval 148"/>
          <p:cNvSpPr/>
          <p:nvPr/>
        </p:nvSpPr>
        <p:spPr>
          <a:xfrm flipH="1">
            <a:off x="6225346" y="3354529"/>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0" name="Oval 149"/>
          <p:cNvSpPr/>
          <p:nvPr/>
        </p:nvSpPr>
        <p:spPr>
          <a:xfrm flipH="1">
            <a:off x="6294559" y="3417161"/>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1" name="Oval 150"/>
          <p:cNvSpPr/>
          <p:nvPr/>
        </p:nvSpPr>
        <p:spPr>
          <a:xfrm flipH="1">
            <a:off x="6363772" y="3483492"/>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2" name="Rectangle 151"/>
          <p:cNvSpPr/>
          <p:nvPr/>
        </p:nvSpPr>
        <p:spPr>
          <a:xfrm>
            <a:off x="6037433" y="4231658"/>
            <a:ext cx="229979" cy="1306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3" name="Rectangle 152"/>
          <p:cNvSpPr/>
          <p:nvPr/>
        </p:nvSpPr>
        <p:spPr>
          <a:xfrm>
            <a:off x="6089683" y="4276896"/>
            <a:ext cx="225517" cy="1296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4" name="Rectangle 153"/>
          <p:cNvSpPr/>
          <p:nvPr/>
        </p:nvSpPr>
        <p:spPr>
          <a:xfrm>
            <a:off x="6141933" y="4322135"/>
            <a:ext cx="225516" cy="1387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5" name="Rectangle 154"/>
          <p:cNvSpPr/>
          <p:nvPr/>
        </p:nvSpPr>
        <p:spPr>
          <a:xfrm>
            <a:off x="6186869" y="4362747"/>
            <a:ext cx="221334" cy="1294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6" name="Rectangle 155"/>
          <p:cNvSpPr/>
          <p:nvPr/>
        </p:nvSpPr>
        <p:spPr>
          <a:xfrm>
            <a:off x="6386927" y="4564515"/>
            <a:ext cx="221334" cy="1294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7" name="Rectangle 156"/>
          <p:cNvSpPr/>
          <p:nvPr/>
        </p:nvSpPr>
        <p:spPr>
          <a:xfrm>
            <a:off x="6424419" y="4600958"/>
            <a:ext cx="221334" cy="1294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8" name="Oval 157"/>
          <p:cNvSpPr/>
          <p:nvPr/>
        </p:nvSpPr>
        <p:spPr>
          <a:xfrm flipH="1">
            <a:off x="6211940" y="4376506"/>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9" name="Oval 158"/>
          <p:cNvSpPr/>
          <p:nvPr/>
        </p:nvSpPr>
        <p:spPr>
          <a:xfrm flipH="1">
            <a:off x="6281153" y="4439138"/>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0" name="Oval 159"/>
          <p:cNvSpPr/>
          <p:nvPr/>
        </p:nvSpPr>
        <p:spPr>
          <a:xfrm flipH="1">
            <a:off x="6350366" y="4505469"/>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1" name="Rectangle 160"/>
          <p:cNvSpPr/>
          <p:nvPr/>
        </p:nvSpPr>
        <p:spPr>
          <a:xfrm>
            <a:off x="7197321" y="2143770"/>
            <a:ext cx="125576" cy="1306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2" name="Rectangle 161"/>
          <p:cNvSpPr/>
          <p:nvPr/>
        </p:nvSpPr>
        <p:spPr>
          <a:xfrm>
            <a:off x="7249572" y="2189009"/>
            <a:ext cx="126385" cy="1296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3" name="Rectangle 162"/>
          <p:cNvSpPr/>
          <p:nvPr/>
        </p:nvSpPr>
        <p:spPr>
          <a:xfrm>
            <a:off x="7301823" y="2234247"/>
            <a:ext cx="132143" cy="1387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4" name="Rectangle 163"/>
          <p:cNvSpPr/>
          <p:nvPr/>
        </p:nvSpPr>
        <p:spPr>
          <a:xfrm>
            <a:off x="7346758" y="2274860"/>
            <a:ext cx="139458" cy="1294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5" name="Rectangle 164"/>
          <p:cNvSpPr/>
          <p:nvPr/>
        </p:nvSpPr>
        <p:spPr>
          <a:xfrm>
            <a:off x="7546815" y="2476627"/>
            <a:ext cx="135098" cy="1294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6" name="Rectangle 165"/>
          <p:cNvSpPr/>
          <p:nvPr/>
        </p:nvSpPr>
        <p:spPr>
          <a:xfrm>
            <a:off x="7584307" y="2513070"/>
            <a:ext cx="140468" cy="1294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7" name="Oval 166"/>
          <p:cNvSpPr/>
          <p:nvPr/>
        </p:nvSpPr>
        <p:spPr>
          <a:xfrm flipH="1">
            <a:off x="7371829" y="2288618"/>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8" name="Oval 167"/>
          <p:cNvSpPr/>
          <p:nvPr/>
        </p:nvSpPr>
        <p:spPr>
          <a:xfrm flipH="1">
            <a:off x="7441042" y="2351251"/>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9" name="Oval 168"/>
          <p:cNvSpPr/>
          <p:nvPr/>
        </p:nvSpPr>
        <p:spPr>
          <a:xfrm flipH="1">
            <a:off x="7510255" y="2417582"/>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0" name="Rectangle 169"/>
          <p:cNvSpPr/>
          <p:nvPr/>
        </p:nvSpPr>
        <p:spPr>
          <a:xfrm>
            <a:off x="7201070" y="3196310"/>
            <a:ext cx="125576" cy="1306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1" name="Rectangle 170"/>
          <p:cNvSpPr/>
          <p:nvPr/>
        </p:nvSpPr>
        <p:spPr>
          <a:xfrm>
            <a:off x="7253321" y="3241548"/>
            <a:ext cx="126385" cy="1296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2" name="Rectangle 171"/>
          <p:cNvSpPr/>
          <p:nvPr/>
        </p:nvSpPr>
        <p:spPr>
          <a:xfrm>
            <a:off x="7305572" y="3286787"/>
            <a:ext cx="132143" cy="1387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3" name="Rectangle 172"/>
          <p:cNvSpPr/>
          <p:nvPr/>
        </p:nvSpPr>
        <p:spPr>
          <a:xfrm>
            <a:off x="7350507" y="3327399"/>
            <a:ext cx="139458" cy="1294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4" name="Rectangle 173"/>
          <p:cNvSpPr/>
          <p:nvPr/>
        </p:nvSpPr>
        <p:spPr>
          <a:xfrm>
            <a:off x="7550564" y="3529167"/>
            <a:ext cx="135098" cy="1294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5" name="Rectangle 174"/>
          <p:cNvSpPr/>
          <p:nvPr/>
        </p:nvSpPr>
        <p:spPr>
          <a:xfrm>
            <a:off x="7588057" y="3565610"/>
            <a:ext cx="140468" cy="1294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6" name="Oval 175"/>
          <p:cNvSpPr/>
          <p:nvPr/>
        </p:nvSpPr>
        <p:spPr>
          <a:xfrm flipH="1">
            <a:off x="7375578" y="3341158"/>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7" name="Oval 176"/>
          <p:cNvSpPr/>
          <p:nvPr/>
        </p:nvSpPr>
        <p:spPr>
          <a:xfrm flipH="1">
            <a:off x="7444791" y="3403790"/>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8" name="Oval 177"/>
          <p:cNvSpPr/>
          <p:nvPr/>
        </p:nvSpPr>
        <p:spPr>
          <a:xfrm flipH="1">
            <a:off x="7514004" y="3470121"/>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9" name="Rectangle 178"/>
          <p:cNvSpPr/>
          <p:nvPr/>
        </p:nvSpPr>
        <p:spPr>
          <a:xfrm>
            <a:off x="7207019" y="4214141"/>
            <a:ext cx="125576" cy="1306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0" name="Rectangle 179"/>
          <p:cNvSpPr/>
          <p:nvPr/>
        </p:nvSpPr>
        <p:spPr>
          <a:xfrm>
            <a:off x="7259270" y="4259380"/>
            <a:ext cx="126385" cy="1296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1" name="Rectangle 180"/>
          <p:cNvSpPr/>
          <p:nvPr/>
        </p:nvSpPr>
        <p:spPr>
          <a:xfrm>
            <a:off x="7311521" y="4304618"/>
            <a:ext cx="132143" cy="1387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2" name="Rectangle 181"/>
          <p:cNvSpPr/>
          <p:nvPr/>
        </p:nvSpPr>
        <p:spPr>
          <a:xfrm>
            <a:off x="7356456" y="4345231"/>
            <a:ext cx="139458" cy="1294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3" name="Rectangle 182"/>
          <p:cNvSpPr/>
          <p:nvPr/>
        </p:nvSpPr>
        <p:spPr>
          <a:xfrm>
            <a:off x="7556513" y="4546998"/>
            <a:ext cx="135098" cy="1294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4" name="Rectangle 183"/>
          <p:cNvSpPr/>
          <p:nvPr/>
        </p:nvSpPr>
        <p:spPr>
          <a:xfrm>
            <a:off x="7594006" y="4583442"/>
            <a:ext cx="140468" cy="1294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5" name="Oval 184"/>
          <p:cNvSpPr/>
          <p:nvPr/>
        </p:nvSpPr>
        <p:spPr>
          <a:xfrm flipH="1">
            <a:off x="7381527" y="4358990"/>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6" name="Oval 185"/>
          <p:cNvSpPr/>
          <p:nvPr/>
        </p:nvSpPr>
        <p:spPr>
          <a:xfrm flipH="1">
            <a:off x="7450740" y="4421622"/>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7" name="Oval 186"/>
          <p:cNvSpPr/>
          <p:nvPr/>
        </p:nvSpPr>
        <p:spPr>
          <a:xfrm flipH="1">
            <a:off x="7519953" y="4487953"/>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8" name="Right Bracket 187"/>
          <p:cNvSpPr/>
          <p:nvPr/>
        </p:nvSpPr>
        <p:spPr>
          <a:xfrm>
            <a:off x="7875117" y="2397886"/>
            <a:ext cx="114300" cy="2209994"/>
          </a:xfrm>
          <a:prstGeom prst="righ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cxnSp>
        <p:nvCxnSpPr>
          <p:cNvPr id="189" name="Straight Arrow Connector 188"/>
          <p:cNvCxnSpPr/>
          <p:nvPr/>
        </p:nvCxnSpPr>
        <p:spPr>
          <a:xfrm>
            <a:off x="7989417" y="3437288"/>
            <a:ext cx="14969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1" name="TextBox 190"/>
          <p:cNvSpPr txBox="1"/>
          <p:nvPr/>
        </p:nvSpPr>
        <p:spPr>
          <a:xfrm>
            <a:off x="8140824" y="3766457"/>
            <a:ext cx="670376" cy="230832"/>
          </a:xfrm>
          <a:prstGeom prst="rect">
            <a:avLst/>
          </a:prstGeom>
          <a:noFill/>
        </p:spPr>
        <p:txBody>
          <a:bodyPr wrap="none" rtlCol="0">
            <a:spAutoFit/>
          </a:bodyPr>
          <a:lstStyle/>
          <a:p>
            <a:pPr algn="ctr"/>
            <a:r>
              <a:rPr lang="en-US" sz="900" dirty="0"/>
              <a:t>20 @ 3 x 5</a:t>
            </a:r>
          </a:p>
        </p:txBody>
      </p:sp>
      <p:sp>
        <p:nvSpPr>
          <p:cNvPr id="192" name="Rectangle 191"/>
          <p:cNvSpPr/>
          <p:nvPr/>
        </p:nvSpPr>
        <p:spPr>
          <a:xfrm>
            <a:off x="8172355" y="3192498"/>
            <a:ext cx="125576" cy="1306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3" name="Rectangle 192"/>
          <p:cNvSpPr/>
          <p:nvPr/>
        </p:nvSpPr>
        <p:spPr>
          <a:xfrm>
            <a:off x="8224606" y="3237737"/>
            <a:ext cx="126385" cy="1296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4" name="Rectangle 193"/>
          <p:cNvSpPr/>
          <p:nvPr/>
        </p:nvSpPr>
        <p:spPr>
          <a:xfrm>
            <a:off x="8276858" y="3282975"/>
            <a:ext cx="132143" cy="1387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5" name="Rectangle 194"/>
          <p:cNvSpPr/>
          <p:nvPr/>
        </p:nvSpPr>
        <p:spPr>
          <a:xfrm>
            <a:off x="8321792" y="3323588"/>
            <a:ext cx="139458" cy="1294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6" name="Rectangle 195"/>
          <p:cNvSpPr/>
          <p:nvPr/>
        </p:nvSpPr>
        <p:spPr>
          <a:xfrm>
            <a:off x="8521849" y="3525355"/>
            <a:ext cx="135098" cy="1294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7" name="Rectangle 196"/>
          <p:cNvSpPr/>
          <p:nvPr/>
        </p:nvSpPr>
        <p:spPr>
          <a:xfrm>
            <a:off x="8559342" y="3561798"/>
            <a:ext cx="140468" cy="1294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8" name="Oval 197"/>
          <p:cNvSpPr/>
          <p:nvPr/>
        </p:nvSpPr>
        <p:spPr>
          <a:xfrm flipH="1">
            <a:off x="8346863" y="3337346"/>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9" name="Oval 198"/>
          <p:cNvSpPr/>
          <p:nvPr/>
        </p:nvSpPr>
        <p:spPr>
          <a:xfrm flipH="1">
            <a:off x="8416076" y="3399979"/>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0" name="Oval 199"/>
          <p:cNvSpPr/>
          <p:nvPr/>
        </p:nvSpPr>
        <p:spPr>
          <a:xfrm flipH="1">
            <a:off x="8485289" y="3466310"/>
            <a:ext cx="39421" cy="3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1" name="Rectangle 200"/>
          <p:cNvSpPr/>
          <p:nvPr/>
        </p:nvSpPr>
        <p:spPr>
          <a:xfrm>
            <a:off x="2141221" y="3276074"/>
            <a:ext cx="236613" cy="4466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4" name="Rectangle 203"/>
          <p:cNvSpPr/>
          <p:nvPr/>
        </p:nvSpPr>
        <p:spPr>
          <a:xfrm>
            <a:off x="2140620" y="4097862"/>
            <a:ext cx="236613" cy="4466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05" name="Straight Arrow Connector 204"/>
          <p:cNvCxnSpPr/>
          <p:nvPr/>
        </p:nvCxnSpPr>
        <p:spPr>
          <a:xfrm>
            <a:off x="8750062" y="3443502"/>
            <a:ext cx="31773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7" name="TextBox 206"/>
          <p:cNvSpPr txBox="1"/>
          <p:nvPr/>
        </p:nvSpPr>
        <p:spPr>
          <a:xfrm>
            <a:off x="8543316" y="3242468"/>
            <a:ext cx="713338" cy="219291"/>
          </a:xfrm>
          <a:prstGeom prst="rect">
            <a:avLst/>
          </a:prstGeom>
          <a:noFill/>
        </p:spPr>
        <p:txBody>
          <a:bodyPr wrap="square" rtlCol="0">
            <a:spAutoFit/>
          </a:bodyPr>
          <a:lstStyle/>
          <a:p>
            <a:pPr algn="ctr"/>
            <a:r>
              <a:rPr lang="en-US" sz="825" dirty="0"/>
              <a:t>Flatten</a:t>
            </a:r>
          </a:p>
        </p:txBody>
      </p:sp>
      <p:sp>
        <p:nvSpPr>
          <p:cNvPr id="208" name="Oval 207"/>
          <p:cNvSpPr/>
          <p:nvPr/>
        </p:nvSpPr>
        <p:spPr>
          <a:xfrm flipH="1">
            <a:off x="9161955" y="2555608"/>
            <a:ext cx="50325" cy="530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9" name="Oval 208"/>
          <p:cNvSpPr/>
          <p:nvPr/>
        </p:nvSpPr>
        <p:spPr>
          <a:xfrm flipH="1">
            <a:off x="9161955" y="2636262"/>
            <a:ext cx="50325" cy="530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0" name="Oval 209"/>
          <p:cNvSpPr/>
          <p:nvPr/>
        </p:nvSpPr>
        <p:spPr>
          <a:xfrm flipH="1">
            <a:off x="9161955" y="2721474"/>
            <a:ext cx="50325" cy="530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1" name="Oval 210"/>
          <p:cNvSpPr/>
          <p:nvPr/>
        </p:nvSpPr>
        <p:spPr>
          <a:xfrm flipH="1">
            <a:off x="9161955" y="2802127"/>
            <a:ext cx="50325" cy="530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2" name="Oval 211"/>
          <p:cNvSpPr/>
          <p:nvPr/>
        </p:nvSpPr>
        <p:spPr>
          <a:xfrm flipH="1">
            <a:off x="9161955" y="2885646"/>
            <a:ext cx="50325" cy="530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3" name="Oval 212"/>
          <p:cNvSpPr/>
          <p:nvPr/>
        </p:nvSpPr>
        <p:spPr>
          <a:xfrm flipH="1">
            <a:off x="9161955" y="2966299"/>
            <a:ext cx="50325" cy="530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4" name="Oval 213"/>
          <p:cNvSpPr/>
          <p:nvPr/>
        </p:nvSpPr>
        <p:spPr>
          <a:xfrm flipH="1">
            <a:off x="9161955" y="3051511"/>
            <a:ext cx="50325" cy="530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5" name="Oval 214"/>
          <p:cNvSpPr/>
          <p:nvPr/>
        </p:nvSpPr>
        <p:spPr>
          <a:xfrm flipH="1">
            <a:off x="9161955" y="3132165"/>
            <a:ext cx="50325" cy="530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6" name="Oval 215"/>
          <p:cNvSpPr/>
          <p:nvPr/>
        </p:nvSpPr>
        <p:spPr>
          <a:xfrm flipH="1">
            <a:off x="9161955" y="3210446"/>
            <a:ext cx="50325" cy="530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7" name="Oval 216"/>
          <p:cNvSpPr/>
          <p:nvPr/>
        </p:nvSpPr>
        <p:spPr>
          <a:xfrm flipH="1">
            <a:off x="9161955" y="3291100"/>
            <a:ext cx="50325" cy="530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8" name="Oval 217"/>
          <p:cNvSpPr/>
          <p:nvPr/>
        </p:nvSpPr>
        <p:spPr>
          <a:xfrm flipH="1">
            <a:off x="9161955" y="3376312"/>
            <a:ext cx="50325" cy="530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9" name="Oval 218"/>
          <p:cNvSpPr/>
          <p:nvPr/>
        </p:nvSpPr>
        <p:spPr>
          <a:xfrm flipH="1">
            <a:off x="9161955" y="3456965"/>
            <a:ext cx="50325" cy="530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0" name="Oval 219"/>
          <p:cNvSpPr/>
          <p:nvPr/>
        </p:nvSpPr>
        <p:spPr>
          <a:xfrm flipH="1">
            <a:off x="9161955" y="3540484"/>
            <a:ext cx="50325" cy="530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1" name="Oval 220"/>
          <p:cNvSpPr/>
          <p:nvPr/>
        </p:nvSpPr>
        <p:spPr>
          <a:xfrm flipH="1">
            <a:off x="9161955" y="3621137"/>
            <a:ext cx="50325" cy="530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2" name="Oval 221"/>
          <p:cNvSpPr/>
          <p:nvPr/>
        </p:nvSpPr>
        <p:spPr>
          <a:xfrm flipH="1">
            <a:off x="9161955" y="3706349"/>
            <a:ext cx="50325" cy="530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3" name="Oval 222"/>
          <p:cNvSpPr/>
          <p:nvPr/>
        </p:nvSpPr>
        <p:spPr>
          <a:xfrm flipH="1">
            <a:off x="9161955" y="3787003"/>
            <a:ext cx="50325" cy="530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224" name="TextBox 223"/>
              <p:cNvSpPr txBox="1"/>
              <p:nvPr/>
            </p:nvSpPr>
            <p:spPr>
              <a:xfrm>
                <a:off x="9072686" y="3848931"/>
                <a:ext cx="245580" cy="230832"/>
              </a:xfrm>
              <a:prstGeom prst="rect">
                <a:avLst/>
              </a:prstGeom>
              <a:noFill/>
            </p:spPr>
            <p:txBody>
              <a:bodyPr wrap="none" rtlCol="0">
                <a:spAutoFit/>
              </a:bodyPr>
              <a:lstStyle/>
              <a:p>
                <a:pPr algn="ctr"/>
                <a14:m>
                  <m:oMathPara xmlns:m="http://schemas.openxmlformats.org/officeDocument/2006/math" xmlns="">
                    <m:oMathParaPr>
                      <m:jc m:val="centerGroup"/>
                    </m:oMathParaPr>
                    <m:oMath xmlns:m="http://schemas.openxmlformats.org/officeDocument/2006/math">
                      <m:r>
                        <a:rPr lang="en-US" sz="900" i="1">
                          <a:latin typeface="Cambria Math" panose="02040503050406030204" pitchFamily="18" charset="0"/>
                        </a:rPr>
                        <m:t>⋮</m:t>
                      </m:r>
                    </m:oMath>
                  </m:oMathPara>
                </a14:m>
                <a:endParaRPr lang="en-US" sz="900" dirty="0"/>
              </a:p>
            </p:txBody>
          </p:sp>
        </mc:Choice>
        <mc:Fallback xmlns="">
          <p:sp>
            <p:nvSpPr>
              <p:cNvPr id="224" name="TextBox 223"/>
              <p:cNvSpPr txBox="1">
                <a:spLocks noRot="1" noChangeAspect="1" noMove="1" noResize="1" noEditPoints="1" noAdjustHandles="1" noChangeArrowheads="1" noChangeShapeType="1" noTextEdit="1"/>
              </p:cNvSpPr>
              <p:nvPr/>
            </p:nvSpPr>
            <p:spPr>
              <a:xfrm>
                <a:off x="9072686" y="3848931"/>
                <a:ext cx="245580" cy="230832"/>
              </a:xfrm>
              <a:prstGeom prst="rect">
                <a:avLst/>
              </a:prstGeom>
              <a:blipFill>
                <a:blip r:embed="rId4"/>
                <a:stretch>
                  <a:fillRect/>
                </a:stretch>
              </a:blipFill>
            </p:spPr>
            <p:txBody>
              <a:bodyPr/>
              <a:lstStyle/>
              <a:p>
                <a:r>
                  <a:rPr lang="en-US">
                    <a:noFill/>
                  </a:rPr>
                  <a:t> </a:t>
                </a:r>
              </a:p>
            </p:txBody>
          </p:sp>
        </mc:Fallback>
      </mc:AlternateContent>
      <p:sp>
        <p:nvSpPr>
          <p:cNvPr id="225" name="Oval 224"/>
          <p:cNvSpPr/>
          <p:nvPr/>
        </p:nvSpPr>
        <p:spPr>
          <a:xfrm flipH="1">
            <a:off x="9162815" y="4057366"/>
            <a:ext cx="50325" cy="530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6" name="Oval 225"/>
          <p:cNvSpPr/>
          <p:nvPr/>
        </p:nvSpPr>
        <p:spPr>
          <a:xfrm flipH="1">
            <a:off x="9162815" y="4138019"/>
            <a:ext cx="50325" cy="530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7" name="Oval 226"/>
          <p:cNvSpPr/>
          <p:nvPr/>
        </p:nvSpPr>
        <p:spPr>
          <a:xfrm flipH="1">
            <a:off x="9162815" y="4223231"/>
            <a:ext cx="50325" cy="530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8" name="Oval 227"/>
          <p:cNvSpPr/>
          <p:nvPr/>
        </p:nvSpPr>
        <p:spPr>
          <a:xfrm flipH="1">
            <a:off x="9162815" y="4303885"/>
            <a:ext cx="50325" cy="530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9" name="TextBox 228"/>
          <p:cNvSpPr txBox="1"/>
          <p:nvPr/>
        </p:nvSpPr>
        <p:spPr>
          <a:xfrm>
            <a:off x="9010786" y="4439137"/>
            <a:ext cx="357791" cy="230832"/>
          </a:xfrm>
          <a:prstGeom prst="rect">
            <a:avLst/>
          </a:prstGeom>
          <a:noFill/>
        </p:spPr>
        <p:txBody>
          <a:bodyPr wrap="none" rtlCol="0">
            <a:spAutoFit/>
          </a:bodyPr>
          <a:lstStyle/>
          <a:p>
            <a:pPr algn="ctr"/>
            <a:r>
              <a:rPr lang="en-US" sz="900" dirty="0"/>
              <a:t>300</a:t>
            </a:r>
          </a:p>
        </p:txBody>
      </p:sp>
      <p:sp>
        <p:nvSpPr>
          <p:cNvPr id="231" name="Oval 230"/>
          <p:cNvSpPr/>
          <p:nvPr/>
        </p:nvSpPr>
        <p:spPr>
          <a:xfrm flipH="1">
            <a:off x="9775493" y="3378564"/>
            <a:ext cx="50325" cy="530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2" name="Oval 231"/>
          <p:cNvSpPr/>
          <p:nvPr/>
        </p:nvSpPr>
        <p:spPr>
          <a:xfrm flipH="1">
            <a:off x="9775493" y="3459217"/>
            <a:ext cx="50325" cy="530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34" name="Straight Arrow Connector 233"/>
          <p:cNvCxnSpPr/>
          <p:nvPr/>
        </p:nvCxnSpPr>
        <p:spPr>
          <a:xfrm>
            <a:off x="9256654" y="3453046"/>
            <a:ext cx="46122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5" name="TextBox 234"/>
          <p:cNvSpPr txBox="1"/>
          <p:nvPr/>
        </p:nvSpPr>
        <p:spPr>
          <a:xfrm>
            <a:off x="9120885" y="3135668"/>
            <a:ext cx="713338" cy="346249"/>
          </a:xfrm>
          <a:prstGeom prst="rect">
            <a:avLst/>
          </a:prstGeom>
          <a:noFill/>
        </p:spPr>
        <p:txBody>
          <a:bodyPr wrap="square" rtlCol="0">
            <a:spAutoFit/>
          </a:bodyPr>
          <a:lstStyle/>
          <a:p>
            <a:pPr algn="ctr"/>
            <a:r>
              <a:rPr lang="en-US" sz="825" dirty="0"/>
              <a:t>Fully connected</a:t>
            </a:r>
          </a:p>
        </p:txBody>
      </p:sp>
      <p:sp>
        <p:nvSpPr>
          <p:cNvPr id="238" name="TextBox 237"/>
          <p:cNvSpPr txBox="1"/>
          <p:nvPr/>
        </p:nvSpPr>
        <p:spPr>
          <a:xfrm>
            <a:off x="9759224" y="3286967"/>
            <a:ext cx="650219" cy="346249"/>
          </a:xfrm>
          <a:prstGeom prst="rect">
            <a:avLst/>
          </a:prstGeom>
          <a:noFill/>
        </p:spPr>
        <p:txBody>
          <a:bodyPr wrap="square" rtlCol="0">
            <a:spAutoFit/>
          </a:bodyPr>
          <a:lstStyle/>
          <a:p>
            <a:pPr algn="ctr"/>
            <a:r>
              <a:rPr lang="en-US" sz="825" dirty="0" err="1"/>
              <a:t>Softmax</a:t>
            </a:r>
            <a:r>
              <a:rPr lang="en-US" sz="825" dirty="0"/>
              <a:t> classifier</a:t>
            </a:r>
          </a:p>
        </p:txBody>
      </p:sp>
      <p:sp>
        <p:nvSpPr>
          <p:cNvPr id="239" name="TextBox 238"/>
          <p:cNvSpPr txBox="1"/>
          <p:nvPr/>
        </p:nvSpPr>
        <p:spPr>
          <a:xfrm>
            <a:off x="9684830" y="3590084"/>
            <a:ext cx="242374" cy="230832"/>
          </a:xfrm>
          <a:prstGeom prst="rect">
            <a:avLst/>
          </a:prstGeom>
          <a:noFill/>
        </p:spPr>
        <p:txBody>
          <a:bodyPr wrap="none" rtlCol="0">
            <a:spAutoFit/>
          </a:bodyPr>
          <a:lstStyle/>
          <a:p>
            <a:pPr algn="ctr"/>
            <a:r>
              <a:rPr lang="en-US" sz="900" dirty="0"/>
              <a:t>2</a:t>
            </a:r>
          </a:p>
        </p:txBody>
      </p:sp>
      <p:sp>
        <p:nvSpPr>
          <p:cNvPr id="245" name="TextBox 244"/>
          <p:cNvSpPr txBox="1"/>
          <p:nvPr/>
        </p:nvSpPr>
        <p:spPr>
          <a:xfrm>
            <a:off x="3041208" y="1871278"/>
            <a:ext cx="2140392" cy="253916"/>
          </a:xfrm>
          <a:prstGeom prst="rect">
            <a:avLst/>
          </a:prstGeom>
          <a:noFill/>
        </p:spPr>
        <p:txBody>
          <a:bodyPr wrap="square" rtlCol="0">
            <a:spAutoFit/>
          </a:bodyPr>
          <a:lstStyle/>
          <a:p>
            <a:r>
              <a:rPr lang="en-US" sz="1050" b="1" dirty="0">
                <a:solidFill>
                  <a:srgbClr val="FF0000"/>
                </a:solidFill>
              </a:rPr>
              <a:t>Stage 1: Axis-wise Convolution</a:t>
            </a:r>
          </a:p>
        </p:txBody>
      </p:sp>
      <p:sp>
        <p:nvSpPr>
          <p:cNvPr id="246" name="TextBox 245"/>
          <p:cNvSpPr txBox="1"/>
          <p:nvPr/>
        </p:nvSpPr>
        <p:spPr>
          <a:xfrm>
            <a:off x="5584976" y="1870614"/>
            <a:ext cx="2263624" cy="253916"/>
          </a:xfrm>
          <a:prstGeom prst="rect">
            <a:avLst/>
          </a:prstGeom>
          <a:noFill/>
        </p:spPr>
        <p:txBody>
          <a:bodyPr wrap="square" rtlCol="0">
            <a:spAutoFit/>
          </a:bodyPr>
          <a:lstStyle/>
          <a:p>
            <a:r>
              <a:rPr lang="en-US" sz="1050" b="1" dirty="0">
                <a:solidFill>
                  <a:srgbClr val="FF0000"/>
                </a:solidFill>
              </a:rPr>
              <a:t>Stage 2: Location-wise Convolution</a:t>
            </a:r>
          </a:p>
        </p:txBody>
      </p:sp>
      <p:sp>
        <p:nvSpPr>
          <p:cNvPr id="247" name="TextBox 246"/>
          <p:cNvSpPr txBox="1"/>
          <p:nvPr/>
        </p:nvSpPr>
        <p:spPr>
          <a:xfrm>
            <a:off x="8224607" y="1896638"/>
            <a:ext cx="1999331" cy="253916"/>
          </a:xfrm>
          <a:prstGeom prst="rect">
            <a:avLst/>
          </a:prstGeom>
          <a:noFill/>
        </p:spPr>
        <p:txBody>
          <a:bodyPr wrap="square" rtlCol="0">
            <a:spAutoFit/>
          </a:bodyPr>
          <a:lstStyle/>
          <a:p>
            <a:r>
              <a:rPr lang="en-US" sz="1050" dirty="0"/>
              <a:t>Stage 3: Integration</a:t>
            </a:r>
          </a:p>
        </p:txBody>
      </p:sp>
      <p:sp>
        <p:nvSpPr>
          <p:cNvPr id="248" name="TextBox 247"/>
          <p:cNvSpPr txBox="1"/>
          <p:nvPr/>
        </p:nvSpPr>
        <p:spPr>
          <a:xfrm>
            <a:off x="1971773" y="5262346"/>
            <a:ext cx="4541369" cy="230832"/>
          </a:xfrm>
          <a:prstGeom prst="rect">
            <a:avLst/>
          </a:prstGeom>
          <a:noFill/>
        </p:spPr>
        <p:txBody>
          <a:bodyPr wrap="square" rtlCol="0">
            <a:spAutoFit/>
          </a:bodyPr>
          <a:lstStyle/>
          <a:p>
            <a:r>
              <a:rPr lang="en-US" sz="900" dirty="0"/>
              <a:t>Note: The notation “</a:t>
            </a:r>
            <a:r>
              <a:rPr lang="en-US" sz="900" i="1" dirty="0">
                <a:latin typeface="Times New Roman" panose="02020603050405020304" pitchFamily="18" charset="0"/>
                <a:cs typeface="Times New Roman" panose="02020603050405020304" pitchFamily="18" charset="0"/>
              </a:rPr>
              <a:t>x</a:t>
            </a:r>
            <a:r>
              <a:rPr lang="en-US" sz="900" dirty="0"/>
              <a:t> @ </a:t>
            </a:r>
            <a:r>
              <a:rPr lang="en-US" sz="900" i="1" dirty="0">
                <a:latin typeface="Times New Roman" panose="02020603050405020304" pitchFamily="18" charset="0"/>
                <a:cs typeface="Times New Roman" panose="02020603050405020304" pitchFamily="18" charset="0"/>
              </a:rPr>
              <a:t>y</a:t>
            </a:r>
            <a:r>
              <a:rPr lang="en-US" sz="900" dirty="0"/>
              <a:t> x </a:t>
            </a:r>
            <a:r>
              <a:rPr lang="en-US" sz="900" i="1" dirty="0">
                <a:latin typeface="Times New Roman" panose="02020603050405020304" pitchFamily="18" charset="0"/>
                <a:cs typeface="Times New Roman" panose="02020603050405020304" pitchFamily="18" charset="0"/>
              </a:rPr>
              <a:t>z</a:t>
            </a:r>
            <a:r>
              <a:rPr lang="en-US" sz="900" dirty="0"/>
              <a:t>” denotes </a:t>
            </a:r>
            <a:r>
              <a:rPr lang="en-US" sz="900" i="1" dirty="0">
                <a:latin typeface="Times New Roman" panose="02020603050405020304" pitchFamily="18" charset="0"/>
                <a:cs typeface="Times New Roman" panose="02020603050405020304" pitchFamily="18" charset="0"/>
              </a:rPr>
              <a:t>x</a:t>
            </a:r>
            <a:r>
              <a:rPr lang="en-US" sz="900" dirty="0"/>
              <a:t> feature maps with height </a:t>
            </a:r>
            <a:r>
              <a:rPr lang="en-US" sz="900" i="1" dirty="0">
                <a:latin typeface="Times New Roman" panose="02020603050405020304" pitchFamily="18" charset="0"/>
                <a:cs typeface="Times New Roman" panose="02020603050405020304" pitchFamily="18" charset="0"/>
              </a:rPr>
              <a:t>y</a:t>
            </a:r>
            <a:r>
              <a:rPr lang="en-US" sz="900" dirty="0"/>
              <a:t> and width </a:t>
            </a:r>
            <a:r>
              <a:rPr lang="en-US" sz="900" i="1" dirty="0">
                <a:latin typeface="Times New Roman" panose="02020603050405020304" pitchFamily="18" charset="0"/>
                <a:cs typeface="Times New Roman" panose="02020603050405020304" pitchFamily="18" charset="0"/>
              </a:rPr>
              <a:t>z</a:t>
            </a:r>
            <a:r>
              <a:rPr lang="en-US" sz="900" dirty="0"/>
              <a:t>.</a:t>
            </a:r>
          </a:p>
        </p:txBody>
      </p:sp>
      <p:sp>
        <p:nvSpPr>
          <p:cNvPr id="203" name="TextBox 202"/>
          <p:cNvSpPr txBox="1"/>
          <p:nvPr/>
        </p:nvSpPr>
        <p:spPr>
          <a:xfrm>
            <a:off x="4708509" y="5444505"/>
            <a:ext cx="2338442" cy="230832"/>
          </a:xfrm>
          <a:prstGeom prst="rect">
            <a:avLst/>
          </a:prstGeom>
          <a:noFill/>
        </p:spPr>
        <p:txBody>
          <a:bodyPr wrap="square" rtlCol="0">
            <a:spAutoFit/>
          </a:bodyPr>
          <a:lstStyle/>
          <a:p>
            <a:pPr algn="ctr"/>
            <a:r>
              <a:rPr lang="en-US" sz="900" dirty="0"/>
              <a:t>Fig. 7. 2D Heterogeneous CNN Architecture</a:t>
            </a:r>
          </a:p>
        </p:txBody>
      </p:sp>
    </p:spTree>
    <p:extLst>
      <p:ext uri="{BB962C8B-B14F-4D97-AF65-F5344CB8AC3E}">
        <p14:creationId xmlns:p14="http://schemas.microsoft.com/office/powerpoint/2010/main" val="72595051"/>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 Benchmark Set 1</a:t>
            </a:r>
            <a:endParaRPr lang="en-US" dirty="0"/>
          </a:p>
        </p:txBody>
      </p:sp>
      <p:sp>
        <p:nvSpPr>
          <p:cNvPr id="3" name="Content Placeholder 2"/>
          <p:cNvSpPr>
            <a:spLocks noGrp="1"/>
          </p:cNvSpPr>
          <p:nvPr>
            <p:ph idx="1"/>
          </p:nvPr>
        </p:nvSpPr>
        <p:spPr>
          <a:xfrm>
            <a:off x="2152649" y="2226468"/>
            <a:ext cx="4387104" cy="3451552"/>
          </a:xfrm>
        </p:spPr>
        <p:txBody>
          <a:bodyPr>
            <a:normAutofit fontScale="92500"/>
          </a:bodyPr>
          <a:lstStyle/>
          <a:p>
            <a:r>
              <a:rPr lang="en-US" sz="1800" dirty="0"/>
              <a:t>The proposed CNN model (</a:t>
            </a:r>
            <a:r>
              <a:rPr lang="en-US" sz="1800" b="1" dirty="0"/>
              <a:t>CNN-2D-hetero</a:t>
            </a:r>
            <a:r>
              <a:rPr lang="en-US" sz="1800" dirty="0"/>
              <a:t>) achieved F-measure of </a:t>
            </a:r>
            <a:r>
              <a:rPr lang="en-US" sz="1800" b="1" dirty="0"/>
              <a:t>0.942</a:t>
            </a:r>
            <a:r>
              <a:rPr lang="en-US" sz="1800" dirty="0"/>
              <a:t>, outperforming all systems in Benchmark Set 1 (</a:t>
            </a:r>
            <a:r>
              <a:rPr lang="en-US" sz="1800" b="1" dirty="0"/>
              <a:t>0.400</a:t>
            </a:r>
            <a:r>
              <a:rPr lang="en-US" sz="1800" dirty="0"/>
              <a:t> to </a:t>
            </a:r>
            <a:r>
              <a:rPr lang="en-US" sz="1800" b="1" dirty="0"/>
              <a:t>0.800</a:t>
            </a:r>
            <a:r>
              <a:rPr lang="en-US" sz="1800" dirty="0"/>
              <a:t>).</a:t>
            </a:r>
          </a:p>
          <a:p>
            <a:pPr lvl="1"/>
            <a:r>
              <a:rPr lang="en-US" sz="1650" dirty="0"/>
              <a:t>Some feature-based methods (ARMS, SPD) achieved perfect precision, but low recall (0.250 to 0.667).</a:t>
            </a:r>
          </a:p>
          <a:p>
            <a:pPr lvl="2"/>
            <a:r>
              <a:rPr lang="en-US" sz="1350" dirty="0"/>
              <a:t>Fail to identify many patients with high fall risks</a:t>
            </a:r>
          </a:p>
          <a:p>
            <a:r>
              <a:rPr lang="en-US" sz="1800" dirty="0"/>
              <a:t>This result shows the advantage in applying CNNs in sensor-based fall risk assessment.</a:t>
            </a:r>
          </a:p>
          <a:p>
            <a:pPr lvl="1"/>
            <a:r>
              <a:rPr lang="en-US" sz="1500" dirty="0"/>
              <a:t>Both local and global patterns are extracted.</a:t>
            </a:r>
          </a:p>
          <a:p>
            <a:pPr lvl="1"/>
            <a:r>
              <a:rPr lang="en-US" sz="1500" dirty="0"/>
              <a:t>Feature-based systems are oversimplified in coping with the problem.</a:t>
            </a:r>
          </a:p>
          <a:p>
            <a:pPr lvl="1"/>
            <a:endParaRPr lang="en-US" sz="1500" dirty="0"/>
          </a:p>
          <a:p>
            <a:endParaRPr lang="en-US" sz="1950" dirty="0"/>
          </a:p>
        </p:txBody>
      </p:sp>
      <p:sp>
        <p:nvSpPr>
          <p:cNvPr id="4" name="Date Placeholder 3"/>
          <p:cNvSpPr>
            <a:spLocks noGrp="1"/>
          </p:cNvSpPr>
          <p:nvPr>
            <p:ph type="dt" sz="half" idx="10"/>
          </p:nvPr>
        </p:nvSpPr>
        <p:spPr/>
        <p:txBody>
          <a:bodyPr/>
          <a:lstStyle/>
          <a:p>
            <a:fld id="{E7C92A8B-E20E-4489-9845-675CAE607B48}" type="datetime1">
              <a:rPr lang="en-US" altLang="zh-CN" smtClean="0"/>
              <a:t>2/26/18</a:t>
            </a:fld>
            <a:endParaRPr lang="zh-CN" altLang="en-US"/>
          </a:p>
        </p:txBody>
      </p:sp>
      <p:sp>
        <p:nvSpPr>
          <p:cNvPr id="5" name="Slide Number Placeholder 4"/>
          <p:cNvSpPr>
            <a:spLocks noGrp="1"/>
          </p:cNvSpPr>
          <p:nvPr>
            <p:ph type="sldNum" sz="quarter" idx="12"/>
          </p:nvPr>
        </p:nvSpPr>
        <p:spPr/>
        <p:txBody>
          <a:bodyPr/>
          <a:lstStyle/>
          <a:p>
            <a:fld id="{556F0AFB-392D-4124-AB27-9A7808FEC386}" type="slidenum">
              <a:rPr lang="zh-CN" altLang="en-US" smtClean="0"/>
              <a:t>109</a:t>
            </a:fld>
            <a:endParaRPr lang="zh-CN" altLang="en-US"/>
          </a:p>
        </p:txBody>
      </p:sp>
      <p:graphicFrame>
        <p:nvGraphicFramePr>
          <p:cNvPr id="6" name="Content Placeholder 7"/>
          <p:cNvGraphicFramePr>
            <a:graphicFrameLocks/>
          </p:cNvGraphicFramePr>
          <p:nvPr>
            <p:extLst/>
          </p:nvPr>
        </p:nvGraphicFramePr>
        <p:xfrm>
          <a:off x="6721257" y="2542476"/>
          <a:ext cx="3464025" cy="1763595"/>
        </p:xfrm>
        <a:graphic>
          <a:graphicData uri="http://schemas.openxmlformats.org/drawingml/2006/table">
            <a:tbl>
              <a:tblPr firstRow="1" bandRow="1">
                <a:tableStyleId>{5940675A-B579-460E-94D1-54222C63F5DA}</a:tableStyleId>
              </a:tblPr>
              <a:tblGrid>
                <a:gridCol w="871210">
                  <a:extLst>
                    <a:ext uri="{9D8B030D-6E8A-4147-A177-3AD203B41FA5}">
                      <a16:colId xmlns:a16="http://schemas.microsoft.com/office/drawing/2014/main" xmlns="" val="20000"/>
                    </a:ext>
                  </a:extLst>
                </a:gridCol>
                <a:gridCol w="809897">
                  <a:extLst>
                    <a:ext uri="{9D8B030D-6E8A-4147-A177-3AD203B41FA5}">
                      <a16:colId xmlns:a16="http://schemas.microsoft.com/office/drawing/2014/main" xmlns="" val="20001"/>
                    </a:ext>
                  </a:extLst>
                </a:gridCol>
                <a:gridCol w="822960">
                  <a:extLst>
                    <a:ext uri="{9D8B030D-6E8A-4147-A177-3AD203B41FA5}">
                      <a16:colId xmlns:a16="http://schemas.microsoft.com/office/drawing/2014/main" xmlns="" val="20002"/>
                    </a:ext>
                  </a:extLst>
                </a:gridCol>
                <a:gridCol w="959958">
                  <a:extLst>
                    <a:ext uri="{9D8B030D-6E8A-4147-A177-3AD203B41FA5}">
                      <a16:colId xmlns:a16="http://schemas.microsoft.com/office/drawing/2014/main" xmlns="" val="20003"/>
                    </a:ext>
                  </a:extLst>
                </a:gridCol>
              </a:tblGrid>
              <a:tr h="317074">
                <a:tc>
                  <a:txBody>
                    <a:bodyPr/>
                    <a:lstStyle/>
                    <a:p>
                      <a:endParaRPr lang="en-US" sz="1400" dirty="0"/>
                    </a:p>
                  </a:txBody>
                  <a:tcPr marL="68580" marR="68580" marT="34290" marB="34290"/>
                </a:tc>
                <a:tc>
                  <a:txBody>
                    <a:bodyPr/>
                    <a:lstStyle/>
                    <a:p>
                      <a:r>
                        <a:rPr lang="en-US" sz="1400" dirty="0" smtClean="0"/>
                        <a:t>Precision</a:t>
                      </a:r>
                      <a:endParaRPr lang="en-US" sz="1400" dirty="0"/>
                    </a:p>
                  </a:txBody>
                  <a:tcPr marL="68580" marR="68580" marT="34290" marB="34290" anchor="ctr"/>
                </a:tc>
                <a:tc>
                  <a:txBody>
                    <a:bodyPr/>
                    <a:lstStyle/>
                    <a:p>
                      <a:r>
                        <a:rPr lang="en-US" sz="1400" dirty="0" smtClean="0"/>
                        <a:t>Recall</a:t>
                      </a:r>
                      <a:endParaRPr lang="en-US" sz="1400" dirty="0"/>
                    </a:p>
                  </a:txBody>
                  <a:tcPr marL="68580" marR="68580" marT="34290" marB="34290" anchor="ctr"/>
                </a:tc>
                <a:tc>
                  <a:txBody>
                    <a:bodyPr/>
                    <a:lstStyle/>
                    <a:p>
                      <a:r>
                        <a:rPr lang="en-US" sz="1400" dirty="0" smtClean="0"/>
                        <a:t>F-measure</a:t>
                      </a:r>
                      <a:endParaRPr lang="en-US" sz="1400" dirty="0"/>
                    </a:p>
                  </a:txBody>
                  <a:tcPr marL="68580" marR="68580" marT="34290" marB="34290" anchor="ctr"/>
                </a:tc>
                <a:extLst>
                  <a:ext uri="{0D108BD9-81ED-4DB2-BD59-A6C34878D82A}">
                    <a16:rowId xmlns:a16="http://schemas.microsoft.com/office/drawing/2014/main" xmlns="" val="10000"/>
                  </a:ext>
                </a:extLst>
              </a:tr>
              <a:tr h="480060">
                <a:tc>
                  <a:txBody>
                    <a:bodyPr/>
                    <a:lstStyle/>
                    <a:p>
                      <a:r>
                        <a:rPr lang="en-US" sz="1400" b="1" dirty="0" smtClean="0"/>
                        <a:t>CNN-2D-hetero</a:t>
                      </a:r>
                      <a:endParaRPr lang="en-US" sz="1400" b="1" dirty="0"/>
                    </a:p>
                  </a:txBody>
                  <a:tcPr marL="68580" marR="68580" marT="34290" marB="34290" anchor="ctr"/>
                </a:tc>
                <a:tc>
                  <a:txBody>
                    <a:bodyPr/>
                    <a:lstStyle/>
                    <a:p>
                      <a:pPr algn="r"/>
                      <a:r>
                        <a:rPr lang="en-US" sz="1400" b="0" dirty="0" smtClean="0"/>
                        <a:t>0.965</a:t>
                      </a:r>
                      <a:endParaRPr lang="en-US" sz="1400" b="0" dirty="0"/>
                    </a:p>
                  </a:txBody>
                  <a:tcPr marL="68580" marR="68580" marT="34290" marB="34290" anchor="ctr"/>
                </a:tc>
                <a:tc>
                  <a:txBody>
                    <a:bodyPr/>
                    <a:lstStyle/>
                    <a:p>
                      <a:pPr algn="r"/>
                      <a:r>
                        <a:rPr lang="en-US" sz="1400" b="1" dirty="0" smtClean="0"/>
                        <a:t>0.922</a:t>
                      </a:r>
                      <a:endParaRPr lang="en-US" sz="1400" b="1" dirty="0"/>
                    </a:p>
                  </a:txBody>
                  <a:tcPr marL="68580" marR="68580" marT="34290" marB="34290" anchor="ctr"/>
                </a:tc>
                <a:tc>
                  <a:txBody>
                    <a:bodyPr/>
                    <a:lstStyle/>
                    <a:p>
                      <a:pPr algn="r"/>
                      <a:r>
                        <a:rPr lang="en-US" sz="1400" b="1" dirty="0" smtClean="0"/>
                        <a:t>0.942</a:t>
                      </a:r>
                      <a:endParaRPr lang="en-US" sz="1400" b="1" dirty="0"/>
                    </a:p>
                  </a:txBody>
                  <a:tcPr marL="68580" marR="68580" marT="34290" marB="34290" anchor="ctr"/>
                </a:tc>
                <a:extLst>
                  <a:ext uri="{0D108BD9-81ED-4DB2-BD59-A6C34878D82A}">
                    <a16:rowId xmlns:a16="http://schemas.microsoft.com/office/drawing/2014/main" xmlns="" val="10001"/>
                  </a:ext>
                </a:extLst>
              </a:tr>
              <a:tr h="3170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SVAR</a:t>
                      </a:r>
                      <a:endParaRPr lang="en-US" sz="1400" dirty="0"/>
                    </a:p>
                  </a:txBody>
                  <a:tcPr marL="68580" marR="68580" marT="34290" marB="34290" anchor="ctr"/>
                </a:tc>
                <a:tc>
                  <a:txBody>
                    <a:bodyPr/>
                    <a:lstStyle/>
                    <a:p>
                      <a:pPr algn="r"/>
                      <a:r>
                        <a:rPr lang="en-US" sz="1400" dirty="0" smtClean="0"/>
                        <a:t>0.800</a:t>
                      </a:r>
                      <a:endParaRPr lang="en-US" sz="1400" dirty="0"/>
                    </a:p>
                  </a:txBody>
                  <a:tcPr marL="68580" marR="68580" marT="34290" marB="34290" anchor="ctr"/>
                </a:tc>
                <a:tc>
                  <a:txBody>
                    <a:bodyPr/>
                    <a:lstStyle/>
                    <a:p>
                      <a:pPr algn="r"/>
                      <a:r>
                        <a:rPr lang="en-US" sz="1400" dirty="0" smtClean="0"/>
                        <a:t>0.667</a:t>
                      </a:r>
                      <a:endParaRPr lang="en-US" sz="1400" dirty="0"/>
                    </a:p>
                  </a:txBody>
                  <a:tcPr marL="68580" marR="68580" marT="34290" marB="34290" anchor="ctr"/>
                </a:tc>
                <a:tc>
                  <a:txBody>
                    <a:bodyPr/>
                    <a:lstStyle/>
                    <a:p>
                      <a:pPr algn="r"/>
                      <a:r>
                        <a:rPr lang="en-US" sz="1400" dirty="0" smtClean="0"/>
                        <a:t>0.727</a:t>
                      </a:r>
                      <a:endParaRPr lang="en-US" sz="1400" dirty="0"/>
                    </a:p>
                  </a:txBody>
                  <a:tcPr marL="68580" marR="68580" marT="34290" marB="34290" anchor="ctr"/>
                </a:tc>
                <a:extLst>
                  <a:ext uri="{0D108BD9-81ED-4DB2-BD59-A6C34878D82A}">
                    <a16:rowId xmlns:a16="http://schemas.microsoft.com/office/drawing/2014/main" xmlns="" val="10002"/>
                  </a:ext>
                </a:extLst>
              </a:tr>
              <a:tr h="317074">
                <a:tc>
                  <a:txBody>
                    <a:bodyPr/>
                    <a:lstStyle/>
                    <a:p>
                      <a:r>
                        <a:rPr lang="en-US" sz="1400" dirty="0" smtClean="0"/>
                        <a:t>ARMS</a:t>
                      </a:r>
                      <a:endParaRPr lang="en-US" sz="1400" dirty="0"/>
                    </a:p>
                  </a:txBody>
                  <a:tcPr marL="68580" marR="68580" marT="34290" marB="34290" anchor="ctr"/>
                </a:tc>
                <a:tc>
                  <a:txBody>
                    <a:bodyPr/>
                    <a:lstStyle/>
                    <a:p>
                      <a:pPr algn="r"/>
                      <a:r>
                        <a:rPr lang="en-US" sz="1400" b="1" dirty="0" smtClean="0"/>
                        <a:t>1.000</a:t>
                      </a:r>
                      <a:endParaRPr lang="en-US" sz="1400" b="1" dirty="0"/>
                    </a:p>
                  </a:txBody>
                  <a:tcPr marL="68580" marR="68580" marT="34290" marB="34290" anchor="ctr"/>
                </a:tc>
                <a:tc>
                  <a:txBody>
                    <a:bodyPr/>
                    <a:lstStyle/>
                    <a:p>
                      <a:pPr algn="r"/>
                      <a:r>
                        <a:rPr lang="en-US" sz="1400" dirty="0" smtClean="0"/>
                        <a:t>0.250</a:t>
                      </a:r>
                      <a:endParaRPr lang="en-US" sz="1400" dirty="0"/>
                    </a:p>
                  </a:txBody>
                  <a:tcPr marL="68580" marR="68580" marT="34290" marB="34290" anchor="ctr"/>
                </a:tc>
                <a:tc>
                  <a:txBody>
                    <a:bodyPr/>
                    <a:lstStyle/>
                    <a:p>
                      <a:pPr algn="r"/>
                      <a:r>
                        <a:rPr lang="en-US" sz="1400" dirty="0" smtClean="0"/>
                        <a:t>0.400</a:t>
                      </a:r>
                      <a:endParaRPr lang="en-US" sz="1400" dirty="0"/>
                    </a:p>
                  </a:txBody>
                  <a:tcPr marL="68580" marR="68580" marT="34290" marB="34290" anchor="ctr"/>
                </a:tc>
                <a:extLst>
                  <a:ext uri="{0D108BD9-81ED-4DB2-BD59-A6C34878D82A}">
                    <a16:rowId xmlns:a16="http://schemas.microsoft.com/office/drawing/2014/main" xmlns="" val="10003"/>
                  </a:ext>
                </a:extLst>
              </a:tr>
              <a:tr h="317074">
                <a:tc>
                  <a:txBody>
                    <a:bodyPr/>
                    <a:lstStyle/>
                    <a:p>
                      <a:r>
                        <a:rPr lang="en-US" sz="1400" dirty="0" smtClean="0"/>
                        <a:t>SPD</a:t>
                      </a:r>
                      <a:endParaRPr lang="en-US" sz="1400" dirty="0"/>
                    </a:p>
                  </a:txBody>
                  <a:tcPr marL="68580" marR="68580" marT="34290" marB="34290" anchor="ctr"/>
                </a:tc>
                <a:tc>
                  <a:txBody>
                    <a:bodyPr/>
                    <a:lstStyle/>
                    <a:p>
                      <a:pPr algn="r"/>
                      <a:r>
                        <a:rPr lang="en-US" sz="1400" b="1" dirty="0" smtClean="0"/>
                        <a:t>1.000</a:t>
                      </a:r>
                      <a:endParaRPr lang="en-US" sz="1400" b="1" dirty="0"/>
                    </a:p>
                  </a:txBody>
                  <a:tcPr marL="68580" marR="68580" marT="34290" marB="34290" anchor="ctr"/>
                </a:tc>
                <a:tc>
                  <a:txBody>
                    <a:bodyPr/>
                    <a:lstStyle/>
                    <a:p>
                      <a:pPr algn="r"/>
                      <a:r>
                        <a:rPr lang="en-US" sz="1400" dirty="0" smtClean="0"/>
                        <a:t>0.667</a:t>
                      </a:r>
                      <a:endParaRPr lang="en-US" sz="1400" dirty="0"/>
                    </a:p>
                  </a:txBody>
                  <a:tcPr marL="68580" marR="68580" marT="34290" marB="34290" anchor="ctr"/>
                </a:tc>
                <a:tc>
                  <a:txBody>
                    <a:bodyPr/>
                    <a:lstStyle/>
                    <a:p>
                      <a:pPr algn="r"/>
                      <a:r>
                        <a:rPr lang="en-US" sz="1400" dirty="0" smtClean="0"/>
                        <a:t>0.800</a:t>
                      </a:r>
                      <a:endParaRPr lang="en-US" sz="1400" dirty="0"/>
                    </a:p>
                  </a:txBody>
                  <a:tcPr marL="68580" marR="68580" marT="34290" marB="34290" anchor="ctr"/>
                </a:tc>
                <a:extLst>
                  <a:ext uri="{0D108BD9-81ED-4DB2-BD59-A6C34878D82A}">
                    <a16:rowId xmlns:a16="http://schemas.microsoft.com/office/drawing/2014/main" xmlns="" val="10004"/>
                  </a:ext>
                </a:extLst>
              </a:tr>
            </a:tbl>
          </a:graphicData>
        </a:graphic>
      </p:graphicFrame>
      <p:sp>
        <p:nvSpPr>
          <p:cNvPr id="8" name="TextBox 7"/>
          <p:cNvSpPr txBox="1"/>
          <p:nvPr/>
        </p:nvSpPr>
        <p:spPr>
          <a:xfrm>
            <a:off x="6721257" y="4367144"/>
            <a:ext cx="3464025" cy="276999"/>
          </a:xfrm>
          <a:prstGeom prst="rect">
            <a:avLst/>
          </a:prstGeom>
          <a:noFill/>
        </p:spPr>
        <p:txBody>
          <a:bodyPr wrap="square" rtlCol="0">
            <a:spAutoFit/>
          </a:bodyPr>
          <a:lstStyle/>
          <a:p>
            <a:pPr algn="ctr"/>
            <a:r>
              <a:rPr lang="en-US" sz="1200" dirty="0"/>
              <a:t>Table 3. Results with Benchmark Set 1</a:t>
            </a:r>
          </a:p>
        </p:txBody>
      </p:sp>
    </p:spTree>
    <p:extLst>
      <p:ext uri="{BB962C8B-B14F-4D97-AF65-F5344CB8AC3E}">
        <p14:creationId xmlns:p14="http://schemas.microsoft.com/office/powerpoint/2010/main" val="129755983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981200" y="381001"/>
            <a:ext cx="8229600" cy="854075"/>
          </a:xfrm>
        </p:spPr>
        <p:txBody>
          <a:bodyPr>
            <a:normAutofit fontScale="90000"/>
          </a:bodyPr>
          <a:lstStyle/>
          <a:p>
            <a:r>
              <a:rPr lang="en-US" sz="3200" dirty="0"/>
              <a:t>Arabic </a:t>
            </a:r>
            <a:r>
              <a:rPr lang="en-US" sz="3200" dirty="0" err="1"/>
              <a:t>Writeprint</a:t>
            </a:r>
            <a:r>
              <a:rPr lang="en-US" sz="3200" dirty="0"/>
              <a:t> Feature Set: Online Authorship Analysis</a:t>
            </a:r>
          </a:p>
        </p:txBody>
      </p:sp>
      <p:graphicFrame>
        <p:nvGraphicFramePr>
          <p:cNvPr id="22531" name="Object 3"/>
          <p:cNvGraphicFramePr>
            <a:graphicFrameLocks noGrp="1" noChangeAspect="1"/>
          </p:cNvGraphicFramePr>
          <p:nvPr>
            <p:ph idx="1"/>
          </p:nvPr>
        </p:nvGraphicFramePr>
        <p:xfrm>
          <a:off x="2667000" y="1371600"/>
          <a:ext cx="7315200" cy="4667250"/>
        </p:xfrm>
        <a:graphic>
          <a:graphicData uri="http://schemas.openxmlformats.org/presentationml/2006/ole">
            <mc:AlternateContent xmlns:mc="http://schemas.openxmlformats.org/markup-compatibility/2006">
              <mc:Choice xmlns:v="urn:schemas-microsoft-com:vml" Requires="v">
                <p:oleObj spid="_x0000_s1046" name="Visio" r:id="rId3" imgW="7133539" imgH="5882945" progId="Visio.Drawing.11">
                  <p:embed/>
                </p:oleObj>
              </mc:Choice>
              <mc:Fallback>
                <p:oleObj name="Visio" r:id="rId3" imgW="7133539" imgH="5882945" progId="Visio.Drawing.11">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371600"/>
                        <a:ext cx="7315200" cy="4667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p:cNvSpPr/>
          <p:nvPr/>
        </p:nvSpPr>
        <p:spPr>
          <a:xfrm>
            <a:off x="6230097" y="4417396"/>
            <a:ext cx="2805045" cy="175797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392057" y="2769395"/>
            <a:ext cx="1543208" cy="15226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4881729"/>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 Benchmark Set 2</a:t>
            </a:r>
            <a:endParaRPr lang="en-US" dirty="0"/>
          </a:p>
        </p:txBody>
      </p:sp>
      <p:sp>
        <p:nvSpPr>
          <p:cNvPr id="3" name="Content Placeholder 2"/>
          <p:cNvSpPr>
            <a:spLocks noGrp="1"/>
          </p:cNvSpPr>
          <p:nvPr>
            <p:ph idx="1"/>
          </p:nvPr>
        </p:nvSpPr>
        <p:spPr>
          <a:xfrm>
            <a:off x="2152650" y="2226469"/>
            <a:ext cx="4425950" cy="3398045"/>
          </a:xfrm>
        </p:spPr>
        <p:txBody>
          <a:bodyPr>
            <a:normAutofit fontScale="92500" lnSpcReduction="10000"/>
          </a:bodyPr>
          <a:lstStyle/>
          <a:p>
            <a:r>
              <a:rPr lang="en-US" sz="1800" dirty="0"/>
              <a:t>The proposed CNN model (</a:t>
            </a:r>
            <a:r>
              <a:rPr lang="en-US" sz="1800" b="1" dirty="0"/>
              <a:t>CNN-2D-hetero</a:t>
            </a:r>
            <a:r>
              <a:rPr lang="en-US" sz="1800" dirty="0"/>
              <a:t>) achieved F-measure of </a:t>
            </a:r>
            <a:r>
              <a:rPr lang="en-US" sz="1800" b="1" dirty="0"/>
              <a:t>0.942</a:t>
            </a:r>
            <a:r>
              <a:rPr lang="en-US" sz="1800" dirty="0"/>
              <a:t>, outperforming all systems in Benchmark Set 2 (</a:t>
            </a:r>
            <a:r>
              <a:rPr lang="en-US" sz="1800" b="1" dirty="0"/>
              <a:t>0.770</a:t>
            </a:r>
            <a:r>
              <a:rPr lang="en-US" sz="1800" dirty="0"/>
              <a:t> to </a:t>
            </a:r>
            <a:r>
              <a:rPr lang="en-US" sz="1800" b="1" dirty="0"/>
              <a:t>0.808</a:t>
            </a:r>
            <a:r>
              <a:rPr lang="en-US" sz="1800" dirty="0"/>
              <a:t>).</a:t>
            </a:r>
          </a:p>
          <a:p>
            <a:pPr lvl="1"/>
            <a:r>
              <a:rPr lang="en-US" sz="1575" dirty="0"/>
              <a:t>CNN systems with alternative architectures provided relatively high recall, but much lower precision (0.717 to 0.721).</a:t>
            </a:r>
          </a:p>
          <a:p>
            <a:pPr lvl="2"/>
            <a:r>
              <a:rPr lang="en-US" sz="1200" dirty="0"/>
              <a:t>Some predicted high fall risk patients are actually not.</a:t>
            </a:r>
          </a:p>
          <a:p>
            <a:r>
              <a:rPr lang="en-US" sz="1800" dirty="0"/>
              <a:t>This result shows the advantage of extracting patterns across sensor axes and locations in a sensible manner.</a:t>
            </a:r>
          </a:p>
          <a:p>
            <a:pPr lvl="1"/>
            <a:r>
              <a:rPr lang="en-US" sz="1575" dirty="0"/>
              <a:t>CNN-1D does not extract such patterns.</a:t>
            </a:r>
          </a:p>
          <a:p>
            <a:pPr lvl="1"/>
            <a:r>
              <a:rPr lang="en-US" sz="1575" dirty="0"/>
              <a:t>CNN-2D-homo extracts patterns across axes, but less sensible.</a:t>
            </a:r>
          </a:p>
          <a:p>
            <a:pPr lvl="2"/>
            <a:r>
              <a:rPr lang="en-US" sz="1200" dirty="0"/>
              <a:t>Introducing irrelevant features</a:t>
            </a:r>
          </a:p>
          <a:p>
            <a:pPr lvl="1"/>
            <a:endParaRPr lang="en-US" dirty="0"/>
          </a:p>
          <a:p>
            <a:endParaRPr lang="en-US" dirty="0"/>
          </a:p>
        </p:txBody>
      </p:sp>
      <p:sp>
        <p:nvSpPr>
          <p:cNvPr id="4" name="Date Placeholder 3"/>
          <p:cNvSpPr>
            <a:spLocks noGrp="1"/>
          </p:cNvSpPr>
          <p:nvPr>
            <p:ph type="dt" sz="half" idx="10"/>
          </p:nvPr>
        </p:nvSpPr>
        <p:spPr/>
        <p:txBody>
          <a:bodyPr/>
          <a:lstStyle/>
          <a:p>
            <a:fld id="{1BCEF162-815A-4F35-BE98-7D344E9EBC4D}" type="datetime1">
              <a:rPr lang="en-US" altLang="zh-CN" smtClean="0"/>
              <a:t>2/26/18</a:t>
            </a:fld>
            <a:endParaRPr lang="zh-CN" altLang="en-US"/>
          </a:p>
        </p:txBody>
      </p:sp>
      <p:sp>
        <p:nvSpPr>
          <p:cNvPr id="5" name="Slide Number Placeholder 4"/>
          <p:cNvSpPr>
            <a:spLocks noGrp="1"/>
          </p:cNvSpPr>
          <p:nvPr>
            <p:ph type="sldNum" sz="quarter" idx="12"/>
          </p:nvPr>
        </p:nvSpPr>
        <p:spPr/>
        <p:txBody>
          <a:bodyPr/>
          <a:lstStyle/>
          <a:p>
            <a:fld id="{556F0AFB-392D-4124-AB27-9A7808FEC386}" type="slidenum">
              <a:rPr lang="zh-CN" altLang="en-US" smtClean="0"/>
              <a:t>110</a:t>
            </a:fld>
            <a:endParaRPr lang="zh-CN" altLang="en-US"/>
          </a:p>
        </p:txBody>
      </p:sp>
      <p:graphicFrame>
        <p:nvGraphicFramePr>
          <p:cNvPr id="6" name="Content Placeholder 7"/>
          <p:cNvGraphicFramePr>
            <a:graphicFrameLocks/>
          </p:cNvGraphicFramePr>
          <p:nvPr>
            <p:extLst/>
          </p:nvPr>
        </p:nvGraphicFramePr>
        <p:xfrm>
          <a:off x="6727979" y="2589191"/>
          <a:ext cx="3464026" cy="1624747"/>
        </p:xfrm>
        <a:graphic>
          <a:graphicData uri="http://schemas.openxmlformats.org/drawingml/2006/table">
            <a:tbl>
              <a:tblPr firstRow="1" bandRow="1">
                <a:tableStyleId>{5940675A-B579-460E-94D1-54222C63F5DA}</a:tableStyleId>
              </a:tblPr>
              <a:tblGrid>
                <a:gridCol w="877742">
                  <a:extLst>
                    <a:ext uri="{9D8B030D-6E8A-4147-A177-3AD203B41FA5}">
                      <a16:colId xmlns:a16="http://schemas.microsoft.com/office/drawing/2014/main" xmlns="" val="20000"/>
                    </a:ext>
                  </a:extLst>
                </a:gridCol>
                <a:gridCol w="796834">
                  <a:extLst>
                    <a:ext uri="{9D8B030D-6E8A-4147-A177-3AD203B41FA5}">
                      <a16:colId xmlns:a16="http://schemas.microsoft.com/office/drawing/2014/main" xmlns="" val="20001"/>
                    </a:ext>
                  </a:extLst>
                </a:gridCol>
                <a:gridCol w="829492">
                  <a:extLst>
                    <a:ext uri="{9D8B030D-6E8A-4147-A177-3AD203B41FA5}">
                      <a16:colId xmlns:a16="http://schemas.microsoft.com/office/drawing/2014/main" xmlns="" val="20002"/>
                    </a:ext>
                  </a:extLst>
                </a:gridCol>
                <a:gridCol w="959958">
                  <a:extLst>
                    <a:ext uri="{9D8B030D-6E8A-4147-A177-3AD203B41FA5}">
                      <a16:colId xmlns:a16="http://schemas.microsoft.com/office/drawing/2014/main" xmlns="" val="20003"/>
                    </a:ext>
                  </a:extLst>
                </a:gridCol>
              </a:tblGrid>
              <a:tr h="317074">
                <a:tc>
                  <a:txBody>
                    <a:bodyPr/>
                    <a:lstStyle/>
                    <a:p>
                      <a:endParaRPr lang="en-US" sz="1400" dirty="0"/>
                    </a:p>
                  </a:txBody>
                  <a:tcPr marL="68580" marR="68580" marT="34290" marB="34290"/>
                </a:tc>
                <a:tc>
                  <a:txBody>
                    <a:bodyPr/>
                    <a:lstStyle/>
                    <a:p>
                      <a:r>
                        <a:rPr lang="en-US" sz="1400" dirty="0" smtClean="0"/>
                        <a:t>Precision</a:t>
                      </a:r>
                      <a:endParaRPr lang="en-US" sz="1400" dirty="0"/>
                    </a:p>
                  </a:txBody>
                  <a:tcPr marL="68580" marR="68580" marT="34290" marB="34290" anchor="ctr"/>
                </a:tc>
                <a:tc>
                  <a:txBody>
                    <a:bodyPr/>
                    <a:lstStyle/>
                    <a:p>
                      <a:r>
                        <a:rPr lang="en-US" sz="1400" dirty="0" smtClean="0"/>
                        <a:t>Recall</a:t>
                      </a:r>
                      <a:endParaRPr lang="en-US" sz="1400" dirty="0"/>
                    </a:p>
                  </a:txBody>
                  <a:tcPr marL="68580" marR="68580" marT="34290" marB="34290" anchor="ctr"/>
                </a:tc>
                <a:tc>
                  <a:txBody>
                    <a:bodyPr/>
                    <a:lstStyle/>
                    <a:p>
                      <a:r>
                        <a:rPr lang="en-US" sz="1400" dirty="0" smtClean="0"/>
                        <a:t>F-measure</a:t>
                      </a:r>
                      <a:endParaRPr lang="en-US" sz="1400" dirty="0"/>
                    </a:p>
                  </a:txBody>
                  <a:tcPr marL="68580" marR="68580" marT="34290" marB="34290" anchor="ctr"/>
                </a:tc>
                <a:extLst>
                  <a:ext uri="{0D108BD9-81ED-4DB2-BD59-A6C34878D82A}">
                    <a16:rowId xmlns:a16="http://schemas.microsoft.com/office/drawing/2014/main" xmlns="" val="10000"/>
                  </a:ext>
                </a:extLst>
              </a:tr>
              <a:tr h="480060">
                <a:tc>
                  <a:txBody>
                    <a:bodyPr/>
                    <a:lstStyle/>
                    <a:p>
                      <a:r>
                        <a:rPr lang="en-US" sz="1400" b="1" dirty="0" smtClean="0"/>
                        <a:t>CNN-2D-hetero</a:t>
                      </a:r>
                      <a:endParaRPr lang="en-US" sz="1400" b="1" dirty="0"/>
                    </a:p>
                  </a:txBody>
                  <a:tcPr marL="68580" marR="68580" marT="34290" marB="34290" anchor="ctr"/>
                </a:tc>
                <a:tc>
                  <a:txBody>
                    <a:bodyPr/>
                    <a:lstStyle/>
                    <a:p>
                      <a:pPr algn="r"/>
                      <a:r>
                        <a:rPr lang="en-US" sz="1400" b="1" dirty="0" smtClean="0"/>
                        <a:t>0.965</a:t>
                      </a:r>
                      <a:endParaRPr lang="en-US" sz="1400" b="1" dirty="0"/>
                    </a:p>
                  </a:txBody>
                  <a:tcPr marL="68580" marR="68580" marT="34290" marB="34290" anchor="ctr"/>
                </a:tc>
                <a:tc>
                  <a:txBody>
                    <a:bodyPr/>
                    <a:lstStyle/>
                    <a:p>
                      <a:pPr algn="r"/>
                      <a:r>
                        <a:rPr lang="en-US" sz="1400" b="1" dirty="0" smtClean="0"/>
                        <a:t>0.922</a:t>
                      </a:r>
                      <a:endParaRPr lang="en-US" sz="1400" b="1" dirty="0"/>
                    </a:p>
                  </a:txBody>
                  <a:tcPr marL="68580" marR="68580" marT="34290" marB="34290" anchor="ctr"/>
                </a:tc>
                <a:tc>
                  <a:txBody>
                    <a:bodyPr/>
                    <a:lstStyle/>
                    <a:p>
                      <a:pPr algn="r"/>
                      <a:r>
                        <a:rPr lang="en-US" sz="1400" b="1" dirty="0" smtClean="0"/>
                        <a:t>0.942</a:t>
                      </a:r>
                      <a:endParaRPr lang="en-US" sz="1400" b="1" dirty="0"/>
                    </a:p>
                  </a:txBody>
                  <a:tcPr marL="68580" marR="68580" marT="34290" marB="34290" anchor="ctr"/>
                </a:tc>
                <a:extLst>
                  <a:ext uri="{0D108BD9-81ED-4DB2-BD59-A6C34878D82A}">
                    <a16:rowId xmlns:a16="http://schemas.microsoft.com/office/drawing/2014/main" xmlns="" val="10001"/>
                  </a:ext>
                </a:extLst>
              </a:tr>
              <a:tr h="4800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CNN-2D-homo</a:t>
                      </a:r>
                      <a:endParaRPr lang="en-US" sz="1400" dirty="0"/>
                    </a:p>
                  </a:txBody>
                  <a:tcPr marL="68580" marR="68580" marT="34290" marB="34290" anchor="ctr"/>
                </a:tc>
                <a:tc>
                  <a:txBody>
                    <a:bodyPr/>
                    <a:lstStyle/>
                    <a:p>
                      <a:pPr algn="r"/>
                      <a:r>
                        <a:rPr lang="en-US" sz="1400" dirty="0" smtClean="0"/>
                        <a:t>0.721</a:t>
                      </a:r>
                      <a:endParaRPr lang="en-US" sz="1400" dirty="0"/>
                    </a:p>
                  </a:txBody>
                  <a:tcPr marL="68580" marR="68580" marT="34290" marB="34290" anchor="ctr"/>
                </a:tc>
                <a:tc>
                  <a:txBody>
                    <a:bodyPr/>
                    <a:lstStyle/>
                    <a:p>
                      <a:pPr algn="r"/>
                      <a:r>
                        <a:rPr lang="en-US" sz="1400" dirty="0" smtClean="0"/>
                        <a:t>0.919</a:t>
                      </a:r>
                      <a:endParaRPr lang="en-US" sz="1400" dirty="0"/>
                    </a:p>
                  </a:txBody>
                  <a:tcPr marL="68580" marR="68580" marT="34290" marB="34290" anchor="ctr"/>
                </a:tc>
                <a:tc>
                  <a:txBody>
                    <a:bodyPr/>
                    <a:lstStyle/>
                    <a:p>
                      <a:pPr algn="r"/>
                      <a:r>
                        <a:rPr lang="en-US" sz="1400" dirty="0" smtClean="0"/>
                        <a:t>0.808</a:t>
                      </a:r>
                      <a:endParaRPr lang="en-US" sz="1400" dirty="0"/>
                    </a:p>
                  </a:txBody>
                  <a:tcPr marL="68580" marR="68580" marT="34290" marB="34290" anchor="ctr"/>
                </a:tc>
                <a:extLst>
                  <a:ext uri="{0D108BD9-81ED-4DB2-BD59-A6C34878D82A}">
                    <a16:rowId xmlns:a16="http://schemas.microsoft.com/office/drawing/2014/main" xmlns="" val="10002"/>
                  </a:ext>
                </a:extLst>
              </a:tr>
              <a:tr h="317074">
                <a:tc>
                  <a:txBody>
                    <a:bodyPr/>
                    <a:lstStyle/>
                    <a:p>
                      <a:r>
                        <a:rPr lang="en-US" sz="1400" dirty="0" smtClean="0"/>
                        <a:t>CNN-1D</a:t>
                      </a:r>
                      <a:endParaRPr lang="en-US" sz="1400" dirty="0"/>
                    </a:p>
                  </a:txBody>
                  <a:tcPr marL="68580" marR="68580" marT="34290" marB="34290" anchor="ctr"/>
                </a:tc>
                <a:tc>
                  <a:txBody>
                    <a:bodyPr/>
                    <a:lstStyle/>
                    <a:p>
                      <a:pPr algn="r"/>
                      <a:r>
                        <a:rPr lang="en-US" sz="1400" b="0" dirty="0" smtClean="0"/>
                        <a:t>0.717</a:t>
                      </a:r>
                      <a:endParaRPr lang="en-US" sz="1400" b="0" dirty="0"/>
                    </a:p>
                  </a:txBody>
                  <a:tcPr marL="68580" marR="68580" marT="34290" marB="34290" anchor="ctr"/>
                </a:tc>
                <a:tc>
                  <a:txBody>
                    <a:bodyPr/>
                    <a:lstStyle/>
                    <a:p>
                      <a:pPr algn="r"/>
                      <a:r>
                        <a:rPr lang="en-US" sz="1400" dirty="0" smtClean="0"/>
                        <a:t>0.862</a:t>
                      </a:r>
                      <a:endParaRPr lang="en-US" sz="1400" dirty="0"/>
                    </a:p>
                  </a:txBody>
                  <a:tcPr marL="68580" marR="68580" marT="34290" marB="34290" anchor="ctr"/>
                </a:tc>
                <a:tc>
                  <a:txBody>
                    <a:bodyPr/>
                    <a:lstStyle/>
                    <a:p>
                      <a:pPr algn="r"/>
                      <a:r>
                        <a:rPr lang="en-US" sz="1400" dirty="0" smtClean="0"/>
                        <a:t>0.770</a:t>
                      </a:r>
                      <a:endParaRPr lang="en-US" sz="1400" dirty="0"/>
                    </a:p>
                  </a:txBody>
                  <a:tcPr marL="68580" marR="68580" marT="34290" marB="34290" anchor="ctr"/>
                </a:tc>
                <a:extLst>
                  <a:ext uri="{0D108BD9-81ED-4DB2-BD59-A6C34878D82A}">
                    <a16:rowId xmlns:a16="http://schemas.microsoft.com/office/drawing/2014/main" xmlns="" val="10003"/>
                  </a:ext>
                </a:extLst>
              </a:tr>
            </a:tbl>
          </a:graphicData>
        </a:graphic>
      </p:graphicFrame>
      <p:sp>
        <p:nvSpPr>
          <p:cNvPr id="7" name="TextBox 6"/>
          <p:cNvSpPr txBox="1"/>
          <p:nvPr/>
        </p:nvSpPr>
        <p:spPr>
          <a:xfrm>
            <a:off x="6721257" y="4367144"/>
            <a:ext cx="3464025" cy="276999"/>
          </a:xfrm>
          <a:prstGeom prst="rect">
            <a:avLst/>
          </a:prstGeom>
          <a:noFill/>
        </p:spPr>
        <p:txBody>
          <a:bodyPr wrap="square" rtlCol="0">
            <a:spAutoFit/>
          </a:bodyPr>
          <a:lstStyle/>
          <a:p>
            <a:pPr algn="ctr"/>
            <a:r>
              <a:rPr lang="en-US" sz="1200" dirty="0"/>
              <a:t>Table 4. Results with Benchmark Set 2</a:t>
            </a:r>
          </a:p>
        </p:txBody>
      </p:sp>
    </p:spTree>
    <p:extLst>
      <p:ext uri="{BB962C8B-B14F-4D97-AF65-F5344CB8AC3E}">
        <p14:creationId xmlns:p14="http://schemas.microsoft.com/office/powerpoint/2010/main" val="1767198112"/>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2558303" y="1447800"/>
            <a:ext cx="6629400" cy="1676400"/>
          </a:xfrm>
        </p:spPr>
        <p:txBody>
          <a:bodyPr>
            <a:normAutofit fontScale="92500" lnSpcReduction="20000"/>
          </a:bodyPr>
          <a:lstStyle/>
          <a:p>
            <a:r>
              <a:rPr lang="en-US" sz="4200" b="1" u="sng" dirty="0">
                <a:solidFill>
                  <a:srgbClr val="FF0000"/>
                </a:solidFill>
                <a:hlinkClick r:id="rId2"/>
              </a:rPr>
              <a:t>For questions and comments</a:t>
            </a:r>
          </a:p>
          <a:p>
            <a:endParaRPr lang="en-US" b="1" dirty="0">
              <a:solidFill>
                <a:srgbClr val="FF0000"/>
              </a:solidFill>
              <a:hlinkClick r:id="rId2"/>
            </a:endParaRPr>
          </a:p>
          <a:p>
            <a:r>
              <a:rPr lang="en-US" b="1" dirty="0" smtClean="0">
                <a:solidFill>
                  <a:srgbClr val="FF0000"/>
                </a:solidFill>
                <a:hlinkClick r:id="rId2"/>
              </a:rPr>
              <a:t>hchen@eller.Arizona.edu</a:t>
            </a:r>
            <a:endParaRPr lang="en-US" b="1" dirty="0" smtClean="0">
              <a:solidFill>
                <a:srgbClr val="FF0000"/>
              </a:solidFill>
            </a:endParaRPr>
          </a:p>
          <a:p>
            <a:r>
              <a:rPr lang="en-US" b="1" dirty="0" smtClean="0">
                <a:solidFill>
                  <a:srgbClr val="FF0000"/>
                </a:solidFill>
                <a:hlinkClick r:id="rId3"/>
              </a:rPr>
              <a:t>http://ai.Arizona.edu</a:t>
            </a:r>
            <a:endParaRPr lang="en-US" b="1" dirty="0" smtClean="0">
              <a:solidFill>
                <a:srgbClr val="FF0000"/>
              </a:solidFill>
            </a:endParaRPr>
          </a:p>
          <a:p>
            <a:endParaRPr lang="en-US" dirty="0">
              <a:solidFill>
                <a:schemeClr val="tx1"/>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401" y="4495799"/>
            <a:ext cx="3374517" cy="23622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7918" y="4495800"/>
            <a:ext cx="2950083" cy="237172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4495800"/>
            <a:ext cx="2819400" cy="2400300"/>
          </a:xfrm>
          <a:prstGeom prst="rect">
            <a:avLst/>
          </a:prstGeom>
        </p:spPr>
      </p:pic>
    </p:spTree>
    <p:extLst>
      <p:ext uri="{BB962C8B-B14F-4D97-AF65-F5344CB8AC3E}">
        <p14:creationId xmlns:p14="http://schemas.microsoft.com/office/powerpoint/2010/main" val="59664064"/>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30504" y="3722446"/>
            <a:ext cx="8852110" cy="1847851"/>
          </a:xfrm>
        </p:spPr>
        <p:txBody>
          <a:bodyPr>
            <a:normAutofit fontScale="90000"/>
          </a:bodyPr>
          <a:lstStyle/>
          <a:p>
            <a:pPr algn="l"/>
            <a:r>
              <a:rPr lang="en-US" sz="4800" dirty="0" smtClean="0">
                <a:sym typeface="Wingdings"/>
              </a:rPr>
              <a:t/>
            </a:r>
            <a:br>
              <a:rPr lang="en-US" sz="4800" dirty="0" smtClean="0">
                <a:sym typeface="Wingdings"/>
              </a:rPr>
            </a:br>
            <a:r>
              <a:rPr lang="en-US" sz="4800" dirty="0">
                <a:sym typeface="Wingdings"/>
              </a:rPr>
              <a:t/>
            </a:r>
            <a:br>
              <a:rPr lang="en-US" sz="4800" dirty="0">
                <a:sym typeface="Wingdings"/>
              </a:rPr>
            </a:br>
            <a:r>
              <a:rPr lang="en-US" sz="4800" dirty="0" smtClean="0">
                <a:sym typeface="Wingdings"/>
              </a:rPr>
              <a:t/>
            </a:r>
            <a:br>
              <a:rPr lang="en-US" sz="4800" dirty="0" smtClean="0">
                <a:sym typeface="Wingdings"/>
              </a:rPr>
            </a:br>
            <a:r>
              <a:rPr lang="en-US" sz="4800" dirty="0">
                <a:sym typeface="Wingdings"/>
              </a:rPr>
              <a:t/>
            </a:r>
            <a:br>
              <a:rPr lang="en-US" sz="4800" dirty="0">
                <a:sym typeface="Wingdings"/>
              </a:rPr>
            </a:br>
            <a:r>
              <a:rPr lang="en-US" sz="4800" b="1" dirty="0" smtClean="0">
                <a:sym typeface="Wingdings"/>
              </a:rPr>
              <a:t>Computational </a:t>
            </a:r>
            <a:r>
              <a:rPr lang="en-US" sz="4000" b="1" dirty="0" smtClean="0">
                <a:sym typeface="Wingdings"/>
              </a:rPr>
              <a:t>Design Science in MIS (AI Lab/UA):</a:t>
            </a:r>
            <a:br>
              <a:rPr lang="en-US" sz="4000" b="1" dirty="0" smtClean="0">
                <a:sym typeface="Wingdings"/>
              </a:rPr>
            </a:br>
            <a:r>
              <a:rPr lang="en-US" sz="4000" u="sng" dirty="0" smtClean="0">
                <a:sym typeface="Wingdings"/>
              </a:rPr>
              <a:t/>
            </a:r>
            <a:br>
              <a:rPr lang="en-US" sz="4000" u="sng" dirty="0" smtClean="0">
                <a:sym typeface="Wingdings"/>
              </a:rPr>
            </a:br>
            <a:r>
              <a:rPr lang="en-US" sz="4000" dirty="0" smtClean="0">
                <a:sym typeface="Wingdings"/>
              </a:rPr>
              <a:t>M</a:t>
            </a:r>
            <a:r>
              <a:rPr lang="en-US" sz="4000" dirty="0" smtClean="0"/>
              <a:t>athematics/Statistics/Linguistics/Cognition </a:t>
            </a:r>
            <a:br>
              <a:rPr lang="en-US" sz="4000" dirty="0" smtClean="0"/>
            </a:br>
            <a:r>
              <a:rPr lang="en-US" sz="4000" dirty="0" smtClean="0">
                <a:sym typeface="Wingdings"/>
              </a:rPr>
              <a:t> </a:t>
            </a:r>
            <a:r>
              <a:rPr lang="en-US" sz="4000" b="1" u="sng" dirty="0" smtClean="0">
                <a:sym typeface="Wingdings"/>
              </a:rPr>
              <a:t>Algorithms/Representations (e.g., SOM, PageRank, Matrix Factorization, LDA, Deep Learning) </a:t>
            </a:r>
            <a:br>
              <a:rPr lang="en-US" sz="4000" b="1" u="sng" dirty="0" smtClean="0">
                <a:sym typeface="Wingdings"/>
              </a:rPr>
            </a:br>
            <a:r>
              <a:rPr lang="en-US" sz="4000" dirty="0" smtClean="0">
                <a:sym typeface="Wingdings"/>
              </a:rPr>
              <a:t> Programs/Systems </a:t>
            </a:r>
            <a:br>
              <a:rPr lang="en-US" sz="4000" dirty="0" smtClean="0">
                <a:sym typeface="Wingdings"/>
              </a:rPr>
            </a:br>
            <a:r>
              <a:rPr lang="en-US" sz="4000" dirty="0" smtClean="0">
                <a:sym typeface="Wingdings"/>
              </a:rPr>
              <a:t> Adoption/Deployment </a:t>
            </a:r>
            <a:br>
              <a:rPr lang="en-US" sz="4000" dirty="0" smtClean="0">
                <a:sym typeface="Wingdings"/>
              </a:rPr>
            </a:br>
            <a:r>
              <a:rPr lang="en-US" sz="4000" dirty="0" smtClean="0">
                <a:sym typeface="Wingdings"/>
              </a:rPr>
              <a:t> </a:t>
            </a:r>
            <a:r>
              <a:rPr lang="en-US" sz="4000" b="1" dirty="0" smtClean="0">
                <a:sym typeface="Wingdings"/>
              </a:rPr>
              <a:t>Societal Impact</a:t>
            </a:r>
            <a:endParaRPr lang="en-US" sz="4000" b="1" dirty="0"/>
          </a:p>
        </p:txBody>
      </p:sp>
    </p:spTree>
    <p:extLst>
      <p:ext uri="{BB962C8B-B14F-4D97-AF65-F5344CB8AC3E}">
        <p14:creationId xmlns:p14="http://schemas.microsoft.com/office/powerpoint/2010/main" val="2150688382"/>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2003" y="1434165"/>
            <a:ext cx="8852110" cy="4004109"/>
          </a:xfrm>
        </p:spPr>
        <p:txBody>
          <a:bodyPr>
            <a:normAutofit fontScale="90000"/>
          </a:bodyPr>
          <a:lstStyle/>
          <a:p>
            <a:pPr algn="l"/>
            <a:r>
              <a:rPr lang="en-US" sz="4800" dirty="0" smtClean="0">
                <a:sym typeface="Wingdings"/>
              </a:rPr>
              <a:t/>
            </a:r>
            <a:br>
              <a:rPr lang="en-US" sz="4800" dirty="0" smtClean="0">
                <a:sym typeface="Wingdings"/>
              </a:rPr>
            </a:br>
            <a:r>
              <a:rPr lang="en-US" sz="4800" dirty="0">
                <a:sym typeface="Wingdings"/>
              </a:rPr>
              <a:t/>
            </a:r>
            <a:br>
              <a:rPr lang="en-US" sz="4800" dirty="0">
                <a:sym typeface="Wingdings"/>
              </a:rPr>
            </a:br>
            <a:r>
              <a:rPr lang="en-US" sz="4800" dirty="0" smtClean="0">
                <a:sym typeface="Wingdings"/>
              </a:rPr>
              <a:t/>
            </a:r>
            <a:br>
              <a:rPr lang="en-US" sz="4800" dirty="0" smtClean="0">
                <a:sym typeface="Wingdings"/>
              </a:rPr>
            </a:br>
            <a:r>
              <a:rPr lang="en-US" sz="4800" dirty="0">
                <a:sym typeface="Wingdings"/>
              </a:rPr>
              <a:t/>
            </a:r>
            <a:br>
              <a:rPr lang="en-US" sz="4800" dirty="0">
                <a:sym typeface="Wingdings"/>
              </a:rPr>
            </a:br>
            <a:r>
              <a:rPr lang="en-US" sz="4800" b="1" dirty="0" smtClean="0">
                <a:sym typeface="Wingdings"/>
              </a:rPr>
              <a:t>My Lessons Learned (in the twilight of my career)</a:t>
            </a:r>
            <a:r>
              <a:rPr lang="en-US" sz="4000" b="1" dirty="0" smtClean="0">
                <a:sym typeface="Wingdings"/>
              </a:rPr>
              <a:t>:</a:t>
            </a:r>
            <a:br>
              <a:rPr lang="en-US" sz="4000" b="1" dirty="0" smtClean="0">
                <a:sym typeface="Wingdings"/>
              </a:rPr>
            </a:br>
            <a:r>
              <a:rPr lang="en-US" sz="4000" u="sng" dirty="0" smtClean="0">
                <a:sym typeface="Wingdings"/>
              </a:rPr>
              <a:t/>
            </a:r>
            <a:br>
              <a:rPr lang="en-US" sz="4000" u="sng" dirty="0" smtClean="0">
                <a:sym typeface="Wingdings"/>
              </a:rPr>
            </a:br>
            <a:r>
              <a:rPr lang="en-US" sz="4000" b="1" dirty="0" smtClean="0">
                <a:sym typeface="Wingdings"/>
              </a:rPr>
              <a:t>Societal Impact &gt; Academic Impact</a:t>
            </a:r>
            <a:br>
              <a:rPr lang="en-US" sz="4000" b="1" dirty="0" smtClean="0">
                <a:sym typeface="Wingdings"/>
              </a:rPr>
            </a:br>
            <a:r>
              <a:rPr lang="en-US" sz="4000" b="1" dirty="0" smtClean="0">
                <a:sym typeface="Wingdings" panose="05000000000000000000" pitchFamily="2" charset="2"/>
              </a:rPr>
              <a:t> IT &gt; MIS</a:t>
            </a:r>
            <a:br>
              <a:rPr lang="en-US" sz="4000" b="1" dirty="0" smtClean="0">
                <a:sym typeface="Wingdings" panose="05000000000000000000" pitchFamily="2" charset="2"/>
              </a:rPr>
            </a:br>
            <a:r>
              <a:rPr lang="en-US" sz="4000" b="1" dirty="0" smtClean="0">
                <a:sym typeface="Wingdings" panose="05000000000000000000" pitchFamily="2" charset="2"/>
              </a:rPr>
              <a:t> CISE &gt; SBE</a:t>
            </a:r>
            <a:br>
              <a:rPr lang="en-US" sz="4000" b="1" dirty="0" smtClean="0">
                <a:sym typeface="Wingdings" panose="05000000000000000000" pitchFamily="2" charset="2"/>
              </a:rPr>
            </a:br>
            <a:r>
              <a:rPr lang="en-US" sz="4000" b="1" dirty="0" smtClean="0">
                <a:sym typeface="Wingdings" panose="05000000000000000000" pitchFamily="2" charset="2"/>
              </a:rPr>
              <a:t> New &gt; Old</a:t>
            </a:r>
            <a:br>
              <a:rPr lang="en-US" sz="4000" b="1" dirty="0" smtClean="0">
                <a:sym typeface="Wingdings" panose="05000000000000000000" pitchFamily="2" charset="2"/>
              </a:rPr>
            </a:br>
            <a:r>
              <a:rPr lang="en-US" sz="4000" b="1" dirty="0" smtClean="0">
                <a:sym typeface="Wingdings" panose="05000000000000000000" pitchFamily="2" charset="2"/>
              </a:rPr>
              <a:t> EQ &gt; IQ</a:t>
            </a:r>
            <a:endParaRPr lang="en-US" sz="4000" b="1" dirty="0"/>
          </a:p>
        </p:txBody>
      </p:sp>
    </p:spTree>
    <p:extLst>
      <p:ext uri="{BB962C8B-B14F-4D97-AF65-F5344CB8AC3E}">
        <p14:creationId xmlns:p14="http://schemas.microsoft.com/office/powerpoint/2010/main" val="358956777"/>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752601"/>
            <a:ext cx="7772400" cy="1847851"/>
          </a:xfrm>
        </p:spPr>
        <p:txBody>
          <a:bodyPr>
            <a:normAutofit/>
          </a:bodyPr>
          <a:lstStyle/>
          <a:p>
            <a:r>
              <a:rPr lang="en-US" sz="4800" dirty="0" smtClean="0"/>
              <a:t>Identifying Key Sellers</a:t>
            </a:r>
            <a:br>
              <a:rPr lang="en-US" sz="4800" dirty="0" smtClean="0"/>
            </a:br>
            <a:r>
              <a:rPr lang="en-US" sz="4800" dirty="0" smtClean="0"/>
              <a:t>(Li et al., JMIS, 2017)</a:t>
            </a:r>
            <a:endParaRPr lang="en-US" sz="4800" dirty="0"/>
          </a:p>
        </p:txBody>
      </p:sp>
    </p:spTree>
    <p:extLst>
      <p:ext uri="{BB962C8B-B14F-4D97-AF65-F5344CB8AC3E}">
        <p14:creationId xmlns:p14="http://schemas.microsoft.com/office/powerpoint/2010/main" val="1753085094"/>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3226" y="372671"/>
            <a:ext cx="10515600" cy="1325563"/>
          </a:xfrm>
        </p:spPr>
        <p:txBody>
          <a:bodyPr>
            <a:normAutofit/>
          </a:bodyPr>
          <a:lstStyle/>
          <a:p>
            <a:r>
              <a:rPr lang="en-US" sz="3600" b="1" dirty="0" smtClean="0">
                <a:solidFill>
                  <a:srgbClr val="FF0000"/>
                </a:solidFill>
              </a:rPr>
              <a:t>Hacker Sentiment Analysis Framework</a:t>
            </a:r>
            <a:r>
              <a:rPr lang="en-US" sz="3600" b="1" dirty="0">
                <a:solidFill>
                  <a:srgbClr val="FF0000"/>
                </a:solidFill>
              </a:rPr>
              <a:t>:</a:t>
            </a:r>
            <a:r>
              <a:rPr lang="en-US" sz="3600" b="1" dirty="0" smtClean="0">
                <a:solidFill>
                  <a:srgbClr val="FF0000"/>
                </a:solidFill>
              </a:rPr>
              <a:t> </a:t>
            </a:r>
            <a:br>
              <a:rPr lang="en-US" sz="3600" b="1" dirty="0" smtClean="0">
                <a:solidFill>
                  <a:srgbClr val="FF0000"/>
                </a:solidFill>
              </a:rPr>
            </a:br>
            <a:r>
              <a:rPr lang="en-US" sz="3600" b="1" dirty="0" smtClean="0">
                <a:solidFill>
                  <a:srgbClr val="FF0000"/>
                </a:solidFill>
              </a:rPr>
              <a:t>“Honor Among Thieves?”</a:t>
            </a:r>
            <a:endParaRPr lang="en-US" sz="3600" b="1" dirty="0">
              <a:solidFill>
                <a:srgbClr val="FF00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115</a:t>
            </a:fld>
            <a:endParaRPr lang="en-US"/>
          </a:p>
        </p:txBody>
      </p:sp>
      <p:sp>
        <p:nvSpPr>
          <p:cNvPr id="8" name="TextBox 7"/>
          <p:cNvSpPr txBox="1"/>
          <p:nvPr/>
        </p:nvSpPr>
        <p:spPr>
          <a:xfrm>
            <a:off x="3311520" y="4648200"/>
            <a:ext cx="5568960" cy="369332"/>
          </a:xfrm>
          <a:prstGeom prst="rect">
            <a:avLst/>
          </a:prstGeom>
          <a:noFill/>
        </p:spPr>
        <p:txBody>
          <a:bodyPr wrap="none" rtlCol="0">
            <a:spAutoFit/>
          </a:bodyPr>
          <a:lstStyle/>
          <a:p>
            <a:r>
              <a:rPr lang="en-US" dirty="0"/>
              <a:t>Figure 1. The </a:t>
            </a:r>
            <a:r>
              <a:rPr lang="en-US" dirty="0" err="1"/>
              <a:t>AZSecure</a:t>
            </a:r>
            <a:r>
              <a:rPr lang="en-US" dirty="0"/>
              <a:t> Text Mining Research Framework</a:t>
            </a:r>
          </a:p>
        </p:txBody>
      </p:sp>
      <p:pic>
        <p:nvPicPr>
          <p:cNvPr id="7" name="Content Placeholder 6" descr="framework.png"/>
          <p:cNvPicPr>
            <a:picLocks noGrp="1" noChangeAspect="1"/>
          </p:cNvPicPr>
          <p:nvPr>
            <p:ph idx="1"/>
          </p:nvPr>
        </p:nvPicPr>
        <p:blipFill>
          <a:blip r:embed="rId3" cstate="print"/>
          <a:stretch>
            <a:fillRect/>
          </a:stretch>
        </p:blipFill>
        <p:spPr>
          <a:xfrm>
            <a:off x="1693719" y="2247900"/>
            <a:ext cx="8804562" cy="2362200"/>
          </a:xfrm>
        </p:spPr>
      </p:pic>
      <p:sp>
        <p:nvSpPr>
          <p:cNvPr id="6" name="Rectangle 5"/>
          <p:cNvSpPr/>
          <p:nvPr/>
        </p:nvSpPr>
        <p:spPr>
          <a:xfrm>
            <a:off x="7318670" y="2846680"/>
            <a:ext cx="1384916" cy="16778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2291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344" y="1027905"/>
            <a:ext cx="10515600" cy="1325563"/>
          </a:xfrm>
        </p:spPr>
        <p:txBody>
          <a:bodyPr>
            <a:normAutofit/>
          </a:bodyPr>
          <a:lstStyle/>
          <a:p>
            <a:r>
              <a:rPr lang="en-US" sz="3600" dirty="0" smtClean="0"/>
              <a:t>Recursive </a:t>
            </a:r>
            <a:r>
              <a:rPr lang="en-US" sz="3600" dirty="0"/>
              <a:t>Neural Network Example – Identifying Key Carding Sellers</a:t>
            </a:r>
          </a:p>
        </p:txBody>
      </p:sp>
      <p:sp>
        <p:nvSpPr>
          <p:cNvPr id="4" name="Slide Number Placeholder 3"/>
          <p:cNvSpPr>
            <a:spLocks noGrp="1"/>
          </p:cNvSpPr>
          <p:nvPr>
            <p:ph type="sldNum" sz="quarter" idx="12"/>
          </p:nvPr>
        </p:nvSpPr>
        <p:spPr/>
        <p:txBody>
          <a:bodyPr/>
          <a:lstStyle/>
          <a:p>
            <a:fld id="{C3B144FA-A4B6-4BA2-9DD1-C172BBD468E4}" type="slidenum">
              <a:rPr lang="en-US" smtClean="0"/>
              <a:t>116</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3001888"/>
            <a:ext cx="10515600" cy="2043261"/>
          </a:xfrm>
          <a:prstGeom prst="rect">
            <a:avLst/>
          </a:prstGeom>
        </p:spPr>
      </p:pic>
      <p:sp>
        <p:nvSpPr>
          <p:cNvPr id="9" name="Rectangle 8"/>
          <p:cNvSpPr/>
          <p:nvPr/>
        </p:nvSpPr>
        <p:spPr>
          <a:xfrm>
            <a:off x="7144499" y="3097051"/>
            <a:ext cx="1738244" cy="180152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3550130"/>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Recursive </a:t>
            </a:r>
            <a:r>
              <a:rPr lang="en-US" sz="3600" dirty="0"/>
              <a:t>Neural Network Example – Identifying Key Carding Sellers</a:t>
            </a:r>
          </a:p>
        </p:txBody>
      </p:sp>
      <p:sp>
        <p:nvSpPr>
          <p:cNvPr id="4" name="Slide Number Placeholder 3"/>
          <p:cNvSpPr>
            <a:spLocks noGrp="1"/>
          </p:cNvSpPr>
          <p:nvPr>
            <p:ph type="sldNum" sz="quarter" idx="12"/>
          </p:nvPr>
        </p:nvSpPr>
        <p:spPr/>
        <p:txBody>
          <a:bodyPr/>
          <a:lstStyle/>
          <a:p>
            <a:fld id="{C3B144FA-A4B6-4BA2-9DD1-C172BBD468E4}" type="slidenum">
              <a:rPr lang="en-US" smtClean="0"/>
              <a:t>117</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623800"/>
            <a:ext cx="4202928" cy="3031066"/>
          </a:xfrm>
          <a:prstGeom prst="rect">
            <a:avLst/>
          </a:prstGeom>
        </p:spPr>
      </p:pic>
      <p:sp>
        <p:nvSpPr>
          <p:cNvPr id="10" name="TextBox 9"/>
          <p:cNvSpPr txBox="1"/>
          <p:nvPr/>
        </p:nvSpPr>
        <p:spPr>
          <a:xfrm>
            <a:off x="838200" y="1690688"/>
            <a:ext cx="6150658" cy="461665"/>
          </a:xfrm>
          <a:prstGeom prst="rect">
            <a:avLst/>
          </a:prstGeom>
          <a:noFill/>
        </p:spPr>
        <p:txBody>
          <a:bodyPr wrap="none" rtlCol="0">
            <a:spAutoFit/>
          </a:bodyPr>
          <a:lstStyle/>
          <a:p>
            <a:r>
              <a:rPr lang="en-US" sz="2400" dirty="0" smtClean="0"/>
              <a:t>Example feedback: “</a:t>
            </a:r>
            <a:r>
              <a:rPr lang="en-US" sz="2400" i="1" dirty="0" smtClean="0"/>
              <a:t>The dump is not very good</a:t>
            </a:r>
            <a:r>
              <a:rPr lang="en-US" sz="2400" dirty="0" smtClean="0"/>
              <a:t>”</a:t>
            </a:r>
            <a:endParaRPr lang="en-US" sz="2400" dirty="0"/>
          </a:p>
        </p:txBody>
      </p:sp>
      <p:sp>
        <p:nvSpPr>
          <p:cNvPr id="12" name="TextBox 11"/>
          <p:cNvSpPr txBox="1"/>
          <p:nvPr/>
        </p:nvSpPr>
        <p:spPr>
          <a:xfrm>
            <a:off x="843709" y="5822009"/>
            <a:ext cx="4686600" cy="369332"/>
          </a:xfrm>
          <a:prstGeom prst="rect">
            <a:avLst/>
          </a:prstGeom>
          <a:noFill/>
        </p:spPr>
        <p:txBody>
          <a:bodyPr wrap="square" rtlCol="0">
            <a:spAutoFit/>
          </a:bodyPr>
          <a:lstStyle/>
          <a:p>
            <a:r>
              <a:rPr lang="en-US" dirty="0" smtClean="0"/>
              <a:t>Word </a:t>
            </a:r>
            <a:r>
              <a:rPr lang="en-US" dirty="0" err="1" smtClean="0"/>
              <a:t>embeddings</a:t>
            </a:r>
            <a:r>
              <a:rPr lang="en-US" dirty="0" smtClean="0"/>
              <a:t> trained by </a:t>
            </a:r>
            <a:r>
              <a:rPr lang="en-US" dirty="0" err="1" smtClean="0"/>
              <a:t>SentiTreeBank</a:t>
            </a:r>
            <a:endParaRPr lang="en-US" dirty="0"/>
          </a:p>
        </p:txBody>
      </p:sp>
      <p:sp>
        <p:nvSpPr>
          <p:cNvPr id="13" name="TextBox 12"/>
          <p:cNvSpPr txBox="1"/>
          <p:nvPr/>
        </p:nvSpPr>
        <p:spPr>
          <a:xfrm>
            <a:off x="4176317" y="3234381"/>
            <a:ext cx="1887409" cy="646331"/>
          </a:xfrm>
          <a:prstGeom prst="rect">
            <a:avLst/>
          </a:prstGeom>
          <a:noFill/>
        </p:spPr>
        <p:txBody>
          <a:bodyPr wrap="square" rtlCol="0">
            <a:spAutoFit/>
          </a:bodyPr>
          <a:lstStyle/>
          <a:p>
            <a:r>
              <a:rPr lang="en-US" dirty="0" smtClean="0">
                <a:solidFill>
                  <a:srgbClr val="FF0000"/>
                </a:solidFill>
              </a:rPr>
              <a:t>compositionality function</a:t>
            </a:r>
            <a:endParaRPr lang="en-US" dirty="0">
              <a:solidFill>
                <a:srgbClr val="FF0000"/>
              </a:solidFill>
            </a:endParaRPr>
          </a:p>
        </p:txBody>
      </p:sp>
      <p:cxnSp>
        <p:nvCxnSpPr>
          <p:cNvPr id="15" name="Straight Arrow Connector 14"/>
          <p:cNvCxnSpPr>
            <a:stCxn id="13" idx="1"/>
          </p:cNvCxnSpPr>
          <p:nvPr/>
        </p:nvCxnSpPr>
        <p:spPr>
          <a:xfrm flipH="1" flipV="1">
            <a:off x="3751118" y="3387441"/>
            <a:ext cx="425199" cy="1701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3" idx="1"/>
          </p:cNvCxnSpPr>
          <p:nvPr/>
        </p:nvCxnSpPr>
        <p:spPr>
          <a:xfrm flipH="1">
            <a:off x="4073236" y="3557547"/>
            <a:ext cx="103081" cy="2994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ight Arrow 25"/>
          <p:cNvSpPr/>
          <p:nvPr/>
        </p:nvSpPr>
        <p:spPr>
          <a:xfrm flipH="1">
            <a:off x="5793851" y="3191031"/>
            <a:ext cx="380335" cy="80779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31" name="Group 30"/>
          <p:cNvGrpSpPr/>
          <p:nvPr/>
        </p:nvGrpSpPr>
        <p:grpSpPr>
          <a:xfrm>
            <a:off x="6184347" y="2311678"/>
            <a:ext cx="3202828" cy="3081123"/>
            <a:chOff x="6488924" y="2095757"/>
            <a:chExt cx="3202828" cy="3081123"/>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8925" y="2145814"/>
              <a:ext cx="3202827" cy="3031066"/>
            </a:xfrm>
            <a:prstGeom prst="rect">
              <a:avLst/>
            </a:prstGeom>
          </p:spPr>
        </p:pic>
        <p:sp>
          <p:nvSpPr>
            <p:cNvPr id="8" name="Rectangle 7"/>
            <p:cNvSpPr/>
            <p:nvPr/>
          </p:nvSpPr>
          <p:spPr>
            <a:xfrm>
              <a:off x="7192872" y="2500447"/>
              <a:ext cx="1414598" cy="250081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488924" y="2095757"/>
              <a:ext cx="3202827" cy="369332"/>
            </a:xfrm>
            <a:prstGeom prst="rect">
              <a:avLst/>
            </a:prstGeom>
            <a:solidFill>
              <a:schemeClr val="bg1">
                <a:lumMod val="75000"/>
              </a:schemeClr>
            </a:solidFill>
          </p:spPr>
          <p:txBody>
            <a:bodyPr wrap="square" rtlCol="0">
              <a:spAutoFit/>
            </a:bodyPr>
            <a:lstStyle/>
            <a:p>
              <a:pPr algn="ctr"/>
              <a:r>
                <a:rPr lang="en-US" dirty="0" smtClean="0"/>
                <a:t>Compositionality function</a:t>
              </a:r>
              <a:endParaRPr lang="en-US" dirty="0"/>
            </a:p>
          </p:txBody>
        </p:sp>
        <p:pic>
          <p:nvPicPr>
            <p:cNvPr id="28" name="Picture 27"/>
            <p:cNvPicPr>
              <a:picLocks noChangeAspect="1"/>
            </p:cNvPicPr>
            <p:nvPr/>
          </p:nvPicPr>
          <p:blipFill>
            <a:blip r:embed="rId4"/>
            <a:stretch>
              <a:fillRect/>
            </a:stretch>
          </p:blipFill>
          <p:spPr>
            <a:xfrm>
              <a:off x="6878087" y="3379009"/>
              <a:ext cx="150800" cy="185073"/>
            </a:xfrm>
            <a:prstGeom prst="rect">
              <a:avLst/>
            </a:prstGeom>
          </p:spPr>
        </p:pic>
        <p:pic>
          <p:nvPicPr>
            <p:cNvPr id="30" name="Picture 29"/>
            <p:cNvPicPr>
              <a:picLocks noChangeAspect="1"/>
            </p:cNvPicPr>
            <p:nvPr/>
          </p:nvPicPr>
          <p:blipFill>
            <a:blip r:embed="rId4"/>
            <a:stretch>
              <a:fillRect/>
            </a:stretch>
          </p:blipFill>
          <p:spPr>
            <a:xfrm>
              <a:off x="6878087" y="4581780"/>
              <a:ext cx="150800" cy="185073"/>
            </a:xfrm>
            <a:prstGeom prst="rect">
              <a:avLst/>
            </a:prstGeom>
          </p:spPr>
        </p:pic>
      </p:grpSp>
      <p:sp>
        <p:nvSpPr>
          <p:cNvPr id="32" name="TextBox 31"/>
          <p:cNvSpPr txBox="1"/>
          <p:nvPr/>
        </p:nvSpPr>
        <p:spPr>
          <a:xfrm>
            <a:off x="3096130" y="2671678"/>
            <a:ext cx="1944997" cy="369332"/>
          </a:xfrm>
          <a:prstGeom prst="rect">
            <a:avLst/>
          </a:prstGeom>
          <a:noFill/>
        </p:spPr>
        <p:txBody>
          <a:bodyPr wrap="square" rtlCol="0">
            <a:spAutoFit/>
          </a:bodyPr>
          <a:lstStyle/>
          <a:p>
            <a:r>
              <a:rPr lang="en-US" b="1" dirty="0" smtClean="0">
                <a:solidFill>
                  <a:srgbClr val="FF0000"/>
                </a:solidFill>
              </a:rPr>
              <a:t>Phrase Output</a:t>
            </a:r>
            <a:endParaRPr lang="en-US" b="1" dirty="0">
              <a:solidFill>
                <a:srgbClr val="FF0000"/>
              </a:solidFill>
            </a:endParaRPr>
          </a:p>
        </p:txBody>
      </p:sp>
      <p:sp>
        <p:nvSpPr>
          <p:cNvPr id="33" name="TextBox 32"/>
          <p:cNvSpPr txBox="1"/>
          <p:nvPr/>
        </p:nvSpPr>
        <p:spPr>
          <a:xfrm>
            <a:off x="872837" y="6142454"/>
            <a:ext cx="5470665" cy="461665"/>
          </a:xfrm>
          <a:prstGeom prst="rect">
            <a:avLst/>
          </a:prstGeom>
          <a:noFill/>
        </p:spPr>
        <p:txBody>
          <a:bodyPr wrap="none" rtlCol="0">
            <a:spAutoFit/>
          </a:bodyPr>
          <a:lstStyle/>
          <a:p>
            <a:r>
              <a:rPr lang="en-US" sz="2400" dirty="0" smtClean="0"/>
              <a:t>Output of the example feedback: </a:t>
            </a:r>
            <a:r>
              <a:rPr lang="en-US" sz="2400" b="1" dirty="0" smtClean="0">
                <a:solidFill>
                  <a:srgbClr val="E38C4D"/>
                </a:solidFill>
              </a:rPr>
              <a:t>Negative</a:t>
            </a:r>
            <a:endParaRPr lang="en-US" sz="2400" b="1" dirty="0">
              <a:solidFill>
                <a:srgbClr val="E38C4D"/>
              </a:solidFill>
            </a:endParaRPr>
          </a:p>
        </p:txBody>
      </p:sp>
      <p:sp>
        <p:nvSpPr>
          <p:cNvPr id="34" name="TextBox 33"/>
          <p:cNvSpPr txBox="1"/>
          <p:nvPr/>
        </p:nvSpPr>
        <p:spPr>
          <a:xfrm>
            <a:off x="9387175" y="2691608"/>
            <a:ext cx="2479244" cy="2031325"/>
          </a:xfrm>
          <a:prstGeom prst="rect">
            <a:avLst/>
          </a:prstGeom>
          <a:noFill/>
        </p:spPr>
        <p:txBody>
          <a:bodyPr wrap="square" rtlCol="0">
            <a:spAutoFit/>
          </a:bodyPr>
          <a:lstStyle/>
          <a:p>
            <a:r>
              <a:rPr lang="en-US" dirty="0" smtClean="0"/>
              <a:t>The additional </a:t>
            </a:r>
            <a:r>
              <a:rPr lang="en-US" i="1" dirty="0" smtClean="0"/>
              <a:t>tensor layer</a:t>
            </a:r>
            <a:r>
              <a:rPr lang="en-US" dirty="0" smtClean="0"/>
              <a:t> makes the compositional function more powerful by introducing the product of the constituent word </a:t>
            </a:r>
            <a:r>
              <a:rPr lang="en-US" dirty="0" err="1" smtClean="0"/>
              <a:t>embeddings</a:t>
            </a:r>
            <a:r>
              <a:rPr lang="en-US" dirty="0" smtClean="0"/>
              <a:t>.</a:t>
            </a:r>
            <a:endParaRPr lang="en-US" dirty="0"/>
          </a:p>
        </p:txBody>
      </p:sp>
      <p:sp>
        <p:nvSpPr>
          <p:cNvPr id="35" name="Up Arrow 34"/>
          <p:cNvSpPr/>
          <p:nvPr/>
        </p:nvSpPr>
        <p:spPr>
          <a:xfrm>
            <a:off x="1036822" y="2721513"/>
            <a:ext cx="158133" cy="2287022"/>
          </a:xfrm>
          <a:prstGeom prst="upArrow">
            <a:avLst>
              <a:gd name="adj1" fmla="val 50000"/>
              <a:gd name="adj2" fmla="val 204054"/>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37" name="Straight Arrow Connector 36"/>
          <p:cNvCxnSpPr/>
          <p:nvPr/>
        </p:nvCxnSpPr>
        <p:spPr>
          <a:xfrm flipH="1">
            <a:off x="2795155" y="2844769"/>
            <a:ext cx="280554"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872837" y="2289327"/>
            <a:ext cx="4168291" cy="369332"/>
          </a:xfrm>
          <a:prstGeom prst="rect">
            <a:avLst/>
          </a:prstGeom>
          <a:solidFill>
            <a:schemeClr val="bg1">
              <a:lumMod val="75000"/>
            </a:schemeClr>
          </a:solidFill>
        </p:spPr>
        <p:txBody>
          <a:bodyPr wrap="square" rtlCol="0">
            <a:spAutoFit/>
          </a:bodyPr>
          <a:lstStyle/>
          <a:p>
            <a:pPr algn="ctr"/>
            <a:r>
              <a:rPr lang="en-US" dirty="0" smtClean="0"/>
              <a:t>Recursive Neural Tensor Network</a:t>
            </a:r>
            <a:endParaRPr lang="en-US" dirty="0"/>
          </a:p>
        </p:txBody>
      </p:sp>
      <p:sp>
        <p:nvSpPr>
          <p:cNvPr id="39" name="Right Brace 38"/>
          <p:cNvSpPr/>
          <p:nvPr/>
        </p:nvSpPr>
        <p:spPr>
          <a:xfrm rot="5400000">
            <a:off x="7437709" y="4704345"/>
            <a:ext cx="315769" cy="1414598"/>
          </a:xfrm>
          <a:prstGeom prst="righ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Right Brace 39"/>
          <p:cNvSpPr/>
          <p:nvPr/>
        </p:nvSpPr>
        <p:spPr>
          <a:xfrm rot="5400000">
            <a:off x="8835447" y="5105114"/>
            <a:ext cx="315770" cy="613064"/>
          </a:xfrm>
          <a:prstGeom prst="righ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p:cNvSpPr txBox="1"/>
          <p:nvPr/>
        </p:nvSpPr>
        <p:spPr>
          <a:xfrm>
            <a:off x="6950263" y="5606110"/>
            <a:ext cx="1290033" cy="338554"/>
          </a:xfrm>
          <a:prstGeom prst="rect">
            <a:avLst/>
          </a:prstGeom>
          <a:noFill/>
        </p:spPr>
        <p:txBody>
          <a:bodyPr wrap="none" rtlCol="0">
            <a:spAutoFit/>
          </a:bodyPr>
          <a:lstStyle/>
          <a:p>
            <a:r>
              <a:rPr lang="en-US" sz="1600" dirty="0" smtClean="0"/>
              <a:t>Product term</a:t>
            </a:r>
            <a:endParaRPr lang="en-US" sz="1600" dirty="0"/>
          </a:p>
        </p:txBody>
      </p:sp>
      <p:sp>
        <p:nvSpPr>
          <p:cNvPr id="42" name="TextBox 41"/>
          <p:cNvSpPr txBox="1"/>
          <p:nvPr/>
        </p:nvSpPr>
        <p:spPr>
          <a:xfrm>
            <a:off x="8418783" y="5601561"/>
            <a:ext cx="1149097" cy="338554"/>
          </a:xfrm>
          <a:prstGeom prst="rect">
            <a:avLst/>
          </a:prstGeom>
          <a:noFill/>
        </p:spPr>
        <p:txBody>
          <a:bodyPr wrap="none" rtlCol="0">
            <a:spAutoFit/>
          </a:bodyPr>
          <a:lstStyle/>
          <a:p>
            <a:r>
              <a:rPr lang="en-US" sz="1600" dirty="0" smtClean="0"/>
              <a:t>Linear term</a:t>
            </a:r>
            <a:endParaRPr lang="en-US" sz="1600" dirty="0"/>
          </a:p>
        </p:txBody>
      </p:sp>
      <p:sp>
        <p:nvSpPr>
          <p:cNvPr id="43" name="Oval 42"/>
          <p:cNvSpPr/>
          <p:nvPr/>
        </p:nvSpPr>
        <p:spPr>
          <a:xfrm>
            <a:off x="1454727" y="5253759"/>
            <a:ext cx="374072" cy="374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2409294" y="5253759"/>
            <a:ext cx="374072" cy="374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589645" y="5251739"/>
            <a:ext cx="374072" cy="374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p:cNvCxnSpPr>
            <a:stCxn id="43" idx="4"/>
          </p:cNvCxnSpPr>
          <p:nvPr/>
        </p:nvCxnSpPr>
        <p:spPr>
          <a:xfrm>
            <a:off x="1641763" y="5627831"/>
            <a:ext cx="0" cy="279395"/>
          </a:xfrm>
          <a:prstGeom prst="straightConnector1">
            <a:avLst/>
          </a:prstGeom>
          <a:ln>
            <a:solidFill>
              <a:srgbClr val="FF0000"/>
            </a:solidFill>
            <a:headEnd type="triangl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51" name="Straight Arrow Connector 50"/>
          <p:cNvCxnSpPr>
            <a:stCxn id="44" idx="4"/>
          </p:cNvCxnSpPr>
          <p:nvPr/>
        </p:nvCxnSpPr>
        <p:spPr>
          <a:xfrm>
            <a:off x="2596330" y="5627831"/>
            <a:ext cx="0" cy="279395"/>
          </a:xfrm>
          <a:prstGeom prst="straightConnector1">
            <a:avLst/>
          </a:prstGeom>
          <a:ln>
            <a:solidFill>
              <a:srgbClr val="FF0000"/>
            </a:solidFill>
            <a:headEnd type="triangl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55" name="Straight Arrow Connector 54"/>
          <p:cNvCxnSpPr>
            <a:stCxn id="45" idx="4"/>
          </p:cNvCxnSpPr>
          <p:nvPr/>
        </p:nvCxnSpPr>
        <p:spPr>
          <a:xfrm>
            <a:off x="3776681" y="5625811"/>
            <a:ext cx="0" cy="281415"/>
          </a:xfrm>
          <a:prstGeom prst="straightConnector1">
            <a:avLst/>
          </a:prstGeom>
          <a:ln>
            <a:solidFill>
              <a:srgbClr val="FF0000"/>
            </a:solidFill>
            <a:headEnd type="triangl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58869734"/>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1143000"/>
          </a:xfrm>
        </p:spPr>
        <p:txBody>
          <a:bodyPr/>
          <a:lstStyle/>
          <a:p>
            <a:r>
              <a:rPr lang="en-US" dirty="0" smtClean="0"/>
              <a:t>Research </a:t>
            </a:r>
            <a:r>
              <a:rPr lang="en-US" dirty="0" err="1" smtClean="0"/>
              <a:t>Testbed</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118</a:t>
            </a:fld>
            <a:endParaRPr lang="en-US" dirty="0"/>
          </a:p>
        </p:txBody>
      </p:sp>
      <p:graphicFrame>
        <p:nvGraphicFramePr>
          <p:cNvPr id="5" name="Table 4"/>
          <p:cNvGraphicFramePr>
            <a:graphicFrameLocks noGrp="1"/>
          </p:cNvGraphicFramePr>
          <p:nvPr>
            <p:extLst/>
          </p:nvPr>
        </p:nvGraphicFramePr>
        <p:xfrm>
          <a:off x="2133600" y="1018412"/>
          <a:ext cx="7924802" cy="4696358"/>
        </p:xfrm>
        <a:graphic>
          <a:graphicData uri="http://schemas.openxmlformats.org/drawingml/2006/table">
            <a:tbl>
              <a:tblPr/>
              <a:tblGrid>
                <a:gridCol w="1366345">
                  <a:extLst>
                    <a:ext uri="{9D8B030D-6E8A-4147-A177-3AD203B41FA5}">
                      <a16:colId xmlns:a16="http://schemas.microsoft.com/office/drawing/2014/main" xmlns="" val="20000"/>
                    </a:ext>
                  </a:extLst>
                </a:gridCol>
                <a:gridCol w="1203386">
                  <a:extLst>
                    <a:ext uri="{9D8B030D-6E8A-4147-A177-3AD203B41FA5}">
                      <a16:colId xmlns:a16="http://schemas.microsoft.com/office/drawing/2014/main" xmlns="" val="20001"/>
                    </a:ext>
                  </a:extLst>
                </a:gridCol>
                <a:gridCol w="1027893">
                  <a:extLst>
                    <a:ext uri="{9D8B030D-6E8A-4147-A177-3AD203B41FA5}">
                      <a16:colId xmlns:a16="http://schemas.microsoft.com/office/drawing/2014/main" xmlns="" val="20002"/>
                    </a:ext>
                  </a:extLst>
                </a:gridCol>
                <a:gridCol w="1027893">
                  <a:extLst>
                    <a:ext uri="{9D8B030D-6E8A-4147-A177-3AD203B41FA5}">
                      <a16:colId xmlns:a16="http://schemas.microsoft.com/office/drawing/2014/main" xmlns="" val="20003"/>
                    </a:ext>
                  </a:extLst>
                </a:gridCol>
                <a:gridCol w="1027893">
                  <a:extLst>
                    <a:ext uri="{9D8B030D-6E8A-4147-A177-3AD203B41FA5}">
                      <a16:colId xmlns:a16="http://schemas.microsoft.com/office/drawing/2014/main" xmlns="" val="20004"/>
                    </a:ext>
                  </a:extLst>
                </a:gridCol>
                <a:gridCol w="980259">
                  <a:extLst>
                    <a:ext uri="{9D8B030D-6E8A-4147-A177-3AD203B41FA5}">
                      <a16:colId xmlns:a16="http://schemas.microsoft.com/office/drawing/2014/main" xmlns="" val="20005"/>
                    </a:ext>
                  </a:extLst>
                </a:gridCol>
                <a:gridCol w="1291133">
                  <a:extLst>
                    <a:ext uri="{9D8B030D-6E8A-4147-A177-3AD203B41FA5}">
                      <a16:colId xmlns:a16="http://schemas.microsoft.com/office/drawing/2014/main" xmlns="" val="20006"/>
                    </a:ext>
                  </a:extLst>
                </a:gridCol>
              </a:tblGrid>
              <a:tr h="190500">
                <a:tc gridSpan="7">
                  <a:txBody>
                    <a:bodyPr/>
                    <a:lstStyle/>
                    <a:p>
                      <a:pPr marL="0" marR="0">
                        <a:lnSpc>
                          <a:spcPct val="107000"/>
                        </a:lnSpc>
                        <a:spcBef>
                          <a:spcPts val="0"/>
                        </a:spcBef>
                        <a:spcAft>
                          <a:spcPts val="0"/>
                        </a:spcAft>
                      </a:pPr>
                      <a:r>
                        <a:rPr lang="en-US" sz="1600" b="1" dirty="0">
                          <a:solidFill>
                            <a:srgbClr val="FFFFFF"/>
                          </a:solidFill>
                          <a:latin typeface="Calibri"/>
                          <a:ea typeface="Times New Roman"/>
                          <a:cs typeface="Times New Roman"/>
                        </a:rPr>
                        <a:t>Table </a:t>
                      </a:r>
                      <a:r>
                        <a:rPr lang="en-US" sz="1600" b="1" dirty="0" smtClean="0">
                          <a:solidFill>
                            <a:srgbClr val="FFFFFF"/>
                          </a:solidFill>
                          <a:latin typeface="Calibri"/>
                          <a:ea typeface="Times New Roman"/>
                          <a:cs typeface="Times New Roman"/>
                        </a:rPr>
                        <a:t>2. </a:t>
                      </a:r>
                      <a:r>
                        <a:rPr lang="en-US" sz="1600" b="1" dirty="0">
                          <a:solidFill>
                            <a:srgbClr val="FFFFFF"/>
                          </a:solidFill>
                          <a:latin typeface="Calibri"/>
                          <a:ea typeface="Times New Roman"/>
                          <a:cs typeface="Times New Roman"/>
                        </a:rPr>
                        <a:t>Summary of the Carding Forums</a:t>
                      </a:r>
                      <a:endParaRPr lang="en-US" sz="1600" dirty="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190500">
                <a:tc>
                  <a:txBody>
                    <a:bodyPr/>
                    <a:lstStyle/>
                    <a:p>
                      <a:pPr marL="0" marR="0" algn="ctr">
                        <a:lnSpc>
                          <a:spcPct val="107000"/>
                        </a:lnSpc>
                        <a:spcBef>
                          <a:spcPts val="0"/>
                        </a:spcBef>
                        <a:spcAft>
                          <a:spcPts val="0"/>
                        </a:spcAft>
                      </a:pPr>
                      <a:r>
                        <a:rPr lang="en-US" sz="1600" b="1">
                          <a:solidFill>
                            <a:srgbClr val="000000"/>
                          </a:solidFill>
                          <a:latin typeface="Calibri"/>
                          <a:ea typeface="Times New Roman"/>
                          <a:cs typeface="Times New Roman"/>
                        </a:rPr>
                        <a:t>Forum</a:t>
                      </a:r>
                      <a:endParaRPr lang="en-US" sz="16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latin typeface="Calibri"/>
                          <a:ea typeface="Times New Roman"/>
                          <a:cs typeface="Times New Roman"/>
                        </a:rPr>
                        <a:t>Date Range</a:t>
                      </a:r>
                      <a:endParaRPr lang="en-US" sz="16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latin typeface="Calibri"/>
                          <a:ea typeface="Times New Roman"/>
                          <a:cs typeface="Times New Roman"/>
                        </a:rPr>
                        <a:t>Members</a:t>
                      </a:r>
                      <a:endParaRPr lang="en-US" sz="16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latin typeface="Calibri"/>
                          <a:ea typeface="Times New Roman"/>
                          <a:cs typeface="Times New Roman"/>
                        </a:rPr>
                        <a:t>Threads</a:t>
                      </a:r>
                      <a:endParaRPr lang="en-US" sz="16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latin typeface="Calibri"/>
                          <a:ea typeface="Times New Roman"/>
                          <a:cs typeface="Times New Roman"/>
                        </a:rPr>
                        <a:t>Posts</a:t>
                      </a:r>
                      <a:endParaRPr lang="en-US" sz="16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latin typeface="Calibri"/>
                          <a:ea typeface="Times New Roman"/>
                          <a:cs typeface="Times New Roman"/>
                        </a:rPr>
                        <a:t>Language</a:t>
                      </a:r>
                      <a:endParaRPr lang="en-US" sz="16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latin typeface="Calibri"/>
                          <a:ea typeface="Times New Roman"/>
                          <a:cs typeface="Times New Roman"/>
                        </a:rPr>
                        <a:t>Type</a:t>
                      </a:r>
                      <a:endParaRPr lang="en-US" sz="16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90500">
                <a:tc>
                  <a:txBody>
                    <a:bodyPr/>
                    <a:lstStyle/>
                    <a:p>
                      <a:pPr marL="0" marR="0">
                        <a:lnSpc>
                          <a:spcPct val="107000"/>
                        </a:lnSpc>
                        <a:spcBef>
                          <a:spcPts val="0"/>
                        </a:spcBef>
                        <a:spcAft>
                          <a:spcPts val="0"/>
                        </a:spcAft>
                      </a:pPr>
                      <a:r>
                        <a:rPr lang="en-US" sz="1600" b="1" dirty="0" err="1">
                          <a:solidFill>
                            <a:srgbClr val="000000"/>
                          </a:solidFill>
                          <a:latin typeface="Calibri"/>
                          <a:ea typeface="Times New Roman"/>
                          <a:cs typeface="Times New Roman"/>
                        </a:rPr>
                        <a:t>Cardersforum</a:t>
                      </a:r>
                      <a:r>
                        <a:rPr lang="en-US" sz="1600" b="1" dirty="0">
                          <a:solidFill>
                            <a:srgbClr val="000000"/>
                          </a:solidFill>
                          <a:latin typeface="Calibri"/>
                          <a:ea typeface="Times New Roman"/>
                          <a:cs typeface="Times New Roman"/>
                        </a:rPr>
                        <a:t> </a:t>
                      </a:r>
                      <a:endParaRPr lang="en-US" sz="1600" b="1" dirty="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5/12/2012 – 10/7/2014 </a:t>
                      </a:r>
                      <a:endParaRPr lang="en-US" sz="16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solidFill>
                            <a:srgbClr val="000000"/>
                          </a:solidFill>
                          <a:latin typeface="Calibri"/>
                          <a:ea typeface="Times New Roman"/>
                          <a:cs typeface="Times New Roman"/>
                        </a:rPr>
                        <a:t>4,168</a:t>
                      </a:r>
                      <a:endParaRPr lang="en-US" sz="1600" dirty="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rgbClr val="000000"/>
                          </a:solidFill>
                          <a:latin typeface="Calibri"/>
                          <a:ea typeface="Times New Roman"/>
                          <a:cs typeface="Times New Roman"/>
                        </a:rPr>
                        <a:t>7,890</a:t>
                      </a:r>
                      <a:endParaRPr lang="en-US" sz="16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rgbClr val="000000"/>
                          </a:solidFill>
                          <a:latin typeface="Calibri"/>
                          <a:ea typeface="Times New Roman"/>
                          <a:cs typeface="Times New Roman"/>
                        </a:rPr>
                        <a:t>20,081</a:t>
                      </a:r>
                      <a:endParaRPr lang="en-US" sz="16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English</a:t>
                      </a:r>
                      <a:endParaRPr lang="en-US" sz="16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Carding </a:t>
                      </a:r>
                      <a:endParaRPr lang="en-US" sz="16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90500">
                <a:tc>
                  <a:txBody>
                    <a:bodyPr/>
                    <a:lstStyle/>
                    <a:p>
                      <a:pPr marL="0" marR="0">
                        <a:lnSpc>
                          <a:spcPct val="107000"/>
                        </a:lnSpc>
                        <a:spcBef>
                          <a:spcPts val="0"/>
                        </a:spcBef>
                        <a:spcAft>
                          <a:spcPts val="0"/>
                        </a:spcAft>
                      </a:pPr>
                      <a:r>
                        <a:rPr lang="en-US" sz="1600" b="1" dirty="0" err="1">
                          <a:solidFill>
                            <a:srgbClr val="000000"/>
                          </a:solidFill>
                          <a:latin typeface="Calibri"/>
                          <a:ea typeface="Times New Roman"/>
                          <a:cs typeface="Times New Roman"/>
                        </a:rPr>
                        <a:t>CrdPro</a:t>
                      </a:r>
                      <a:r>
                        <a:rPr lang="en-US" sz="1600" b="1" dirty="0">
                          <a:solidFill>
                            <a:srgbClr val="000000"/>
                          </a:solidFill>
                          <a:latin typeface="Calibri"/>
                          <a:ea typeface="Times New Roman"/>
                          <a:cs typeface="Times New Roman"/>
                        </a:rPr>
                        <a:t> </a:t>
                      </a:r>
                      <a:endParaRPr lang="en-US" sz="1600" b="1" dirty="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5/30/2005 – 10/17/2014 </a:t>
                      </a:r>
                      <a:endParaRPr lang="en-US" sz="16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solidFill>
                            <a:srgbClr val="000000"/>
                          </a:solidFill>
                          <a:latin typeface="Calibri"/>
                          <a:ea typeface="Times New Roman"/>
                          <a:cs typeface="Times New Roman"/>
                        </a:rPr>
                        <a:t>27,607</a:t>
                      </a:r>
                      <a:endParaRPr lang="en-US" sz="1600" dirty="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rgbClr val="000000"/>
                          </a:solidFill>
                          <a:latin typeface="Calibri"/>
                          <a:ea typeface="Times New Roman"/>
                          <a:cs typeface="Times New Roman"/>
                        </a:rPr>
                        <a:t>70,302</a:t>
                      </a:r>
                      <a:endParaRPr lang="en-US" sz="16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rgbClr val="000000"/>
                          </a:solidFill>
                          <a:latin typeface="Calibri"/>
                          <a:ea typeface="Times New Roman"/>
                          <a:cs typeface="Times New Roman"/>
                        </a:rPr>
                        <a:t>679,893</a:t>
                      </a:r>
                      <a:endParaRPr lang="en-US" sz="16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English/ Russian</a:t>
                      </a:r>
                      <a:endParaRPr lang="en-US" sz="16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Carding </a:t>
                      </a:r>
                      <a:endParaRPr lang="en-US" sz="16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90500">
                <a:tc>
                  <a:txBody>
                    <a:bodyPr/>
                    <a:lstStyle/>
                    <a:p>
                      <a:pPr marL="0" marR="0">
                        <a:lnSpc>
                          <a:spcPct val="107000"/>
                        </a:lnSpc>
                        <a:spcBef>
                          <a:spcPts val="0"/>
                        </a:spcBef>
                        <a:spcAft>
                          <a:spcPts val="0"/>
                        </a:spcAft>
                      </a:pPr>
                      <a:r>
                        <a:rPr lang="en-US" sz="1600" b="1" dirty="0" err="1">
                          <a:solidFill>
                            <a:srgbClr val="000000"/>
                          </a:solidFill>
                          <a:latin typeface="Calibri"/>
                          <a:ea typeface="Times New Roman"/>
                          <a:cs typeface="Times New Roman"/>
                        </a:rPr>
                        <a:t>Carderscave</a:t>
                      </a:r>
                      <a:r>
                        <a:rPr lang="en-US" sz="1600" b="1" dirty="0">
                          <a:solidFill>
                            <a:srgbClr val="000000"/>
                          </a:solidFill>
                          <a:latin typeface="Calibri"/>
                          <a:ea typeface="Times New Roman"/>
                          <a:cs typeface="Times New Roman"/>
                        </a:rPr>
                        <a:t> </a:t>
                      </a:r>
                      <a:endParaRPr lang="en-US" sz="1600" b="1" dirty="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8/7/2013 – 11/2/2014 </a:t>
                      </a:r>
                      <a:endParaRPr lang="en-US" sz="16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solidFill>
                            <a:srgbClr val="000000"/>
                          </a:solidFill>
                          <a:latin typeface="Calibri"/>
                          <a:ea typeface="Times New Roman"/>
                          <a:cs typeface="Times New Roman"/>
                        </a:rPr>
                        <a:t>1,181</a:t>
                      </a:r>
                      <a:endParaRPr lang="en-US" sz="1600" dirty="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solidFill>
                            <a:srgbClr val="000000"/>
                          </a:solidFill>
                          <a:latin typeface="Calibri"/>
                          <a:ea typeface="Times New Roman"/>
                          <a:cs typeface="Times New Roman"/>
                        </a:rPr>
                        <a:t>1,052</a:t>
                      </a:r>
                      <a:endParaRPr lang="en-US" sz="1600" dirty="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rgbClr val="000000"/>
                          </a:solidFill>
                          <a:latin typeface="Calibri"/>
                          <a:ea typeface="Times New Roman"/>
                          <a:cs typeface="Times New Roman"/>
                        </a:rPr>
                        <a:t>6,008</a:t>
                      </a:r>
                      <a:endParaRPr lang="en-US" sz="16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English</a:t>
                      </a:r>
                      <a:endParaRPr lang="en-US" sz="16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Carding </a:t>
                      </a:r>
                      <a:endParaRPr lang="en-US" sz="16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90500">
                <a:tc>
                  <a:txBody>
                    <a:bodyPr/>
                    <a:lstStyle/>
                    <a:p>
                      <a:pPr marL="0" marR="0">
                        <a:lnSpc>
                          <a:spcPct val="107000"/>
                        </a:lnSpc>
                        <a:spcBef>
                          <a:spcPts val="0"/>
                        </a:spcBef>
                        <a:spcAft>
                          <a:spcPts val="0"/>
                        </a:spcAft>
                      </a:pPr>
                      <a:r>
                        <a:rPr lang="en-US" sz="1600" b="1" dirty="0" err="1">
                          <a:solidFill>
                            <a:srgbClr val="000000"/>
                          </a:solidFill>
                          <a:latin typeface="Calibri"/>
                          <a:ea typeface="Times New Roman"/>
                          <a:cs typeface="Times New Roman"/>
                        </a:rPr>
                        <a:t>Zloy</a:t>
                      </a:r>
                      <a:r>
                        <a:rPr lang="en-US" sz="1600" b="1" dirty="0">
                          <a:solidFill>
                            <a:srgbClr val="000000"/>
                          </a:solidFill>
                          <a:latin typeface="Calibri"/>
                          <a:ea typeface="Times New Roman"/>
                          <a:cs typeface="Times New Roman"/>
                        </a:rPr>
                        <a:t> </a:t>
                      </a:r>
                      <a:endParaRPr lang="en-US" sz="1600" b="1" dirty="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smtClean="0">
                          <a:solidFill>
                            <a:srgbClr val="000000"/>
                          </a:solidFill>
                          <a:latin typeface="+mn-lt"/>
                          <a:ea typeface="Times New Roman"/>
                          <a:cs typeface="Times New Roman"/>
                        </a:rPr>
                        <a:t>3/8/2000 – 9/26/2014 </a:t>
                      </a:r>
                      <a:endParaRPr lang="en-US" sz="1600" dirty="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rgbClr val="000000"/>
                          </a:solidFill>
                          <a:latin typeface="Calibri"/>
                          <a:ea typeface="Times New Roman"/>
                          <a:cs typeface="Times New Roman"/>
                        </a:rPr>
                        <a:t>13,572</a:t>
                      </a:r>
                      <a:endParaRPr lang="en-US" sz="16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solidFill>
                            <a:srgbClr val="000000"/>
                          </a:solidFill>
                          <a:latin typeface="Calibri"/>
                          <a:ea typeface="Times New Roman"/>
                          <a:cs typeface="Times New Roman"/>
                        </a:rPr>
                        <a:t>49,617</a:t>
                      </a:r>
                      <a:endParaRPr lang="en-US" sz="1600" dirty="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rgbClr val="000000"/>
                          </a:solidFill>
                          <a:latin typeface="Calibri"/>
                          <a:ea typeface="Times New Roman"/>
                          <a:cs typeface="Times New Roman"/>
                        </a:rPr>
                        <a:t>395,530</a:t>
                      </a:r>
                      <a:endParaRPr lang="en-US" sz="16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Russian</a:t>
                      </a:r>
                      <a:endParaRPr lang="en-US" sz="16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Forum with Black Market </a:t>
                      </a:r>
                      <a:endParaRPr lang="en-US" sz="16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90500">
                <a:tc>
                  <a:txBody>
                    <a:bodyPr/>
                    <a:lstStyle/>
                    <a:p>
                      <a:pPr marL="0" marR="0">
                        <a:lnSpc>
                          <a:spcPct val="107000"/>
                        </a:lnSpc>
                        <a:spcBef>
                          <a:spcPts val="0"/>
                        </a:spcBef>
                        <a:spcAft>
                          <a:spcPts val="0"/>
                        </a:spcAft>
                      </a:pPr>
                      <a:r>
                        <a:rPr lang="en-US" sz="1600" b="1" dirty="0" err="1">
                          <a:solidFill>
                            <a:srgbClr val="000000"/>
                          </a:solidFill>
                          <a:latin typeface="Calibri"/>
                          <a:ea typeface="Times New Roman"/>
                          <a:cs typeface="Times New Roman"/>
                        </a:rPr>
                        <a:t>Xakepok</a:t>
                      </a:r>
                      <a:r>
                        <a:rPr lang="en-US" sz="1600" b="1" dirty="0">
                          <a:solidFill>
                            <a:srgbClr val="000000"/>
                          </a:solidFill>
                          <a:latin typeface="Calibri"/>
                          <a:ea typeface="Times New Roman"/>
                          <a:cs typeface="Times New Roman"/>
                        </a:rPr>
                        <a:t> </a:t>
                      </a:r>
                      <a:endParaRPr lang="en-US" sz="1600" b="1" dirty="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latin typeface="Calibri"/>
                          <a:ea typeface="Times New Roman"/>
                          <a:cs typeface="Times New Roman"/>
                        </a:rPr>
                        <a:t>4/15/2009 – 9/10/2014 </a:t>
                      </a:r>
                      <a:endParaRPr lang="en-US" sz="1600" dirty="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rgbClr val="000000"/>
                          </a:solidFill>
                          <a:latin typeface="Calibri"/>
                          <a:ea typeface="Times New Roman"/>
                          <a:cs typeface="Times New Roman"/>
                        </a:rPr>
                        <a:t>3,949</a:t>
                      </a:r>
                      <a:endParaRPr lang="en-US" sz="16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solidFill>
                            <a:srgbClr val="000000"/>
                          </a:solidFill>
                          <a:latin typeface="Calibri"/>
                          <a:ea typeface="Times New Roman"/>
                          <a:cs typeface="Times New Roman"/>
                        </a:rPr>
                        <a:t>12,010</a:t>
                      </a:r>
                      <a:endParaRPr lang="en-US" sz="1600" dirty="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rgbClr val="000000"/>
                          </a:solidFill>
                          <a:latin typeface="Calibri"/>
                          <a:ea typeface="Times New Roman"/>
                          <a:cs typeface="Times New Roman"/>
                        </a:rPr>
                        <a:t>47,433</a:t>
                      </a:r>
                      <a:endParaRPr lang="en-US" sz="16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Russian</a:t>
                      </a:r>
                      <a:endParaRPr lang="en-US" sz="16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Forum with Black Market </a:t>
                      </a:r>
                      <a:endParaRPr lang="en-US" sz="16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190500">
                <a:tc>
                  <a:txBody>
                    <a:bodyPr/>
                    <a:lstStyle/>
                    <a:p>
                      <a:pPr marL="0" marR="0">
                        <a:lnSpc>
                          <a:spcPct val="107000"/>
                        </a:lnSpc>
                        <a:spcBef>
                          <a:spcPts val="0"/>
                        </a:spcBef>
                        <a:spcAft>
                          <a:spcPts val="0"/>
                        </a:spcAft>
                      </a:pPr>
                      <a:r>
                        <a:rPr lang="en-US" sz="1600" b="1" dirty="0" err="1">
                          <a:solidFill>
                            <a:srgbClr val="000000"/>
                          </a:solidFill>
                          <a:latin typeface="Calibri"/>
                          <a:ea typeface="Times New Roman"/>
                          <a:cs typeface="Times New Roman"/>
                        </a:rPr>
                        <a:t>Exploit.in</a:t>
                      </a:r>
                      <a:r>
                        <a:rPr lang="en-US" sz="1600" b="1" dirty="0">
                          <a:solidFill>
                            <a:srgbClr val="000000"/>
                          </a:solidFill>
                          <a:latin typeface="Calibri"/>
                          <a:ea typeface="Times New Roman"/>
                          <a:cs typeface="Times New Roman"/>
                        </a:rPr>
                        <a:t> </a:t>
                      </a:r>
                      <a:endParaRPr lang="en-US" sz="1600" b="1" dirty="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2/26/2005 – 10/26/2014 </a:t>
                      </a:r>
                      <a:endParaRPr lang="en-US" sz="16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rgbClr val="000000"/>
                          </a:solidFill>
                          <a:latin typeface="Calibri"/>
                          <a:ea typeface="Times New Roman"/>
                          <a:cs typeface="Times New Roman"/>
                        </a:rPr>
                        <a:t>7,114</a:t>
                      </a:r>
                      <a:endParaRPr lang="en-US" sz="16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solidFill>
                            <a:srgbClr val="000000"/>
                          </a:solidFill>
                          <a:latin typeface="Calibri"/>
                          <a:ea typeface="Times New Roman"/>
                          <a:cs typeface="Times New Roman"/>
                        </a:rPr>
                        <a:t>15,028</a:t>
                      </a:r>
                      <a:endParaRPr lang="en-US" sz="1600" dirty="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solidFill>
                            <a:srgbClr val="000000"/>
                          </a:solidFill>
                          <a:latin typeface="Calibri"/>
                          <a:ea typeface="Times New Roman"/>
                          <a:cs typeface="Times New Roman"/>
                        </a:rPr>
                        <a:t>145,046</a:t>
                      </a:r>
                      <a:endParaRPr lang="en-US" sz="1600" dirty="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Russian</a:t>
                      </a:r>
                      <a:endParaRPr lang="en-US" sz="16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Forum with Black Market </a:t>
                      </a:r>
                      <a:endParaRPr lang="en-US" sz="16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190500">
                <a:tc>
                  <a:txBody>
                    <a:bodyPr/>
                    <a:lstStyle/>
                    <a:p>
                      <a:pPr marL="0" marR="0">
                        <a:lnSpc>
                          <a:spcPct val="107000"/>
                        </a:lnSpc>
                        <a:spcBef>
                          <a:spcPts val="0"/>
                        </a:spcBef>
                        <a:spcAft>
                          <a:spcPts val="0"/>
                        </a:spcAft>
                      </a:pPr>
                      <a:r>
                        <a:rPr lang="en-US" sz="1600" b="1" dirty="0" err="1">
                          <a:solidFill>
                            <a:srgbClr val="000000"/>
                          </a:solidFill>
                          <a:latin typeface="Calibri"/>
                          <a:ea typeface="Times New Roman"/>
                          <a:cs typeface="Times New Roman"/>
                        </a:rPr>
                        <a:t>XekSecurity</a:t>
                      </a:r>
                      <a:r>
                        <a:rPr lang="en-US" sz="1600" b="1" dirty="0">
                          <a:solidFill>
                            <a:srgbClr val="000000"/>
                          </a:solidFill>
                          <a:latin typeface="Calibri"/>
                          <a:ea typeface="Times New Roman"/>
                          <a:cs typeface="Times New Roman"/>
                        </a:rPr>
                        <a:t> </a:t>
                      </a:r>
                      <a:endParaRPr lang="en-US" sz="1600" b="1" dirty="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6/13/2007-9/8/2013</a:t>
                      </a:r>
                      <a:endParaRPr lang="en-US" sz="16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rgbClr val="000000"/>
                          </a:solidFill>
                          <a:latin typeface="Calibri"/>
                          <a:ea typeface="Times New Roman"/>
                          <a:cs typeface="Times New Roman"/>
                        </a:rPr>
                        <a:t>14,732</a:t>
                      </a:r>
                      <a:endParaRPr lang="en-US" sz="16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rgbClr val="000000"/>
                          </a:solidFill>
                          <a:latin typeface="Calibri"/>
                          <a:ea typeface="Times New Roman"/>
                          <a:cs typeface="Times New Roman"/>
                        </a:rPr>
                        <a:t>39,240</a:t>
                      </a:r>
                      <a:endParaRPr lang="en-US" sz="16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solidFill>
                            <a:srgbClr val="000000"/>
                          </a:solidFill>
                          <a:latin typeface="Calibri"/>
                          <a:ea typeface="Times New Roman"/>
                          <a:cs typeface="Times New Roman"/>
                        </a:rPr>
                        <a:t>50,594</a:t>
                      </a:r>
                      <a:endParaRPr lang="en-US" sz="1600" dirty="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latin typeface="Calibri"/>
                          <a:ea typeface="Times New Roman"/>
                          <a:cs typeface="Times New Roman"/>
                        </a:rPr>
                        <a:t>Russian</a:t>
                      </a:r>
                      <a:endParaRPr lang="en-US" sz="1600" dirty="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latin typeface="Calibri"/>
                          <a:ea typeface="Times New Roman"/>
                          <a:cs typeface="Times New Roman"/>
                        </a:rPr>
                        <a:t>Forum with Black Market </a:t>
                      </a:r>
                      <a:endParaRPr lang="en-US" sz="1600" dirty="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190500">
                <a:tc>
                  <a:txBody>
                    <a:bodyPr/>
                    <a:lstStyle/>
                    <a:p>
                      <a:pPr marL="0" marR="0">
                        <a:lnSpc>
                          <a:spcPct val="107000"/>
                        </a:lnSpc>
                        <a:spcBef>
                          <a:spcPts val="0"/>
                        </a:spcBef>
                        <a:spcAft>
                          <a:spcPts val="0"/>
                        </a:spcAft>
                      </a:pPr>
                      <a:r>
                        <a:rPr lang="en-US" sz="1600" b="1" dirty="0" err="1">
                          <a:solidFill>
                            <a:srgbClr val="000000"/>
                          </a:solidFill>
                          <a:latin typeface="Calibri"/>
                          <a:ea typeface="Times New Roman"/>
                          <a:cs typeface="Times New Roman"/>
                        </a:rPr>
                        <a:t>Antichat</a:t>
                      </a:r>
                      <a:r>
                        <a:rPr lang="en-US" sz="1600" b="1" dirty="0">
                          <a:solidFill>
                            <a:srgbClr val="000000"/>
                          </a:solidFill>
                          <a:latin typeface="Calibri"/>
                          <a:ea typeface="Times New Roman"/>
                          <a:cs typeface="Times New Roman"/>
                        </a:rPr>
                        <a:t> </a:t>
                      </a:r>
                      <a:endParaRPr lang="en-US" sz="1600" b="1" dirty="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smtClean="0">
                          <a:solidFill>
                            <a:srgbClr val="000000"/>
                          </a:solidFill>
                          <a:latin typeface="Calibri"/>
                          <a:ea typeface="Times New Roman"/>
                          <a:cs typeface="Times New Roman"/>
                        </a:rPr>
                        <a:t>1/1/2003 </a:t>
                      </a:r>
                      <a:r>
                        <a:rPr lang="en-US" sz="1600" dirty="0">
                          <a:solidFill>
                            <a:srgbClr val="000000"/>
                          </a:solidFill>
                          <a:latin typeface="Calibri"/>
                          <a:ea typeface="Times New Roman"/>
                          <a:cs typeface="Times New Roman"/>
                        </a:rPr>
                        <a:t>– 8/19/2013 </a:t>
                      </a:r>
                      <a:endParaRPr lang="en-US" sz="1600" dirty="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solidFill>
                            <a:srgbClr val="000000"/>
                          </a:solidFill>
                          <a:latin typeface="Calibri"/>
                          <a:ea typeface="Times New Roman"/>
                          <a:cs typeface="Times New Roman"/>
                        </a:rPr>
                        <a:t>25,500</a:t>
                      </a:r>
                      <a:endParaRPr lang="en-US" sz="1600" dirty="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rgbClr val="000000"/>
                          </a:solidFill>
                          <a:latin typeface="Calibri"/>
                          <a:ea typeface="Times New Roman"/>
                          <a:cs typeface="Times New Roman"/>
                        </a:rPr>
                        <a:t>19,515</a:t>
                      </a:r>
                      <a:endParaRPr lang="en-US" sz="16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solidFill>
                            <a:srgbClr val="000000"/>
                          </a:solidFill>
                          <a:latin typeface="Calibri"/>
                          <a:ea typeface="Times New Roman"/>
                          <a:cs typeface="Times New Roman"/>
                        </a:rPr>
                        <a:t>201,959</a:t>
                      </a:r>
                      <a:endParaRPr lang="en-US" sz="1600" dirty="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Russian</a:t>
                      </a:r>
                      <a:endParaRPr lang="en-US" sz="16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latin typeface="Calibri"/>
                          <a:ea typeface="Times New Roman"/>
                          <a:cs typeface="Times New Roman"/>
                        </a:rPr>
                        <a:t>Forum with Black Market</a:t>
                      </a:r>
                      <a:endParaRPr lang="en-US" sz="1600" dirty="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bl>
          </a:graphicData>
        </a:graphic>
      </p:graphicFrame>
      <p:sp>
        <p:nvSpPr>
          <p:cNvPr id="6" name="Rectangle 5"/>
          <p:cNvSpPr/>
          <p:nvPr/>
        </p:nvSpPr>
        <p:spPr>
          <a:xfrm>
            <a:off x="2133600" y="1524000"/>
            <a:ext cx="1295400" cy="419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57400" y="5943600"/>
            <a:ext cx="2971800" cy="838200"/>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r>
              <a:rPr lang="en-US" dirty="0"/>
              <a:t>Major underground economy forums recommended by </a:t>
            </a:r>
            <a:r>
              <a:rPr lang="en-US" dirty="0" err="1"/>
              <a:t>cybersecurity</a:t>
            </a:r>
            <a:r>
              <a:rPr lang="en-US" dirty="0"/>
              <a:t> experts</a:t>
            </a:r>
          </a:p>
        </p:txBody>
      </p:sp>
      <p:cxnSp>
        <p:nvCxnSpPr>
          <p:cNvPr id="8" name="Elbow Connector 15"/>
          <p:cNvCxnSpPr>
            <a:stCxn id="6" idx="1"/>
            <a:endCxn id="7" idx="1"/>
          </p:cNvCxnSpPr>
          <p:nvPr/>
        </p:nvCxnSpPr>
        <p:spPr>
          <a:xfrm rot="10800000" flipV="1">
            <a:off x="2057400" y="3619500"/>
            <a:ext cx="76200" cy="2743200"/>
          </a:xfrm>
          <a:prstGeom prst="bentConnector3">
            <a:avLst>
              <a:gd name="adj1" fmla="val 40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7772400" y="1524000"/>
            <a:ext cx="990600" cy="419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772400" y="5867400"/>
            <a:ext cx="1676400" cy="533400"/>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r>
              <a:rPr lang="en-US" dirty="0"/>
              <a:t>Mostly east Europe forums</a:t>
            </a:r>
          </a:p>
        </p:txBody>
      </p:sp>
      <p:cxnSp>
        <p:nvCxnSpPr>
          <p:cNvPr id="17" name="Elbow Connector 15"/>
          <p:cNvCxnSpPr>
            <a:stCxn id="15" idx="1"/>
            <a:endCxn id="16" idx="1"/>
          </p:cNvCxnSpPr>
          <p:nvPr/>
        </p:nvCxnSpPr>
        <p:spPr>
          <a:xfrm rot="10800000" flipV="1">
            <a:off x="7772400" y="3619500"/>
            <a:ext cx="12700" cy="2514600"/>
          </a:xfrm>
          <a:prstGeom prst="bentConnector3">
            <a:avLst>
              <a:gd name="adj1" fmla="val 180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6361717"/>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c-mal.png"/>
          <p:cNvPicPr/>
          <p:nvPr/>
        </p:nvPicPr>
        <p:blipFill>
          <a:blip r:embed="rId2" cstate="print"/>
          <a:stretch>
            <a:fillRect/>
          </a:stretch>
        </p:blipFill>
        <p:spPr>
          <a:xfrm>
            <a:off x="1524001" y="99536"/>
            <a:ext cx="4601217" cy="2772162"/>
          </a:xfrm>
          <a:prstGeom prst="rect">
            <a:avLst/>
          </a:prstGeom>
        </p:spPr>
      </p:pic>
      <p:pic>
        <p:nvPicPr>
          <p:cNvPr id="3" name="Picture 2" descr="tc-card.png"/>
          <p:cNvPicPr/>
          <p:nvPr/>
        </p:nvPicPr>
        <p:blipFill>
          <a:blip r:embed="rId3" cstate="print"/>
          <a:stretch>
            <a:fillRect/>
          </a:stretch>
        </p:blipFill>
        <p:spPr>
          <a:xfrm>
            <a:off x="6096001" y="99536"/>
            <a:ext cx="4601217" cy="2772162"/>
          </a:xfrm>
          <a:prstGeom prst="rect">
            <a:avLst/>
          </a:prstGeom>
        </p:spPr>
      </p:pic>
      <p:sp>
        <p:nvSpPr>
          <p:cNvPr id="4" name="TextBox 3"/>
          <p:cNvSpPr txBox="1"/>
          <p:nvPr/>
        </p:nvSpPr>
        <p:spPr>
          <a:xfrm>
            <a:off x="2514601" y="2842736"/>
            <a:ext cx="2842125" cy="369332"/>
          </a:xfrm>
          <a:prstGeom prst="rect">
            <a:avLst/>
          </a:prstGeom>
          <a:noFill/>
        </p:spPr>
        <p:txBody>
          <a:bodyPr wrap="none" rtlCol="0">
            <a:spAutoFit/>
          </a:bodyPr>
          <a:lstStyle/>
          <a:p>
            <a:r>
              <a:rPr lang="en-US" dirty="0"/>
              <a:t>(a) Malware Advertisements</a:t>
            </a:r>
          </a:p>
        </p:txBody>
      </p:sp>
      <p:sp>
        <p:nvSpPr>
          <p:cNvPr id="5" name="TextBox 4"/>
          <p:cNvSpPr txBox="1"/>
          <p:nvPr/>
        </p:nvSpPr>
        <p:spPr>
          <a:xfrm>
            <a:off x="7086601" y="2842736"/>
            <a:ext cx="3108223" cy="369332"/>
          </a:xfrm>
          <a:prstGeom prst="rect">
            <a:avLst/>
          </a:prstGeom>
          <a:noFill/>
        </p:spPr>
        <p:txBody>
          <a:bodyPr wrap="none" rtlCol="0">
            <a:spAutoFit/>
          </a:bodyPr>
          <a:lstStyle/>
          <a:p>
            <a:r>
              <a:rPr lang="en-US" dirty="0"/>
              <a:t>(b) Stolen Data Advertisements</a:t>
            </a:r>
          </a:p>
        </p:txBody>
      </p:sp>
      <p:sp>
        <p:nvSpPr>
          <p:cNvPr id="6" name="TextBox 5"/>
          <p:cNvSpPr txBox="1"/>
          <p:nvPr/>
        </p:nvSpPr>
        <p:spPr>
          <a:xfrm>
            <a:off x="3976029" y="3059668"/>
            <a:ext cx="4239943" cy="369332"/>
          </a:xfrm>
          <a:prstGeom prst="rect">
            <a:avLst/>
          </a:prstGeom>
          <a:noFill/>
        </p:spPr>
        <p:txBody>
          <a:bodyPr wrap="none" rtlCol="0">
            <a:spAutoFit/>
          </a:bodyPr>
          <a:lstStyle/>
          <a:p>
            <a:r>
              <a:rPr lang="en-US" dirty="0"/>
              <a:t>Figure 2. </a:t>
            </a:r>
            <a:r>
              <a:rPr lang="en-US" b="1" dirty="0"/>
              <a:t>Thread Classification </a:t>
            </a:r>
            <a:r>
              <a:rPr lang="en-US" dirty="0"/>
              <a:t>Performance</a:t>
            </a:r>
          </a:p>
        </p:txBody>
      </p:sp>
      <p:sp>
        <p:nvSpPr>
          <p:cNvPr id="7" name="TextBox 6"/>
          <p:cNvSpPr txBox="1"/>
          <p:nvPr/>
        </p:nvSpPr>
        <p:spPr>
          <a:xfrm>
            <a:off x="2514601" y="6248400"/>
            <a:ext cx="2235035" cy="369332"/>
          </a:xfrm>
          <a:prstGeom prst="rect">
            <a:avLst/>
          </a:prstGeom>
          <a:noFill/>
        </p:spPr>
        <p:txBody>
          <a:bodyPr wrap="none" rtlCol="0">
            <a:spAutoFit/>
          </a:bodyPr>
          <a:lstStyle/>
          <a:p>
            <a:r>
              <a:rPr lang="en-US" dirty="0"/>
              <a:t>(a) Positive Sentiment</a:t>
            </a:r>
          </a:p>
        </p:txBody>
      </p:sp>
      <p:sp>
        <p:nvSpPr>
          <p:cNvPr id="8" name="TextBox 7"/>
          <p:cNvSpPr txBox="1"/>
          <p:nvPr/>
        </p:nvSpPr>
        <p:spPr>
          <a:xfrm>
            <a:off x="7086600" y="6248400"/>
            <a:ext cx="2345450" cy="369332"/>
          </a:xfrm>
          <a:prstGeom prst="rect">
            <a:avLst/>
          </a:prstGeom>
          <a:noFill/>
        </p:spPr>
        <p:txBody>
          <a:bodyPr wrap="none" rtlCol="0">
            <a:spAutoFit/>
          </a:bodyPr>
          <a:lstStyle/>
          <a:p>
            <a:r>
              <a:rPr lang="en-US" dirty="0"/>
              <a:t>(b) Negative Sentiment</a:t>
            </a:r>
          </a:p>
        </p:txBody>
      </p:sp>
      <p:sp>
        <p:nvSpPr>
          <p:cNvPr id="9" name="TextBox 8"/>
          <p:cNvSpPr txBox="1"/>
          <p:nvPr/>
        </p:nvSpPr>
        <p:spPr>
          <a:xfrm>
            <a:off x="4357479" y="6412468"/>
            <a:ext cx="3477042" cy="369332"/>
          </a:xfrm>
          <a:prstGeom prst="rect">
            <a:avLst/>
          </a:prstGeom>
          <a:noFill/>
        </p:spPr>
        <p:txBody>
          <a:bodyPr wrap="none" rtlCol="0">
            <a:spAutoFit/>
          </a:bodyPr>
          <a:lstStyle/>
          <a:p>
            <a:r>
              <a:rPr lang="en-US" dirty="0"/>
              <a:t>Figure 3. </a:t>
            </a:r>
            <a:r>
              <a:rPr lang="en-US" b="1" dirty="0"/>
              <a:t>Seller Rating </a:t>
            </a:r>
            <a:r>
              <a:rPr lang="en-US" dirty="0"/>
              <a:t>Performance</a:t>
            </a:r>
          </a:p>
        </p:txBody>
      </p:sp>
      <p:pic>
        <p:nvPicPr>
          <p:cNvPr id="10" name="Picture 9" descr="sr-pos.png"/>
          <p:cNvPicPr/>
          <p:nvPr/>
        </p:nvPicPr>
        <p:blipFill>
          <a:blip r:embed="rId4" cstate="print"/>
          <a:stretch>
            <a:fillRect/>
          </a:stretch>
        </p:blipFill>
        <p:spPr>
          <a:xfrm>
            <a:off x="1524001" y="3505200"/>
            <a:ext cx="4601217" cy="2772162"/>
          </a:xfrm>
          <a:prstGeom prst="rect">
            <a:avLst/>
          </a:prstGeom>
        </p:spPr>
      </p:pic>
      <p:pic>
        <p:nvPicPr>
          <p:cNvPr id="11" name="Picture 10" descr="sr-neg.png"/>
          <p:cNvPicPr/>
          <p:nvPr/>
        </p:nvPicPr>
        <p:blipFill>
          <a:blip r:embed="rId5" cstate="print"/>
          <a:stretch>
            <a:fillRect/>
          </a:stretch>
        </p:blipFill>
        <p:spPr>
          <a:xfrm>
            <a:off x="6066784" y="3505200"/>
            <a:ext cx="4601217" cy="2772162"/>
          </a:xfrm>
          <a:prstGeom prst="rect">
            <a:avLst/>
          </a:prstGeom>
        </p:spPr>
      </p:pic>
      <p:sp>
        <p:nvSpPr>
          <p:cNvPr id="12" name="Slide Number Placeholder 11"/>
          <p:cNvSpPr>
            <a:spLocks noGrp="1"/>
          </p:cNvSpPr>
          <p:nvPr>
            <p:ph type="sldNum" sz="quarter" idx="12"/>
          </p:nvPr>
        </p:nvSpPr>
        <p:spPr/>
        <p:txBody>
          <a:bodyPr/>
          <a:lstStyle/>
          <a:p>
            <a:fld id="{B6F15528-21DE-4FAA-801E-634DDDAF4B2B}" type="slidenum">
              <a:rPr lang="en-US" smtClean="0"/>
              <a:pPr/>
              <a:t>119</a:t>
            </a:fld>
            <a:endParaRPr lang="en-US"/>
          </a:p>
        </p:txBody>
      </p:sp>
      <p:sp>
        <p:nvSpPr>
          <p:cNvPr id="13" name="Rectangle 12"/>
          <p:cNvSpPr/>
          <p:nvPr/>
        </p:nvSpPr>
        <p:spPr>
          <a:xfrm>
            <a:off x="4484945" y="3722132"/>
            <a:ext cx="1640273" cy="22751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233385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1752600" y="457201"/>
            <a:ext cx="7772400" cy="663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fontAlgn="base">
              <a:spcBef>
                <a:spcPct val="20000"/>
              </a:spcBef>
              <a:spcAft>
                <a:spcPct val="0"/>
              </a:spcAft>
              <a:buClr>
                <a:srgbClr val="99CCFF"/>
              </a:buClr>
              <a:buSzPct val="70000"/>
              <a:buFont typeface="Wingdings" pitchFamily="2" charset="2"/>
              <a:buNone/>
            </a:pPr>
            <a:r>
              <a:rPr lang="en-US" sz="3200" b="1" dirty="0">
                <a:ea typeface="宋体" pitchFamily="2" charset="-122"/>
              </a:rPr>
              <a:t>Arabic Feature Extraction Component</a:t>
            </a:r>
          </a:p>
        </p:txBody>
      </p:sp>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22034" t="31255" r="49600" b="63632"/>
          <a:stretch>
            <a:fillRect/>
          </a:stretch>
        </p:blipFill>
        <p:spPr bwMode="auto">
          <a:xfrm>
            <a:off x="3200400" y="1295400"/>
            <a:ext cx="3067050" cy="4572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3556" name="Object 4"/>
          <p:cNvGraphicFramePr>
            <a:graphicFrameLocks noChangeAspect="1"/>
          </p:cNvGraphicFramePr>
          <p:nvPr/>
        </p:nvGraphicFramePr>
        <p:xfrm>
          <a:off x="8763001" y="2895600"/>
          <a:ext cx="1427163" cy="831850"/>
        </p:xfrm>
        <a:graphic>
          <a:graphicData uri="http://schemas.openxmlformats.org/presentationml/2006/ole">
            <mc:AlternateContent xmlns:mc="http://schemas.openxmlformats.org/markup-compatibility/2006">
              <mc:Choice xmlns:v="urn:schemas-microsoft-com:vml" Requires="v">
                <p:oleObj spid="_x0000_s4118" name="Visio" r:id="rId4" imgW="1400251" imgH="660502" progId="Visio.Drawing.11">
                  <p:embed/>
                </p:oleObj>
              </mc:Choice>
              <mc:Fallback>
                <p:oleObj name="Visio" r:id="rId4" imgW="1400251" imgH="660502"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3001" y="2895600"/>
                        <a:ext cx="1427163"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355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l="22034" t="31255" r="53069" b="63084"/>
          <a:stretch>
            <a:fillRect/>
          </a:stretch>
        </p:blipFill>
        <p:spPr bwMode="auto">
          <a:xfrm>
            <a:off x="3657601" y="3048001"/>
            <a:ext cx="2405063" cy="415925"/>
          </a:xfrm>
          <a:prstGeom prst="rect">
            <a:avLst/>
          </a:prstGeom>
          <a:noFill/>
          <a:ln w="9525" algn="ctr">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3558" name="Line 6"/>
          <p:cNvSpPr>
            <a:spLocks noChangeShapeType="1"/>
          </p:cNvSpPr>
          <p:nvPr/>
        </p:nvSpPr>
        <p:spPr bwMode="auto">
          <a:xfrm>
            <a:off x="4800600" y="17526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20000"/>
              </a:spcBef>
              <a:spcAft>
                <a:spcPct val="0"/>
              </a:spcAft>
              <a:buClr>
                <a:srgbClr val="99CCFF"/>
              </a:buClr>
              <a:buSzPct val="70000"/>
              <a:buFont typeface="Wingdings" pitchFamily="2" charset="2"/>
              <a:buChar char="l"/>
            </a:pPr>
            <a:endParaRPr lang="en-US" sz="2400">
              <a:solidFill>
                <a:srgbClr val="000000"/>
              </a:solidFill>
              <a:ea typeface="宋体" pitchFamily="2" charset="-122"/>
            </a:endParaRPr>
          </a:p>
        </p:txBody>
      </p:sp>
      <p:sp>
        <p:nvSpPr>
          <p:cNvPr id="7175" name="Text Box 7"/>
          <p:cNvSpPr txBox="1">
            <a:spLocks noChangeArrowheads="1"/>
          </p:cNvSpPr>
          <p:nvPr/>
        </p:nvSpPr>
        <p:spPr bwMode="auto">
          <a:xfrm>
            <a:off x="3810000" y="2209800"/>
            <a:ext cx="2133600" cy="349250"/>
          </a:xfrm>
          <a:prstGeom prst="rect">
            <a:avLst/>
          </a:prstGeom>
          <a:solidFill>
            <a:schemeClr val="accent5"/>
          </a:solidFill>
          <a:ln w="9525" algn="ctr">
            <a:solidFill>
              <a:schemeClr val="tx1"/>
            </a:solidFill>
            <a:miter lim="800000"/>
            <a:headEnd/>
            <a:tailEnd/>
          </a:ln>
        </p:spPr>
        <p:txBody>
          <a:bodyPr>
            <a:spAutoFit/>
          </a:bodyPr>
          <a:lstStyle/>
          <a:p>
            <a:pPr fontAlgn="base">
              <a:lnSpc>
                <a:spcPct val="90000"/>
              </a:lnSpc>
              <a:spcBef>
                <a:spcPct val="50000"/>
              </a:spcBef>
              <a:spcAft>
                <a:spcPct val="0"/>
              </a:spcAft>
              <a:buClr>
                <a:srgbClr val="99CCFF"/>
              </a:buClr>
              <a:buSzPct val="70000"/>
              <a:buFont typeface="Wingdings" pitchFamily="2" charset="2"/>
              <a:buNone/>
              <a:defRPr/>
            </a:pPr>
            <a:r>
              <a:rPr lang="en-US" dirty="0">
                <a:solidFill>
                  <a:srgbClr val="FF0000"/>
                </a:solidFill>
                <a:ea typeface="SimSun" pitchFamily="2" charset="-122"/>
              </a:rPr>
              <a:t>Elongation Filter</a:t>
            </a:r>
          </a:p>
        </p:txBody>
      </p:sp>
      <p:sp>
        <p:nvSpPr>
          <p:cNvPr id="23560" name="Text Box 8"/>
          <p:cNvSpPr txBox="1">
            <a:spLocks noChangeArrowheads="1"/>
          </p:cNvSpPr>
          <p:nvPr/>
        </p:nvSpPr>
        <p:spPr bwMode="auto">
          <a:xfrm>
            <a:off x="7086600" y="2057401"/>
            <a:ext cx="11430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9pPr>
          </a:lstStyle>
          <a:p>
            <a:pPr eaLnBrk="1" fontAlgn="base" hangingPunct="1">
              <a:lnSpc>
                <a:spcPct val="90000"/>
              </a:lnSpc>
              <a:spcBef>
                <a:spcPct val="50000"/>
              </a:spcBef>
              <a:spcAft>
                <a:spcPct val="0"/>
              </a:spcAft>
              <a:buClr>
                <a:srgbClr val="99CCFF"/>
              </a:buClr>
              <a:buSzPct val="70000"/>
              <a:buFont typeface="Wingdings" pitchFamily="2" charset="2"/>
              <a:buNone/>
            </a:pPr>
            <a:r>
              <a:rPr lang="en-US" sz="1400">
                <a:solidFill>
                  <a:srgbClr val="000000"/>
                </a:solidFill>
              </a:rPr>
              <a:t>Count +1</a:t>
            </a:r>
          </a:p>
          <a:p>
            <a:pPr eaLnBrk="1" fontAlgn="base" hangingPunct="1">
              <a:lnSpc>
                <a:spcPct val="90000"/>
              </a:lnSpc>
              <a:spcBef>
                <a:spcPct val="50000"/>
              </a:spcBef>
              <a:spcAft>
                <a:spcPct val="0"/>
              </a:spcAft>
              <a:buClr>
                <a:srgbClr val="99CCFF"/>
              </a:buClr>
              <a:buSzPct val="70000"/>
              <a:buFont typeface="Wingdings" pitchFamily="2" charset="2"/>
              <a:buNone/>
            </a:pPr>
            <a:r>
              <a:rPr lang="en-US" sz="1400">
                <a:solidFill>
                  <a:srgbClr val="000000"/>
                </a:solidFill>
              </a:rPr>
              <a:t>Degree + 5</a:t>
            </a:r>
          </a:p>
        </p:txBody>
      </p:sp>
      <p:sp>
        <p:nvSpPr>
          <p:cNvPr id="23561" name="Line 9"/>
          <p:cNvSpPr>
            <a:spLocks noChangeShapeType="1"/>
          </p:cNvSpPr>
          <p:nvPr/>
        </p:nvSpPr>
        <p:spPr bwMode="auto">
          <a:xfrm>
            <a:off x="5943600" y="2438400"/>
            <a:ext cx="33528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20000"/>
              </a:spcBef>
              <a:spcAft>
                <a:spcPct val="0"/>
              </a:spcAft>
              <a:buClr>
                <a:srgbClr val="99CCFF"/>
              </a:buClr>
              <a:buSzPct val="70000"/>
              <a:buFont typeface="Wingdings" pitchFamily="2" charset="2"/>
              <a:buChar char="l"/>
            </a:pPr>
            <a:endParaRPr lang="en-US" sz="2400">
              <a:solidFill>
                <a:srgbClr val="000000"/>
              </a:solidFill>
              <a:ea typeface="宋体" pitchFamily="2" charset="-122"/>
            </a:endParaRPr>
          </a:p>
        </p:txBody>
      </p:sp>
      <p:sp>
        <p:nvSpPr>
          <p:cNvPr id="23562" name="Line 10"/>
          <p:cNvSpPr>
            <a:spLocks noChangeShapeType="1"/>
          </p:cNvSpPr>
          <p:nvPr/>
        </p:nvSpPr>
        <p:spPr bwMode="auto">
          <a:xfrm>
            <a:off x="4800600" y="25908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20000"/>
              </a:spcBef>
              <a:spcAft>
                <a:spcPct val="0"/>
              </a:spcAft>
              <a:buClr>
                <a:srgbClr val="99CCFF"/>
              </a:buClr>
              <a:buSzPct val="70000"/>
              <a:buFont typeface="Wingdings" pitchFamily="2" charset="2"/>
              <a:buChar char="l"/>
            </a:pPr>
            <a:endParaRPr lang="en-US" sz="2400">
              <a:solidFill>
                <a:srgbClr val="000000"/>
              </a:solidFill>
              <a:ea typeface="宋体" pitchFamily="2" charset="-122"/>
            </a:endParaRPr>
          </a:p>
        </p:txBody>
      </p:sp>
      <p:sp>
        <p:nvSpPr>
          <p:cNvPr id="23563" name="Oval 11"/>
          <p:cNvSpPr>
            <a:spLocks noChangeArrowheads="1"/>
          </p:cNvSpPr>
          <p:nvPr/>
        </p:nvSpPr>
        <p:spPr bwMode="auto">
          <a:xfrm>
            <a:off x="4495800" y="1371600"/>
            <a:ext cx="457200" cy="304800"/>
          </a:xfrm>
          <a:prstGeom prst="ellipse">
            <a:avLst/>
          </a:prstGeom>
          <a:noFill/>
          <a:ln w="25400" cap="rnd" algn="ctr">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20000"/>
              </a:spcBef>
              <a:spcAft>
                <a:spcPct val="0"/>
              </a:spcAft>
              <a:buClr>
                <a:srgbClr val="99CCFF"/>
              </a:buClr>
              <a:buSzPct val="70000"/>
              <a:buFont typeface="Wingdings" pitchFamily="2" charset="2"/>
              <a:buChar char="l"/>
            </a:pPr>
            <a:endParaRPr lang="en-US" sz="2400">
              <a:solidFill>
                <a:srgbClr val="000000"/>
              </a:solidFill>
              <a:ea typeface="宋体" pitchFamily="2" charset="-122"/>
            </a:endParaRPr>
          </a:p>
        </p:txBody>
      </p:sp>
      <p:sp>
        <p:nvSpPr>
          <p:cNvPr id="23564" name="Text Box 12"/>
          <p:cNvSpPr txBox="1">
            <a:spLocks noChangeArrowheads="1"/>
          </p:cNvSpPr>
          <p:nvPr/>
        </p:nvSpPr>
        <p:spPr bwMode="auto">
          <a:xfrm>
            <a:off x="2209800" y="1371601"/>
            <a:ext cx="9906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9pPr>
          </a:lstStyle>
          <a:p>
            <a:pPr eaLnBrk="1" fontAlgn="base" hangingPunct="1">
              <a:lnSpc>
                <a:spcPct val="90000"/>
              </a:lnSpc>
              <a:spcBef>
                <a:spcPct val="50000"/>
              </a:spcBef>
              <a:spcAft>
                <a:spcPct val="0"/>
              </a:spcAft>
              <a:buClr>
                <a:srgbClr val="99CCFF"/>
              </a:buClr>
              <a:buSzPct val="70000"/>
              <a:buFont typeface="Wingdings" pitchFamily="2" charset="2"/>
              <a:buNone/>
            </a:pPr>
            <a:r>
              <a:rPr lang="en-US" sz="1400">
                <a:solidFill>
                  <a:srgbClr val="000000"/>
                </a:solidFill>
              </a:rPr>
              <a:t>Incoming Message</a:t>
            </a:r>
          </a:p>
        </p:txBody>
      </p:sp>
      <p:sp>
        <p:nvSpPr>
          <p:cNvPr id="23565" name="Text Box 13"/>
          <p:cNvSpPr txBox="1">
            <a:spLocks noChangeArrowheads="1"/>
          </p:cNvSpPr>
          <p:nvPr/>
        </p:nvSpPr>
        <p:spPr bwMode="auto">
          <a:xfrm>
            <a:off x="2743200" y="2895600"/>
            <a:ext cx="990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9pPr>
          </a:lstStyle>
          <a:p>
            <a:pPr eaLnBrk="1" fontAlgn="base" hangingPunct="1">
              <a:lnSpc>
                <a:spcPct val="90000"/>
              </a:lnSpc>
              <a:spcBef>
                <a:spcPct val="50000"/>
              </a:spcBef>
              <a:spcAft>
                <a:spcPct val="0"/>
              </a:spcAft>
              <a:buClr>
                <a:srgbClr val="99CCFF"/>
              </a:buClr>
              <a:buSzPct val="70000"/>
              <a:buFont typeface="Wingdings" pitchFamily="2" charset="2"/>
              <a:buNone/>
            </a:pPr>
            <a:r>
              <a:rPr lang="en-US" sz="1400">
                <a:solidFill>
                  <a:srgbClr val="000000"/>
                </a:solidFill>
              </a:rPr>
              <a:t>Filtered Message</a:t>
            </a:r>
          </a:p>
        </p:txBody>
      </p:sp>
      <p:pic>
        <p:nvPicPr>
          <p:cNvPr id="23566"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l="2063" t="52654" r="91687" b="10249"/>
          <a:stretch>
            <a:fillRect/>
          </a:stretch>
        </p:blipFill>
        <p:spPr bwMode="auto">
          <a:xfrm>
            <a:off x="2438401" y="4038600"/>
            <a:ext cx="728663" cy="19050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3567"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l="2063" t="10249" r="91270" b="48212"/>
          <a:stretch>
            <a:fillRect/>
          </a:stretch>
        </p:blipFill>
        <p:spPr bwMode="auto">
          <a:xfrm>
            <a:off x="1733550" y="4038600"/>
            <a:ext cx="762000" cy="19050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3568"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l="12563" t="10249" r="73593" b="77126"/>
          <a:stretch>
            <a:fillRect/>
          </a:stretch>
        </p:blipFill>
        <p:spPr bwMode="auto">
          <a:xfrm>
            <a:off x="6400801" y="3886201"/>
            <a:ext cx="1216025" cy="8350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3569" name="Rectangle 17"/>
          <p:cNvSpPr>
            <a:spLocks noChangeArrowheads="1"/>
          </p:cNvSpPr>
          <p:nvPr/>
        </p:nvSpPr>
        <p:spPr bwMode="auto">
          <a:xfrm>
            <a:off x="1752600" y="4038600"/>
            <a:ext cx="1447800" cy="190500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20000"/>
              </a:spcBef>
              <a:spcAft>
                <a:spcPct val="0"/>
              </a:spcAft>
              <a:buClr>
                <a:srgbClr val="99CCFF"/>
              </a:buClr>
              <a:buSzPct val="70000"/>
              <a:buFont typeface="Wingdings" pitchFamily="2" charset="2"/>
              <a:buChar char="l"/>
            </a:pPr>
            <a:endParaRPr lang="en-US" sz="2400">
              <a:solidFill>
                <a:srgbClr val="000000"/>
              </a:solidFill>
              <a:ea typeface="宋体" pitchFamily="2" charset="-122"/>
            </a:endParaRPr>
          </a:p>
        </p:txBody>
      </p:sp>
      <p:sp>
        <p:nvSpPr>
          <p:cNvPr id="23570" name="Text Box 18"/>
          <p:cNvSpPr txBox="1">
            <a:spLocks noChangeArrowheads="1"/>
          </p:cNvSpPr>
          <p:nvPr/>
        </p:nvSpPr>
        <p:spPr bwMode="auto">
          <a:xfrm>
            <a:off x="1828800" y="3733801"/>
            <a:ext cx="14478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9pPr>
          </a:lstStyle>
          <a:p>
            <a:pPr eaLnBrk="1" fontAlgn="base" hangingPunct="1">
              <a:lnSpc>
                <a:spcPct val="90000"/>
              </a:lnSpc>
              <a:spcBef>
                <a:spcPct val="50000"/>
              </a:spcBef>
              <a:spcAft>
                <a:spcPct val="0"/>
              </a:spcAft>
              <a:buClr>
                <a:srgbClr val="99CCFF"/>
              </a:buClr>
              <a:buSzPct val="70000"/>
              <a:buFont typeface="Wingdings" pitchFamily="2" charset="2"/>
              <a:buNone/>
            </a:pPr>
            <a:r>
              <a:rPr lang="en-US" sz="1200" b="1">
                <a:solidFill>
                  <a:srgbClr val="000000"/>
                </a:solidFill>
              </a:rPr>
              <a:t>Root Dictionary</a:t>
            </a:r>
          </a:p>
        </p:txBody>
      </p:sp>
      <p:sp>
        <p:nvSpPr>
          <p:cNvPr id="7187" name="Text Box 19"/>
          <p:cNvSpPr txBox="1">
            <a:spLocks noChangeArrowheads="1"/>
          </p:cNvSpPr>
          <p:nvPr/>
        </p:nvSpPr>
        <p:spPr bwMode="auto">
          <a:xfrm>
            <a:off x="3733800" y="3962400"/>
            <a:ext cx="2133600" cy="596900"/>
          </a:xfrm>
          <a:prstGeom prst="rect">
            <a:avLst/>
          </a:prstGeom>
          <a:solidFill>
            <a:schemeClr val="accent5"/>
          </a:solidFill>
          <a:ln w="9525" algn="ctr">
            <a:solidFill>
              <a:schemeClr val="accent1"/>
            </a:solidFill>
            <a:miter lim="800000"/>
            <a:headEnd/>
            <a:tailEnd/>
          </a:ln>
        </p:spPr>
        <p:txBody>
          <a:bodyPr>
            <a:spAutoFit/>
          </a:bodyPr>
          <a:lstStyle/>
          <a:p>
            <a:pPr fontAlgn="base">
              <a:lnSpc>
                <a:spcPct val="90000"/>
              </a:lnSpc>
              <a:spcBef>
                <a:spcPct val="50000"/>
              </a:spcBef>
              <a:spcAft>
                <a:spcPct val="0"/>
              </a:spcAft>
              <a:buClr>
                <a:srgbClr val="99CCFF"/>
              </a:buClr>
              <a:buSzPct val="70000"/>
              <a:buFont typeface="Wingdings" pitchFamily="2" charset="2"/>
              <a:buNone/>
              <a:defRPr/>
            </a:pPr>
            <a:r>
              <a:rPr lang="en-US" dirty="0">
                <a:solidFill>
                  <a:srgbClr val="FF0000"/>
                </a:solidFill>
                <a:ea typeface="SimSun" pitchFamily="2" charset="-122"/>
              </a:rPr>
              <a:t>Root Clustering Algorithm</a:t>
            </a:r>
          </a:p>
        </p:txBody>
      </p:sp>
      <p:sp>
        <p:nvSpPr>
          <p:cNvPr id="23572" name="Line 20"/>
          <p:cNvSpPr>
            <a:spLocks noChangeShapeType="1"/>
          </p:cNvSpPr>
          <p:nvPr/>
        </p:nvSpPr>
        <p:spPr bwMode="auto">
          <a:xfrm>
            <a:off x="4800600" y="35052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20000"/>
              </a:spcBef>
              <a:spcAft>
                <a:spcPct val="0"/>
              </a:spcAft>
              <a:buClr>
                <a:srgbClr val="99CCFF"/>
              </a:buClr>
              <a:buSzPct val="70000"/>
              <a:buFont typeface="Wingdings" pitchFamily="2" charset="2"/>
              <a:buChar char="l"/>
            </a:pPr>
            <a:endParaRPr lang="en-US" sz="2400">
              <a:solidFill>
                <a:srgbClr val="000000"/>
              </a:solidFill>
              <a:ea typeface="宋体" pitchFamily="2" charset="-122"/>
            </a:endParaRPr>
          </a:p>
        </p:txBody>
      </p:sp>
      <p:sp>
        <p:nvSpPr>
          <p:cNvPr id="23573" name="Line 21"/>
          <p:cNvSpPr>
            <a:spLocks noChangeShapeType="1"/>
          </p:cNvSpPr>
          <p:nvPr/>
        </p:nvSpPr>
        <p:spPr bwMode="auto">
          <a:xfrm flipV="1">
            <a:off x="3200400" y="434340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20000"/>
              </a:spcBef>
              <a:spcAft>
                <a:spcPct val="0"/>
              </a:spcAft>
              <a:buClr>
                <a:srgbClr val="99CCFF"/>
              </a:buClr>
              <a:buSzPct val="70000"/>
              <a:buFont typeface="Wingdings" pitchFamily="2" charset="2"/>
              <a:buChar char="l"/>
            </a:pPr>
            <a:endParaRPr lang="en-US" sz="2400">
              <a:solidFill>
                <a:srgbClr val="000000"/>
              </a:solidFill>
              <a:ea typeface="宋体" pitchFamily="2" charset="-122"/>
            </a:endParaRPr>
          </a:p>
        </p:txBody>
      </p:sp>
      <p:sp>
        <p:nvSpPr>
          <p:cNvPr id="23574" name="Line 22"/>
          <p:cNvSpPr>
            <a:spLocks noChangeShapeType="1"/>
          </p:cNvSpPr>
          <p:nvPr/>
        </p:nvSpPr>
        <p:spPr bwMode="auto">
          <a:xfrm>
            <a:off x="5867400" y="434340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20000"/>
              </a:spcBef>
              <a:spcAft>
                <a:spcPct val="0"/>
              </a:spcAft>
              <a:buClr>
                <a:srgbClr val="99CCFF"/>
              </a:buClr>
              <a:buSzPct val="70000"/>
              <a:buFont typeface="Wingdings" pitchFamily="2" charset="2"/>
              <a:buChar char="l"/>
            </a:pPr>
            <a:endParaRPr lang="en-US" sz="2400">
              <a:solidFill>
                <a:srgbClr val="000000"/>
              </a:solidFill>
              <a:ea typeface="宋体" pitchFamily="2" charset="-122"/>
            </a:endParaRPr>
          </a:p>
        </p:txBody>
      </p:sp>
      <p:sp>
        <p:nvSpPr>
          <p:cNvPr id="23575" name="Line 23"/>
          <p:cNvSpPr>
            <a:spLocks noChangeShapeType="1"/>
          </p:cNvSpPr>
          <p:nvPr/>
        </p:nvSpPr>
        <p:spPr bwMode="auto">
          <a:xfrm flipV="1">
            <a:off x="7620000" y="3352800"/>
            <a:ext cx="11430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20000"/>
              </a:spcBef>
              <a:spcAft>
                <a:spcPct val="0"/>
              </a:spcAft>
              <a:buClr>
                <a:srgbClr val="99CCFF"/>
              </a:buClr>
              <a:buSzPct val="70000"/>
              <a:buFont typeface="Wingdings" pitchFamily="2" charset="2"/>
              <a:buChar char="l"/>
            </a:pPr>
            <a:endParaRPr lang="en-US" sz="2400">
              <a:solidFill>
                <a:srgbClr val="000000"/>
              </a:solidFill>
              <a:ea typeface="宋体" pitchFamily="2" charset="-122"/>
            </a:endParaRPr>
          </a:p>
        </p:txBody>
      </p:sp>
      <p:sp>
        <p:nvSpPr>
          <p:cNvPr id="23576" name="Text Box 24"/>
          <p:cNvSpPr txBox="1">
            <a:spLocks noChangeArrowheads="1"/>
          </p:cNvSpPr>
          <p:nvPr/>
        </p:nvSpPr>
        <p:spPr bwMode="auto">
          <a:xfrm>
            <a:off x="6096000" y="3581401"/>
            <a:ext cx="19812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9pPr>
          </a:lstStyle>
          <a:p>
            <a:pPr eaLnBrk="1" fontAlgn="base" hangingPunct="1">
              <a:lnSpc>
                <a:spcPct val="90000"/>
              </a:lnSpc>
              <a:spcBef>
                <a:spcPct val="50000"/>
              </a:spcBef>
              <a:spcAft>
                <a:spcPct val="0"/>
              </a:spcAft>
              <a:buClr>
                <a:srgbClr val="99CCFF"/>
              </a:buClr>
              <a:buSzPct val="70000"/>
              <a:buFont typeface="Wingdings" pitchFamily="2" charset="2"/>
              <a:buChar char="l"/>
            </a:pPr>
            <a:r>
              <a:rPr lang="en-US" sz="1200" b="1">
                <a:solidFill>
                  <a:srgbClr val="000000"/>
                </a:solidFill>
              </a:rPr>
              <a:t>Similarity Scores (SC)</a:t>
            </a:r>
          </a:p>
        </p:txBody>
      </p:sp>
      <p:sp>
        <p:nvSpPr>
          <p:cNvPr id="23577" name="Text Box 25"/>
          <p:cNvSpPr txBox="1">
            <a:spLocks noChangeArrowheads="1"/>
          </p:cNvSpPr>
          <p:nvPr/>
        </p:nvSpPr>
        <p:spPr bwMode="auto">
          <a:xfrm>
            <a:off x="7772400" y="3962401"/>
            <a:ext cx="11430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9pPr>
          </a:lstStyle>
          <a:p>
            <a:pPr eaLnBrk="1" fontAlgn="base" hangingPunct="1">
              <a:lnSpc>
                <a:spcPct val="90000"/>
              </a:lnSpc>
              <a:spcBef>
                <a:spcPct val="50000"/>
              </a:spcBef>
              <a:spcAft>
                <a:spcPct val="0"/>
              </a:spcAft>
              <a:buClr>
                <a:srgbClr val="99CCFF"/>
              </a:buClr>
              <a:buSzPct val="70000"/>
              <a:buFont typeface="Wingdings" pitchFamily="2" charset="2"/>
              <a:buNone/>
            </a:pPr>
            <a:r>
              <a:rPr lang="en-US" sz="1400">
                <a:solidFill>
                  <a:srgbClr val="000000"/>
                </a:solidFill>
              </a:rPr>
              <a:t>max(SC)+1</a:t>
            </a:r>
          </a:p>
        </p:txBody>
      </p:sp>
      <p:sp>
        <p:nvSpPr>
          <p:cNvPr id="23578" name="Line 26"/>
          <p:cNvSpPr>
            <a:spLocks noChangeShapeType="1"/>
          </p:cNvSpPr>
          <p:nvPr/>
        </p:nvSpPr>
        <p:spPr bwMode="auto">
          <a:xfrm>
            <a:off x="4800600" y="4572000"/>
            <a:ext cx="0" cy="1371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20000"/>
              </a:spcBef>
              <a:spcAft>
                <a:spcPct val="0"/>
              </a:spcAft>
              <a:buClr>
                <a:srgbClr val="99CCFF"/>
              </a:buClr>
              <a:buSzPct val="70000"/>
              <a:buFont typeface="Wingdings" pitchFamily="2" charset="2"/>
              <a:buChar char="l"/>
            </a:pPr>
            <a:endParaRPr lang="en-US" sz="2400">
              <a:solidFill>
                <a:srgbClr val="000000"/>
              </a:solidFill>
              <a:ea typeface="宋体" pitchFamily="2" charset="-122"/>
            </a:endParaRPr>
          </a:p>
        </p:txBody>
      </p:sp>
      <p:sp>
        <p:nvSpPr>
          <p:cNvPr id="23579" name="Line 27"/>
          <p:cNvSpPr>
            <a:spLocks noChangeShapeType="1"/>
          </p:cNvSpPr>
          <p:nvPr/>
        </p:nvSpPr>
        <p:spPr bwMode="auto">
          <a:xfrm>
            <a:off x="4800600" y="5943600"/>
            <a:ext cx="1219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20000"/>
              </a:spcBef>
              <a:spcAft>
                <a:spcPct val="0"/>
              </a:spcAft>
              <a:buClr>
                <a:srgbClr val="99CCFF"/>
              </a:buClr>
              <a:buSzPct val="70000"/>
              <a:buFont typeface="Wingdings" pitchFamily="2" charset="2"/>
              <a:buChar char="l"/>
            </a:pPr>
            <a:endParaRPr lang="en-US" sz="2400">
              <a:solidFill>
                <a:srgbClr val="000000"/>
              </a:solidFill>
              <a:ea typeface="宋体" pitchFamily="2" charset="-122"/>
            </a:endParaRPr>
          </a:p>
        </p:txBody>
      </p:sp>
      <p:sp>
        <p:nvSpPr>
          <p:cNvPr id="7196" name="Text Box 28"/>
          <p:cNvSpPr txBox="1">
            <a:spLocks noChangeArrowheads="1"/>
          </p:cNvSpPr>
          <p:nvPr/>
        </p:nvSpPr>
        <p:spPr bwMode="auto">
          <a:xfrm>
            <a:off x="6019800" y="5562600"/>
            <a:ext cx="2057400" cy="596900"/>
          </a:xfrm>
          <a:prstGeom prst="rect">
            <a:avLst/>
          </a:prstGeom>
          <a:solidFill>
            <a:schemeClr val="accent5"/>
          </a:solidFill>
          <a:ln w="9525" algn="ctr">
            <a:solidFill>
              <a:schemeClr val="tx1"/>
            </a:solidFill>
            <a:miter lim="800000"/>
            <a:headEnd/>
            <a:tailEnd/>
          </a:ln>
        </p:spPr>
        <p:txBody>
          <a:bodyPr>
            <a:spAutoFit/>
          </a:bodyPr>
          <a:lstStyle/>
          <a:p>
            <a:pPr fontAlgn="base">
              <a:lnSpc>
                <a:spcPct val="90000"/>
              </a:lnSpc>
              <a:spcBef>
                <a:spcPct val="50000"/>
              </a:spcBef>
              <a:spcAft>
                <a:spcPct val="0"/>
              </a:spcAft>
              <a:buClr>
                <a:srgbClr val="99CCFF"/>
              </a:buClr>
              <a:buSzPct val="70000"/>
              <a:buFont typeface="Wingdings" pitchFamily="2" charset="2"/>
              <a:buNone/>
              <a:defRPr/>
            </a:pPr>
            <a:r>
              <a:rPr lang="en-US" dirty="0">
                <a:solidFill>
                  <a:srgbClr val="000000"/>
                </a:solidFill>
                <a:ea typeface="SimSun" pitchFamily="2" charset="-122"/>
              </a:rPr>
              <a:t>Generic Feature Extractor</a:t>
            </a:r>
          </a:p>
        </p:txBody>
      </p:sp>
      <p:sp>
        <p:nvSpPr>
          <p:cNvPr id="23581" name="Line 29"/>
          <p:cNvSpPr>
            <a:spLocks noChangeShapeType="1"/>
          </p:cNvSpPr>
          <p:nvPr/>
        </p:nvSpPr>
        <p:spPr bwMode="auto">
          <a:xfrm flipV="1">
            <a:off x="8077200" y="3733800"/>
            <a:ext cx="1371600" cy="213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20000"/>
              </a:spcBef>
              <a:spcAft>
                <a:spcPct val="0"/>
              </a:spcAft>
              <a:buClr>
                <a:srgbClr val="99CCFF"/>
              </a:buClr>
              <a:buSzPct val="70000"/>
              <a:buFont typeface="Wingdings" pitchFamily="2" charset="2"/>
              <a:buChar char="l"/>
            </a:pPr>
            <a:endParaRPr lang="en-US" sz="2400">
              <a:solidFill>
                <a:srgbClr val="000000"/>
              </a:solidFill>
              <a:ea typeface="宋体" pitchFamily="2" charset="-122"/>
            </a:endParaRPr>
          </a:p>
        </p:txBody>
      </p:sp>
      <p:sp>
        <p:nvSpPr>
          <p:cNvPr id="23582" name="Text Box 30"/>
          <p:cNvSpPr txBox="1">
            <a:spLocks noChangeArrowheads="1"/>
          </p:cNvSpPr>
          <p:nvPr/>
        </p:nvSpPr>
        <p:spPr bwMode="auto">
          <a:xfrm>
            <a:off x="8610600" y="4953000"/>
            <a:ext cx="1600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9pPr>
          </a:lstStyle>
          <a:p>
            <a:pPr eaLnBrk="1" fontAlgn="base" hangingPunct="1">
              <a:lnSpc>
                <a:spcPct val="90000"/>
              </a:lnSpc>
              <a:spcBef>
                <a:spcPct val="50000"/>
              </a:spcBef>
              <a:spcAft>
                <a:spcPct val="0"/>
              </a:spcAft>
              <a:buClr>
                <a:srgbClr val="99CCFF"/>
              </a:buClr>
              <a:buSzPct val="70000"/>
              <a:buFont typeface="Wingdings" pitchFamily="2" charset="2"/>
              <a:buNone/>
            </a:pPr>
            <a:r>
              <a:rPr lang="en-US" sz="1400">
                <a:solidFill>
                  <a:srgbClr val="000000"/>
                </a:solidFill>
              </a:rPr>
              <a:t>All Remaining Features Values</a:t>
            </a:r>
          </a:p>
        </p:txBody>
      </p:sp>
      <p:sp>
        <p:nvSpPr>
          <p:cNvPr id="23583" name="Text Box 31"/>
          <p:cNvSpPr txBox="1">
            <a:spLocks noChangeArrowheads="1"/>
          </p:cNvSpPr>
          <p:nvPr/>
        </p:nvSpPr>
        <p:spPr bwMode="auto">
          <a:xfrm>
            <a:off x="1905000" y="1371601"/>
            <a:ext cx="4572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9pPr>
          </a:lstStyle>
          <a:p>
            <a:pPr eaLnBrk="1" fontAlgn="base" hangingPunct="1">
              <a:lnSpc>
                <a:spcPct val="90000"/>
              </a:lnSpc>
              <a:spcBef>
                <a:spcPct val="50000"/>
              </a:spcBef>
              <a:spcAft>
                <a:spcPct val="0"/>
              </a:spcAft>
              <a:buClr>
                <a:srgbClr val="99CCFF"/>
              </a:buClr>
              <a:buSzPct val="70000"/>
              <a:buFont typeface="Wingdings" pitchFamily="2" charset="2"/>
              <a:buNone/>
            </a:pPr>
            <a:r>
              <a:rPr lang="en-US" sz="1800">
                <a:solidFill>
                  <a:srgbClr val="FF0000"/>
                </a:solidFill>
              </a:rPr>
              <a:t>1</a:t>
            </a:r>
          </a:p>
        </p:txBody>
      </p:sp>
      <p:sp>
        <p:nvSpPr>
          <p:cNvPr id="23584" name="Text Box 32"/>
          <p:cNvSpPr txBox="1">
            <a:spLocks noChangeArrowheads="1"/>
          </p:cNvSpPr>
          <p:nvPr/>
        </p:nvSpPr>
        <p:spPr bwMode="auto">
          <a:xfrm>
            <a:off x="3352800" y="3810001"/>
            <a:ext cx="4572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9pPr>
          </a:lstStyle>
          <a:p>
            <a:pPr eaLnBrk="1" fontAlgn="base" hangingPunct="1">
              <a:lnSpc>
                <a:spcPct val="90000"/>
              </a:lnSpc>
              <a:spcBef>
                <a:spcPct val="50000"/>
              </a:spcBef>
              <a:spcAft>
                <a:spcPct val="0"/>
              </a:spcAft>
              <a:buClr>
                <a:srgbClr val="99CCFF"/>
              </a:buClr>
              <a:buSzPct val="70000"/>
              <a:buFont typeface="Wingdings" pitchFamily="2" charset="2"/>
              <a:buNone/>
            </a:pPr>
            <a:r>
              <a:rPr lang="en-US" sz="1800">
                <a:solidFill>
                  <a:srgbClr val="FF0000"/>
                </a:solidFill>
              </a:rPr>
              <a:t>3</a:t>
            </a:r>
          </a:p>
        </p:txBody>
      </p:sp>
      <p:sp>
        <p:nvSpPr>
          <p:cNvPr id="23585" name="Text Box 33"/>
          <p:cNvSpPr txBox="1">
            <a:spLocks noChangeArrowheads="1"/>
          </p:cNvSpPr>
          <p:nvPr/>
        </p:nvSpPr>
        <p:spPr bwMode="auto">
          <a:xfrm>
            <a:off x="3352800" y="2209801"/>
            <a:ext cx="4572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9pPr>
          </a:lstStyle>
          <a:p>
            <a:pPr eaLnBrk="1" fontAlgn="base" hangingPunct="1">
              <a:lnSpc>
                <a:spcPct val="90000"/>
              </a:lnSpc>
              <a:spcBef>
                <a:spcPct val="50000"/>
              </a:spcBef>
              <a:spcAft>
                <a:spcPct val="0"/>
              </a:spcAft>
              <a:buClr>
                <a:srgbClr val="99CCFF"/>
              </a:buClr>
              <a:buSzPct val="70000"/>
              <a:buFont typeface="Wingdings" pitchFamily="2" charset="2"/>
              <a:buNone/>
            </a:pPr>
            <a:r>
              <a:rPr lang="en-US" sz="1800">
                <a:solidFill>
                  <a:srgbClr val="FF0000"/>
                </a:solidFill>
              </a:rPr>
              <a:t>2</a:t>
            </a:r>
          </a:p>
        </p:txBody>
      </p:sp>
      <p:sp>
        <p:nvSpPr>
          <p:cNvPr id="23586" name="Text Box 34"/>
          <p:cNvSpPr txBox="1">
            <a:spLocks noChangeArrowheads="1"/>
          </p:cNvSpPr>
          <p:nvPr/>
        </p:nvSpPr>
        <p:spPr bwMode="auto">
          <a:xfrm>
            <a:off x="6096000" y="6248401"/>
            <a:ext cx="4572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9pPr>
          </a:lstStyle>
          <a:p>
            <a:pPr eaLnBrk="1" fontAlgn="base" hangingPunct="1">
              <a:lnSpc>
                <a:spcPct val="90000"/>
              </a:lnSpc>
              <a:spcBef>
                <a:spcPct val="50000"/>
              </a:spcBef>
              <a:spcAft>
                <a:spcPct val="0"/>
              </a:spcAft>
              <a:buClr>
                <a:srgbClr val="99CCFF"/>
              </a:buClr>
              <a:buSzPct val="70000"/>
              <a:buFont typeface="Wingdings" pitchFamily="2" charset="2"/>
              <a:buNone/>
            </a:pPr>
            <a:r>
              <a:rPr lang="en-US" sz="1800">
                <a:solidFill>
                  <a:srgbClr val="FF0000"/>
                </a:solidFill>
              </a:rPr>
              <a:t>4</a:t>
            </a:r>
          </a:p>
        </p:txBody>
      </p:sp>
    </p:spTree>
    <p:extLst>
      <p:ext uri="{BB962C8B-B14F-4D97-AF65-F5344CB8AC3E}">
        <p14:creationId xmlns:p14="http://schemas.microsoft.com/office/powerpoint/2010/main" val="4111070455"/>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r>
              <a:rPr lang="en-US" sz="3600" dirty="0"/>
              <a:t>Case Study: Key Seller Identification</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120</a:t>
            </a:fld>
            <a:endParaRPr lang="en-US"/>
          </a:p>
        </p:txBody>
      </p:sp>
      <p:graphicFrame>
        <p:nvGraphicFramePr>
          <p:cNvPr id="5" name="Table 4"/>
          <p:cNvGraphicFramePr>
            <a:graphicFrameLocks noGrp="1"/>
          </p:cNvGraphicFramePr>
          <p:nvPr>
            <p:extLst/>
          </p:nvPr>
        </p:nvGraphicFramePr>
        <p:xfrm>
          <a:off x="2057402" y="838201"/>
          <a:ext cx="8077197" cy="4141927"/>
        </p:xfrm>
        <a:graphic>
          <a:graphicData uri="http://schemas.openxmlformats.org/drawingml/2006/table">
            <a:tbl>
              <a:tblPr/>
              <a:tblGrid>
                <a:gridCol w="574746">
                  <a:extLst>
                    <a:ext uri="{9D8B030D-6E8A-4147-A177-3AD203B41FA5}">
                      <a16:colId xmlns:a16="http://schemas.microsoft.com/office/drawing/2014/main" xmlns="" val="20000"/>
                    </a:ext>
                  </a:extLst>
                </a:gridCol>
                <a:gridCol w="1234040">
                  <a:extLst>
                    <a:ext uri="{9D8B030D-6E8A-4147-A177-3AD203B41FA5}">
                      <a16:colId xmlns:a16="http://schemas.microsoft.com/office/drawing/2014/main" xmlns="" val="20001"/>
                    </a:ext>
                  </a:extLst>
                </a:gridCol>
                <a:gridCol w="614885">
                  <a:extLst>
                    <a:ext uri="{9D8B030D-6E8A-4147-A177-3AD203B41FA5}">
                      <a16:colId xmlns:a16="http://schemas.microsoft.com/office/drawing/2014/main" xmlns="" val="20002"/>
                    </a:ext>
                  </a:extLst>
                </a:gridCol>
                <a:gridCol w="1272470">
                  <a:extLst>
                    <a:ext uri="{9D8B030D-6E8A-4147-A177-3AD203B41FA5}">
                      <a16:colId xmlns:a16="http://schemas.microsoft.com/office/drawing/2014/main" xmlns="" val="20003"/>
                    </a:ext>
                  </a:extLst>
                </a:gridCol>
                <a:gridCol w="614885">
                  <a:extLst>
                    <a:ext uri="{9D8B030D-6E8A-4147-A177-3AD203B41FA5}">
                      <a16:colId xmlns:a16="http://schemas.microsoft.com/office/drawing/2014/main" xmlns="" val="20004"/>
                    </a:ext>
                  </a:extLst>
                </a:gridCol>
                <a:gridCol w="1444126">
                  <a:extLst>
                    <a:ext uri="{9D8B030D-6E8A-4147-A177-3AD203B41FA5}">
                      <a16:colId xmlns:a16="http://schemas.microsoft.com/office/drawing/2014/main" xmlns="" val="20005"/>
                    </a:ext>
                  </a:extLst>
                </a:gridCol>
                <a:gridCol w="614885">
                  <a:extLst>
                    <a:ext uri="{9D8B030D-6E8A-4147-A177-3AD203B41FA5}">
                      <a16:colId xmlns:a16="http://schemas.microsoft.com/office/drawing/2014/main" xmlns="" val="20006"/>
                    </a:ext>
                  </a:extLst>
                </a:gridCol>
                <a:gridCol w="1092275">
                  <a:extLst>
                    <a:ext uri="{9D8B030D-6E8A-4147-A177-3AD203B41FA5}">
                      <a16:colId xmlns:a16="http://schemas.microsoft.com/office/drawing/2014/main" xmlns="" val="20007"/>
                    </a:ext>
                  </a:extLst>
                </a:gridCol>
                <a:gridCol w="614885">
                  <a:extLst>
                    <a:ext uri="{9D8B030D-6E8A-4147-A177-3AD203B41FA5}">
                      <a16:colId xmlns:a16="http://schemas.microsoft.com/office/drawing/2014/main" xmlns="" val="20008"/>
                    </a:ext>
                  </a:extLst>
                </a:gridCol>
              </a:tblGrid>
              <a:tr h="190500">
                <a:tc gridSpan="9">
                  <a:txBody>
                    <a:bodyPr/>
                    <a:lstStyle/>
                    <a:p>
                      <a:pPr marL="0" marR="0">
                        <a:lnSpc>
                          <a:spcPct val="107000"/>
                        </a:lnSpc>
                        <a:spcBef>
                          <a:spcPts val="0"/>
                        </a:spcBef>
                        <a:spcAft>
                          <a:spcPts val="0"/>
                        </a:spcAft>
                      </a:pPr>
                      <a:r>
                        <a:rPr lang="en-US" sz="1600" b="1" dirty="0">
                          <a:solidFill>
                            <a:srgbClr val="FFFFFF"/>
                          </a:solidFill>
                          <a:latin typeface="Calibri"/>
                          <a:ea typeface="Times New Roman"/>
                          <a:cs typeface="Times New Roman"/>
                        </a:rPr>
                        <a:t>Table </a:t>
                      </a:r>
                      <a:r>
                        <a:rPr lang="en-US" sz="1600" b="1" dirty="0" smtClean="0">
                          <a:solidFill>
                            <a:srgbClr val="FFFFFF"/>
                          </a:solidFill>
                          <a:latin typeface="Calibri"/>
                          <a:ea typeface="Times New Roman"/>
                          <a:cs typeface="Times New Roman"/>
                        </a:rPr>
                        <a:t>3. </a:t>
                      </a:r>
                      <a:r>
                        <a:rPr lang="en-US" sz="1600" b="1" dirty="0">
                          <a:solidFill>
                            <a:srgbClr val="FFFFFF"/>
                          </a:solidFill>
                          <a:latin typeface="Calibri"/>
                          <a:ea typeface="Times New Roman"/>
                          <a:cs typeface="Times New Roman"/>
                        </a:rPr>
                        <a:t>Top 3 Best/Worst Malware and Stolen Data Sellers for Each Forum</a:t>
                      </a:r>
                      <a:endParaRPr lang="en-US" sz="1600" dirty="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190500">
                <a:tc>
                  <a:txBody>
                    <a:bodyPr/>
                    <a:lstStyle/>
                    <a:p>
                      <a:pPr>
                        <a:lnSpc>
                          <a:spcPct val="107000"/>
                        </a:lnSpc>
                      </a:pPr>
                      <a:endParaRPr lang="en-US" sz="1400">
                        <a:latin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lnSpc>
                          <a:spcPct val="107000"/>
                        </a:lnSpc>
                        <a:spcBef>
                          <a:spcPts val="0"/>
                        </a:spcBef>
                        <a:spcAft>
                          <a:spcPts val="0"/>
                        </a:spcAft>
                      </a:pPr>
                      <a:r>
                        <a:rPr lang="en-US" sz="1600" b="1">
                          <a:solidFill>
                            <a:srgbClr val="000000"/>
                          </a:solidFill>
                          <a:latin typeface="Calibri"/>
                          <a:ea typeface="Times New Roman"/>
                          <a:cs typeface="Times New Roman"/>
                        </a:rPr>
                        <a:t>Top 3 Best</a:t>
                      </a:r>
                      <a:endParaRPr lang="en-US" sz="16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07000"/>
                        </a:lnSpc>
                        <a:spcBef>
                          <a:spcPts val="0"/>
                        </a:spcBef>
                        <a:spcAft>
                          <a:spcPts val="0"/>
                        </a:spcAft>
                      </a:pPr>
                      <a:r>
                        <a:rPr lang="en-US" sz="1600" b="1">
                          <a:solidFill>
                            <a:srgbClr val="000000"/>
                          </a:solidFill>
                          <a:latin typeface="Calibri"/>
                          <a:ea typeface="Times New Roman"/>
                          <a:cs typeface="Times New Roman"/>
                        </a:rPr>
                        <a:t>Top 3 Worst</a:t>
                      </a:r>
                      <a:endParaRPr lang="en-US" sz="16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200025">
                <a:tc>
                  <a:txBody>
                    <a:bodyPr/>
                    <a:lstStyle/>
                    <a:p>
                      <a:pPr>
                        <a:lnSpc>
                          <a:spcPct val="107000"/>
                        </a:lnSpc>
                      </a:pPr>
                      <a:endParaRPr lang="en-US" sz="1400">
                        <a:latin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1600" b="1">
                          <a:solidFill>
                            <a:srgbClr val="000000"/>
                          </a:solidFill>
                          <a:latin typeface="Calibri"/>
                          <a:ea typeface="Times New Roman"/>
                          <a:cs typeface="Times New Roman"/>
                        </a:rPr>
                        <a:t>Malware</a:t>
                      </a:r>
                      <a:endParaRPr lang="en-US" sz="16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07000"/>
                        </a:lnSpc>
                        <a:spcBef>
                          <a:spcPts val="0"/>
                        </a:spcBef>
                        <a:spcAft>
                          <a:spcPts val="0"/>
                        </a:spcAft>
                      </a:pPr>
                      <a:r>
                        <a:rPr lang="en-US" sz="1600" b="1">
                          <a:solidFill>
                            <a:srgbClr val="000000"/>
                          </a:solidFill>
                          <a:latin typeface="Calibri"/>
                          <a:ea typeface="Times New Roman"/>
                          <a:cs typeface="Times New Roman"/>
                        </a:rPr>
                        <a:t>Stolen Data</a:t>
                      </a:r>
                      <a:endParaRPr lang="en-US" sz="16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07000"/>
                        </a:lnSpc>
                        <a:spcBef>
                          <a:spcPts val="0"/>
                        </a:spcBef>
                        <a:spcAft>
                          <a:spcPts val="0"/>
                        </a:spcAft>
                      </a:pPr>
                      <a:r>
                        <a:rPr lang="en-US" sz="1600" b="1">
                          <a:solidFill>
                            <a:srgbClr val="000000"/>
                          </a:solidFill>
                          <a:latin typeface="Calibri"/>
                          <a:ea typeface="Times New Roman"/>
                          <a:cs typeface="Times New Roman"/>
                        </a:rPr>
                        <a:t>Malware</a:t>
                      </a:r>
                      <a:endParaRPr lang="en-US" sz="16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07000"/>
                        </a:lnSpc>
                        <a:spcBef>
                          <a:spcPts val="0"/>
                        </a:spcBef>
                        <a:spcAft>
                          <a:spcPts val="0"/>
                        </a:spcAft>
                      </a:pPr>
                      <a:r>
                        <a:rPr lang="en-US" sz="1600" b="1">
                          <a:solidFill>
                            <a:srgbClr val="000000"/>
                          </a:solidFill>
                          <a:latin typeface="Calibri"/>
                          <a:ea typeface="Times New Roman"/>
                          <a:cs typeface="Times New Roman"/>
                        </a:rPr>
                        <a:t>Stolen Data</a:t>
                      </a:r>
                      <a:endParaRPr lang="en-US" sz="16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10002"/>
                  </a:ext>
                </a:extLst>
              </a:tr>
              <a:tr h="200025">
                <a:tc>
                  <a:txBody>
                    <a:bodyPr/>
                    <a:lstStyle/>
                    <a:p>
                      <a:pPr marL="0" marR="0" algn="ctr">
                        <a:lnSpc>
                          <a:spcPct val="107000"/>
                        </a:lnSpc>
                        <a:spcBef>
                          <a:spcPts val="0"/>
                        </a:spcBef>
                        <a:spcAft>
                          <a:spcPts val="0"/>
                        </a:spcAft>
                      </a:pPr>
                      <a:r>
                        <a:rPr lang="en-US" sz="1400" b="1">
                          <a:solidFill>
                            <a:srgbClr val="000000"/>
                          </a:solidFill>
                          <a:latin typeface="Calibri"/>
                          <a:ea typeface="Times New Roman"/>
                          <a:cs typeface="Times New Roman"/>
                        </a:rPr>
                        <a:t>Rank</a:t>
                      </a:r>
                      <a:endParaRPr lang="en-US" sz="16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solidFill>
                            <a:srgbClr val="000000"/>
                          </a:solidFill>
                          <a:latin typeface="Calibri"/>
                          <a:ea typeface="Times New Roman"/>
                          <a:cs typeface="Times New Roman"/>
                        </a:rPr>
                        <a:t>User</a:t>
                      </a:r>
                      <a:endParaRPr lang="en-US" sz="16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solidFill>
                            <a:srgbClr val="000000"/>
                          </a:solidFill>
                          <a:latin typeface="Calibri"/>
                          <a:ea typeface="Times New Roman"/>
                          <a:cs typeface="Times New Roman"/>
                        </a:rPr>
                        <a:t>Score</a:t>
                      </a:r>
                      <a:endParaRPr lang="en-US" sz="16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solidFill>
                            <a:srgbClr val="000000"/>
                          </a:solidFill>
                          <a:latin typeface="Calibri"/>
                          <a:ea typeface="Times New Roman"/>
                          <a:cs typeface="Times New Roman"/>
                        </a:rPr>
                        <a:t>User</a:t>
                      </a:r>
                      <a:endParaRPr lang="en-US" sz="16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solidFill>
                            <a:srgbClr val="000000"/>
                          </a:solidFill>
                          <a:latin typeface="Calibri"/>
                          <a:ea typeface="Times New Roman"/>
                          <a:cs typeface="Times New Roman"/>
                        </a:rPr>
                        <a:t>Score</a:t>
                      </a:r>
                      <a:endParaRPr lang="en-US" sz="16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solidFill>
                            <a:srgbClr val="000000"/>
                          </a:solidFill>
                          <a:latin typeface="Calibri"/>
                          <a:ea typeface="Times New Roman"/>
                          <a:cs typeface="Times New Roman"/>
                        </a:rPr>
                        <a:t>User</a:t>
                      </a:r>
                      <a:endParaRPr lang="en-US" sz="16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solidFill>
                            <a:srgbClr val="000000"/>
                          </a:solidFill>
                          <a:latin typeface="Calibri"/>
                          <a:ea typeface="Times New Roman"/>
                          <a:cs typeface="Times New Roman"/>
                        </a:rPr>
                        <a:t>Score</a:t>
                      </a:r>
                      <a:endParaRPr lang="en-US" sz="16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solidFill>
                            <a:srgbClr val="000000"/>
                          </a:solidFill>
                          <a:latin typeface="Calibri"/>
                          <a:ea typeface="Times New Roman"/>
                          <a:cs typeface="Times New Roman"/>
                        </a:rPr>
                        <a:t>User</a:t>
                      </a:r>
                      <a:endParaRPr lang="en-US" sz="16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solidFill>
                            <a:srgbClr val="000000"/>
                          </a:solidFill>
                          <a:latin typeface="Calibri"/>
                          <a:ea typeface="Times New Roman"/>
                          <a:cs typeface="Times New Roman"/>
                        </a:rPr>
                        <a:t>Score</a:t>
                      </a:r>
                      <a:endParaRPr lang="en-US" sz="16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00025">
                <a:tc>
                  <a:txBody>
                    <a:bodyPr/>
                    <a:lstStyle/>
                    <a:p>
                      <a:pPr>
                        <a:lnSpc>
                          <a:spcPct val="107000"/>
                        </a:lnSpc>
                      </a:pPr>
                      <a:endParaRPr lang="en-US" sz="1400">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8">
                  <a:txBody>
                    <a:bodyPr/>
                    <a:lstStyle/>
                    <a:p>
                      <a:pPr marL="0" marR="0" algn="ctr">
                        <a:lnSpc>
                          <a:spcPct val="107000"/>
                        </a:lnSpc>
                        <a:spcBef>
                          <a:spcPts val="0"/>
                        </a:spcBef>
                        <a:spcAft>
                          <a:spcPts val="0"/>
                        </a:spcAft>
                      </a:pPr>
                      <a:r>
                        <a:rPr lang="en-US" sz="1600" b="1" dirty="0" err="1">
                          <a:solidFill>
                            <a:srgbClr val="000000"/>
                          </a:solidFill>
                          <a:latin typeface="Calibri"/>
                          <a:ea typeface="Times New Roman"/>
                          <a:cs typeface="Times New Roman"/>
                        </a:rPr>
                        <a:t>Antichat</a:t>
                      </a:r>
                      <a:r>
                        <a:rPr lang="en-US" sz="1600" b="1" dirty="0">
                          <a:solidFill>
                            <a:srgbClr val="000000"/>
                          </a:solidFill>
                          <a:latin typeface="Calibri"/>
                          <a:ea typeface="Times New Roman"/>
                          <a:cs typeface="Times New Roman"/>
                        </a:rPr>
                        <a:t> </a:t>
                      </a:r>
                      <a:endParaRPr lang="en-US" sz="1600" dirty="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200025">
                <a:tc>
                  <a:txBody>
                    <a:bodyPr/>
                    <a:lstStyle/>
                    <a:p>
                      <a:pPr marL="0" marR="0" algn="r">
                        <a:lnSpc>
                          <a:spcPct val="107000"/>
                        </a:lnSpc>
                        <a:spcBef>
                          <a:spcPts val="0"/>
                        </a:spcBef>
                        <a:spcAft>
                          <a:spcPts val="0"/>
                        </a:spcAft>
                      </a:pPr>
                      <a:r>
                        <a:rPr lang="en-US" sz="1600">
                          <a:solidFill>
                            <a:srgbClr val="000000"/>
                          </a:solidFill>
                          <a:latin typeface="Calibri"/>
                          <a:ea typeface="Times New Roman"/>
                          <a:cs typeface="Times New Roman"/>
                        </a:rPr>
                        <a:t>1</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err="1">
                          <a:solidFill>
                            <a:srgbClr val="000000"/>
                          </a:solidFill>
                          <a:latin typeface="Calibri"/>
                          <a:ea typeface="Times New Roman"/>
                          <a:cs typeface="Times New Roman"/>
                        </a:rPr>
                        <a:t>LEOnidUKG</a:t>
                      </a:r>
                      <a:r>
                        <a:rPr lang="en-US" sz="1600" dirty="0">
                          <a:solidFill>
                            <a:srgbClr val="000000"/>
                          </a:solidFill>
                          <a:latin typeface="Times New Roman"/>
                          <a:ea typeface="Times New Roman"/>
                          <a:cs typeface="Times New Roman"/>
                        </a:rPr>
                        <a:t> </a:t>
                      </a:r>
                      <a:endParaRPr lang="en-US" sz="1600" dirty="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solidFill>
                            <a:srgbClr val="000000"/>
                          </a:solidFill>
                          <a:latin typeface="Calibri"/>
                          <a:ea typeface="Times New Roman"/>
                          <a:cs typeface="Times New Roman"/>
                        </a:rPr>
                        <a:t>5</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latin typeface="Calibri"/>
                          <a:ea typeface="Times New Roman"/>
                          <a:cs typeface="Times New Roman"/>
                        </a:rPr>
                        <a:t>inferno[DGT]</a:t>
                      </a:r>
                      <a:r>
                        <a:rPr lang="en-US" sz="1600" dirty="0">
                          <a:solidFill>
                            <a:srgbClr val="000000"/>
                          </a:solidFill>
                          <a:latin typeface="Times New Roman"/>
                          <a:ea typeface="Times New Roman"/>
                          <a:cs typeface="Times New Roman"/>
                        </a:rPr>
                        <a:t> </a:t>
                      </a:r>
                      <a:endParaRPr lang="en-US" sz="1600" dirty="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dirty="0">
                          <a:solidFill>
                            <a:srgbClr val="000000"/>
                          </a:solidFill>
                          <a:latin typeface="Calibri"/>
                          <a:ea typeface="Times New Roman"/>
                          <a:cs typeface="Times New Roman"/>
                        </a:rPr>
                        <a:t>3.6</a:t>
                      </a:r>
                      <a:endParaRPr lang="en-US" sz="1600" dirty="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@NoFrag@</a:t>
                      </a:r>
                      <a:r>
                        <a:rPr lang="en-US" sz="1600">
                          <a:solidFill>
                            <a:srgbClr val="000000"/>
                          </a:solidFill>
                          <a:latin typeface="Times New Roman"/>
                          <a:ea typeface="Times New Roman"/>
                          <a:cs typeface="Times New Roman"/>
                        </a:rPr>
                        <a:t> </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solidFill>
                            <a:srgbClr val="000000"/>
                          </a:solidFill>
                          <a:latin typeface="Calibri"/>
                          <a:ea typeface="Times New Roman"/>
                          <a:cs typeface="Times New Roman"/>
                        </a:rPr>
                        <a:t>1.8</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Isis</a:t>
                      </a:r>
                      <a:r>
                        <a:rPr lang="en-US" sz="1600">
                          <a:solidFill>
                            <a:srgbClr val="000000"/>
                          </a:solidFill>
                          <a:latin typeface="Times New Roman"/>
                          <a:ea typeface="Times New Roman"/>
                          <a:cs typeface="Times New Roman"/>
                        </a:rPr>
                        <a:t> </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solidFill>
                            <a:srgbClr val="000000"/>
                          </a:solidFill>
                          <a:latin typeface="Calibri"/>
                          <a:ea typeface="Times New Roman"/>
                          <a:cs typeface="Times New Roman"/>
                        </a:rPr>
                        <a:t>2.3</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200025">
                <a:tc>
                  <a:txBody>
                    <a:bodyPr/>
                    <a:lstStyle/>
                    <a:p>
                      <a:pPr marL="0" marR="0" algn="r">
                        <a:lnSpc>
                          <a:spcPct val="107000"/>
                        </a:lnSpc>
                        <a:spcBef>
                          <a:spcPts val="0"/>
                        </a:spcBef>
                        <a:spcAft>
                          <a:spcPts val="0"/>
                        </a:spcAft>
                      </a:pPr>
                      <a:r>
                        <a:rPr lang="en-US" sz="1600">
                          <a:solidFill>
                            <a:srgbClr val="000000"/>
                          </a:solidFill>
                          <a:latin typeface="Calibri"/>
                          <a:ea typeface="Times New Roman"/>
                          <a:cs typeface="Times New Roman"/>
                        </a:rPr>
                        <a:t>2</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VISMU</a:t>
                      </a:r>
                      <a:r>
                        <a:rPr lang="en-US" sz="1600">
                          <a:solidFill>
                            <a:srgbClr val="000000"/>
                          </a:solidFill>
                          <a:latin typeface="Times New Roman"/>
                          <a:ea typeface="Times New Roman"/>
                          <a:cs typeface="Times New Roman"/>
                        </a:rPr>
                        <a:t> </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solidFill>
                            <a:srgbClr val="000000"/>
                          </a:solidFill>
                          <a:latin typeface="Calibri"/>
                          <a:ea typeface="Times New Roman"/>
                          <a:cs typeface="Times New Roman"/>
                        </a:rPr>
                        <a:t>4.5</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amorales</a:t>
                      </a:r>
                      <a:r>
                        <a:rPr lang="en-US" sz="1600">
                          <a:solidFill>
                            <a:srgbClr val="000000"/>
                          </a:solidFill>
                          <a:latin typeface="Times New Roman"/>
                          <a:ea typeface="Times New Roman"/>
                          <a:cs typeface="Times New Roman"/>
                        </a:rPr>
                        <a:t> </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dirty="0">
                          <a:solidFill>
                            <a:srgbClr val="000000"/>
                          </a:solidFill>
                          <a:latin typeface="Calibri"/>
                          <a:ea typeface="Times New Roman"/>
                          <a:cs typeface="Times New Roman"/>
                        </a:rPr>
                        <a:t>3.5</a:t>
                      </a:r>
                      <a:endParaRPr lang="en-US" sz="1600" dirty="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k0lbasa</a:t>
                      </a:r>
                      <a:r>
                        <a:rPr lang="en-US" sz="1600">
                          <a:solidFill>
                            <a:srgbClr val="000000"/>
                          </a:solidFill>
                          <a:latin typeface="Times New Roman"/>
                          <a:ea typeface="Times New Roman"/>
                          <a:cs typeface="Times New Roman"/>
                        </a:rPr>
                        <a:t> </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solidFill>
                            <a:srgbClr val="000000"/>
                          </a:solidFill>
                          <a:latin typeface="Calibri"/>
                          <a:ea typeface="Times New Roman"/>
                          <a:cs typeface="Times New Roman"/>
                        </a:rPr>
                        <a:t>2</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PEPSICOLA</a:t>
                      </a:r>
                      <a:r>
                        <a:rPr lang="en-US" sz="1600">
                          <a:solidFill>
                            <a:srgbClr val="000000"/>
                          </a:solidFill>
                          <a:latin typeface="Times New Roman"/>
                          <a:ea typeface="Times New Roman"/>
                          <a:cs typeface="Times New Roman"/>
                        </a:rPr>
                        <a:t> </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solidFill>
                            <a:srgbClr val="000000"/>
                          </a:solidFill>
                          <a:latin typeface="Calibri"/>
                          <a:ea typeface="Times New Roman"/>
                          <a:cs typeface="Times New Roman"/>
                        </a:rPr>
                        <a:t>2.3</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200025">
                <a:tc>
                  <a:txBody>
                    <a:bodyPr/>
                    <a:lstStyle/>
                    <a:p>
                      <a:pPr marL="0" marR="0" algn="r">
                        <a:lnSpc>
                          <a:spcPct val="107000"/>
                        </a:lnSpc>
                        <a:spcBef>
                          <a:spcPts val="0"/>
                        </a:spcBef>
                        <a:spcAft>
                          <a:spcPts val="0"/>
                        </a:spcAft>
                      </a:pPr>
                      <a:r>
                        <a:rPr lang="en-US" sz="1600">
                          <a:solidFill>
                            <a:srgbClr val="000000"/>
                          </a:solidFill>
                          <a:latin typeface="Calibri"/>
                          <a:ea typeface="Times New Roman"/>
                          <a:cs typeface="Times New Roman"/>
                        </a:rPr>
                        <a:t>3</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gogol</a:t>
                      </a:r>
                      <a:r>
                        <a:rPr lang="en-US" sz="1600">
                          <a:solidFill>
                            <a:srgbClr val="000000"/>
                          </a:solidFill>
                          <a:latin typeface="Times New Roman"/>
                          <a:ea typeface="Times New Roman"/>
                          <a:cs typeface="Times New Roman"/>
                        </a:rPr>
                        <a:t> </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solidFill>
                            <a:srgbClr val="000000"/>
                          </a:solidFill>
                          <a:latin typeface="Calibri"/>
                          <a:ea typeface="Times New Roman"/>
                          <a:cs typeface="Times New Roman"/>
                        </a:rPr>
                        <a:t>4</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«DEXTER»</a:t>
                      </a:r>
                      <a:r>
                        <a:rPr lang="en-US" sz="1600">
                          <a:solidFill>
                            <a:srgbClr val="000000"/>
                          </a:solidFill>
                          <a:latin typeface="Times New Roman"/>
                          <a:ea typeface="Times New Roman"/>
                          <a:cs typeface="Times New Roman"/>
                        </a:rPr>
                        <a:t> </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dirty="0">
                          <a:solidFill>
                            <a:srgbClr val="000000"/>
                          </a:solidFill>
                          <a:latin typeface="Calibri"/>
                          <a:ea typeface="Times New Roman"/>
                          <a:cs typeface="Times New Roman"/>
                        </a:rPr>
                        <a:t>3.4</a:t>
                      </a:r>
                      <a:endParaRPr lang="en-US" sz="1600" dirty="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Doktor_radosti</a:t>
                      </a:r>
                      <a:r>
                        <a:rPr lang="en-US" sz="1600">
                          <a:solidFill>
                            <a:srgbClr val="000000"/>
                          </a:solidFill>
                          <a:latin typeface="Times New Roman"/>
                          <a:ea typeface="Times New Roman"/>
                          <a:cs typeface="Times New Roman"/>
                        </a:rPr>
                        <a:t> </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solidFill>
                            <a:srgbClr val="000000"/>
                          </a:solidFill>
                          <a:latin typeface="Calibri"/>
                          <a:ea typeface="Times New Roman"/>
                          <a:cs typeface="Times New Roman"/>
                        </a:rPr>
                        <a:t>2</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sultan128</a:t>
                      </a:r>
                      <a:r>
                        <a:rPr lang="en-US" sz="1600">
                          <a:solidFill>
                            <a:srgbClr val="000000"/>
                          </a:solidFill>
                          <a:latin typeface="Times New Roman"/>
                          <a:ea typeface="Times New Roman"/>
                          <a:cs typeface="Times New Roman"/>
                        </a:rPr>
                        <a:t> </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solidFill>
                            <a:srgbClr val="000000"/>
                          </a:solidFill>
                          <a:latin typeface="Calibri"/>
                          <a:ea typeface="Times New Roman"/>
                          <a:cs typeface="Times New Roman"/>
                        </a:rPr>
                        <a:t>2.4</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200025">
                <a:tc>
                  <a:txBody>
                    <a:bodyPr/>
                    <a:lstStyle/>
                    <a:p>
                      <a:pPr>
                        <a:lnSpc>
                          <a:spcPct val="107000"/>
                        </a:lnSpc>
                      </a:pPr>
                      <a:endParaRPr lang="en-US" sz="1400">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8">
                  <a:txBody>
                    <a:bodyPr/>
                    <a:lstStyle/>
                    <a:p>
                      <a:pPr marL="0" marR="0" algn="ctr">
                        <a:lnSpc>
                          <a:spcPct val="107000"/>
                        </a:lnSpc>
                        <a:spcBef>
                          <a:spcPts val="0"/>
                        </a:spcBef>
                        <a:spcAft>
                          <a:spcPts val="0"/>
                        </a:spcAft>
                      </a:pPr>
                      <a:r>
                        <a:rPr lang="en-US" sz="1600" b="1" dirty="0" err="1">
                          <a:solidFill>
                            <a:srgbClr val="000000"/>
                          </a:solidFill>
                          <a:latin typeface="Calibri"/>
                          <a:ea typeface="Times New Roman"/>
                          <a:cs typeface="Times New Roman"/>
                        </a:rPr>
                        <a:t>CrdPro</a:t>
                      </a:r>
                      <a:r>
                        <a:rPr lang="en-US" sz="1600" b="1" dirty="0">
                          <a:solidFill>
                            <a:srgbClr val="000000"/>
                          </a:solidFill>
                          <a:latin typeface="Calibri"/>
                          <a:ea typeface="Times New Roman"/>
                          <a:cs typeface="Times New Roman"/>
                        </a:rPr>
                        <a:t> </a:t>
                      </a:r>
                      <a:endParaRPr lang="en-US" sz="1600" dirty="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8"/>
                  </a:ext>
                </a:extLst>
              </a:tr>
              <a:tr h="200025">
                <a:tc>
                  <a:txBody>
                    <a:bodyPr/>
                    <a:lstStyle/>
                    <a:p>
                      <a:pPr marL="0" marR="0" algn="r">
                        <a:lnSpc>
                          <a:spcPct val="107000"/>
                        </a:lnSpc>
                        <a:spcBef>
                          <a:spcPts val="0"/>
                        </a:spcBef>
                        <a:spcAft>
                          <a:spcPts val="0"/>
                        </a:spcAft>
                      </a:pPr>
                      <a:r>
                        <a:rPr lang="en-US" sz="1600">
                          <a:solidFill>
                            <a:srgbClr val="000000"/>
                          </a:solidFill>
                          <a:latin typeface="Calibri"/>
                          <a:ea typeface="Times New Roman"/>
                          <a:cs typeface="Times New Roman"/>
                        </a:rPr>
                        <a:t>1</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HackingAll</a:t>
                      </a:r>
                      <a:r>
                        <a:rPr lang="en-US" sz="1600">
                          <a:solidFill>
                            <a:srgbClr val="000000"/>
                          </a:solidFill>
                          <a:latin typeface="Times New Roman"/>
                          <a:ea typeface="Times New Roman"/>
                          <a:cs typeface="Times New Roman"/>
                        </a:rPr>
                        <a:t> </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solidFill>
                            <a:srgbClr val="000000"/>
                          </a:solidFill>
                          <a:latin typeface="Calibri"/>
                          <a:ea typeface="Times New Roman"/>
                          <a:cs typeface="Times New Roman"/>
                        </a:rPr>
                        <a:t>4</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err="1">
                          <a:solidFill>
                            <a:srgbClr val="000000"/>
                          </a:solidFill>
                          <a:latin typeface="Calibri"/>
                          <a:ea typeface="Times New Roman"/>
                          <a:cs typeface="Times New Roman"/>
                        </a:rPr>
                        <a:t>Rescator</a:t>
                      </a:r>
                      <a:r>
                        <a:rPr lang="en-US" sz="1600" b="1" dirty="0">
                          <a:solidFill>
                            <a:srgbClr val="000000"/>
                          </a:solidFill>
                          <a:latin typeface="Times New Roman"/>
                          <a:ea typeface="Times New Roman"/>
                          <a:cs typeface="Times New Roman"/>
                        </a:rPr>
                        <a:t> </a:t>
                      </a:r>
                      <a:endParaRPr lang="en-US" sz="1600" b="1" dirty="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r">
                        <a:lnSpc>
                          <a:spcPct val="107000"/>
                        </a:lnSpc>
                        <a:spcBef>
                          <a:spcPts val="0"/>
                        </a:spcBef>
                        <a:spcAft>
                          <a:spcPts val="0"/>
                        </a:spcAft>
                      </a:pPr>
                      <a:r>
                        <a:rPr lang="en-US" sz="1600" b="1" dirty="0" smtClean="0">
                          <a:solidFill>
                            <a:srgbClr val="000000"/>
                          </a:solidFill>
                          <a:latin typeface="Calibri"/>
                          <a:ea typeface="Times New Roman"/>
                          <a:cs typeface="Times New Roman"/>
                        </a:rPr>
                        <a:t>4.4</a:t>
                      </a:r>
                      <a:endParaRPr lang="en-US" sz="1600" b="1" dirty="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600" dirty="0">
                          <a:solidFill>
                            <a:srgbClr val="000000"/>
                          </a:solidFill>
                          <a:latin typeface="Calibri"/>
                          <a:ea typeface="Times New Roman"/>
                          <a:cs typeface="Times New Roman"/>
                        </a:rPr>
                        <a:t>N1K70</a:t>
                      </a:r>
                      <a:r>
                        <a:rPr lang="en-US" sz="1600" dirty="0">
                          <a:solidFill>
                            <a:srgbClr val="000000"/>
                          </a:solidFill>
                          <a:latin typeface="Times New Roman"/>
                          <a:ea typeface="Times New Roman"/>
                          <a:cs typeface="Times New Roman"/>
                        </a:rPr>
                        <a:t> </a:t>
                      </a:r>
                      <a:endParaRPr lang="en-US" sz="1600" dirty="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solidFill>
                            <a:srgbClr val="000000"/>
                          </a:solidFill>
                          <a:latin typeface="Calibri"/>
                          <a:ea typeface="Times New Roman"/>
                          <a:cs typeface="Times New Roman"/>
                        </a:rPr>
                        <a:t>2</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smtClean="0">
                          <a:latin typeface="+mn-lt"/>
                          <a:ea typeface="宋体"/>
                          <a:cs typeface="Times New Roman"/>
                        </a:rPr>
                        <a:t>finu2004</a:t>
                      </a:r>
                      <a:endParaRPr lang="en-US" sz="1600" dirty="0">
                        <a:latin typeface="+mn-lt"/>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dirty="0" smtClean="0">
                          <a:solidFill>
                            <a:srgbClr val="000000"/>
                          </a:solidFill>
                          <a:latin typeface="Calibri"/>
                          <a:ea typeface="Times New Roman"/>
                          <a:cs typeface="Times New Roman"/>
                        </a:rPr>
                        <a:t>1.3</a:t>
                      </a:r>
                      <a:endParaRPr lang="en-US" sz="1600" dirty="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200025">
                <a:tc>
                  <a:txBody>
                    <a:bodyPr/>
                    <a:lstStyle/>
                    <a:p>
                      <a:pPr marL="0" marR="0" algn="r">
                        <a:lnSpc>
                          <a:spcPct val="107000"/>
                        </a:lnSpc>
                        <a:spcBef>
                          <a:spcPts val="0"/>
                        </a:spcBef>
                        <a:spcAft>
                          <a:spcPts val="0"/>
                        </a:spcAft>
                      </a:pPr>
                      <a:r>
                        <a:rPr lang="en-US" sz="1600">
                          <a:solidFill>
                            <a:srgbClr val="000000"/>
                          </a:solidFill>
                          <a:latin typeface="Calibri"/>
                          <a:ea typeface="Times New Roman"/>
                          <a:cs typeface="Times New Roman"/>
                        </a:rPr>
                        <a:t>2</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balt</a:t>
                      </a:r>
                      <a:r>
                        <a:rPr lang="en-US" sz="1600">
                          <a:solidFill>
                            <a:srgbClr val="000000"/>
                          </a:solidFill>
                          <a:latin typeface="Times New Roman"/>
                          <a:ea typeface="Times New Roman"/>
                          <a:cs typeface="Times New Roman"/>
                        </a:rPr>
                        <a:t> </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dirty="0" smtClean="0">
                          <a:solidFill>
                            <a:srgbClr val="000000"/>
                          </a:solidFill>
                          <a:latin typeface="Calibri"/>
                          <a:ea typeface="Times New Roman"/>
                          <a:cs typeface="Times New Roman"/>
                        </a:rPr>
                        <a:t>4</a:t>
                      </a:r>
                      <a:endParaRPr lang="en-US" sz="1600" dirty="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err="1" smtClean="0">
                          <a:solidFill>
                            <a:srgbClr val="000000"/>
                          </a:solidFill>
                          <a:latin typeface="+mn-lt"/>
                          <a:ea typeface="Times New Roman"/>
                          <a:cs typeface="Times New Roman"/>
                        </a:rPr>
                        <a:t>Faaxxx</a:t>
                      </a:r>
                      <a:endParaRPr lang="en-US" sz="1600" dirty="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dirty="0" smtClean="0">
                          <a:solidFill>
                            <a:srgbClr val="000000"/>
                          </a:solidFill>
                          <a:latin typeface="Calibri"/>
                          <a:ea typeface="Times New Roman"/>
                          <a:cs typeface="Times New Roman"/>
                        </a:rPr>
                        <a:t>4</a:t>
                      </a:r>
                      <a:endParaRPr lang="en-US" sz="1600" dirty="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1vanu4</a:t>
                      </a:r>
                      <a:r>
                        <a:rPr lang="en-US" sz="1600">
                          <a:solidFill>
                            <a:srgbClr val="000000"/>
                          </a:solidFill>
                          <a:latin typeface="Times New Roman"/>
                          <a:ea typeface="Times New Roman"/>
                          <a:cs typeface="Times New Roman"/>
                        </a:rPr>
                        <a:t> </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solidFill>
                            <a:srgbClr val="000000"/>
                          </a:solidFill>
                          <a:latin typeface="Calibri"/>
                          <a:ea typeface="Times New Roman"/>
                          <a:cs typeface="Times New Roman"/>
                        </a:rPr>
                        <a:t>2</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smtClean="0">
                          <a:solidFill>
                            <a:srgbClr val="000000"/>
                          </a:solidFill>
                          <a:latin typeface="Calibri"/>
                          <a:ea typeface="Times New Roman"/>
                          <a:cs typeface="Times New Roman"/>
                        </a:rPr>
                        <a:t>sonny13</a:t>
                      </a:r>
                      <a:endParaRPr lang="en-US" sz="1600" dirty="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dirty="0" smtClean="0">
                          <a:solidFill>
                            <a:srgbClr val="000000"/>
                          </a:solidFill>
                          <a:latin typeface="Calibri"/>
                          <a:ea typeface="Times New Roman"/>
                          <a:cs typeface="Times New Roman"/>
                        </a:rPr>
                        <a:t>1.3</a:t>
                      </a:r>
                      <a:endParaRPr lang="en-US" sz="1600" dirty="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200025">
                <a:tc>
                  <a:txBody>
                    <a:bodyPr/>
                    <a:lstStyle/>
                    <a:p>
                      <a:pPr marL="0" marR="0" algn="r">
                        <a:lnSpc>
                          <a:spcPct val="107000"/>
                        </a:lnSpc>
                        <a:spcBef>
                          <a:spcPts val="0"/>
                        </a:spcBef>
                        <a:spcAft>
                          <a:spcPts val="0"/>
                        </a:spcAft>
                      </a:pPr>
                      <a:r>
                        <a:rPr lang="en-US" sz="1600">
                          <a:solidFill>
                            <a:srgbClr val="000000"/>
                          </a:solidFill>
                          <a:latin typeface="Calibri"/>
                          <a:ea typeface="Times New Roman"/>
                          <a:cs typeface="Times New Roman"/>
                        </a:rPr>
                        <a:t>3</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SunSeller</a:t>
                      </a:r>
                      <a:r>
                        <a:rPr lang="en-US" sz="1600">
                          <a:solidFill>
                            <a:srgbClr val="000000"/>
                          </a:solidFill>
                          <a:latin typeface="Times New Roman"/>
                          <a:ea typeface="Times New Roman"/>
                          <a:cs typeface="Times New Roman"/>
                        </a:rPr>
                        <a:t> </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solidFill>
                            <a:srgbClr val="000000"/>
                          </a:solidFill>
                          <a:latin typeface="Calibri"/>
                          <a:ea typeface="Times New Roman"/>
                          <a:cs typeface="Times New Roman"/>
                        </a:rPr>
                        <a:t>4</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err="1" smtClean="0">
                          <a:solidFill>
                            <a:srgbClr val="000000"/>
                          </a:solidFill>
                          <a:latin typeface="Calibri"/>
                          <a:ea typeface="Times New Roman"/>
                          <a:cs typeface="Times New Roman"/>
                        </a:rPr>
                        <a:t>ResellerInc</a:t>
                      </a:r>
                      <a:endParaRPr lang="en-US" sz="1600" dirty="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dirty="0" smtClean="0">
                          <a:solidFill>
                            <a:srgbClr val="000000"/>
                          </a:solidFill>
                          <a:latin typeface="Calibri"/>
                          <a:ea typeface="Times New Roman"/>
                          <a:cs typeface="Times New Roman"/>
                        </a:rPr>
                        <a:t>4</a:t>
                      </a:r>
                      <a:endParaRPr lang="en-US" sz="1600" dirty="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MID</a:t>
                      </a:r>
                      <a:r>
                        <a:rPr lang="en-US" sz="1600">
                          <a:solidFill>
                            <a:srgbClr val="000000"/>
                          </a:solidFill>
                          <a:latin typeface="Times New Roman"/>
                          <a:ea typeface="Times New Roman"/>
                          <a:cs typeface="Times New Roman"/>
                        </a:rPr>
                        <a:t> </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solidFill>
                            <a:srgbClr val="000000"/>
                          </a:solidFill>
                          <a:latin typeface="Calibri"/>
                          <a:ea typeface="Times New Roman"/>
                          <a:cs typeface="Times New Roman"/>
                        </a:rPr>
                        <a:t>2</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smtClean="0">
                          <a:solidFill>
                            <a:srgbClr val="000000"/>
                          </a:solidFill>
                          <a:latin typeface="+mn-lt"/>
                          <a:ea typeface="Times New Roman"/>
                          <a:cs typeface="Times New Roman"/>
                        </a:rPr>
                        <a:t>l33tsu</a:t>
                      </a:r>
                      <a:r>
                        <a:rPr lang="en-US" sz="1600" dirty="0" smtClean="0">
                          <a:solidFill>
                            <a:srgbClr val="000000"/>
                          </a:solidFill>
                          <a:latin typeface="Times New Roman"/>
                          <a:ea typeface="Times New Roman"/>
                          <a:cs typeface="Times New Roman"/>
                        </a:rPr>
                        <a:t> </a:t>
                      </a:r>
                      <a:endParaRPr lang="en-US" sz="1600" dirty="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dirty="0" smtClean="0">
                          <a:solidFill>
                            <a:srgbClr val="000000"/>
                          </a:solidFill>
                          <a:latin typeface="Calibri"/>
                          <a:ea typeface="Times New Roman"/>
                          <a:cs typeface="Times New Roman"/>
                        </a:rPr>
                        <a:t>1.3</a:t>
                      </a:r>
                      <a:endParaRPr lang="en-US" sz="1600" dirty="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200025">
                <a:tc>
                  <a:txBody>
                    <a:bodyPr/>
                    <a:lstStyle/>
                    <a:p>
                      <a:pPr>
                        <a:lnSpc>
                          <a:spcPct val="107000"/>
                        </a:lnSpc>
                      </a:pPr>
                      <a:endParaRPr lang="en-US" sz="1400">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8">
                  <a:txBody>
                    <a:bodyPr/>
                    <a:lstStyle/>
                    <a:p>
                      <a:pPr marL="0" marR="0" algn="ctr">
                        <a:lnSpc>
                          <a:spcPct val="107000"/>
                        </a:lnSpc>
                        <a:spcBef>
                          <a:spcPts val="0"/>
                        </a:spcBef>
                        <a:spcAft>
                          <a:spcPts val="0"/>
                        </a:spcAft>
                      </a:pPr>
                      <a:r>
                        <a:rPr lang="en-US" sz="1600" b="1">
                          <a:solidFill>
                            <a:srgbClr val="000000"/>
                          </a:solidFill>
                          <a:latin typeface="Calibri"/>
                          <a:ea typeface="Times New Roman"/>
                          <a:cs typeface="Times New Roman"/>
                        </a:rPr>
                        <a:t>Zloy </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12"/>
                  </a:ext>
                </a:extLst>
              </a:tr>
              <a:tr h="200025">
                <a:tc>
                  <a:txBody>
                    <a:bodyPr/>
                    <a:lstStyle/>
                    <a:p>
                      <a:pPr marL="0" marR="0" algn="r">
                        <a:lnSpc>
                          <a:spcPct val="107000"/>
                        </a:lnSpc>
                        <a:spcBef>
                          <a:spcPts val="0"/>
                        </a:spcBef>
                        <a:spcAft>
                          <a:spcPts val="0"/>
                        </a:spcAft>
                      </a:pPr>
                      <a:r>
                        <a:rPr lang="en-US" sz="1600">
                          <a:solidFill>
                            <a:srgbClr val="000000"/>
                          </a:solidFill>
                          <a:latin typeface="Calibri"/>
                          <a:ea typeface="Times New Roman"/>
                          <a:cs typeface="Times New Roman"/>
                        </a:rPr>
                        <a:t>1</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PerfectCrypt</a:t>
                      </a:r>
                      <a:r>
                        <a:rPr lang="en-US" sz="1600">
                          <a:solidFill>
                            <a:srgbClr val="000000"/>
                          </a:solidFill>
                          <a:latin typeface="Times New Roman"/>
                          <a:ea typeface="Times New Roman"/>
                          <a:cs typeface="Times New Roman"/>
                        </a:rPr>
                        <a:t> </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solidFill>
                            <a:srgbClr val="000000"/>
                          </a:solidFill>
                          <a:latin typeface="Calibri"/>
                          <a:ea typeface="Times New Roman"/>
                          <a:cs typeface="Times New Roman"/>
                        </a:rPr>
                        <a:t>5</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err="1">
                          <a:solidFill>
                            <a:srgbClr val="000000"/>
                          </a:solidFill>
                          <a:latin typeface="Calibri"/>
                          <a:ea typeface="Times New Roman"/>
                          <a:cs typeface="Times New Roman"/>
                        </a:rPr>
                        <a:t>BigBuyer</a:t>
                      </a:r>
                      <a:r>
                        <a:rPr lang="en-US" sz="1600" dirty="0">
                          <a:solidFill>
                            <a:srgbClr val="000000"/>
                          </a:solidFill>
                          <a:latin typeface="Times New Roman"/>
                          <a:ea typeface="Times New Roman"/>
                          <a:cs typeface="Times New Roman"/>
                        </a:rPr>
                        <a:t> </a:t>
                      </a:r>
                      <a:endParaRPr lang="en-US" sz="1600" dirty="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dirty="0">
                          <a:solidFill>
                            <a:srgbClr val="000000"/>
                          </a:solidFill>
                          <a:latin typeface="Calibri"/>
                          <a:ea typeface="Times New Roman"/>
                          <a:cs typeface="Times New Roman"/>
                        </a:rPr>
                        <a:t>4</a:t>
                      </a:r>
                      <a:endParaRPr lang="en-US" sz="1600" dirty="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root</a:t>
                      </a:r>
                      <a:r>
                        <a:rPr lang="en-US" sz="1600">
                          <a:solidFill>
                            <a:srgbClr val="000000"/>
                          </a:solidFill>
                          <a:latin typeface="Times New Roman"/>
                          <a:ea typeface="Times New Roman"/>
                          <a:cs typeface="Times New Roman"/>
                        </a:rPr>
                        <a:t> </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solidFill>
                            <a:srgbClr val="000000"/>
                          </a:solidFill>
                          <a:latin typeface="Calibri"/>
                          <a:ea typeface="Times New Roman"/>
                          <a:cs typeface="Times New Roman"/>
                        </a:rPr>
                        <a:t>1.5</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riodetray</a:t>
                      </a:r>
                      <a:r>
                        <a:rPr lang="en-US" sz="1600">
                          <a:solidFill>
                            <a:srgbClr val="000000"/>
                          </a:solidFill>
                          <a:latin typeface="Times New Roman"/>
                          <a:ea typeface="Times New Roman"/>
                          <a:cs typeface="Times New Roman"/>
                        </a:rPr>
                        <a:t> </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solidFill>
                            <a:srgbClr val="000000"/>
                          </a:solidFill>
                          <a:latin typeface="Calibri"/>
                          <a:ea typeface="Times New Roman"/>
                          <a:cs typeface="Times New Roman"/>
                        </a:rPr>
                        <a:t>1</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200025">
                <a:tc>
                  <a:txBody>
                    <a:bodyPr/>
                    <a:lstStyle/>
                    <a:p>
                      <a:pPr marL="0" marR="0" algn="r">
                        <a:lnSpc>
                          <a:spcPct val="107000"/>
                        </a:lnSpc>
                        <a:spcBef>
                          <a:spcPts val="0"/>
                        </a:spcBef>
                        <a:spcAft>
                          <a:spcPts val="0"/>
                        </a:spcAft>
                      </a:pPr>
                      <a:r>
                        <a:rPr lang="en-US" sz="1600">
                          <a:solidFill>
                            <a:srgbClr val="000000"/>
                          </a:solidFill>
                          <a:latin typeface="Calibri"/>
                          <a:ea typeface="Times New Roman"/>
                          <a:cs typeface="Times New Roman"/>
                        </a:rPr>
                        <a:t>2</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DiXakMan</a:t>
                      </a:r>
                      <a:r>
                        <a:rPr lang="en-US" sz="1600">
                          <a:solidFill>
                            <a:srgbClr val="000000"/>
                          </a:solidFill>
                          <a:latin typeface="Times New Roman"/>
                          <a:ea typeface="Times New Roman"/>
                          <a:cs typeface="Times New Roman"/>
                        </a:rPr>
                        <a:t> </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solidFill>
                            <a:srgbClr val="000000"/>
                          </a:solidFill>
                          <a:latin typeface="Calibri"/>
                          <a:ea typeface="Times New Roman"/>
                          <a:cs typeface="Times New Roman"/>
                        </a:rPr>
                        <a:t>4</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latin typeface="Calibri"/>
                          <a:ea typeface="Times New Roman"/>
                          <a:cs typeface="Times New Roman"/>
                        </a:rPr>
                        <a:t>Buyers11</a:t>
                      </a:r>
                      <a:r>
                        <a:rPr lang="en-US" sz="1600" dirty="0">
                          <a:solidFill>
                            <a:srgbClr val="000000"/>
                          </a:solidFill>
                          <a:latin typeface="Times New Roman"/>
                          <a:ea typeface="Times New Roman"/>
                          <a:cs typeface="Times New Roman"/>
                        </a:rPr>
                        <a:t> </a:t>
                      </a:r>
                      <a:endParaRPr lang="en-US" sz="1600" dirty="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dirty="0">
                          <a:solidFill>
                            <a:srgbClr val="000000"/>
                          </a:solidFill>
                          <a:latin typeface="Calibri"/>
                          <a:ea typeface="Times New Roman"/>
                          <a:cs typeface="Times New Roman"/>
                        </a:rPr>
                        <a:t>4</a:t>
                      </a:r>
                      <a:endParaRPr lang="en-US" sz="1600" dirty="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w370w370</a:t>
                      </a:r>
                      <a:r>
                        <a:rPr lang="en-US" sz="1600">
                          <a:solidFill>
                            <a:srgbClr val="000000"/>
                          </a:solidFill>
                          <a:latin typeface="Times New Roman"/>
                          <a:ea typeface="Times New Roman"/>
                          <a:cs typeface="Times New Roman"/>
                        </a:rPr>
                        <a:t> </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solidFill>
                            <a:srgbClr val="000000"/>
                          </a:solidFill>
                          <a:latin typeface="Calibri"/>
                          <a:ea typeface="Times New Roman"/>
                          <a:cs typeface="Times New Roman"/>
                        </a:rPr>
                        <a:t>1.6</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madman</a:t>
                      </a:r>
                      <a:r>
                        <a:rPr lang="en-US" sz="1600">
                          <a:solidFill>
                            <a:srgbClr val="000000"/>
                          </a:solidFill>
                          <a:latin typeface="Times New Roman"/>
                          <a:ea typeface="Times New Roman"/>
                          <a:cs typeface="Times New Roman"/>
                        </a:rPr>
                        <a:t> </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solidFill>
                            <a:srgbClr val="000000"/>
                          </a:solidFill>
                          <a:latin typeface="Calibri"/>
                          <a:ea typeface="Times New Roman"/>
                          <a:cs typeface="Times New Roman"/>
                        </a:rPr>
                        <a:t>1</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200025">
                <a:tc>
                  <a:txBody>
                    <a:bodyPr/>
                    <a:lstStyle/>
                    <a:p>
                      <a:pPr marL="0" marR="0" algn="r">
                        <a:lnSpc>
                          <a:spcPct val="107000"/>
                        </a:lnSpc>
                        <a:spcBef>
                          <a:spcPts val="0"/>
                        </a:spcBef>
                        <a:spcAft>
                          <a:spcPts val="0"/>
                        </a:spcAft>
                      </a:pPr>
                      <a:r>
                        <a:rPr lang="en-US" sz="1600">
                          <a:solidFill>
                            <a:srgbClr val="000000"/>
                          </a:solidFill>
                          <a:latin typeface="Calibri"/>
                          <a:ea typeface="Times New Roman"/>
                          <a:cs typeface="Times New Roman"/>
                        </a:rPr>
                        <a:t>3</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DjVellf</a:t>
                      </a:r>
                      <a:r>
                        <a:rPr lang="en-US" sz="1600">
                          <a:solidFill>
                            <a:srgbClr val="000000"/>
                          </a:solidFill>
                          <a:latin typeface="Times New Roman"/>
                          <a:ea typeface="Times New Roman"/>
                          <a:cs typeface="Times New Roman"/>
                        </a:rPr>
                        <a:t> </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solidFill>
                            <a:srgbClr val="000000"/>
                          </a:solidFill>
                          <a:latin typeface="Calibri"/>
                          <a:ea typeface="Times New Roman"/>
                          <a:cs typeface="Times New Roman"/>
                        </a:rPr>
                        <a:t>4</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lnSpc>
                          <a:spcPct val="107000"/>
                        </a:lnSpc>
                        <a:spcBef>
                          <a:spcPts val="0"/>
                        </a:spcBef>
                        <a:spcAft>
                          <a:spcPts val="0"/>
                        </a:spcAft>
                      </a:pPr>
                      <a:r>
                        <a:rPr lang="en-US" sz="1600" kern="1200" dirty="0" err="1" smtClean="0">
                          <a:solidFill>
                            <a:srgbClr val="000000"/>
                          </a:solidFill>
                          <a:latin typeface="Calibri"/>
                          <a:ea typeface="Times New Roman"/>
                          <a:cs typeface="Times New Roman"/>
                        </a:rPr>
                        <a:t>sellcc</a:t>
                      </a:r>
                      <a:endParaRPr lang="en-US" sz="1600" kern="1200" dirty="0">
                        <a:solidFill>
                          <a:srgbClr val="000000"/>
                        </a:solidFill>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defTabSz="914400" rtl="0" eaLnBrk="1" latinLnBrk="0" hangingPunct="1">
                        <a:lnSpc>
                          <a:spcPct val="107000"/>
                        </a:lnSpc>
                        <a:spcBef>
                          <a:spcPts val="0"/>
                        </a:spcBef>
                        <a:spcAft>
                          <a:spcPts val="0"/>
                        </a:spcAft>
                      </a:pPr>
                      <a:r>
                        <a:rPr lang="en-US" sz="1600" kern="1200" dirty="0" smtClean="0">
                          <a:solidFill>
                            <a:srgbClr val="000000"/>
                          </a:solidFill>
                          <a:latin typeface="Calibri"/>
                          <a:ea typeface="Times New Roman"/>
                          <a:cs typeface="Times New Roman"/>
                        </a:rPr>
                        <a:t>4</a:t>
                      </a:r>
                      <a:endParaRPr lang="en-US" sz="1600" kern="1200" dirty="0">
                        <a:solidFill>
                          <a:srgbClr val="000000"/>
                        </a:solidFill>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gorpen</a:t>
                      </a:r>
                      <a:r>
                        <a:rPr lang="en-US" sz="1600">
                          <a:solidFill>
                            <a:srgbClr val="000000"/>
                          </a:solidFill>
                          <a:latin typeface="Times New Roman"/>
                          <a:ea typeface="Times New Roman"/>
                          <a:cs typeface="Times New Roman"/>
                        </a:rPr>
                        <a:t> </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a:solidFill>
                            <a:srgbClr val="000000"/>
                          </a:solidFill>
                          <a:latin typeface="Calibri"/>
                          <a:ea typeface="Times New Roman"/>
                          <a:cs typeface="Times New Roman"/>
                        </a:rPr>
                        <a:t>2</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latin typeface="Calibri"/>
                          <a:ea typeface="Times New Roman"/>
                          <a:cs typeface="Times New Roman"/>
                        </a:rPr>
                        <a:t>jekaa</a:t>
                      </a:r>
                      <a:r>
                        <a:rPr lang="en-US" sz="1600">
                          <a:solidFill>
                            <a:srgbClr val="000000"/>
                          </a:solidFill>
                          <a:latin typeface="Times New Roman"/>
                          <a:ea typeface="Times New Roman"/>
                          <a:cs typeface="Times New Roman"/>
                        </a:rPr>
                        <a:t> </a:t>
                      </a:r>
                      <a:endParaRPr lang="en-US" sz="16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600" dirty="0">
                          <a:solidFill>
                            <a:srgbClr val="000000"/>
                          </a:solidFill>
                          <a:latin typeface="Calibri"/>
                          <a:ea typeface="Times New Roman"/>
                          <a:cs typeface="Times New Roman"/>
                        </a:rPr>
                        <a:t>2</a:t>
                      </a:r>
                      <a:endParaRPr lang="en-US" sz="1600" dirty="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bl>
          </a:graphicData>
        </a:graphic>
      </p:graphicFrame>
      <p:sp>
        <p:nvSpPr>
          <p:cNvPr id="6" name="Rectangle 5"/>
          <p:cNvSpPr/>
          <p:nvPr/>
        </p:nvSpPr>
        <p:spPr>
          <a:xfrm>
            <a:off x="5753100" y="2085975"/>
            <a:ext cx="6096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762625" y="3124200"/>
            <a:ext cx="6096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791200" y="5029200"/>
            <a:ext cx="2514600" cy="533400"/>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r>
              <a:rPr lang="en-US" dirty="0"/>
              <a:t>Some forums had better rated sellers than others.</a:t>
            </a:r>
          </a:p>
        </p:txBody>
      </p:sp>
      <p:cxnSp>
        <p:nvCxnSpPr>
          <p:cNvPr id="11" name="Elbow Connector 10"/>
          <p:cNvCxnSpPr>
            <a:stCxn id="6" idx="1"/>
            <a:endCxn id="9" idx="1"/>
          </p:cNvCxnSpPr>
          <p:nvPr/>
        </p:nvCxnSpPr>
        <p:spPr>
          <a:xfrm rot="10800000" flipH="1" flipV="1">
            <a:off x="5753100" y="2505075"/>
            <a:ext cx="38100" cy="2790825"/>
          </a:xfrm>
          <a:prstGeom prst="bentConnector3">
            <a:avLst>
              <a:gd name="adj1" fmla="val -60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Elbow Connector 12"/>
          <p:cNvCxnSpPr>
            <a:stCxn id="7" idx="1"/>
            <a:endCxn id="9" idx="1"/>
          </p:cNvCxnSpPr>
          <p:nvPr/>
        </p:nvCxnSpPr>
        <p:spPr>
          <a:xfrm rot="10800000" flipH="1" flipV="1">
            <a:off x="5762625" y="3543300"/>
            <a:ext cx="28575" cy="1752600"/>
          </a:xfrm>
          <a:prstGeom prst="bentConnector3">
            <a:avLst>
              <a:gd name="adj1" fmla="val -80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867150" y="2085975"/>
            <a:ext cx="6096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057400" y="5029200"/>
            <a:ext cx="2971800" cy="838200"/>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r>
              <a:rPr lang="en-US" dirty="0"/>
              <a:t>The malware seller generally tended to have higher ratings than stolen data sellers.</a:t>
            </a:r>
          </a:p>
        </p:txBody>
      </p:sp>
      <p:cxnSp>
        <p:nvCxnSpPr>
          <p:cNvPr id="16" name="Elbow Connector 15"/>
          <p:cNvCxnSpPr>
            <a:stCxn id="14" idx="1"/>
            <a:endCxn id="15" idx="0"/>
          </p:cNvCxnSpPr>
          <p:nvPr/>
        </p:nvCxnSpPr>
        <p:spPr>
          <a:xfrm rot="10800000" flipV="1">
            <a:off x="3543300" y="2505075"/>
            <a:ext cx="323850" cy="2524125"/>
          </a:xfrm>
          <a:prstGeom prst="bentConnector2">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6" idx="1"/>
            <a:endCxn id="15" idx="3"/>
          </p:cNvCxnSpPr>
          <p:nvPr/>
        </p:nvCxnSpPr>
        <p:spPr>
          <a:xfrm rot="10800000" flipV="1">
            <a:off x="5029200" y="2505075"/>
            <a:ext cx="723900" cy="2943225"/>
          </a:xfrm>
          <a:prstGeom prst="bent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9486900" y="2085975"/>
            <a:ext cx="6096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9496425" y="3124200"/>
            <a:ext cx="6096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934200" y="5638800"/>
            <a:ext cx="3048000" cy="838200"/>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r>
              <a:rPr lang="en-US" dirty="0"/>
              <a:t>All three forums had equally fraudulent malware sellers and stolen data sellers.</a:t>
            </a:r>
          </a:p>
        </p:txBody>
      </p:sp>
      <p:cxnSp>
        <p:nvCxnSpPr>
          <p:cNvPr id="44" name="Elbow Connector 43"/>
          <p:cNvCxnSpPr>
            <a:stCxn id="41" idx="1"/>
            <a:endCxn id="43" idx="0"/>
          </p:cNvCxnSpPr>
          <p:nvPr/>
        </p:nvCxnSpPr>
        <p:spPr>
          <a:xfrm rot="10800000" flipV="1">
            <a:off x="8458200" y="2505075"/>
            <a:ext cx="1028700" cy="3133725"/>
          </a:xfrm>
          <a:prstGeom prst="bentConnector2">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42" idx="1"/>
            <a:endCxn id="43" idx="0"/>
          </p:cNvCxnSpPr>
          <p:nvPr/>
        </p:nvCxnSpPr>
        <p:spPr>
          <a:xfrm rot="10800000" flipV="1">
            <a:off x="8458202" y="3543300"/>
            <a:ext cx="1038225" cy="2095500"/>
          </a:xfrm>
          <a:prstGeom prst="bentConnector2">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9525000" y="4171950"/>
            <a:ext cx="6096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Elbow Connector 44"/>
          <p:cNvCxnSpPr>
            <a:stCxn id="54" idx="1"/>
            <a:endCxn id="43" idx="0"/>
          </p:cNvCxnSpPr>
          <p:nvPr/>
        </p:nvCxnSpPr>
        <p:spPr>
          <a:xfrm rot="10800000" flipV="1">
            <a:off x="8458200" y="4591050"/>
            <a:ext cx="1066800" cy="1047750"/>
          </a:xfrm>
          <a:prstGeom prst="bentConnector2">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05736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4" grpId="0" animBg="1"/>
      <p:bldP spid="15" grpId="0" animBg="1"/>
      <p:bldP spid="41" grpId="0" animBg="1"/>
      <p:bldP spid="42" grpId="0" animBg="1"/>
      <p:bldP spid="43" grpId="0" animBg="1"/>
      <p:bldP spid="5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492" y="260349"/>
            <a:ext cx="10515600" cy="1325563"/>
          </a:xfrm>
        </p:spPr>
        <p:txBody>
          <a:bodyPr>
            <a:normAutofit/>
          </a:bodyPr>
          <a:lstStyle/>
          <a:p>
            <a:r>
              <a:rPr lang="en-US" dirty="0" smtClean="0"/>
              <a:t>Case Study: Key Seller Profiling (LDA)</a:t>
            </a:r>
            <a:endParaRPr lang="en-US" dirty="0"/>
          </a:p>
        </p:txBody>
      </p:sp>
      <p:sp>
        <p:nvSpPr>
          <p:cNvPr id="4" name="Slide Number Placeholder 3"/>
          <p:cNvSpPr>
            <a:spLocks noGrp="1"/>
          </p:cNvSpPr>
          <p:nvPr>
            <p:ph type="sldNum" sz="quarter" idx="12"/>
          </p:nvPr>
        </p:nvSpPr>
        <p:spPr>
          <a:xfrm>
            <a:off x="8077200" y="6416676"/>
            <a:ext cx="2133600" cy="365125"/>
          </a:xfrm>
        </p:spPr>
        <p:txBody>
          <a:bodyPr/>
          <a:lstStyle/>
          <a:p>
            <a:fld id="{B6F15528-21DE-4FAA-801E-634DDDAF4B2B}" type="slidenum">
              <a:rPr lang="en-US" smtClean="0"/>
              <a:pPr/>
              <a:t>121</a:t>
            </a:fld>
            <a:endParaRPr lang="en-US"/>
          </a:p>
        </p:txBody>
      </p:sp>
      <p:graphicFrame>
        <p:nvGraphicFramePr>
          <p:cNvPr id="5" name="Table 4"/>
          <p:cNvGraphicFramePr>
            <a:graphicFrameLocks noGrp="1"/>
          </p:cNvGraphicFramePr>
          <p:nvPr>
            <p:extLst/>
          </p:nvPr>
        </p:nvGraphicFramePr>
        <p:xfrm>
          <a:off x="2028508" y="2102548"/>
          <a:ext cx="8134985" cy="2054656"/>
        </p:xfrm>
        <a:graphic>
          <a:graphicData uri="http://schemas.openxmlformats.org/drawingml/2006/table">
            <a:tbl>
              <a:tblPr/>
              <a:tblGrid>
                <a:gridCol w="362585">
                  <a:extLst>
                    <a:ext uri="{9D8B030D-6E8A-4147-A177-3AD203B41FA5}">
                      <a16:colId xmlns:a16="http://schemas.microsoft.com/office/drawing/2014/main" xmlns="" val="20000"/>
                    </a:ext>
                  </a:extLst>
                </a:gridCol>
                <a:gridCol w="5047615">
                  <a:extLst>
                    <a:ext uri="{9D8B030D-6E8A-4147-A177-3AD203B41FA5}">
                      <a16:colId xmlns:a16="http://schemas.microsoft.com/office/drawing/2014/main" xmlns="" val="20001"/>
                    </a:ext>
                  </a:extLst>
                </a:gridCol>
                <a:gridCol w="2724785">
                  <a:extLst>
                    <a:ext uri="{9D8B030D-6E8A-4147-A177-3AD203B41FA5}">
                      <a16:colId xmlns:a16="http://schemas.microsoft.com/office/drawing/2014/main" xmlns="" val="20002"/>
                    </a:ext>
                  </a:extLst>
                </a:gridCol>
              </a:tblGrid>
              <a:tr h="190500">
                <a:tc gridSpan="3">
                  <a:txBody>
                    <a:bodyPr/>
                    <a:lstStyle/>
                    <a:p>
                      <a:pPr marL="0" marR="0">
                        <a:lnSpc>
                          <a:spcPct val="107000"/>
                        </a:lnSpc>
                        <a:spcBef>
                          <a:spcPts val="0"/>
                        </a:spcBef>
                        <a:spcAft>
                          <a:spcPts val="0"/>
                        </a:spcAft>
                      </a:pPr>
                      <a:r>
                        <a:rPr lang="en-US" sz="1400" b="1" dirty="0">
                          <a:solidFill>
                            <a:srgbClr val="FFFFFF"/>
                          </a:solidFill>
                          <a:latin typeface="Calibri"/>
                          <a:ea typeface="Times New Roman"/>
                          <a:cs typeface="Times New Roman"/>
                        </a:rPr>
                        <a:t>Table </a:t>
                      </a:r>
                      <a:r>
                        <a:rPr lang="en-US" sz="1400" b="1" dirty="0" smtClean="0">
                          <a:solidFill>
                            <a:srgbClr val="FFFFFF"/>
                          </a:solidFill>
                          <a:latin typeface="Calibri"/>
                          <a:ea typeface="Times New Roman"/>
                          <a:cs typeface="Times New Roman"/>
                        </a:rPr>
                        <a:t>4. </a:t>
                      </a:r>
                      <a:r>
                        <a:rPr lang="en-US" sz="1400" b="1" dirty="0">
                          <a:solidFill>
                            <a:srgbClr val="FFFFFF"/>
                          </a:solidFill>
                          <a:latin typeface="Calibri"/>
                          <a:ea typeface="Times New Roman"/>
                          <a:cs typeface="Times New Roman"/>
                        </a:rPr>
                        <a:t>Top Seller Characteristics of </a:t>
                      </a:r>
                      <a:r>
                        <a:rPr lang="en-US" sz="1400" b="1" i="1" dirty="0" err="1">
                          <a:solidFill>
                            <a:srgbClr val="FFFFFF"/>
                          </a:solidFill>
                          <a:latin typeface="Calibri"/>
                          <a:ea typeface="Times New Roman"/>
                          <a:cs typeface="Times New Roman"/>
                        </a:rPr>
                        <a:t>Rescator</a:t>
                      </a:r>
                      <a:endParaRPr lang="en-US" sz="1400" dirty="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190500">
                <a:tc>
                  <a:txBody>
                    <a:bodyPr/>
                    <a:lstStyle/>
                    <a:p>
                      <a:pPr marL="0" marR="0" algn="ctr">
                        <a:lnSpc>
                          <a:spcPct val="107000"/>
                        </a:lnSpc>
                        <a:spcBef>
                          <a:spcPts val="0"/>
                        </a:spcBef>
                        <a:spcAft>
                          <a:spcPts val="0"/>
                        </a:spcAft>
                      </a:pPr>
                      <a:r>
                        <a:rPr lang="en-US" sz="1400" b="1">
                          <a:solidFill>
                            <a:srgbClr val="000000"/>
                          </a:solidFill>
                          <a:latin typeface="Calibri"/>
                          <a:ea typeface="Times New Roman"/>
                          <a:cs typeface="Times New Roman"/>
                        </a:rPr>
                        <a:t>#</a:t>
                      </a:r>
                      <a:endParaRPr lang="en-US" sz="14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solidFill>
                            <a:srgbClr val="000000"/>
                          </a:solidFill>
                          <a:latin typeface="Calibri"/>
                          <a:ea typeface="Times New Roman"/>
                          <a:cs typeface="Times New Roman"/>
                        </a:rPr>
                        <a:t>Top Keywords</a:t>
                      </a:r>
                      <a:endParaRPr lang="en-US" sz="14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solidFill>
                            <a:srgbClr val="000000"/>
                          </a:solidFill>
                          <a:latin typeface="Calibri"/>
                          <a:ea typeface="Times New Roman"/>
                          <a:cs typeface="Times New Roman"/>
                        </a:rPr>
                        <a:t>Interpretation</a:t>
                      </a:r>
                      <a:endParaRPr lang="en-US" sz="14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90500">
                <a:tc>
                  <a:txBody>
                    <a:bodyPr/>
                    <a:lstStyle/>
                    <a:p>
                      <a:pPr marL="0" marR="0" algn="ctr">
                        <a:lnSpc>
                          <a:spcPct val="107000"/>
                        </a:lnSpc>
                        <a:spcBef>
                          <a:spcPts val="0"/>
                        </a:spcBef>
                        <a:spcAft>
                          <a:spcPts val="0"/>
                        </a:spcAft>
                      </a:pPr>
                      <a:r>
                        <a:rPr lang="en-US" sz="1400">
                          <a:solidFill>
                            <a:srgbClr val="000000"/>
                          </a:solidFill>
                          <a:latin typeface="Calibri"/>
                          <a:ea typeface="Times New Roman"/>
                          <a:cs typeface="Times New Roman"/>
                        </a:rPr>
                        <a:t>5</a:t>
                      </a:r>
                      <a:endParaRPr lang="en-US" sz="14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solidFill>
                            <a:srgbClr val="000000"/>
                          </a:solidFill>
                          <a:latin typeface="Calibri"/>
                          <a:ea typeface="Times New Roman"/>
                          <a:cs typeface="Times New Roman"/>
                        </a:rPr>
                        <a:t>shop, wmz, icq, webmoney, price, dump, </a:t>
                      </a:r>
                      <a:endParaRPr lang="en-US" sz="14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0" marR="0">
                        <a:lnSpc>
                          <a:spcPct val="107000"/>
                        </a:lnSpc>
                        <a:spcBef>
                          <a:spcPts val="0"/>
                        </a:spcBef>
                        <a:spcAft>
                          <a:spcPts val="0"/>
                        </a:spcAft>
                      </a:pPr>
                      <a:r>
                        <a:rPr lang="en-US" sz="1400" b="1">
                          <a:solidFill>
                            <a:srgbClr val="000000"/>
                          </a:solidFill>
                          <a:latin typeface="Calibri"/>
                          <a:ea typeface="Times New Roman"/>
                          <a:cs typeface="Times New Roman"/>
                        </a:rPr>
                        <a:t>Product:</a:t>
                      </a:r>
                      <a:r>
                        <a:rPr lang="en-US" sz="1400">
                          <a:solidFill>
                            <a:srgbClr val="000000"/>
                          </a:solidFill>
                          <a:latin typeface="Calibri"/>
                          <a:ea typeface="Times New Roman"/>
                          <a:cs typeface="Times New Roman"/>
                        </a:rPr>
                        <a:t> CCs, dumps (valid, verified);</a:t>
                      </a:r>
                      <a:br>
                        <a:rPr lang="en-US" sz="1400">
                          <a:solidFill>
                            <a:srgbClr val="000000"/>
                          </a:solidFill>
                          <a:latin typeface="Calibri"/>
                          <a:ea typeface="Times New Roman"/>
                          <a:cs typeface="Times New Roman"/>
                        </a:rPr>
                      </a:br>
                      <a:r>
                        <a:rPr lang="en-US" sz="1400" b="1">
                          <a:solidFill>
                            <a:srgbClr val="000000"/>
                          </a:solidFill>
                          <a:latin typeface="Calibri"/>
                          <a:ea typeface="Times New Roman"/>
                          <a:cs typeface="Times New Roman"/>
                        </a:rPr>
                        <a:t>Payment:</a:t>
                      </a:r>
                      <a:r>
                        <a:rPr lang="en-US" sz="1400">
                          <a:solidFill>
                            <a:srgbClr val="000000"/>
                          </a:solidFill>
                          <a:latin typeface="Calibri"/>
                          <a:ea typeface="Times New Roman"/>
                          <a:cs typeface="Times New Roman"/>
                        </a:rPr>
                        <a:t> wmz, webmoney, bitcoin, lesspay;</a:t>
                      </a:r>
                      <a:br>
                        <a:rPr lang="en-US" sz="1400">
                          <a:solidFill>
                            <a:srgbClr val="000000"/>
                          </a:solidFill>
                          <a:latin typeface="Calibri"/>
                          <a:ea typeface="Times New Roman"/>
                          <a:cs typeface="Times New Roman"/>
                        </a:rPr>
                      </a:br>
                      <a:r>
                        <a:rPr lang="en-US" sz="1400" b="1">
                          <a:solidFill>
                            <a:srgbClr val="000000"/>
                          </a:solidFill>
                          <a:latin typeface="Calibri"/>
                          <a:ea typeface="Times New Roman"/>
                          <a:cs typeface="Times New Roman"/>
                        </a:rPr>
                        <a:t>Contact:</a:t>
                      </a:r>
                      <a:r>
                        <a:rPr lang="en-US" sz="1400">
                          <a:solidFill>
                            <a:srgbClr val="000000"/>
                          </a:solidFill>
                          <a:latin typeface="Calibri"/>
                          <a:ea typeface="Times New Roman"/>
                          <a:cs typeface="Times New Roman"/>
                        </a:rPr>
                        <a:t> shop, register, deposit, email, icq, jabber</a:t>
                      </a:r>
                      <a:endParaRPr lang="en-US" sz="14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90500">
                <a:tc>
                  <a:txBody>
                    <a:bodyPr/>
                    <a:lstStyle/>
                    <a:p>
                      <a:pPr marL="0" marR="0" algn="ctr">
                        <a:lnSpc>
                          <a:spcPct val="107000"/>
                        </a:lnSpc>
                        <a:spcBef>
                          <a:spcPts val="0"/>
                        </a:spcBef>
                        <a:spcAft>
                          <a:spcPts val="0"/>
                        </a:spcAft>
                      </a:pPr>
                      <a:r>
                        <a:rPr lang="en-US" sz="1400">
                          <a:solidFill>
                            <a:srgbClr val="000000"/>
                          </a:solidFill>
                          <a:latin typeface="Calibri"/>
                          <a:ea typeface="Times New Roman"/>
                          <a:cs typeface="Times New Roman"/>
                        </a:rPr>
                        <a:t>6</a:t>
                      </a:r>
                      <a:endParaRPr lang="en-US" sz="14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solidFill>
                            <a:srgbClr val="000000"/>
                          </a:solidFill>
                          <a:latin typeface="Calibri"/>
                          <a:ea typeface="Times New Roman"/>
                          <a:cs typeface="Times New Roman"/>
                        </a:rPr>
                        <a:t>валид(valid), чекер(checker), карты(cards), баланс(balance), карт(cards)</a:t>
                      </a:r>
                      <a:endParaRPr lang="en-US" sz="14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3"/>
                  </a:ext>
                </a:extLst>
              </a:tr>
              <a:tr h="190500">
                <a:tc>
                  <a:txBody>
                    <a:bodyPr/>
                    <a:lstStyle/>
                    <a:p>
                      <a:pPr marL="0" marR="0" algn="ctr">
                        <a:lnSpc>
                          <a:spcPct val="107000"/>
                        </a:lnSpc>
                        <a:spcBef>
                          <a:spcPts val="0"/>
                        </a:spcBef>
                        <a:spcAft>
                          <a:spcPts val="0"/>
                        </a:spcAft>
                      </a:pPr>
                      <a:r>
                        <a:rPr lang="en-US" sz="1400">
                          <a:solidFill>
                            <a:srgbClr val="000000"/>
                          </a:solidFill>
                          <a:latin typeface="Calibri"/>
                          <a:ea typeface="Times New Roman"/>
                          <a:cs typeface="Times New Roman"/>
                        </a:rPr>
                        <a:t>8</a:t>
                      </a:r>
                      <a:endParaRPr lang="en-US" sz="14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solidFill>
                            <a:srgbClr val="000000"/>
                          </a:solidFill>
                          <a:latin typeface="Calibri"/>
                          <a:ea typeface="Times New Roman"/>
                          <a:cs typeface="Times New Roman"/>
                        </a:rPr>
                        <a:t>shop, good, CCs, bases, update, cards, bitcoin, webmoney, validity, lesspay</a:t>
                      </a:r>
                      <a:endParaRPr lang="en-US" sz="14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4"/>
                  </a:ext>
                </a:extLst>
              </a:tr>
              <a:tr h="190500">
                <a:tc>
                  <a:txBody>
                    <a:bodyPr/>
                    <a:lstStyle/>
                    <a:p>
                      <a:pPr marL="0" marR="0" algn="ctr">
                        <a:lnSpc>
                          <a:spcPct val="107000"/>
                        </a:lnSpc>
                        <a:spcBef>
                          <a:spcPts val="0"/>
                        </a:spcBef>
                        <a:spcAft>
                          <a:spcPts val="0"/>
                        </a:spcAft>
                      </a:pPr>
                      <a:r>
                        <a:rPr lang="en-US" sz="1400">
                          <a:solidFill>
                            <a:srgbClr val="000000"/>
                          </a:solidFill>
                          <a:latin typeface="Calibri"/>
                          <a:ea typeface="Times New Roman"/>
                          <a:cs typeface="Times New Roman"/>
                        </a:rPr>
                        <a:t>11</a:t>
                      </a:r>
                      <a:endParaRPr lang="en-US" sz="14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solidFill>
                            <a:srgbClr val="000000"/>
                          </a:solidFill>
                          <a:latin typeface="Calibri"/>
                          <a:ea typeface="Times New Roman"/>
                          <a:cs typeface="Times New Roman"/>
                        </a:rPr>
                        <a:t>dollars, dumps, deposit, payment, sell, online, verified</a:t>
                      </a:r>
                      <a:endParaRPr lang="en-US" sz="140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5"/>
                  </a:ext>
                </a:extLst>
              </a:tr>
              <a:tr h="190500">
                <a:tc>
                  <a:txBody>
                    <a:bodyPr/>
                    <a:lstStyle/>
                    <a:p>
                      <a:pPr marL="0" marR="0" algn="ctr">
                        <a:lnSpc>
                          <a:spcPct val="107000"/>
                        </a:lnSpc>
                        <a:spcBef>
                          <a:spcPts val="0"/>
                        </a:spcBef>
                        <a:spcAft>
                          <a:spcPts val="0"/>
                        </a:spcAft>
                      </a:pPr>
                      <a:r>
                        <a:rPr lang="en-US" sz="1400">
                          <a:solidFill>
                            <a:srgbClr val="000000"/>
                          </a:solidFill>
                          <a:latin typeface="Calibri"/>
                          <a:ea typeface="Times New Roman"/>
                          <a:cs typeface="Times New Roman"/>
                        </a:rPr>
                        <a:t>16</a:t>
                      </a:r>
                      <a:endParaRPr lang="en-US" sz="14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solidFill>
                            <a:srgbClr val="000000"/>
                          </a:solidFill>
                          <a:latin typeface="Calibri"/>
                          <a:ea typeface="Times New Roman"/>
                          <a:cs typeface="Times New Roman"/>
                        </a:rPr>
                        <a:t>email, shop, register, </a:t>
                      </a:r>
                      <a:r>
                        <a:rPr lang="en-US" sz="1400" dirty="0" err="1">
                          <a:solidFill>
                            <a:srgbClr val="000000"/>
                          </a:solidFill>
                          <a:latin typeface="Calibri"/>
                          <a:ea typeface="Times New Roman"/>
                          <a:cs typeface="Times New Roman"/>
                        </a:rPr>
                        <a:t>icq</a:t>
                      </a:r>
                      <a:r>
                        <a:rPr lang="en-US" sz="1400" dirty="0">
                          <a:solidFill>
                            <a:srgbClr val="000000"/>
                          </a:solidFill>
                          <a:latin typeface="Calibri"/>
                          <a:ea typeface="Times New Roman"/>
                          <a:cs typeface="Times New Roman"/>
                        </a:rPr>
                        <a:t>, account, jabber, </a:t>
                      </a:r>
                      <a:endParaRPr lang="en-US" sz="1400" dirty="0">
                        <a:latin typeface="Times New Roman"/>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6"/>
                  </a:ext>
                </a:extLst>
              </a:tr>
            </a:tbl>
          </a:graphicData>
        </a:graphic>
      </p:graphicFrame>
      <p:pic>
        <p:nvPicPr>
          <p:cNvPr id="6" name="Picture 5" descr="rescator illustration.png"/>
          <p:cNvPicPr/>
          <p:nvPr/>
        </p:nvPicPr>
        <p:blipFill>
          <a:blip r:embed="rId3" cstate="print"/>
          <a:stretch>
            <a:fillRect/>
          </a:stretch>
        </p:blipFill>
        <p:spPr>
          <a:xfrm>
            <a:off x="1981200" y="4216330"/>
            <a:ext cx="2820838" cy="2336871"/>
          </a:xfrm>
          <a:prstGeom prst="rect">
            <a:avLst/>
          </a:prstGeom>
        </p:spPr>
      </p:pic>
      <p:pic>
        <p:nvPicPr>
          <p:cNvPr id="7" name="Picture 6" descr="shop screen shot.png"/>
          <p:cNvPicPr/>
          <p:nvPr/>
        </p:nvPicPr>
        <p:blipFill>
          <a:blip r:embed="rId4" cstate="print"/>
          <a:stretch>
            <a:fillRect/>
          </a:stretch>
        </p:blipFill>
        <p:spPr>
          <a:xfrm>
            <a:off x="5029200" y="4215442"/>
            <a:ext cx="2925658" cy="2337759"/>
          </a:xfrm>
          <a:prstGeom prst="rect">
            <a:avLst/>
          </a:prstGeom>
        </p:spPr>
      </p:pic>
      <p:sp>
        <p:nvSpPr>
          <p:cNvPr id="8" name="TextBox 7"/>
          <p:cNvSpPr txBox="1"/>
          <p:nvPr/>
        </p:nvSpPr>
        <p:spPr>
          <a:xfrm>
            <a:off x="4695825" y="5257800"/>
            <a:ext cx="436338" cy="369332"/>
          </a:xfrm>
          <a:prstGeom prst="rect">
            <a:avLst/>
          </a:prstGeom>
          <a:noFill/>
        </p:spPr>
        <p:txBody>
          <a:bodyPr wrap="none" rtlCol="0">
            <a:spAutoFit/>
          </a:bodyPr>
          <a:lstStyle/>
          <a:p>
            <a:r>
              <a:rPr lang="en-US" dirty="0"/>
              <a:t>(a)</a:t>
            </a:r>
          </a:p>
        </p:txBody>
      </p:sp>
      <p:sp>
        <p:nvSpPr>
          <p:cNvPr id="9" name="TextBox 8"/>
          <p:cNvSpPr txBox="1"/>
          <p:nvPr/>
        </p:nvSpPr>
        <p:spPr>
          <a:xfrm>
            <a:off x="7791450" y="5257800"/>
            <a:ext cx="447558" cy="369332"/>
          </a:xfrm>
          <a:prstGeom prst="rect">
            <a:avLst/>
          </a:prstGeom>
          <a:noFill/>
        </p:spPr>
        <p:txBody>
          <a:bodyPr wrap="none" rtlCol="0">
            <a:spAutoFit/>
          </a:bodyPr>
          <a:lstStyle/>
          <a:p>
            <a:r>
              <a:rPr lang="en-US" dirty="0"/>
              <a:t>(b)</a:t>
            </a:r>
          </a:p>
        </p:txBody>
      </p:sp>
      <p:sp>
        <p:nvSpPr>
          <p:cNvPr id="10" name="TextBox 9"/>
          <p:cNvSpPr txBox="1"/>
          <p:nvPr/>
        </p:nvSpPr>
        <p:spPr>
          <a:xfrm>
            <a:off x="8305800" y="4602540"/>
            <a:ext cx="2362200" cy="1569660"/>
          </a:xfrm>
          <a:prstGeom prst="rect">
            <a:avLst/>
          </a:prstGeom>
          <a:noFill/>
        </p:spPr>
        <p:txBody>
          <a:bodyPr wrap="square" rtlCol="0">
            <a:spAutoFit/>
          </a:bodyPr>
          <a:lstStyle/>
          <a:p>
            <a:r>
              <a:rPr lang="en-US" sz="1600" dirty="0"/>
              <a:t>Figure 4. Illustration of Seller Characteristics</a:t>
            </a:r>
            <a:r>
              <a:rPr lang="en-US" sz="1600"/>
              <a:t>: </a:t>
            </a:r>
          </a:p>
          <a:p>
            <a:r>
              <a:rPr lang="en-US" sz="1600"/>
              <a:t>(a) seller </a:t>
            </a:r>
            <a:r>
              <a:rPr lang="en-US" sz="1600" dirty="0"/>
              <a:t>characteristics reflected from </a:t>
            </a:r>
            <a:r>
              <a:rPr lang="en-US" sz="1600" dirty="0" err="1"/>
              <a:t>Rescator’s</a:t>
            </a:r>
            <a:r>
              <a:rPr lang="en-US" sz="1600" dirty="0"/>
              <a:t> advertisement</a:t>
            </a:r>
            <a:r>
              <a:rPr lang="en-US" sz="1600"/>
              <a:t>; (</a:t>
            </a:r>
            <a:r>
              <a:rPr lang="en-US" sz="1600" dirty="0"/>
              <a:t>b) </a:t>
            </a:r>
            <a:r>
              <a:rPr lang="en-US" sz="1600" err="1"/>
              <a:t>Rescator’s</a:t>
            </a:r>
            <a:r>
              <a:rPr lang="en-US" sz="1600"/>
              <a:t> carding shop</a:t>
            </a:r>
            <a:endParaRPr lang="en-US" sz="1600" dirty="0"/>
          </a:p>
        </p:txBody>
      </p:sp>
      <p:sp>
        <p:nvSpPr>
          <p:cNvPr id="11" name="Curved Left Arrow 10"/>
          <p:cNvSpPr/>
          <p:nvPr/>
        </p:nvSpPr>
        <p:spPr>
          <a:xfrm rot="10800000">
            <a:off x="1600199" y="3352800"/>
            <a:ext cx="457200" cy="1216152"/>
          </a:xfrm>
          <a:prstGeom prst="curvedLef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12" name="Content Placeholder 11"/>
          <p:cNvSpPr>
            <a:spLocks noGrp="1"/>
          </p:cNvSpPr>
          <p:nvPr>
            <p:ph idx="1"/>
          </p:nvPr>
        </p:nvSpPr>
        <p:spPr/>
        <p:txBody>
          <a:bodyPr/>
          <a:lstStyle/>
          <a:p>
            <a:endParaRPr lang="en-US"/>
          </a:p>
        </p:txBody>
      </p:sp>
      <p:sp>
        <p:nvSpPr>
          <p:cNvPr id="13" name="Rectangle 12"/>
          <p:cNvSpPr/>
          <p:nvPr/>
        </p:nvSpPr>
        <p:spPr>
          <a:xfrm>
            <a:off x="7360478" y="2263649"/>
            <a:ext cx="2926522" cy="178905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0295157"/>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560545882"/>
              </p:ext>
            </p:extLst>
          </p:nvPr>
        </p:nvGraphicFramePr>
        <p:xfrm>
          <a:off x="1981200" y="4648200"/>
          <a:ext cx="8288970" cy="1787652"/>
        </p:xfrm>
        <a:graphic>
          <a:graphicData uri="http://schemas.openxmlformats.org/drawingml/2006/table">
            <a:tbl>
              <a:tblPr/>
              <a:tblGrid>
                <a:gridCol w="2133580">
                  <a:extLst>
                    <a:ext uri="{9D8B030D-6E8A-4147-A177-3AD203B41FA5}">
                      <a16:colId xmlns:a16="http://schemas.microsoft.com/office/drawing/2014/main" xmlns="" val="20000"/>
                    </a:ext>
                  </a:extLst>
                </a:gridCol>
                <a:gridCol w="1578220">
                  <a:extLst>
                    <a:ext uri="{9D8B030D-6E8A-4147-A177-3AD203B41FA5}">
                      <a16:colId xmlns:a16="http://schemas.microsoft.com/office/drawing/2014/main" xmlns="" val="20001"/>
                    </a:ext>
                  </a:extLst>
                </a:gridCol>
                <a:gridCol w="1447255">
                  <a:extLst>
                    <a:ext uri="{9D8B030D-6E8A-4147-A177-3AD203B41FA5}">
                      <a16:colId xmlns:a16="http://schemas.microsoft.com/office/drawing/2014/main" xmlns="" val="20002"/>
                    </a:ext>
                  </a:extLst>
                </a:gridCol>
                <a:gridCol w="1695923">
                  <a:extLst>
                    <a:ext uri="{9D8B030D-6E8A-4147-A177-3AD203B41FA5}">
                      <a16:colId xmlns:a16="http://schemas.microsoft.com/office/drawing/2014/main" xmlns="" val="20003"/>
                    </a:ext>
                  </a:extLst>
                </a:gridCol>
                <a:gridCol w="1433992">
                  <a:extLst>
                    <a:ext uri="{9D8B030D-6E8A-4147-A177-3AD203B41FA5}">
                      <a16:colId xmlns:a16="http://schemas.microsoft.com/office/drawing/2014/main" xmlns="" val="20004"/>
                    </a:ext>
                  </a:extLst>
                </a:gridCol>
              </a:tblGrid>
              <a:tr h="289560">
                <a:tc>
                  <a:txBody>
                    <a:bodyPr/>
                    <a:lstStyle/>
                    <a:p>
                      <a:pPr marL="0" marR="0" algn="ctr">
                        <a:lnSpc>
                          <a:spcPct val="115000"/>
                        </a:lnSpc>
                        <a:spcBef>
                          <a:spcPts val="0"/>
                        </a:spcBef>
                        <a:spcAft>
                          <a:spcPts val="0"/>
                        </a:spcAft>
                      </a:pPr>
                      <a:r>
                        <a:rPr lang="en-US" sz="1700" b="1" dirty="0">
                          <a:solidFill>
                            <a:srgbClr val="000000"/>
                          </a:solidFill>
                          <a:latin typeface="Calibri"/>
                          <a:ea typeface="Times New Roman"/>
                          <a:cs typeface="Times New Roman"/>
                        </a:rPr>
                        <a:t>Carding shop</a:t>
                      </a:r>
                      <a:endParaRPr lang="en-US" sz="1700" dirty="0">
                        <a:latin typeface="Times New Roman"/>
                        <a:ea typeface="SimSun"/>
                        <a:cs typeface="Times New Roman"/>
                      </a:endParaRPr>
                    </a:p>
                  </a:txBody>
                  <a:tcPr marL="94422" marR="944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700" b="1" dirty="0">
                          <a:solidFill>
                            <a:srgbClr val="000000"/>
                          </a:solidFill>
                          <a:latin typeface="Calibri"/>
                          <a:ea typeface="Times New Roman"/>
                          <a:cs typeface="Times New Roman"/>
                        </a:rPr>
                        <a:t>Products</a:t>
                      </a:r>
                      <a:endParaRPr lang="en-US" sz="1700" dirty="0">
                        <a:latin typeface="Times New Roman"/>
                        <a:ea typeface="SimSun"/>
                        <a:cs typeface="Times New Roman"/>
                      </a:endParaRPr>
                    </a:p>
                  </a:txBody>
                  <a:tcPr marL="94422" marR="944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700" b="1" dirty="0">
                          <a:solidFill>
                            <a:srgbClr val="000000"/>
                          </a:solidFill>
                          <a:latin typeface="Calibri"/>
                          <a:ea typeface="Times New Roman"/>
                          <a:cs typeface="Times New Roman"/>
                        </a:rPr>
                        <a:t>Date</a:t>
                      </a:r>
                      <a:endParaRPr lang="en-US" sz="1700" dirty="0">
                        <a:latin typeface="Times New Roman"/>
                        <a:ea typeface="SimSun"/>
                        <a:cs typeface="Times New Roman"/>
                      </a:endParaRPr>
                    </a:p>
                  </a:txBody>
                  <a:tcPr marL="94422" marR="944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700" b="1" dirty="0">
                          <a:solidFill>
                            <a:srgbClr val="000000"/>
                          </a:solidFill>
                          <a:latin typeface="Calibri"/>
                          <a:ea typeface="Times New Roman"/>
                          <a:cs typeface="Times New Roman"/>
                        </a:rPr>
                        <a:t>Collected Listings</a:t>
                      </a:r>
                      <a:endParaRPr lang="en-US" sz="1700" dirty="0">
                        <a:latin typeface="Times New Roman"/>
                        <a:ea typeface="SimSun"/>
                        <a:cs typeface="Times New Roman"/>
                      </a:endParaRPr>
                    </a:p>
                  </a:txBody>
                  <a:tcPr marL="94422" marR="944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700" b="1" dirty="0">
                          <a:solidFill>
                            <a:srgbClr val="000000"/>
                          </a:solidFill>
                          <a:latin typeface="Calibri"/>
                          <a:ea typeface="Times New Roman"/>
                          <a:cs typeface="Times New Roman"/>
                        </a:rPr>
                        <a:t>Location Level</a:t>
                      </a:r>
                      <a:endParaRPr lang="en-US" sz="1700" dirty="0">
                        <a:latin typeface="Times New Roman"/>
                        <a:ea typeface="SimSun"/>
                        <a:cs typeface="Times New Roman"/>
                      </a:endParaRPr>
                    </a:p>
                  </a:txBody>
                  <a:tcPr marL="94422" marR="944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89560">
                <a:tc>
                  <a:txBody>
                    <a:bodyPr/>
                    <a:lstStyle/>
                    <a:p>
                      <a:pPr marL="0" marR="0">
                        <a:lnSpc>
                          <a:spcPct val="115000"/>
                        </a:lnSpc>
                        <a:spcBef>
                          <a:spcPts val="0"/>
                        </a:spcBef>
                        <a:spcAft>
                          <a:spcPts val="0"/>
                        </a:spcAft>
                      </a:pPr>
                      <a:r>
                        <a:rPr lang="en-US" sz="1700">
                          <a:solidFill>
                            <a:srgbClr val="000000"/>
                          </a:solidFill>
                          <a:latin typeface="Calibri"/>
                          <a:ea typeface="Times New Roman"/>
                          <a:cs typeface="Times New Roman"/>
                        </a:rPr>
                        <a:t>Rescator </a:t>
                      </a:r>
                      <a:endParaRPr lang="en-US" sz="1700">
                        <a:latin typeface="Times New Roman"/>
                        <a:ea typeface="SimSun"/>
                        <a:cs typeface="Times New Roman"/>
                      </a:endParaRPr>
                    </a:p>
                  </a:txBody>
                  <a:tcPr marL="94422" marR="944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700">
                          <a:solidFill>
                            <a:srgbClr val="000000"/>
                          </a:solidFill>
                          <a:latin typeface="Calibri"/>
                          <a:ea typeface="Times New Roman"/>
                          <a:cs typeface="Times New Roman"/>
                        </a:rPr>
                        <a:t>CC&amp;Dump </a:t>
                      </a:r>
                      <a:endParaRPr lang="en-US" sz="1700">
                        <a:latin typeface="Times New Roman"/>
                        <a:ea typeface="SimSun"/>
                        <a:cs typeface="Times New Roman"/>
                      </a:endParaRPr>
                    </a:p>
                  </a:txBody>
                  <a:tcPr marL="94422" marR="944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700" dirty="0" smtClean="0">
                          <a:solidFill>
                            <a:srgbClr val="000000"/>
                          </a:solidFill>
                          <a:latin typeface="Calibri"/>
                          <a:ea typeface="Times New Roman"/>
                          <a:cs typeface="Times New Roman"/>
                        </a:rPr>
                        <a:t>2/6/2015</a:t>
                      </a:r>
                      <a:endParaRPr lang="en-US" sz="1700" dirty="0">
                        <a:latin typeface="Times New Roman"/>
                        <a:ea typeface="SimSun"/>
                        <a:cs typeface="Times New Roman"/>
                      </a:endParaRPr>
                    </a:p>
                  </a:txBody>
                  <a:tcPr marL="94422" marR="944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700">
                          <a:solidFill>
                            <a:srgbClr val="000000"/>
                          </a:solidFill>
                          <a:latin typeface="Calibri"/>
                          <a:ea typeface="Times New Roman"/>
                          <a:cs typeface="Times New Roman"/>
                        </a:rPr>
                        <a:t>9,055</a:t>
                      </a:r>
                      <a:endParaRPr lang="en-US" sz="1700">
                        <a:latin typeface="Times New Roman"/>
                        <a:ea typeface="SimSun"/>
                        <a:cs typeface="Times New Roman"/>
                      </a:endParaRPr>
                    </a:p>
                  </a:txBody>
                  <a:tcPr marL="94422" marR="944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700" b="1" dirty="0">
                          <a:solidFill>
                            <a:srgbClr val="FF0000"/>
                          </a:solidFill>
                          <a:latin typeface="Calibri"/>
                          <a:ea typeface="Times New Roman"/>
                          <a:cs typeface="Times New Roman"/>
                        </a:rPr>
                        <a:t>Zip</a:t>
                      </a:r>
                      <a:endParaRPr lang="en-US" sz="1700" b="1" dirty="0">
                        <a:solidFill>
                          <a:srgbClr val="FF0000"/>
                        </a:solidFill>
                        <a:latin typeface="Times New Roman"/>
                        <a:ea typeface="SimSun"/>
                        <a:cs typeface="Times New Roman"/>
                      </a:endParaRPr>
                    </a:p>
                  </a:txBody>
                  <a:tcPr marL="94422" marR="944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89560">
                <a:tc>
                  <a:txBody>
                    <a:bodyPr/>
                    <a:lstStyle/>
                    <a:p>
                      <a:pPr marL="0" marR="0">
                        <a:lnSpc>
                          <a:spcPct val="115000"/>
                        </a:lnSpc>
                        <a:spcBef>
                          <a:spcPts val="0"/>
                        </a:spcBef>
                        <a:spcAft>
                          <a:spcPts val="0"/>
                        </a:spcAft>
                      </a:pPr>
                      <a:r>
                        <a:rPr lang="en-US" sz="1700">
                          <a:solidFill>
                            <a:srgbClr val="000000"/>
                          </a:solidFill>
                          <a:latin typeface="Calibri"/>
                          <a:ea typeface="Times New Roman"/>
                          <a:cs typeface="Times New Roman"/>
                        </a:rPr>
                        <a:t>Galaxycvv </a:t>
                      </a:r>
                      <a:endParaRPr lang="en-US" sz="1700">
                        <a:latin typeface="Times New Roman"/>
                        <a:ea typeface="SimSun"/>
                        <a:cs typeface="Times New Roman"/>
                      </a:endParaRPr>
                    </a:p>
                  </a:txBody>
                  <a:tcPr marL="94422" marR="944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700">
                          <a:solidFill>
                            <a:srgbClr val="000000"/>
                          </a:solidFill>
                          <a:latin typeface="Calibri"/>
                          <a:ea typeface="Times New Roman"/>
                          <a:cs typeface="Times New Roman"/>
                        </a:rPr>
                        <a:t>CC&amp;Dump </a:t>
                      </a:r>
                      <a:endParaRPr lang="en-US" sz="1700">
                        <a:latin typeface="Times New Roman"/>
                        <a:ea typeface="SimSun"/>
                        <a:cs typeface="Times New Roman"/>
                      </a:endParaRPr>
                    </a:p>
                  </a:txBody>
                  <a:tcPr marL="94422" marR="944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700" dirty="0" smtClean="0">
                          <a:solidFill>
                            <a:srgbClr val="000000"/>
                          </a:solidFill>
                          <a:latin typeface="Calibri"/>
                          <a:ea typeface="Times New Roman"/>
                          <a:cs typeface="Times New Roman"/>
                        </a:rPr>
                        <a:t>2/6/2015</a:t>
                      </a:r>
                      <a:endParaRPr lang="en-US" sz="1700" dirty="0">
                        <a:latin typeface="Times New Roman"/>
                        <a:ea typeface="SimSun"/>
                        <a:cs typeface="Times New Roman"/>
                      </a:endParaRPr>
                    </a:p>
                  </a:txBody>
                  <a:tcPr marL="94422" marR="944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700">
                          <a:solidFill>
                            <a:srgbClr val="000000"/>
                          </a:solidFill>
                          <a:latin typeface="Calibri"/>
                          <a:ea typeface="Times New Roman"/>
                          <a:cs typeface="Times New Roman"/>
                        </a:rPr>
                        <a:t>32,755</a:t>
                      </a:r>
                      <a:endParaRPr lang="en-US" sz="1700">
                        <a:latin typeface="Times New Roman"/>
                        <a:ea typeface="SimSun"/>
                        <a:cs typeface="Times New Roman"/>
                      </a:endParaRPr>
                    </a:p>
                  </a:txBody>
                  <a:tcPr marL="94422" marR="944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700">
                          <a:solidFill>
                            <a:srgbClr val="000000"/>
                          </a:solidFill>
                          <a:latin typeface="Calibri"/>
                          <a:ea typeface="Times New Roman"/>
                          <a:cs typeface="Times New Roman"/>
                        </a:rPr>
                        <a:t>City</a:t>
                      </a:r>
                      <a:endParaRPr lang="en-US" sz="1700">
                        <a:latin typeface="Times New Roman"/>
                        <a:ea typeface="SimSun"/>
                        <a:cs typeface="Times New Roman"/>
                      </a:endParaRPr>
                    </a:p>
                  </a:txBody>
                  <a:tcPr marL="94422" marR="944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89560">
                <a:tc>
                  <a:txBody>
                    <a:bodyPr/>
                    <a:lstStyle/>
                    <a:p>
                      <a:pPr marL="0" marR="0">
                        <a:lnSpc>
                          <a:spcPct val="115000"/>
                        </a:lnSpc>
                        <a:spcBef>
                          <a:spcPts val="0"/>
                        </a:spcBef>
                        <a:spcAft>
                          <a:spcPts val="0"/>
                        </a:spcAft>
                      </a:pPr>
                      <a:r>
                        <a:rPr lang="en-US" sz="1700">
                          <a:solidFill>
                            <a:srgbClr val="000000"/>
                          </a:solidFill>
                          <a:latin typeface="Calibri"/>
                          <a:ea typeface="Times New Roman"/>
                          <a:cs typeface="Times New Roman"/>
                        </a:rPr>
                        <a:t>cvv-store.su </a:t>
                      </a:r>
                      <a:endParaRPr lang="en-US" sz="1700">
                        <a:latin typeface="Times New Roman"/>
                        <a:ea typeface="SimSun"/>
                        <a:cs typeface="Times New Roman"/>
                      </a:endParaRPr>
                    </a:p>
                  </a:txBody>
                  <a:tcPr marL="94422" marR="944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700">
                          <a:solidFill>
                            <a:srgbClr val="000000"/>
                          </a:solidFill>
                          <a:latin typeface="Calibri"/>
                          <a:ea typeface="Times New Roman"/>
                          <a:cs typeface="Times New Roman"/>
                        </a:rPr>
                        <a:t>CC </a:t>
                      </a:r>
                      <a:endParaRPr lang="en-US" sz="1700">
                        <a:latin typeface="Times New Roman"/>
                        <a:ea typeface="SimSun"/>
                        <a:cs typeface="Times New Roman"/>
                      </a:endParaRPr>
                    </a:p>
                  </a:txBody>
                  <a:tcPr marL="94422" marR="944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700" dirty="0" smtClean="0">
                          <a:solidFill>
                            <a:srgbClr val="000000"/>
                          </a:solidFill>
                          <a:latin typeface="Calibri"/>
                          <a:ea typeface="Times New Roman"/>
                          <a:cs typeface="Times New Roman"/>
                        </a:rPr>
                        <a:t>2/6/2015</a:t>
                      </a:r>
                      <a:endParaRPr lang="en-US" sz="1700" dirty="0">
                        <a:latin typeface="Times New Roman"/>
                        <a:ea typeface="SimSun"/>
                        <a:cs typeface="Times New Roman"/>
                      </a:endParaRPr>
                    </a:p>
                  </a:txBody>
                  <a:tcPr marL="94422" marR="944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700">
                          <a:solidFill>
                            <a:srgbClr val="000000"/>
                          </a:solidFill>
                          <a:latin typeface="Calibri"/>
                          <a:ea typeface="Times New Roman"/>
                          <a:cs typeface="Times New Roman"/>
                        </a:rPr>
                        <a:t>31,573</a:t>
                      </a:r>
                      <a:endParaRPr lang="en-US" sz="1700">
                        <a:latin typeface="Times New Roman"/>
                        <a:ea typeface="SimSun"/>
                        <a:cs typeface="Times New Roman"/>
                      </a:endParaRPr>
                    </a:p>
                  </a:txBody>
                  <a:tcPr marL="94422" marR="944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700">
                          <a:solidFill>
                            <a:srgbClr val="000000"/>
                          </a:solidFill>
                          <a:latin typeface="Calibri"/>
                          <a:ea typeface="Times New Roman"/>
                          <a:cs typeface="Times New Roman"/>
                        </a:rPr>
                        <a:t>Country</a:t>
                      </a:r>
                      <a:endParaRPr lang="en-US" sz="1700">
                        <a:latin typeface="Times New Roman"/>
                        <a:ea typeface="SimSun"/>
                        <a:cs typeface="Times New Roman"/>
                      </a:endParaRPr>
                    </a:p>
                  </a:txBody>
                  <a:tcPr marL="94422" marR="944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89560">
                <a:tc>
                  <a:txBody>
                    <a:bodyPr/>
                    <a:lstStyle/>
                    <a:p>
                      <a:pPr marL="0" marR="0">
                        <a:lnSpc>
                          <a:spcPct val="115000"/>
                        </a:lnSpc>
                        <a:spcBef>
                          <a:spcPts val="0"/>
                        </a:spcBef>
                        <a:spcAft>
                          <a:spcPts val="0"/>
                        </a:spcAft>
                      </a:pPr>
                      <a:r>
                        <a:rPr lang="en-US" sz="1700">
                          <a:solidFill>
                            <a:srgbClr val="000000"/>
                          </a:solidFill>
                          <a:latin typeface="Calibri"/>
                          <a:ea typeface="Times New Roman"/>
                          <a:cs typeface="Times New Roman"/>
                        </a:rPr>
                        <a:t>source4dumps </a:t>
                      </a:r>
                      <a:endParaRPr lang="en-US" sz="1700">
                        <a:latin typeface="Times New Roman"/>
                        <a:ea typeface="SimSun"/>
                        <a:cs typeface="Times New Roman"/>
                      </a:endParaRPr>
                    </a:p>
                  </a:txBody>
                  <a:tcPr marL="94422" marR="944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700">
                          <a:solidFill>
                            <a:srgbClr val="000000"/>
                          </a:solidFill>
                          <a:latin typeface="Calibri"/>
                          <a:ea typeface="Times New Roman"/>
                          <a:cs typeface="Times New Roman"/>
                        </a:rPr>
                        <a:t>Dump </a:t>
                      </a:r>
                      <a:endParaRPr lang="en-US" sz="1700">
                        <a:latin typeface="Times New Roman"/>
                        <a:ea typeface="SimSun"/>
                        <a:cs typeface="Times New Roman"/>
                      </a:endParaRPr>
                    </a:p>
                  </a:txBody>
                  <a:tcPr marL="94422" marR="944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700" dirty="0" smtClean="0">
                          <a:solidFill>
                            <a:srgbClr val="000000"/>
                          </a:solidFill>
                          <a:latin typeface="Calibri"/>
                          <a:ea typeface="Times New Roman"/>
                          <a:cs typeface="Times New Roman"/>
                        </a:rPr>
                        <a:t>2/6/2015</a:t>
                      </a:r>
                      <a:endParaRPr lang="en-US" sz="1700" dirty="0">
                        <a:latin typeface="Times New Roman"/>
                        <a:ea typeface="SimSun"/>
                        <a:cs typeface="Times New Roman"/>
                      </a:endParaRPr>
                    </a:p>
                  </a:txBody>
                  <a:tcPr marL="94422" marR="944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700">
                          <a:solidFill>
                            <a:srgbClr val="000000"/>
                          </a:solidFill>
                          <a:latin typeface="Calibri"/>
                          <a:ea typeface="Times New Roman"/>
                          <a:cs typeface="Times New Roman"/>
                        </a:rPr>
                        <a:t>189,132</a:t>
                      </a:r>
                      <a:endParaRPr lang="en-US" sz="1700">
                        <a:latin typeface="Times New Roman"/>
                        <a:ea typeface="SimSun"/>
                        <a:cs typeface="Times New Roman"/>
                      </a:endParaRPr>
                    </a:p>
                  </a:txBody>
                  <a:tcPr marL="94422" marR="944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700" dirty="0">
                          <a:solidFill>
                            <a:srgbClr val="000000"/>
                          </a:solidFill>
                          <a:latin typeface="Calibri"/>
                          <a:ea typeface="Times New Roman"/>
                          <a:cs typeface="Times New Roman"/>
                        </a:rPr>
                        <a:t>Country</a:t>
                      </a:r>
                      <a:endParaRPr lang="en-US" sz="1700" dirty="0">
                        <a:latin typeface="Times New Roman"/>
                        <a:ea typeface="SimSun"/>
                        <a:cs typeface="Times New Roman"/>
                      </a:endParaRPr>
                    </a:p>
                  </a:txBody>
                  <a:tcPr marL="94422" marR="944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5" name="TextBox 4"/>
          <p:cNvSpPr txBox="1"/>
          <p:nvPr/>
        </p:nvSpPr>
        <p:spPr>
          <a:xfrm>
            <a:off x="3072714" y="6426883"/>
            <a:ext cx="6022354" cy="369332"/>
          </a:xfrm>
          <a:prstGeom prst="rect">
            <a:avLst/>
          </a:prstGeom>
          <a:noFill/>
        </p:spPr>
        <p:txBody>
          <a:bodyPr wrap="none" rtlCol="0">
            <a:spAutoFit/>
          </a:bodyPr>
          <a:lstStyle/>
          <a:p>
            <a:r>
              <a:rPr lang="en-US" dirty="0"/>
              <a:t>Table 7. Summary of the carding shops that we are monitoring</a:t>
            </a:r>
          </a:p>
        </p:txBody>
      </p:sp>
      <p:graphicFrame>
        <p:nvGraphicFramePr>
          <p:cNvPr id="6" name="Table 5"/>
          <p:cNvGraphicFramePr>
            <a:graphicFrameLocks noGrp="1"/>
          </p:cNvGraphicFramePr>
          <p:nvPr>
            <p:extLst>
              <p:ext uri="{D42A27DB-BD31-4B8C-83A1-F6EECF244321}">
                <p14:modId xmlns:p14="http://schemas.microsoft.com/office/powerpoint/2010/main" val="1813973682"/>
              </p:ext>
            </p:extLst>
          </p:nvPr>
        </p:nvGraphicFramePr>
        <p:xfrm>
          <a:off x="1981200" y="76200"/>
          <a:ext cx="8305800" cy="4101084"/>
        </p:xfrm>
        <a:graphic>
          <a:graphicData uri="http://schemas.openxmlformats.org/drawingml/2006/table">
            <a:tbl>
              <a:tblPr/>
              <a:tblGrid>
                <a:gridCol w="838200">
                  <a:extLst>
                    <a:ext uri="{9D8B030D-6E8A-4147-A177-3AD203B41FA5}">
                      <a16:colId xmlns:a16="http://schemas.microsoft.com/office/drawing/2014/main" xmlns="" val="20000"/>
                    </a:ext>
                  </a:extLst>
                </a:gridCol>
                <a:gridCol w="1143000">
                  <a:extLst>
                    <a:ext uri="{9D8B030D-6E8A-4147-A177-3AD203B41FA5}">
                      <a16:colId xmlns:a16="http://schemas.microsoft.com/office/drawing/2014/main" xmlns="" val="20001"/>
                    </a:ext>
                  </a:extLst>
                </a:gridCol>
                <a:gridCol w="6324600">
                  <a:extLst>
                    <a:ext uri="{9D8B030D-6E8A-4147-A177-3AD203B41FA5}">
                      <a16:colId xmlns:a16="http://schemas.microsoft.com/office/drawing/2014/main" xmlns="" val="20002"/>
                    </a:ext>
                  </a:extLst>
                </a:gridCol>
              </a:tblGrid>
              <a:tr h="190500">
                <a:tc>
                  <a:txBody>
                    <a:bodyPr/>
                    <a:lstStyle/>
                    <a:p>
                      <a:pPr marL="0" marR="0" algn="ctr">
                        <a:lnSpc>
                          <a:spcPct val="115000"/>
                        </a:lnSpc>
                        <a:spcBef>
                          <a:spcPts val="0"/>
                        </a:spcBef>
                        <a:spcAft>
                          <a:spcPts val="0"/>
                        </a:spcAft>
                      </a:pPr>
                      <a:r>
                        <a:rPr lang="en-US" sz="1800" b="1" dirty="0">
                          <a:solidFill>
                            <a:srgbClr val="000000"/>
                          </a:solidFill>
                          <a:latin typeface="Calibri"/>
                          <a:ea typeface="Times New Roman"/>
                          <a:cs typeface="Times New Roman"/>
                        </a:rPr>
                        <a:t>Type</a:t>
                      </a:r>
                      <a:endParaRPr lang="en-US" sz="1800" dirty="0">
                        <a:latin typeface="Times New Roman"/>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solidFill>
                            <a:srgbClr val="000000"/>
                          </a:solidFill>
                          <a:latin typeface="Calibri"/>
                          <a:ea typeface="Times New Roman"/>
                          <a:cs typeface="Times New Roman"/>
                        </a:rPr>
                        <a:t>Attribute</a:t>
                      </a:r>
                      <a:endParaRPr lang="en-US" sz="1800">
                        <a:latin typeface="Times New Roman"/>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solidFill>
                            <a:srgbClr val="000000"/>
                          </a:solidFill>
                          <a:latin typeface="Calibri"/>
                          <a:ea typeface="Times New Roman"/>
                          <a:cs typeface="Times New Roman"/>
                        </a:rPr>
                        <a:t>Description</a:t>
                      </a:r>
                      <a:endParaRPr lang="en-US" sz="1800">
                        <a:latin typeface="Times New Roman"/>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90500">
                <a:tc rowSpan="4">
                  <a:txBody>
                    <a:bodyPr/>
                    <a:lstStyle/>
                    <a:p>
                      <a:pPr marL="0" marR="0">
                        <a:lnSpc>
                          <a:spcPct val="115000"/>
                        </a:lnSpc>
                        <a:spcBef>
                          <a:spcPts val="0"/>
                        </a:spcBef>
                        <a:spcAft>
                          <a:spcPts val="0"/>
                        </a:spcAft>
                      </a:pPr>
                      <a:r>
                        <a:rPr lang="en-US" sz="1800" dirty="0">
                          <a:solidFill>
                            <a:srgbClr val="000000"/>
                          </a:solidFill>
                          <a:latin typeface="Calibri"/>
                          <a:ea typeface="Times New Roman"/>
                          <a:cs typeface="Times New Roman"/>
                        </a:rPr>
                        <a:t>Card</a:t>
                      </a:r>
                      <a:endParaRPr lang="en-US" sz="1800" dirty="0">
                        <a:latin typeface="Times New Roman"/>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dirty="0">
                          <a:solidFill>
                            <a:srgbClr val="FF0000"/>
                          </a:solidFill>
                          <a:latin typeface="Calibri"/>
                          <a:ea typeface="Times New Roman"/>
                          <a:cs typeface="Times New Roman"/>
                        </a:rPr>
                        <a:t>BIN</a:t>
                      </a:r>
                      <a:endParaRPr lang="en-US" sz="1800" b="1" dirty="0">
                        <a:solidFill>
                          <a:srgbClr val="FF0000"/>
                        </a:solidFill>
                        <a:latin typeface="Times New Roman"/>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Bank Identification Number, the first 6 digits of the card number</a:t>
                      </a:r>
                      <a:endParaRPr lang="en-US" sz="1800">
                        <a:latin typeface="Times New Roman"/>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90500">
                <a:tc vMerge="1">
                  <a:txBody>
                    <a:bodyPr/>
                    <a:lstStyle/>
                    <a:p>
                      <a:endParaRPr lang="en-US"/>
                    </a:p>
                  </a:txBody>
                  <a:tcPr/>
                </a:tc>
                <a:tc>
                  <a:txBody>
                    <a:bodyPr/>
                    <a:lstStyle/>
                    <a:p>
                      <a:pPr marL="0" marR="0">
                        <a:lnSpc>
                          <a:spcPct val="115000"/>
                        </a:lnSpc>
                        <a:spcBef>
                          <a:spcPts val="0"/>
                        </a:spcBef>
                        <a:spcAft>
                          <a:spcPts val="0"/>
                        </a:spcAft>
                      </a:pPr>
                      <a:r>
                        <a:rPr lang="en-US" sz="1800" dirty="0">
                          <a:solidFill>
                            <a:srgbClr val="000000"/>
                          </a:solidFill>
                          <a:latin typeface="Calibri"/>
                          <a:ea typeface="Times New Roman"/>
                          <a:cs typeface="Times New Roman"/>
                        </a:rPr>
                        <a:t>Card type</a:t>
                      </a:r>
                      <a:endParaRPr lang="en-US" sz="1800" dirty="0">
                        <a:latin typeface="Times New Roman"/>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solidFill>
                            <a:srgbClr val="000000"/>
                          </a:solidFill>
                          <a:latin typeface="Calibri"/>
                          <a:ea typeface="Times New Roman"/>
                          <a:cs typeface="Times New Roman"/>
                        </a:rPr>
                        <a:t>personal/business card; visa/master/</a:t>
                      </a:r>
                      <a:r>
                        <a:rPr lang="en-US" sz="1800" dirty="0" err="1">
                          <a:solidFill>
                            <a:srgbClr val="000000"/>
                          </a:solidFill>
                          <a:latin typeface="Calibri"/>
                          <a:ea typeface="Times New Roman"/>
                          <a:cs typeface="Times New Roman"/>
                        </a:rPr>
                        <a:t>amex</a:t>
                      </a:r>
                      <a:r>
                        <a:rPr lang="en-US" sz="1800" dirty="0">
                          <a:solidFill>
                            <a:srgbClr val="000000"/>
                          </a:solidFill>
                          <a:latin typeface="Calibri"/>
                          <a:ea typeface="Times New Roman"/>
                          <a:cs typeface="Times New Roman"/>
                        </a:rPr>
                        <a:t>/discover; classic/standard/platinum/gold/signature</a:t>
                      </a:r>
                      <a:endParaRPr lang="en-US" sz="1800" dirty="0">
                        <a:latin typeface="Times New Roman"/>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90500">
                <a:tc vMerge="1">
                  <a:txBody>
                    <a:bodyPr/>
                    <a:lstStyle/>
                    <a:p>
                      <a:endParaRPr lang="en-US"/>
                    </a:p>
                  </a:txBody>
                  <a:tcPr/>
                </a:tc>
                <a:tc>
                  <a:txBody>
                    <a:bodyPr/>
                    <a:lstStyle/>
                    <a:p>
                      <a:pPr marL="0" marR="0">
                        <a:lnSpc>
                          <a:spcPct val="115000"/>
                        </a:lnSpc>
                        <a:spcBef>
                          <a:spcPts val="0"/>
                        </a:spcBef>
                        <a:spcAft>
                          <a:spcPts val="0"/>
                        </a:spcAft>
                      </a:pPr>
                      <a:r>
                        <a:rPr lang="en-US" sz="1800" dirty="0">
                          <a:solidFill>
                            <a:srgbClr val="000000"/>
                          </a:solidFill>
                          <a:latin typeface="Calibri"/>
                          <a:ea typeface="Times New Roman"/>
                          <a:cs typeface="Times New Roman"/>
                        </a:rPr>
                        <a:t>Expires</a:t>
                      </a:r>
                      <a:endParaRPr lang="en-US" sz="1800" dirty="0">
                        <a:latin typeface="Times New Roman"/>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solidFill>
                            <a:srgbClr val="000000"/>
                          </a:solidFill>
                          <a:latin typeface="Calibri"/>
                          <a:ea typeface="Times New Roman"/>
                          <a:cs typeface="Times New Roman"/>
                        </a:rPr>
                        <a:t>The expiration date of the card.</a:t>
                      </a:r>
                      <a:endParaRPr lang="en-US" sz="1800" dirty="0">
                        <a:latin typeface="Times New Roman"/>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90500">
                <a:tc vMerge="1">
                  <a:txBody>
                    <a:bodyPr/>
                    <a:lstStyle/>
                    <a:p>
                      <a:endParaRPr lang="en-US"/>
                    </a:p>
                  </a:txBody>
                  <a:tcPr/>
                </a:tc>
                <a:tc>
                  <a:txBody>
                    <a:bodyPr/>
                    <a:lstStyle/>
                    <a:p>
                      <a:pPr marL="0" marR="0">
                        <a:lnSpc>
                          <a:spcPct val="115000"/>
                        </a:lnSpc>
                        <a:spcBef>
                          <a:spcPts val="0"/>
                        </a:spcBef>
                        <a:spcAft>
                          <a:spcPts val="0"/>
                        </a:spcAft>
                      </a:pPr>
                      <a:r>
                        <a:rPr lang="en-US" sz="1800" dirty="0">
                          <a:solidFill>
                            <a:srgbClr val="FF0000"/>
                          </a:solidFill>
                          <a:latin typeface="Calibri"/>
                          <a:ea typeface="Times New Roman"/>
                          <a:cs typeface="Times New Roman"/>
                        </a:rPr>
                        <a:t>Issuer</a:t>
                      </a:r>
                      <a:endParaRPr lang="en-US" sz="1800" dirty="0">
                        <a:solidFill>
                          <a:srgbClr val="FF0000"/>
                        </a:solidFill>
                        <a:latin typeface="Times New Roman"/>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solidFill>
                            <a:srgbClr val="FF0000"/>
                          </a:solidFill>
                          <a:latin typeface="Calibri"/>
                          <a:ea typeface="Times New Roman"/>
                          <a:cs typeface="Times New Roman"/>
                        </a:rPr>
                        <a:t>The financial institute that issued the card</a:t>
                      </a:r>
                      <a:endParaRPr lang="en-US" sz="1800" dirty="0">
                        <a:solidFill>
                          <a:srgbClr val="FF0000"/>
                        </a:solidFill>
                        <a:latin typeface="Times New Roman"/>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90500">
                <a:tc rowSpan="4">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Source</a:t>
                      </a:r>
                      <a:endParaRPr lang="en-US" sz="1800">
                        <a:latin typeface="Times New Roman"/>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solidFill>
                            <a:srgbClr val="000000"/>
                          </a:solidFill>
                          <a:latin typeface="Calibri"/>
                          <a:ea typeface="Times New Roman"/>
                          <a:cs typeface="Times New Roman"/>
                        </a:rPr>
                        <a:t>Base</a:t>
                      </a:r>
                      <a:endParaRPr lang="en-US" sz="1800" dirty="0">
                        <a:latin typeface="Times New Roman"/>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solidFill>
                            <a:srgbClr val="000000"/>
                          </a:solidFill>
                          <a:latin typeface="Calibri"/>
                          <a:ea typeface="Times New Roman"/>
                          <a:cs typeface="Times New Roman"/>
                        </a:rPr>
                        <a:t>An arbitrary name assigned to a unique batch of cards from a breach.</a:t>
                      </a:r>
                      <a:endParaRPr lang="en-US" sz="1800" dirty="0">
                        <a:latin typeface="Times New Roman"/>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90500">
                <a:tc vMerge="1">
                  <a:txBody>
                    <a:bodyPr/>
                    <a:lstStyle/>
                    <a:p>
                      <a:endParaRPr lang="en-US"/>
                    </a:p>
                  </a:txBody>
                  <a:tcPr/>
                </a:tc>
                <a:tc>
                  <a:txBody>
                    <a:bodyPr/>
                    <a:lstStyle/>
                    <a:p>
                      <a:pPr marL="0" marR="0">
                        <a:lnSpc>
                          <a:spcPct val="115000"/>
                        </a:lnSpc>
                        <a:spcBef>
                          <a:spcPts val="0"/>
                        </a:spcBef>
                        <a:spcAft>
                          <a:spcPts val="0"/>
                        </a:spcAft>
                      </a:pPr>
                      <a:r>
                        <a:rPr lang="en-US" sz="1800" dirty="0">
                          <a:solidFill>
                            <a:srgbClr val="000000"/>
                          </a:solidFill>
                          <a:latin typeface="Calibri"/>
                          <a:ea typeface="Times New Roman"/>
                          <a:cs typeface="Times New Roman"/>
                        </a:rPr>
                        <a:t>Quantity</a:t>
                      </a:r>
                      <a:endParaRPr lang="en-US" sz="1800" dirty="0">
                        <a:latin typeface="Times New Roman"/>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solidFill>
                            <a:srgbClr val="000000"/>
                          </a:solidFill>
                          <a:latin typeface="Calibri"/>
                          <a:ea typeface="Times New Roman"/>
                          <a:cs typeface="Times New Roman"/>
                        </a:rPr>
                        <a:t>The quantity of stolen cards with a certain BIN.</a:t>
                      </a:r>
                      <a:endParaRPr lang="en-US" sz="1800" dirty="0">
                        <a:latin typeface="Times New Roman"/>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190500">
                <a:tc vMerge="1">
                  <a:txBody>
                    <a:bodyPr/>
                    <a:lstStyle/>
                    <a:p>
                      <a:endParaRPr lang="en-US"/>
                    </a:p>
                  </a:txBody>
                  <a:tcPr/>
                </a:tc>
                <a:tc>
                  <a:txBody>
                    <a:bodyPr/>
                    <a:lstStyle/>
                    <a:p>
                      <a:pPr marL="0" marR="0">
                        <a:lnSpc>
                          <a:spcPct val="115000"/>
                        </a:lnSpc>
                        <a:spcBef>
                          <a:spcPts val="0"/>
                        </a:spcBef>
                        <a:spcAft>
                          <a:spcPts val="0"/>
                        </a:spcAft>
                      </a:pPr>
                      <a:r>
                        <a:rPr lang="en-US" sz="1800" dirty="0">
                          <a:solidFill>
                            <a:srgbClr val="000000"/>
                          </a:solidFill>
                          <a:latin typeface="Calibri"/>
                          <a:ea typeface="Times New Roman"/>
                          <a:cs typeface="Times New Roman"/>
                        </a:rPr>
                        <a:t>Location</a:t>
                      </a:r>
                      <a:endParaRPr lang="en-US" sz="1800" dirty="0">
                        <a:latin typeface="Times New Roman"/>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solidFill>
                            <a:srgbClr val="000000"/>
                          </a:solidFill>
                          <a:latin typeface="Calibri"/>
                          <a:ea typeface="Times New Roman"/>
                          <a:cs typeface="Times New Roman"/>
                        </a:rPr>
                        <a:t>Location where the card information got skimmed, including country, state, city</a:t>
                      </a:r>
                      <a:endParaRPr lang="en-US" sz="1800" dirty="0">
                        <a:latin typeface="Times New Roman"/>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190500">
                <a:tc vMerge="1">
                  <a:txBody>
                    <a:bodyPr/>
                    <a:lstStyle/>
                    <a:p>
                      <a:endParaRPr lang="en-US"/>
                    </a:p>
                  </a:txBody>
                  <a:tcPr/>
                </a:tc>
                <a:tc>
                  <a:txBody>
                    <a:bodyPr/>
                    <a:lstStyle/>
                    <a:p>
                      <a:pPr marL="0" marR="0">
                        <a:lnSpc>
                          <a:spcPct val="115000"/>
                        </a:lnSpc>
                        <a:spcBef>
                          <a:spcPts val="0"/>
                        </a:spcBef>
                        <a:spcAft>
                          <a:spcPts val="0"/>
                        </a:spcAft>
                      </a:pPr>
                      <a:r>
                        <a:rPr lang="en-US" sz="1800">
                          <a:solidFill>
                            <a:srgbClr val="FF0000"/>
                          </a:solidFill>
                          <a:latin typeface="Calibri"/>
                          <a:ea typeface="Times New Roman"/>
                          <a:cs typeface="Times New Roman"/>
                        </a:rPr>
                        <a:t>Zip Code</a:t>
                      </a:r>
                      <a:endParaRPr lang="en-US" sz="1800">
                        <a:solidFill>
                          <a:srgbClr val="FF0000"/>
                        </a:solidFill>
                        <a:latin typeface="Times New Roman"/>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solidFill>
                            <a:srgbClr val="FF0000"/>
                          </a:solidFill>
                          <a:latin typeface="Calibri"/>
                          <a:ea typeface="Times New Roman"/>
                          <a:cs typeface="Times New Roman"/>
                        </a:rPr>
                        <a:t>Zip code corresponding to the location</a:t>
                      </a:r>
                      <a:endParaRPr lang="en-US" sz="1800" dirty="0">
                        <a:solidFill>
                          <a:srgbClr val="FF0000"/>
                        </a:solidFill>
                        <a:latin typeface="Times New Roman"/>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190500">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Price</a:t>
                      </a:r>
                      <a:endParaRPr lang="en-US" sz="1800">
                        <a:latin typeface="Times New Roman"/>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Price</a:t>
                      </a:r>
                      <a:endParaRPr lang="en-US" sz="1800">
                        <a:latin typeface="Times New Roman"/>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solidFill>
                            <a:srgbClr val="000000"/>
                          </a:solidFill>
                          <a:latin typeface="Calibri"/>
                          <a:ea typeface="Times New Roman"/>
                          <a:cs typeface="Times New Roman"/>
                        </a:rPr>
                        <a:t>Selling price of the CC/dump</a:t>
                      </a:r>
                      <a:endParaRPr lang="en-US" sz="1800" dirty="0">
                        <a:latin typeface="Times New Roman"/>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bl>
          </a:graphicData>
        </a:graphic>
      </p:graphicFrame>
      <p:sp>
        <p:nvSpPr>
          <p:cNvPr id="8" name="TextBox 7"/>
          <p:cNvSpPr txBox="1"/>
          <p:nvPr/>
        </p:nvSpPr>
        <p:spPr>
          <a:xfrm>
            <a:off x="4114801" y="4191000"/>
            <a:ext cx="3966983" cy="369332"/>
          </a:xfrm>
          <a:prstGeom prst="rect">
            <a:avLst/>
          </a:prstGeom>
          <a:noFill/>
        </p:spPr>
        <p:txBody>
          <a:bodyPr wrap="none" rtlCol="0">
            <a:spAutoFit/>
          </a:bodyPr>
          <a:lstStyle/>
          <a:p>
            <a:r>
              <a:rPr lang="en-US" dirty="0"/>
              <a:t>Table 6. Card Metadata in Carding Shops</a:t>
            </a:r>
          </a:p>
        </p:txBody>
      </p:sp>
      <p:sp>
        <p:nvSpPr>
          <p:cNvPr id="9" name="Slide Number Placeholder 8"/>
          <p:cNvSpPr>
            <a:spLocks noGrp="1"/>
          </p:cNvSpPr>
          <p:nvPr>
            <p:ph type="sldNum" sz="quarter" idx="12"/>
          </p:nvPr>
        </p:nvSpPr>
        <p:spPr/>
        <p:txBody>
          <a:bodyPr/>
          <a:lstStyle/>
          <a:p>
            <a:fld id="{B6F15528-21DE-4FAA-801E-634DDDAF4B2B}" type="slidenum">
              <a:rPr lang="en-US" smtClean="0"/>
              <a:pPr/>
              <a:t>122</a:t>
            </a:fld>
            <a:endParaRPr lang="en-US"/>
          </a:p>
        </p:txBody>
      </p:sp>
      <p:sp>
        <p:nvSpPr>
          <p:cNvPr id="7" name="Rectangle 6"/>
          <p:cNvSpPr/>
          <p:nvPr/>
        </p:nvSpPr>
        <p:spPr>
          <a:xfrm>
            <a:off x="1897584" y="5229680"/>
            <a:ext cx="3817415" cy="12061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6372645"/>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000" dirty="0"/>
              <a:t>A Novel Topic Model for Textual Customer Reviews: </a:t>
            </a:r>
            <a:br>
              <a:rPr lang="en-US" sz="4000" dirty="0"/>
            </a:br>
            <a:r>
              <a:rPr lang="en-US" sz="4000" dirty="0"/>
              <a:t>Applications in E-Commerce and Hacker Underground Economy</a:t>
            </a:r>
          </a:p>
        </p:txBody>
      </p:sp>
      <p:sp>
        <p:nvSpPr>
          <p:cNvPr id="3" name="Subtitle 2"/>
          <p:cNvSpPr>
            <a:spLocks noGrp="1"/>
          </p:cNvSpPr>
          <p:nvPr>
            <p:ph type="subTitle" idx="1"/>
          </p:nvPr>
        </p:nvSpPr>
        <p:spPr>
          <a:xfrm>
            <a:off x="2667000" y="3450501"/>
            <a:ext cx="6858000" cy="1629500"/>
          </a:xfrm>
        </p:spPr>
        <p:txBody>
          <a:bodyPr>
            <a:normAutofit fontScale="77500" lnSpcReduction="20000"/>
          </a:bodyPr>
          <a:lstStyle/>
          <a:p>
            <a:endParaRPr lang="en-US" dirty="0" smtClean="0"/>
          </a:p>
          <a:p>
            <a:r>
              <a:rPr lang="en-US" dirty="0" smtClean="0"/>
              <a:t>Weifeng Lin &amp; Hsinchun Chen</a:t>
            </a:r>
          </a:p>
          <a:p>
            <a:r>
              <a:rPr lang="en-US" dirty="0" smtClean="0"/>
              <a:t>Artificial Intelligence Laboratory</a:t>
            </a:r>
          </a:p>
          <a:p>
            <a:r>
              <a:rPr lang="en-US" dirty="0" smtClean="0"/>
              <a:t>The University of Arizona</a:t>
            </a:r>
          </a:p>
          <a:p>
            <a:r>
              <a:rPr lang="en-US" dirty="0" smtClean="0"/>
              <a:t>February 13, 2018</a:t>
            </a:r>
          </a:p>
        </p:txBody>
      </p:sp>
      <p:sp>
        <p:nvSpPr>
          <p:cNvPr id="4" name="Slide Number Placeholder 3"/>
          <p:cNvSpPr>
            <a:spLocks noGrp="1"/>
          </p:cNvSpPr>
          <p:nvPr>
            <p:ph type="sldNum" sz="quarter" idx="12"/>
          </p:nvPr>
        </p:nvSpPr>
        <p:spPr/>
        <p:txBody>
          <a:bodyPr/>
          <a:lstStyle/>
          <a:p>
            <a:fld id="{EA95A752-284A-4133-95AE-4EC9FB72B490}" type="slidenum">
              <a:rPr lang="en-US" smtClean="0"/>
              <a:t>123</a:t>
            </a:fld>
            <a:endParaRPr lang="en-US"/>
          </a:p>
        </p:txBody>
      </p:sp>
      <p:pic>
        <p:nvPicPr>
          <p:cNvPr id="5" name="Picture 4"/>
          <p:cNvPicPr>
            <a:picLocks noChangeAspect="1"/>
          </p:cNvPicPr>
          <p:nvPr/>
        </p:nvPicPr>
        <p:blipFill>
          <a:blip r:embed="rId3"/>
          <a:stretch>
            <a:fillRect/>
          </a:stretch>
        </p:blipFill>
        <p:spPr>
          <a:xfrm>
            <a:off x="5284707" y="5734050"/>
            <a:ext cx="822487" cy="109220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7193" y="5935663"/>
            <a:ext cx="816108" cy="688976"/>
          </a:xfrm>
          <a:prstGeom prst="rect">
            <a:avLst/>
          </a:prstGeom>
        </p:spPr>
      </p:pic>
      <p:sp>
        <p:nvSpPr>
          <p:cNvPr id="7" name="TextBox 6"/>
          <p:cNvSpPr txBox="1"/>
          <p:nvPr/>
        </p:nvSpPr>
        <p:spPr>
          <a:xfrm>
            <a:off x="2140490" y="5061675"/>
            <a:ext cx="7886700" cy="830997"/>
          </a:xfrm>
          <a:prstGeom prst="rect">
            <a:avLst/>
          </a:prstGeom>
          <a:noFill/>
        </p:spPr>
        <p:txBody>
          <a:bodyPr wrap="square" rtlCol="0">
            <a:spAutoFit/>
          </a:bodyPr>
          <a:lstStyle/>
          <a:p>
            <a:pPr algn="just"/>
            <a:r>
              <a:rPr lang="en-US" sz="1200" dirty="0">
                <a:latin typeface="Arial" panose="020B0604020202020204" pitchFamily="34" charset="0"/>
                <a:cs typeface="Arial" panose="020B0604020202020204" pitchFamily="34" charset="0"/>
              </a:rPr>
              <a:t>W. Li, J. Yun, and H. Chen, “Supervised Topic Modeling using Hierarchical </a:t>
            </a:r>
            <a:r>
              <a:rPr lang="en-US" sz="1200" dirty="0" err="1">
                <a:latin typeface="Arial" panose="020B0604020202020204" pitchFamily="34" charset="0"/>
                <a:cs typeface="Arial" panose="020B0604020202020204" pitchFamily="34" charset="0"/>
              </a:rPr>
              <a:t>Dirichlet</a:t>
            </a:r>
            <a:r>
              <a:rPr lang="en-US" sz="1200" dirty="0">
                <a:latin typeface="Arial" panose="020B0604020202020204" pitchFamily="34" charset="0"/>
                <a:cs typeface="Arial" panose="020B0604020202020204" pitchFamily="34" charset="0"/>
              </a:rPr>
              <a:t> Process-based Inverse Regression: Experiments on E-Commerce Applications,” </a:t>
            </a:r>
            <a:r>
              <a:rPr lang="en-US" sz="1200" i="1" dirty="0">
                <a:latin typeface="Arial" panose="020B0604020202020204" pitchFamily="34" charset="0"/>
                <a:cs typeface="Arial" panose="020B0604020202020204" pitchFamily="34" charset="0"/>
              </a:rPr>
              <a:t>IEEE Transactions on Knowledge and Data Engineering, </a:t>
            </a:r>
            <a:r>
              <a:rPr lang="en-US" sz="1200" dirty="0">
                <a:latin typeface="Arial" panose="020B0604020202020204" pitchFamily="34" charset="0"/>
                <a:cs typeface="Arial" panose="020B0604020202020204" pitchFamily="34" charset="0"/>
              </a:rPr>
              <a:t>forthcoming, 2018.</a:t>
            </a:r>
          </a:p>
          <a:p>
            <a:pPr algn="just"/>
            <a:r>
              <a:rPr lang="en-US" sz="1200" dirty="0">
                <a:latin typeface="Arial" panose="020B0604020202020204" pitchFamily="34" charset="0"/>
                <a:cs typeface="Arial" panose="020B0604020202020204" pitchFamily="34" charset="0"/>
              </a:rPr>
              <a:t>Acknowledgement: National Science Foundation under SES-1314631 and DUE-1303362. </a:t>
            </a:r>
          </a:p>
        </p:txBody>
      </p:sp>
    </p:spTree>
    <p:extLst>
      <p:ext uri="{BB962C8B-B14F-4D97-AF65-F5344CB8AC3E}">
        <p14:creationId xmlns:p14="http://schemas.microsoft.com/office/powerpoint/2010/main" val="61762011"/>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Multifaceted Customer Reviews</a:t>
            </a:r>
            <a:endParaRPr lang="en-US" dirty="0"/>
          </a:p>
        </p:txBody>
      </p:sp>
      <p:pic>
        <p:nvPicPr>
          <p:cNvPr id="3" name="Picture 2"/>
          <p:cNvPicPr>
            <a:picLocks noChangeAspect="1"/>
          </p:cNvPicPr>
          <p:nvPr/>
        </p:nvPicPr>
        <p:blipFill rotWithShape="1">
          <a:blip r:embed="rId3"/>
          <a:srcRect t="14940" b="23622"/>
          <a:stretch/>
        </p:blipFill>
        <p:spPr>
          <a:xfrm>
            <a:off x="3781425" y="1990007"/>
            <a:ext cx="4629150" cy="3019598"/>
          </a:xfrm>
          <a:prstGeom prst="rect">
            <a:avLst/>
          </a:prstGeom>
        </p:spPr>
      </p:pic>
      <p:sp>
        <p:nvSpPr>
          <p:cNvPr id="5" name="Rectangle 4"/>
          <p:cNvSpPr/>
          <p:nvPr/>
        </p:nvSpPr>
        <p:spPr>
          <a:xfrm>
            <a:off x="3781425" y="1999633"/>
            <a:ext cx="884786" cy="30964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781426" y="3495924"/>
            <a:ext cx="384175" cy="30964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694765" y="1769434"/>
            <a:ext cx="2086661" cy="1477328"/>
          </a:xfrm>
          <a:prstGeom prst="rect">
            <a:avLst/>
          </a:prstGeom>
          <a:noFill/>
        </p:spPr>
        <p:txBody>
          <a:bodyPr wrap="square" rtlCol="0">
            <a:spAutoFit/>
          </a:bodyPr>
          <a:lstStyle/>
          <a:p>
            <a:r>
              <a:rPr lang="en-US" dirty="0">
                <a:solidFill>
                  <a:srgbClr val="C00000"/>
                </a:solidFill>
              </a:rPr>
              <a:t>Bimodal-distributed ratings: convey little information for consumers to make decisions</a:t>
            </a:r>
          </a:p>
        </p:txBody>
      </p:sp>
      <p:sp>
        <p:nvSpPr>
          <p:cNvPr id="12" name="Rectangle 11"/>
          <p:cNvSpPr/>
          <p:nvPr/>
        </p:nvSpPr>
        <p:spPr>
          <a:xfrm>
            <a:off x="7395557" y="2309282"/>
            <a:ext cx="562494" cy="166255"/>
          </a:xfrm>
          <a:prstGeom prst="rect">
            <a:avLst/>
          </a:prstGeom>
          <a:solidFill>
            <a:srgbClr val="4472C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808913" y="2694092"/>
            <a:ext cx="979516" cy="177685"/>
          </a:xfrm>
          <a:prstGeom prst="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630228" y="2884244"/>
            <a:ext cx="1396797" cy="170412"/>
          </a:xfrm>
          <a:prstGeom prst="rect">
            <a:avLst/>
          </a:prstGeom>
          <a:solidFill>
            <a:srgbClr val="4472C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397602" y="3060458"/>
            <a:ext cx="1022594" cy="166255"/>
          </a:xfrm>
          <a:prstGeom prst="rect">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180814" y="3060458"/>
            <a:ext cx="562494" cy="166255"/>
          </a:xfrm>
          <a:prstGeom prst="rect">
            <a:avLst/>
          </a:prstGeom>
          <a:solidFill>
            <a:srgbClr val="4472C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975823" y="3266977"/>
            <a:ext cx="349566" cy="161752"/>
          </a:xfrm>
          <a:prstGeom prst="rect">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252100" y="3781889"/>
            <a:ext cx="906217" cy="189939"/>
          </a:xfrm>
          <a:prstGeom prst="rect">
            <a:avLst/>
          </a:prstGeom>
          <a:solidFill>
            <a:srgbClr val="4472C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229959" y="3992608"/>
            <a:ext cx="1489497" cy="159329"/>
          </a:xfrm>
          <a:prstGeom prst="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876850" y="3994925"/>
            <a:ext cx="1113242" cy="157012"/>
          </a:xfrm>
          <a:prstGeom prst="rect">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2"/>
          <p:cNvSpPr>
            <a:spLocks noGrp="1"/>
          </p:cNvSpPr>
          <p:nvPr>
            <p:ph type="sldNum" sz="quarter" idx="12"/>
          </p:nvPr>
        </p:nvSpPr>
        <p:spPr/>
        <p:txBody>
          <a:bodyPr/>
          <a:lstStyle/>
          <a:p>
            <a:fld id="{EA95A752-284A-4133-95AE-4EC9FB72B490}" type="slidenum">
              <a:rPr lang="en-US" smtClean="0"/>
              <a:t>124</a:t>
            </a:fld>
            <a:endParaRPr lang="en-US"/>
          </a:p>
        </p:txBody>
      </p:sp>
      <p:sp>
        <p:nvSpPr>
          <p:cNvPr id="24" name="TextBox 23"/>
          <p:cNvSpPr txBox="1"/>
          <p:nvPr/>
        </p:nvSpPr>
        <p:spPr>
          <a:xfrm>
            <a:off x="8280344" y="2521275"/>
            <a:ext cx="2360813" cy="2031325"/>
          </a:xfrm>
          <a:prstGeom prst="rect">
            <a:avLst/>
          </a:prstGeom>
          <a:noFill/>
        </p:spPr>
        <p:txBody>
          <a:bodyPr wrap="square" rtlCol="0">
            <a:spAutoFit/>
          </a:bodyPr>
          <a:lstStyle/>
          <a:p>
            <a:r>
              <a:rPr lang="en-US" dirty="0"/>
              <a:t>Salient topics from textual movie reviews: </a:t>
            </a:r>
          </a:p>
          <a:p>
            <a:pPr marL="285750" indent="-285750">
              <a:buFont typeface="Arial" panose="020B0604020202020204" pitchFamily="34" charset="0"/>
              <a:buChar char="•"/>
            </a:pPr>
            <a:r>
              <a:rPr lang="en-US" b="1" dirty="0">
                <a:solidFill>
                  <a:srgbClr val="4472C4"/>
                </a:solidFill>
              </a:rPr>
              <a:t>Genre</a:t>
            </a:r>
          </a:p>
          <a:p>
            <a:pPr marL="285750" indent="-285750">
              <a:buFont typeface="Arial" panose="020B0604020202020204" pitchFamily="34" charset="0"/>
              <a:buChar char="•"/>
            </a:pPr>
            <a:r>
              <a:rPr lang="en-US" b="1" dirty="0">
                <a:solidFill>
                  <a:srgbClr val="92D050"/>
                </a:solidFill>
              </a:rPr>
              <a:t>Theme</a:t>
            </a:r>
          </a:p>
          <a:p>
            <a:pPr marL="285750" indent="-285750">
              <a:buFont typeface="Arial" panose="020B0604020202020204" pitchFamily="34" charset="0"/>
              <a:buChar char="•"/>
            </a:pPr>
            <a:r>
              <a:rPr lang="en-US" b="1" dirty="0">
                <a:solidFill>
                  <a:srgbClr val="FF0000"/>
                </a:solidFill>
              </a:rPr>
              <a:t>Character</a:t>
            </a:r>
          </a:p>
          <a:p>
            <a:pPr marL="285750" indent="-285750">
              <a:buFont typeface="Arial" panose="020B0604020202020204" pitchFamily="34" charset="0"/>
              <a:buChar char="•"/>
            </a:pPr>
            <a:r>
              <a:rPr lang="en-US" b="1" dirty="0">
                <a:solidFill>
                  <a:srgbClr val="00B050"/>
                </a:solidFill>
              </a:rPr>
              <a:t>Plot</a:t>
            </a:r>
          </a:p>
          <a:p>
            <a:pPr marL="285750" indent="-285750">
              <a:buFont typeface="Arial" panose="020B0604020202020204" pitchFamily="34" charset="0"/>
              <a:buChar char="•"/>
            </a:pPr>
            <a:r>
              <a:rPr lang="en-US" b="1" dirty="0">
                <a:solidFill>
                  <a:srgbClr val="7030A0"/>
                </a:solidFill>
              </a:rPr>
              <a:t>Environment</a:t>
            </a:r>
          </a:p>
        </p:txBody>
      </p:sp>
      <p:sp>
        <p:nvSpPr>
          <p:cNvPr id="25" name="TextBox 24"/>
          <p:cNvSpPr txBox="1"/>
          <p:nvPr/>
        </p:nvSpPr>
        <p:spPr>
          <a:xfrm>
            <a:off x="4434839" y="5033874"/>
            <a:ext cx="3322322" cy="646331"/>
          </a:xfrm>
          <a:prstGeom prst="rect">
            <a:avLst/>
          </a:prstGeom>
          <a:solidFill>
            <a:srgbClr val="B8B8B8"/>
          </a:solidFill>
        </p:spPr>
        <p:txBody>
          <a:bodyPr wrap="square" rtlCol="0">
            <a:spAutoFit/>
          </a:bodyPr>
          <a:lstStyle/>
          <a:p>
            <a:r>
              <a:rPr lang="en-US" i="1" dirty="0"/>
              <a:t>Rotten</a:t>
            </a:r>
            <a:r>
              <a:rPr lang="en-US" dirty="0"/>
              <a:t> </a:t>
            </a:r>
            <a:r>
              <a:rPr lang="en-US" i="1" dirty="0"/>
              <a:t>Tomatoes</a:t>
            </a:r>
            <a:r>
              <a:rPr lang="en-US" dirty="0"/>
              <a:t> Movie Reviews for </a:t>
            </a:r>
            <a:r>
              <a:rPr lang="en-US" i="1" dirty="0"/>
              <a:t>Deepwater Horizon</a:t>
            </a:r>
          </a:p>
        </p:txBody>
      </p:sp>
      <p:sp>
        <p:nvSpPr>
          <p:cNvPr id="26" name="Rectangle 25"/>
          <p:cNvSpPr/>
          <p:nvPr/>
        </p:nvSpPr>
        <p:spPr>
          <a:xfrm>
            <a:off x="5788429" y="4373003"/>
            <a:ext cx="1745846" cy="154001"/>
          </a:xfrm>
          <a:prstGeom prst="rect">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4705" y="3315388"/>
            <a:ext cx="1649326" cy="247258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5754053" y="2504027"/>
            <a:ext cx="1745846" cy="154001"/>
          </a:xfrm>
          <a:prstGeom prst="rect">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43619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12" grpId="0" animBg="1"/>
      <p:bldP spid="13" grpId="0" animBg="1"/>
      <p:bldP spid="14" grpId="0" animBg="1"/>
      <p:bldP spid="15" grpId="0" animBg="1"/>
      <p:bldP spid="16" grpId="0" animBg="1"/>
      <p:bldP spid="17" grpId="0" animBg="1"/>
      <p:bldP spid="19" grpId="0" animBg="1"/>
      <p:bldP spid="20" grpId="0" animBg="1"/>
      <p:bldP spid="22" grpId="0" animBg="1"/>
      <p:bldP spid="26" grpId="0" animBg="1"/>
      <p:bldP spid="27"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649977" y="1457327"/>
            <a:ext cx="7188702" cy="5219699"/>
            <a:chOff x="1481322" y="1880310"/>
            <a:chExt cx="7371213" cy="4014713"/>
          </a:xfrm>
        </p:grpSpPr>
        <p:sp>
          <p:nvSpPr>
            <p:cNvPr id="67" name="Rectangle 66"/>
            <p:cNvSpPr/>
            <p:nvPr/>
          </p:nvSpPr>
          <p:spPr>
            <a:xfrm>
              <a:off x="1709922" y="2108910"/>
              <a:ext cx="7142613" cy="378611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Rectangle 64"/>
            <p:cNvSpPr/>
            <p:nvPr/>
          </p:nvSpPr>
          <p:spPr>
            <a:xfrm>
              <a:off x="1595622" y="1994610"/>
              <a:ext cx="7142613" cy="378611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Rectangle 63"/>
            <p:cNvSpPr/>
            <p:nvPr/>
          </p:nvSpPr>
          <p:spPr>
            <a:xfrm>
              <a:off x="1481322" y="1880310"/>
              <a:ext cx="7142613" cy="378611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aphicFrame>
        <p:nvGraphicFramePr>
          <p:cNvPr id="6" name="Table 5"/>
          <p:cNvGraphicFramePr>
            <a:graphicFrameLocks noGrp="1"/>
          </p:cNvGraphicFramePr>
          <p:nvPr>
            <p:extLst/>
          </p:nvPr>
        </p:nvGraphicFramePr>
        <p:xfrm>
          <a:off x="4631396" y="2241800"/>
          <a:ext cx="3870098" cy="3627120"/>
        </p:xfrm>
        <a:graphic>
          <a:graphicData uri="http://schemas.openxmlformats.org/drawingml/2006/table">
            <a:tbl>
              <a:tblPr firstRow="1" bandRow="1">
                <a:tableStyleId>{793D81CF-94F2-401A-BA57-92F5A7B2D0C5}</a:tableStyleId>
              </a:tblPr>
              <a:tblGrid>
                <a:gridCol w="3870098">
                  <a:extLst>
                    <a:ext uri="{9D8B030D-6E8A-4147-A177-3AD203B41FA5}">
                      <a16:colId xmlns:a16="http://schemas.microsoft.com/office/drawing/2014/main" xmlns="" val="20000"/>
                    </a:ext>
                  </a:extLst>
                </a:gridCol>
              </a:tblGrid>
              <a:tr h="357024">
                <a:tc>
                  <a:txBody>
                    <a:bodyPr/>
                    <a:lstStyle/>
                    <a:p>
                      <a:pPr algn="ctr"/>
                      <a:r>
                        <a:rPr lang="en-US" sz="2000" dirty="0" smtClean="0"/>
                        <a:t>Customer Reviews</a:t>
                      </a:r>
                      <a:endParaRPr lang="en-US" sz="2000" dirty="0"/>
                    </a:p>
                  </a:txBody>
                  <a:tcPr marL="68580" marR="68580" marT="34290" marB="34290"/>
                </a:tc>
                <a:extLst>
                  <a:ext uri="{0D108BD9-81ED-4DB2-BD59-A6C34878D82A}">
                    <a16:rowId xmlns:a16="http://schemas.microsoft.com/office/drawing/2014/main" xmlns="" val="10000"/>
                  </a:ext>
                </a:extLst>
              </a:tr>
              <a:tr h="635676">
                <a:tc>
                  <a:txBody>
                    <a:bodyPr/>
                    <a:lstStyle/>
                    <a:p>
                      <a:r>
                        <a:rPr lang="en-US" sz="2000" b="0" dirty="0" smtClean="0">
                          <a:solidFill>
                            <a:schemeClr val="tx1">
                              <a:lumMod val="85000"/>
                              <a:lumOff val="15000"/>
                            </a:schemeClr>
                          </a:solidFill>
                        </a:rPr>
                        <a:t>New </a:t>
                      </a:r>
                      <a:r>
                        <a:rPr lang="en-US" sz="2000" b="0" dirty="0" err="1" smtClean="0">
                          <a:solidFill>
                            <a:schemeClr val="tx1">
                              <a:lumMod val="85000"/>
                              <a:lumOff val="15000"/>
                            </a:schemeClr>
                          </a:solidFill>
                        </a:rPr>
                        <a:t>pos</a:t>
                      </a:r>
                      <a:r>
                        <a:rPr lang="en-US" sz="2000" b="0" dirty="0" smtClean="0">
                          <a:solidFill>
                            <a:schemeClr val="tx1">
                              <a:lumMod val="85000"/>
                              <a:lumOff val="15000"/>
                            </a:schemeClr>
                          </a:solidFill>
                        </a:rPr>
                        <a:t> models good price and fast delivery!! up</a:t>
                      </a:r>
                      <a:endParaRPr lang="en-US" sz="2000" b="0" dirty="0">
                        <a:solidFill>
                          <a:schemeClr val="tx1">
                            <a:lumMod val="85000"/>
                            <a:lumOff val="15000"/>
                          </a:schemeClr>
                        </a:solidFill>
                      </a:endParaRPr>
                    </a:p>
                  </a:txBody>
                  <a:tcPr marL="68580" marR="68580" marT="34290" marB="34290"/>
                </a:tc>
                <a:extLst>
                  <a:ext uri="{0D108BD9-81ED-4DB2-BD59-A6C34878D82A}">
                    <a16:rowId xmlns:a16="http://schemas.microsoft.com/office/drawing/2014/main" xmlns="" val="10001"/>
                  </a:ext>
                </a:extLst>
              </a:tr>
              <a:tr h="1192981">
                <a:tc>
                  <a:txBody>
                    <a:bodyPr/>
                    <a:lstStyle/>
                    <a:p>
                      <a:r>
                        <a:rPr lang="en-US" sz="2000" b="0" dirty="0" err="1" smtClean="0">
                          <a:solidFill>
                            <a:schemeClr val="tx1">
                              <a:lumMod val="85000"/>
                              <a:lumOff val="15000"/>
                            </a:schemeClr>
                          </a:solidFill>
                        </a:rPr>
                        <a:t>Alkatron</a:t>
                      </a:r>
                      <a:r>
                        <a:rPr lang="en-US" sz="2000" b="0" dirty="0" smtClean="0">
                          <a:solidFill>
                            <a:schemeClr val="tx1">
                              <a:lumMod val="85000"/>
                              <a:lumOff val="15000"/>
                            </a:schemeClr>
                          </a:solidFill>
                        </a:rPr>
                        <a:t>, </a:t>
                      </a:r>
                      <a:r>
                        <a:rPr lang="en-US" sz="2000" b="0" dirty="0" err="1" smtClean="0">
                          <a:solidFill>
                            <a:schemeClr val="tx1">
                              <a:lumMod val="85000"/>
                              <a:lumOff val="15000"/>
                            </a:schemeClr>
                          </a:solidFill>
                        </a:rPr>
                        <a:t>i</a:t>
                      </a:r>
                      <a:r>
                        <a:rPr lang="en-US" sz="2000" b="0" dirty="0" smtClean="0">
                          <a:solidFill>
                            <a:schemeClr val="tx1">
                              <a:lumMod val="85000"/>
                              <a:lumOff val="15000"/>
                            </a:schemeClr>
                          </a:solidFill>
                        </a:rPr>
                        <a:t> am satisfied with the device but </a:t>
                      </a:r>
                      <a:r>
                        <a:rPr lang="en-US" sz="2000" b="0" dirty="0" err="1" smtClean="0">
                          <a:solidFill>
                            <a:schemeClr val="tx1">
                              <a:lumMod val="85000"/>
                              <a:lumOff val="15000"/>
                            </a:schemeClr>
                          </a:solidFill>
                        </a:rPr>
                        <a:t>i</a:t>
                      </a:r>
                      <a:r>
                        <a:rPr lang="en-US" sz="2000" b="0" dirty="0" smtClean="0">
                          <a:solidFill>
                            <a:schemeClr val="tx1">
                              <a:lumMod val="85000"/>
                              <a:lumOff val="15000"/>
                            </a:schemeClr>
                          </a:solidFill>
                        </a:rPr>
                        <a:t> did sent you a </a:t>
                      </a:r>
                      <a:r>
                        <a:rPr lang="en-US" sz="2000" b="0" dirty="0" err="1" smtClean="0">
                          <a:solidFill>
                            <a:schemeClr val="tx1">
                              <a:lumMod val="85000"/>
                              <a:lumOff val="15000"/>
                            </a:schemeClr>
                          </a:solidFill>
                        </a:rPr>
                        <a:t>msg</a:t>
                      </a:r>
                      <a:r>
                        <a:rPr lang="en-US" sz="2000" b="0" dirty="0" smtClean="0">
                          <a:solidFill>
                            <a:schemeClr val="tx1">
                              <a:lumMod val="85000"/>
                              <a:lumOff val="15000"/>
                            </a:schemeClr>
                          </a:solidFill>
                        </a:rPr>
                        <a:t> about encrypted data to inbox 1 day ago please help me my questions check inbox!!thanks</a:t>
                      </a:r>
                      <a:endParaRPr lang="en-US" sz="2000" b="0" dirty="0">
                        <a:solidFill>
                          <a:schemeClr val="tx1">
                            <a:lumMod val="85000"/>
                            <a:lumOff val="15000"/>
                          </a:schemeClr>
                        </a:solidFill>
                      </a:endParaRPr>
                    </a:p>
                  </a:txBody>
                  <a:tcPr marL="68580" marR="68580" marT="34290" marB="34290"/>
                </a:tc>
                <a:extLst>
                  <a:ext uri="{0D108BD9-81ED-4DB2-BD59-A6C34878D82A}">
                    <a16:rowId xmlns:a16="http://schemas.microsoft.com/office/drawing/2014/main" xmlns="" val="10002"/>
                  </a:ext>
                </a:extLst>
              </a:tr>
              <a:tr h="914329">
                <a:tc>
                  <a:txBody>
                    <a:bodyPr/>
                    <a:lstStyle/>
                    <a:p>
                      <a:r>
                        <a:rPr lang="en-US" sz="2000" b="0" dirty="0" smtClean="0">
                          <a:solidFill>
                            <a:schemeClr val="tx1">
                              <a:lumMod val="85000"/>
                              <a:lumOff val="15000"/>
                            </a:schemeClr>
                          </a:solidFill>
                        </a:rPr>
                        <a:t>Fast service! </a:t>
                      </a:r>
                      <a:r>
                        <a:rPr lang="en-US" sz="2000" b="0" dirty="0" err="1" smtClean="0">
                          <a:solidFill>
                            <a:schemeClr val="tx1">
                              <a:lumMod val="85000"/>
                              <a:lumOff val="15000"/>
                            </a:schemeClr>
                          </a:solidFill>
                        </a:rPr>
                        <a:t>Droped</a:t>
                      </a:r>
                      <a:r>
                        <a:rPr lang="en-US" sz="2000" b="0" dirty="0" smtClean="0">
                          <a:solidFill>
                            <a:schemeClr val="tx1">
                              <a:lumMod val="85000"/>
                              <a:lumOff val="15000"/>
                            </a:schemeClr>
                          </a:solidFill>
                        </a:rPr>
                        <a:t> </a:t>
                      </a:r>
                      <a:r>
                        <a:rPr lang="en-US" sz="2000" b="0" kern="1200" dirty="0" smtClean="0">
                          <a:solidFill>
                            <a:schemeClr val="tx1">
                              <a:lumMod val="85000"/>
                              <a:lumOff val="15000"/>
                            </a:schemeClr>
                          </a:solidFill>
                          <a:latin typeface="+mn-lt"/>
                          <a:ea typeface="+mn-ea"/>
                          <a:cs typeface="+mn-cs"/>
                        </a:rPr>
                        <a:t>Prices</a:t>
                      </a:r>
                      <a:r>
                        <a:rPr lang="en-US" sz="2000" b="0" dirty="0" smtClean="0">
                          <a:solidFill>
                            <a:schemeClr val="tx1">
                              <a:lumMod val="85000"/>
                              <a:lumOff val="15000"/>
                            </a:schemeClr>
                          </a:solidFill>
                        </a:rPr>
                        <a:t> , Amazing offers with New MODELS ! Serious Buyers Pm !</a:t>
                      </a:r>
                      <a:endParaRPr lang="en-US" sz="2000" b="0" dirty="0">
                        <a:solidFill>
                          <a:schemeClr val="tx1">
                            <a:lumMod val="85000"/>
                            <a:lumOff val="15000"/>
                          </a:schemeClr>
                        </a:solidFill>
                      </a:endParaRPr>
                    </a:p>
                  </a:txBody>
                  <a:tcPr marL="68580" marR="68580" marT="34290" marB="34290"/>
                </a:tc>
                <a:extLst>
                  <a:ext uri="{0D108BD9-81ED-4DB2-BD59-A6C34878D82A}">
                    <a16:rowId xmlns:a16="http://schemas.microsoft.com/office/drawing/2014/main" xmlns="" val="10003"/>
                  </a:ext>
                </a:extLst>
              </a:tr>
            </a:tbl>
          </a:graphicData>
        </a:graphic>
      </p:graphicFrame>
      <p:sp>
        <p:nvSpPr>
          <p:cNvPr id="20" name="Oval 19"/>
          <p:cNvSpPr/>
          <p:nvPr/>
        </p:nvSpPr>
        <p:spPr>
          <a:xfrm>
            <a:off x="2785187" y="3241660"/>
            <a:ext cx="235744" cy="235744"/>
          </a:xfrm>
          <a:prstGeom prst="ellipse">
            <a:avLst/>
          </a:prstGeom>
          <a:solidFill>
            <a:srgbClr val="9C5BCD"/>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rgbClr val="9C5BCD"/>
              </a:solidFill>
            </a:endParaRPr>
          </a:p>
        </p:txBody>
      </p:sp>
      <p:sp>
        <p:nvSpPr>
          <p:cNvPr id="21" name="Oval 20"/>
          <p:cNvSpPr/>
          <p:nvPr/>
        </p:nvSpPr>
        <p:spPr>
          <a:xfrm>
            <a:off x="2785186" y="3511912"/>
            <a:ext cx="235744" cy="2357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21"/>
          <p:cNvSpPr/>
          <p:nvPr/>
        </p:nvSpPr>
        <p:spPr>
          <a:xfrm>
            <a:off x="2785182" y="4048042"/>
            <a:ext cx="235744" cy="23574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23" name="Oval 22"/>
          <p:cNvSpPr/>
          <p:nvPr/>
        </p:nvSpPr>
        <p:spPr>
          <a:xfrm>
            <a:off x="2785181" y="4315398"/>
            <a:ext cx="235744" cy="23574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24" name="Oval 23"/>
          <p:cNvSpPr/>
          <p:nvPr/>
        </p:nvSpPr>
        <p:spPr>
          <a:xfrm>
            <a:off x="2785181" y="3774078"/>
            <a:ext cx="235744" cy="23574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5" name="Oval 24"/>
          <p:cNvSpPr/>
          <p:nvPr/>
        </p:nvSpPr>
        <p:spPr>
          <a:xfrm>
            <a:off x="2785184" y="4576161"/>
            <a:ext cx="235744" cy="23574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26" name="Oval 25"/>
          <p:cNvSpPr/>
          <p:nvPr/>
        </p:nvSpPr>
        <p:spPr>
          <a:xfrm>
            <a:off x="2785181" y="5346690"/>
            <a:ext cx="235744" cy="23574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8" name="Oval 27"/>
          <p:cNvSpPr/>
          <p:nvPr/>
        </p:nvSpPr>
        <p:spPr>
          <a:xfrm>
            <a:off x="2785181" y="5091309"/>
            <a:ext cx="235744" cy="23574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52" name="Oval 51"/>
          <p:cNvSpPr/>
          <p:nvPr/>
        </p:nvSpPr>
        <p:spPr>
          <a:xfrm>
            <a:off x="2787555" y="4831542"/>
            <a:ext cx="235744" cy="2357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TextBox 52"/>
          <p:cNvSpPr txBox="1"/>
          <p:nvPr/>
        </p:nvSpPr>
        <p:spPr>
          <a:xfrm>
            <a:off x="4612373" y="1422598"/>
            <a:ext cx="2865400" cy="415498"/>
          </a:xfrm>
          <a:prstGeom prst="rect">
            <a:avLst/>
          </a:prstGeom>
          <a:noFill/>
        </p:spPr>
        <p:txBody>
          <a:bodyPr wrap="none" rtlCol="0">
            <a:spAutoFit/>
          </a:bodyPr>
          <a:lstStyle/>
          <a:p>
            <a:r>
              <a:rPr lang="en-US" sz="2100" b="1" dirty="0"/>
              <a:t>“POS Skimmer for sale”</a:t>
            </a:r>
          </a:p>
        </p:txBody>
      </p:sp>
      <p:cxnSp>
        <p:nvCxnSpPr>
          <p:cNvPr id="70" name="Elbow Connector 69"/>
          <p:cNvCxnSpPr>
            <a:stCxn id="17" idx="2"/>
            <a:endCxn id="20" idx="2"/>
          </p:cNvCxnSpPr>
          <p:nvPr/>
        </p:nvCxnSpPr>
        <p:spPr>
          <a:xfrm rot="16200000" flipH="1">
            <a:off x="2314819" y="2889165"/>
            <a:ext cx="543780" cy="396955"/>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Elbow Connector 73"/>
          <p:cNvCxnSpPr>
            <a:stCxn id="17" idx="2"/>
            <a:endCxn id="21" idx="2"/>
          </p:cNvCxnSpPr>
          <p:nvPr/>
        </p:nvCxnSpPr>
        <p:spPr>
          <a:xfrm rot="16200000" flipH="1">
            <a:off x="2179693" y="3024291"/>
            <a:ext cx="814032" cy="396954"/>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Elbow Connector 75"/>
          <p:cNvCxnSpPr>
            <a:stCxn id="17" idx="2"/>
            <a:endCxn id="24" idx="2"/>
          </p:cNvCxnSpPr>
          <p:nvPr/>
        </p:nvCxnSpPr>
        <p:spPr>
          <a:xfrm rot="16200000" flipH="1">
            <a:off x="2048607" y="3155377"/>
            <a:ext cx="1076198" cy="396949"/>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79"/>
          <p:cNvCxnSpPr>
            <a:stCxn id="17" idx="2"/>
            <a:endCxn id="22" idx="2"/>
          </p:cNvCxnSpPr>
          <p:nvPr/>
        </p:nvCxnSpPr>
        <p:spPr>
          <a:xfrm rot="16200000" flipH="1">
            <a:off x="1911626" y="3292358"/>
            <a:ext cx="1350162" cy="396950"/>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17" idx="2"/>
            <a:endCxn id="23" idx="2"/>
          </p:cNvCxnSpPr>
          <p:nvPr/>
        </p:nvCxnSpPr>
        <p:spPr>
          <a:xfrm rot="16200000" flipH="1">
            <a:off x="1777947" y="3426037"/>
            <a:ext cx="1617518" cy="396949"/>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Elbow Connector 89"/>
          <p:cNvCxnSpPr>
            <a:stCxn id="17" idx="2"/>
            <a:endCxn id="25" idx="2"/>
          </p:cNvCxnSpPr>
          <p:nvPr/>
        </p:nvCxnSpPr>
        <p:spPr>
          <a:xfrm rot="16200000" flipH="1">
            <a:off x="1647569" y="3556416"/>
            <a:ext cx="1878281" cy="396952"/>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Elbow Connector 93"/>
          <p:cNvCxnSpPr>
            <a:stCxn id="17" idx="2"/>
            <a:endCxn id="52" idx="2"/>
          </p:cNvCxnSpPr>
          <p:nvPr/>
        </p:nvCxnSpPr>
        <p:spPr>
          <a:xfrm rot="16200000" flipH="1">
            <a:off x="1521062" y="3682922"/>
            <a:ext cx="2133662" cy="399323"/>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Elbow Connector 97"/>
          <p:cNvCxnSpPr>
            <a:stCxn id="17" idx="2"/>
            <a:endCxn id="28" idx="2"/>
          </p:cNvCxnSpPr>
          <p:nvPr/>
        </p:nvCxnSpPr>
        <p:spPr>
          <a:xfrm rot="16200000" flipH="1">
            <a:off x="1389993" y="3813992"/>
            <a:ext cx="2393429" cy="396949"/>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Elbow Connector 101"/>
          <p:cNvCxnSpPr>
            <a:stCxn id="17" idx="2"/>
            <a:endCxn id="26" idx="2"/>
          </p:cNvCxnSpPr>
          <p:nvPr/>
        </p:nvCxnSpPr>
        <p:spPr>
          <a:xfrm rot="16200000" flipH="1">
            <a:off x="1262301" y="3941683"/>
            <a:ext cx="2648810" cy="396949"/>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1675304" y="1555440"/>
            <a:ext cx="1917852" cy="1325840"/>
            <a:chOff x="151304" y="1555440"/>
            <a:chExt cx="1917852" cy="1325840"/>
          </a:xfrm>
        </p:grpSpPr>
        <p:grpSp>
          <p:nvGrpSpPr>
            <p:cNvPr id="19" name="Group 18"/>
            <p:cNvGrpSpPr/>
            <p:nvPr/>
          </p:nvGrpSpPr>
          <p:grpSpPr>
            <a:xfrm>
              <a:off x="151304" y="1555440"/>
              <a:ext cx="1917852" cy="1260312"/>
              <a:chOff x="2257767" y="2535366"/>
              <a:chExt cx="2557135" cy="1680416"/>
            </a:xfrm>
          </p:grpSpPr>
          <mc:AlternateContent xmlns:mc="http://schemas.openxmlformats.org/markup-compatibility/2006" xmlns:a14="http://schemas.microsoft.com/office/drawing/2010/main">
            <mc:Choice Requires="a14">
              <p:graphicFrame>
                <p:nvGraphicFramePr>
                  <p:cNvPr id="17" name="Chart 16"/>
                  <p:cNvGraphicFramePr/>
                  <p:nvPr>
                    <p:extLst/>
                  </p:nvPr>
                </p:nvGraphicFramePr>
                <p:xfrm>
                  <a:off x="2347595" y="3074009"/>
                  <a:ext cx="1721485" cy="1141773"/>
                </p:xfrm>
                <a:graphic>
                  <a:graphicData uri="http://schemas.openxmlformats.org/drawingml/2006/chart">
                    <c:chart xmlns:c="http://schemas.openxmlformats.org/drawingml/2006/chart" xmlns:r="http://schemas.openxmlformats.org/officeDocument/2006/relationships" r:id="rId3"/>
                  </a:graphicData>
                </a:graphic>
              </p:graphicFrame>
            </mc:Choice>
            <mc:Fallback xmlns="">
              <p:graphicFrame>
                <p:nvGraphicFramePr>
                  <p:cNvPr id="17" name="Chart 16"/>
                  <p:cNvGraphicFramePr/>
                  <p:nvPr>
                    <p:extLst/>
                  </p:nvPr>
                </p:nvGraphicFramePr>
                <p:xfrm>
                  <a:off x="2347595" y="3074009"/>
                  <a:ext cx="1721485" cy="1141773"/>
                </p:xfrm>
                <a:graphic>
                  <a:graphicData uri="http://schemas.openxmlformats.org/drawingml/2006/chart">
                    <c:chart xmlns:c="http://schemas.openxmlformats.org/drawingml/2006/chart" xmlns:r="http://schemas.openxmlformats.org/officeDocument/2006/relationships" r:id="rId4"/>
                  </a:graphicData>
                </a:graphic>
              </p:graphicFrame>
            </mc:Fallback>
          </mc:AlternateContent>
          <p:sp>
            <p:nvSpPr>
              <p:cNvPr id="18" name="TextBox 17"/>
              <p:cNvSpPr txBox="1"/>
              <p:nvPr/>
            </p:nvSpPr>
            <p:spPr>
              <a:xfrm>
                <a:off x="2257767" y="2535366"/>
                <a:ext cx="2557135" cy="451405"/>
              </a:xfrm>
              <a:prstGeom prst="rect">
                <a:avLst/>
              </a:prstGeom>
              <a:noFill/>
            </p:spPr>
            <p:txBody>
              <a:bodyPr wrap="square" rtlCol="0">
                <a:spAutoFit/>
              </a:bodyPr>
              <a:lstStyle/>
              <a:p>
                <a:r>
                  <a:rPr lang="en-US" sz="1600" b="1" dirty="0"/>
                  <a:t>Topic</a:t>
                </a:r>
                <a:r>
                  <a:rPr lang="en-US" sz="1600" dirty="0"/>
                  <a:t> </a:t>
                </a:r>
                <a:r>
                  <a:rPr lang="en-US" sz="1600" b="1" dirty="0"/>
                  <a:t>Proportion</a:t>
                </a:r>
              </a:p>
            </p:txBody>
          </p:sp>
        </p:grpSp>
        <mc:AlternateContent xmlns:mc="http://schemas.openxmlformats.org/markup-compatibility/2006" xmlns:a14="http://schemas.microsoft.com/office/drawing/2010/main">
          <mc:Choice Requires="a14">
            <p:sp>
              <p:nvSpPr>
                <p:cNvPr id="61" name="TextBox 60"/>
                <p:cNvSpPr txBox="1"/>
                <p:nvPr/>
              </p:nvSpPr>
              <p:spPr>
                <a:xfrm>
                  <a:off x="668457" y="2542726"/>
                  <a:ext cx="393056" cy="338554"/>
                </a:xfrm>
                <a:prstGeom prst="rect">
                  <a:avLst/>
                </a:prstGeom>
                <a:noFill/>
              </p:spPr>
              <p:txBody>
                <a:bodyPr wrap="none" rtlCol="0">
                  <a:spAutoFit/>
                </a:bodyPr>
                <a:lstStyle/>
                <a:p>
                  <a14:m>
                    <m:oMathPara xmlns:m="http://schemas.openxmlformats.org/officeDocument/2006/math" xmlns="">
                      <m:oMathParaPr>
                        <m:jc m:val="centerGroup"/>
                      </m:oMathParaPr>
                      <m:oMath xmlns:m="http://schemas.openxmlformats.org/officeDocument/2006/math">
                        <m:r>
                          <a:rPr lang="en-US" sz="1600" b="1" i="1">
                            <a:latin typeface="Cambria Math" panose="02040503050406030204" pitchFamily="18" charset="0"/>
                          </a:rPr>
                          <m:t>𝑲</m:t>
                        </m:r>
                      </m:oMath>
                    </m:oMathPara>
                  </a14:m>
                  <a:endParaRPr lang="en-US" sz="1600" b="1" dirty="0"/>
                </a:p>
              </p:txBody>
            </p:sp>
          </mc:Choice>
          <mc:Fallback xmlns="">
            <p:sp>
              <p:nvSpPr>
                <p:cNvPr id="61" name="TextBox 60"/>
                <p:cNvSpPr txBox="1">
                  <a:spLocks noRot="1" noChangeAspect="1" noMove="1" noResize="1" noEditPoints="1" noAdjustHandles="1" noChangeArrowheads="1" noChangeShapeType="1" noTextEdit="1"/>
                </p:cNvSpPr>
                <p:nvPr/>
              </p:nvSpPr>
              <p:spPr>
                <a:xfrm>
                  <a:off x="668457" y="2542726"/>
                  <a:ext cx="393056" cy="338554"/>
                </a:xfrm>
                <a:prstGeom prst="rect">
                  <a:avLst/>
                </a:prstGeom>
                <a:blipFill rotWithShape="0">
                  <a:blip r:embed="rId5"/>
                  <a:stretch>
                    <a:fillRect/>
                  </a:stretch>
                </a:blipFill>
              </p:spPr>
              <p:txBody>
                <a:bodyPr/>
                <a:lstStyle/>
                <a:p>
                  <a:r>
                    <a:rPr lang="en-US">
                      <a:noFill/>
                    </a:rPr>
                    <a:t> </a:t>
                  </a:r>
                </a:p>
              </p:txBody>
            </p:sp>
          </mc:Fallback>
        </mc:AlternateContent>
      </p:grpSp>
      <p:sp>
        <p:nvSpPr>
          <p:cNvPr id="4" name="Flowchart: Document 3"/>
          <p:cNvSpPr/>
          <p:nvPr/>
        </p:nvSpPr>
        <p:spPr>
          <a:xfrm>
            <a:off x="9428630" y="1797289"/>
            <a:ext cx="997600" cy="643652"/>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dist"/>
            <a:r>
              <a:rPr lang="en-US" sz="1050" b="1" dirty="0" err="1"/>
              <a:t>pos</a:t>
            </a:r>
            <a:r>
              <a:rPr lang="en-US" sz="1050" b="1" dirty="0"/>
              <a:t>     0.04</a:t>
            </a:r>
          </a:p>
          <a:p>
            <a:pPr algn="dist"/>
            <a:r>
              <a:rPr lang="en-US" sz="1050" b="1" dirty="0"/>
              <a:t>skimmer 0.02</a:t>
            </a:r>
          </a:p>
          <a:p>
            <a:pPr algn="dist"/>
            <a:r>
              <a:rPr lang="en-US" sz="1050" b="1" dirty="0"/>
              <a:t>encrypt  0.01</a:t>
            </a:r>
          </a:p>
        </p:txBody>
      </p:sp>
      <p:sp>
        <p:nvSpPr>
          <p:cNvPr id="8" name="Flowchart: Document 7"/>
          <p:cNvSpPr/>
          <p:nvPr/>
        </p:nvSpPr>
        <p:spPr>
          <a:xfrm>
            <a:off x="9428631" y="3916658"/>
            <a:ext cx="990913" cy="643652"/>
          </a:xfrm>
          <a:prstGeom prst="flowChartDocumen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noAutofit/>
          </a:bodyPr>
          <a:lstStyle/>
          <a:p>
            <a:pPr algn="dist"/>
            <a:r>
              <a:rPr lang="en-US" sz="1050" b="1" dirty="0"/>
              <a:t>price     0.05</a:t>
            </a:r>
          </a:p>
          <a:p>
            <a:pPr algn="dist"/>
            <a:r>
              <a:rPr lang="en-US" sz="1050" b="1" dirty="0"/>
              <a:t>delivery 0.04</a:t>
            </a:r>
          </a:p>
          <a:p>
            <a:pPr algn="dist"/>
            <a:r>
              <a:rPr lang="en-US" sz="1050" b="1" dirty="0"/>
              <a:t>service   0.01</a:t>
            </a:r>
          </a:p>
        </p:txBody>
      </p:sp>
      <p:sp>
        <p:nvSpPr>
          <p:cNvPr id="9" name="Flowchart: Document 8"/>
          <p:cNvSpPr/>
          <p:nvPr/>
        </p:nvSpPr>
        <p:spPr>
          <a:xfrm>
            <a:off x="9428630" y="2503745"/>
            <a:ext cx="997600" cy="643652"/>
          </a:xfrm>
          <a:prstGeom prst="flowChartDocumen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noAutofit/>
          </a:bodyPr>
          <a:lstStyle/>
          <a:p>
            <a:pPr algn="dist"/>
            <a:r>
              <a:rPr lang="en-US" sz="1050" b="1" dirty="0" err="1"/>
              <a:t>cvv</a:t>
            </a:r>
            <a:r>
              <a:rPr lang="en-US" sz="1050" b="1" dirty="0"/>
              <a:t>      0.03</a:t>
            </a:r>
          </a:p>
          <a:p>
            <a:pPr algn="dist"/>
            <a:r>
              <a:rPr lang="en-US" sz="1050" b="1" dirty="0" err="1"/>
              <a:t>vbv</a:t>
            </a:r>
            <a:r>
              <a:rPr lang="en-US" sz="1050" b="1" dirty="0"/>
              <a:t>     0.03</a:t>
            </a:r>
          </a:p>
          <a:p>
            <a:pPr algn="dist"/>
            <a:r>
              <a:rPr lang="en-US" sz="1050" b="1" dirty="0" err="1"/>
              <a:t>ssn</a:t>
            </a:r>
            <a:r>
              <a:rPr lang="en-US" sz="1050" b="1" dirty="0"/>
              <a:t>     0.02</a:t>
            </a:r>
          </a:p>
        </p:txBody>
      </p:sp>
      <p:sp>
        <p:nvSpPr>
          <p:cNvPr id="10" name="Flowchart: Document 9"/>
          <p:cNvSpPr/>
          <p:nvPr/>
        </p:nvSpPr>
        <p:spPr>
          <a:xfrm>
            <a:off x="9428631" y="3210202"/>
            <a:ext cx="990913" cy="643652"/>
          </a:xfrm>
          <a:prstGeom prst="flowChartDocumen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algn="dist"/>
            <a:r>
              <a:rPr lang="en-US" sz="1050" b="1" dirty="0"/>
              <a:t>model    0.03</a:t>
            </a:r>
          </a:p>
          <a:p>
            <a:pPr algn="dist"/>
            <a:r>
              <a:rPr lang="en-US" sz="1050" b="1" dirty="0"/>
              <a:t>device    0.01</a:t>
            </a:r>
          </a:p>
          <a:p>
            <a:pPr algn="dist"/>
            <a:r>
              <a:rPr lang="en-US" sz="1050" b="1" dirty="0"/>
              <a:t>machine 0.01</a:t>
            </a:r>
          </a:p>
        </p:txBody>
      </p:sp>
      <p:sp>
        <p:nvSpPr>
          <p:cNvPr id="11" name="Flowchart: Document 10"/>
          <p:cNvSpPr/>
          <p:nvPr/>
        </p:nvSpPr>
        <p:spPr>
          <a:xfrm>
            <a:off x="9428631" y="4623115"/>
            <a:ext cx="990913" cy="643652"/>
          </a:xfrm>
          <a:prstGeom prst="flowChartDocument">
            <a:avLst/>
          </a:prstGeom>
          <a:solidFill>
            <a:srgbClr val="9C5BCD"/>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dist"/>
            <a:r>
              <a:rPr lang="en-US" sz="1050" b="1" dirty="0"/>
              <a:t>new     0.04</a:t>
            </a:r>
          </a:p>
          <a:p>
            <a:pPr algn="dist"/>
            <a:r>
              <a:rPr lang="en-US" sz="1050" b="1" dirty="0"/>
              <a:t>fast     0.02</a:t>
            </a:r>
          </a:p>
          <a:p>
            <a:pPr algn="dist"/>
            <a:r>
              <a:rPr lang="en-US" sz="1050" b="1" dirty="0"/>
              <a:t>quick    0.01</a:t>
            </a:r>
          </a:p>
        </p:txBody>
      </p:sp>
      <mc:AlternateContent xmlns:mc="http://schemas.openxmlformats.org/markup-compatibility/2006" xmlns:a14="http://schemas.microsoft.com/office/drawing/2010/main">
        <mc:Choice Requires="a14">
          <p:sp>
            <p:nvSpPr>
              <p:cNvPr id="78" name="TextBox 77"/>
              <p:cNvSpPr txBox="1"/>
              <p:nvPr/>
            </p:nvSpPr>
            <p:spPr>
              <a:xfrm>
                <a:off x="9384361" y="1354703"/>
                <a:ext cx="1110497" cy="400110"/>
              </a:xfrm>
              <a:prstGeom prst="rect">
                <a:avLst/>
              </a:prstGeom>
              <a:noFill/>
            </p:spPr>
            <p:txBody>
              <a:bodyPr wrap="none" rtlCol="0">
                <a:spAutoFit/>
              </a:bodyPr>
              <a:lstStyle/>
              <a:p>
                <a14:m>
                  <m:oMath xmlns:m="http://schemas.openxmlformats.org/officeDocument/2006/math" xmlns="">
                    <m:r>
                      <a:rPr lang="en-US" sz="2000" b="1" i="1" dirty="0">
                        <a:latin typeface="Cambria Math" panose="02040503050406030204" pitchFamily="18" charset="0"/>
                        <a:ea typeface="Cambria Math" panose="02040503050406030204" pitchFamily="18" charset="0"/>
                      </a:rPr>
                      <m:t>𝑲</m:t>
                    </m:r>
                  </m:oMath>
                </a14:m>
                <a:r>
                  <a:rPr lang="en-US" sz="2000" b="1" dirty="0"/>
                  <a:t> topics</a:t>
                </a:r>
              </a:p>
            </p:txBody>
          </p:sp>
        </mc:Choice>
        <mc:Fallback xmlns="">
          <p:sp>
            <p:nvSpPr>
              <p:cNvPr id="78" name="TextBox 77"/>
              <p:cNvSpPr txBox="1">
                <a:spLocks noRot="1" noChangeAspect="1" noMove="1" noResize="1" noEditPoints="1" noAdjustHandles="1" noChangeArrowheads="1" noChangeShapeType="1" noTextEdit="1"/>
              </p:cNvSpPr>
              <p:nvPr/>
            </p:nvSpPr>
            <p:spPr>
              <a:xfrm>
                <a:off x="9384361" y="1354703"/>
                <a:ext cx="1110497" cy="400110"/>
              </a:xfrm>
              <a:prstGeom prst="rect">
                <a:avLst/>
              </a:prstGeom>
              <a:blipFill>
                <a:blip r:embed="rId6"/>
                <a:stretch>
                  <a:fillRect t="-7576" r="-2732" b="-25758"/>
                </a:stretch>
              </a:blipFill>
            </p:spPr>
            <p:txBody>
              <a:bodyPr/>
              <a:lstStyle/>
              <a:p>
                <a:r>
                  <a:rPr lang="en-US">
                    <a:noFill/>
                  </a:rPr>
                  <a:t> </a:t>
                </a:r>
              </a:p>
            </p:txBody>
          </p:sp>
        </mc:Fallback>
      </mc:AlternateContent>
      <p:sp>
        <p:nvSpPr>
          <p:cNvPr id="2" name="TextBox 1"/>
          <p:cNvSpPr txBox="1"/>
          <p:nvPr/>
        </p:nvSpPr>
        <p:spPr>
          <a:xfrm>
            <a:off x="9624966" y="5377576"/>
            <a:ext cx="537327" cy="369332"/>
          </a:xfrm>
          <a:prstGeom prst="rect">
            <a:avLst/>
          </a:prstGeom>
          <a:noFill/>
        </p:spPr>
        <p:txBody>
          <a:bodyPr wrap="none" rtlCol="0">
            <a:spAutoFit/>
          </a:bodyPr>
          <a:lstStyle/>
          <a:p>
            <a:r>
              <a:rPr lang="en-US" dirty="0"/>
              <a:t>K=5</a:t>
            </a:r>
          </a:p>
        </p:txBody>
      </p:sp>
      <p:sp>
        <p:nvSpPr>
          <p:cNvPr id="63" name="Left Arrow 62"/>
          <p:cNvSpPr/>
          <p:nvPr/>
        </p:nvSpPr>
        <p:spPr>
          <a:xfrm>
            <a:off x="8563662" y="2667703"/>
            <a:ext cx="526763" cy="1653594"/>
          </a:xfrm>
          <a:prstGeom prst="leftArrow">
            <a:avLst/>
          </a:prstGeom>
          <a:solidFill>
            <a:schemeClr val="tx1">
              <a:lumMod val="95000"/>
              <a:lumOff val="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p:cNvSpPr>
            <a:spLocks noGrp="1"/>
          </p:cNvSpPr>
          <p:nvPr>
            <p:ph type="title"/>
          </p:nvPr>
        </p:nvSpPr>
        <p:spPr>
          <a:xfrm>
            <a:off x="2152650" y="73013"/>
            <a:ext cx="7886700" cy="1325563"/>
          </a:xfrm>
        </p:spPr>
        <p:txBody>
          <a:bodyPr/>
          <a:lstStyle/>
          <a:p>
            <a:r>
              <a:rPr lang="en-US" dirty="0"/>
              <a:t>Latent </a:t>
            </a:r>
            <a:r>
              <a:rPr lang="en-US" dirty="0" err="1"/>
              <a:t>Dirichlet</a:t>
            </a:r>
            <a:r>
              <a:rPr lang="en-US" dirty="0"/>
              <a:t> Allocation (LDA</a:t>
            </a:r>
            <a:r>
              <a:rPr lang="en-US" dirty="0" smtClean="0"/>
              <a:t>) Intuition</a:t>
            </a:r>
            <a:endParaRPr lang="en-US" dirty="0"/>
          </a:p>
        </p:txBody>
      </p:sp>
      <mc:AlternateContent xmlns:mc="http://schemas.openxmlformats.org/markup-compatibility/2006" xmlns:a14="http://schemas.microsoft.com/office/drawing/2010/main">
        <mc:Choice Requires="a14">
          <p:sp>
            <p:nvSpPr>
              <p:cNvPr id="68" name="TextBox 67"/>
              <p:cNvSpPr txBox="1"/>
              <p:nvPr/>
            </p:nvSpPr>
            <p:spPr>
              <a:xfrm>
                <a:off x="2654834" y="5655806"/>
                <a:ext cx="509242" cy="321178"/>
              </a:xfrm>
              <a:prstGeom prst="rect">
                <a:avLst/>
              </a:prstGeom>
              <a:noFill/>
            </p:spPr>
            <p:txBody>
              <a:bodyPr wrap="none" lIns="0" tIns="0" rIns="0" bIns="0" rtlCol="0">
                <a:spAutoFit/>
              </a:bodyPr>
              <a:lstStyle/>
              <a:p>
                <a14:m>
                  <m:oMathPara xmlns:m="http://schemas.openxmlformats.org/officeDocument/2006/math" xmlns="">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charset="0"/>
                              <a:ea typeface="Cambria Math" charset="0"/>
                              <a:cs typeface="Cambria Math" charset="0"/>
                            </a:rPr>
                            <m:t>𝑍</m:t>
                          </m:r>
                        </m:e>
                        <m:sub>
                          <m:r>
                            <a:rPr lang="en-US" sz="2000" i="1">
                              <a:latin typeface="Cambria Math" charset="0"/>
                            </a:rPr>
                            <m:t>𝑑</m:t>
                          </m:r>
                          <m:r>
                            <a:rPr lang="en-US" sz="2000" i="1">
                              <a:latin typeface="Cambria Math" charset="0"/>
                            </a:rPr>
                            <m:t>,</m:t>
                          </m:r>
                          <m:r>
                            <a:rPr lang="en-US" sz="2000" i="1">
                              <a:latin typeface="Cambria Math" charset="0"/>
                            </a:rPr>
                            <m:t>𝑛</m:t>
                          </m:r>
                        </m:sub>
                      </m:sSub>
                    </m:oMath>
                  </m:oMathPara>
                </a14:m>
                <a:endParaRPr lang="en-US" sz="2000" dirty="0"/>
              </a:p>
            </p:txBody>
          </p:sp>
        </mc:Choice>
        <mc:Fallback xmlns="">
          <p:sp>
            <p:nvSpPr>
              <p:cNvPr id="68" name="TextBox 67"/>
              <p:cNvSpPr txBox="1">
                <a:spLocks noRot="1" noChangeAspect="1" noMove="1" noResize="1" noEditPoints="1" noAdjustHandles="1" noChangeArrowheads="1" noChangeShapeType="1" noTextEdit="1"/>
              </p:cNvSpPr>
              <p:nvPr/>
            </p:nvSpPr>
            <p:spPr>
              <a:xfrm>
                <a:off x="2654834" y="5655806"/>
                <a:ext cx="509242" cy="321178"/>
              </a:xfrm>
              <a:prstGeom prst="rect">
                <a:avLst/>
              </a:prstGeom>
              <a:blipFill>
                <a:blip r:embed="rId7"/>
                <a:stretch>
                  <a:fillRect l="-10843" r="-1205"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p:cNvSpPr txBox="1"/>
              <p:nvPr/>
            </p:nvSpPr>
            <p:spPr>
              <a:xfrm>
                <a:off x="2192458" y="1905166"/>
                <a:ext cx="470577" cy="430887"/>
              </a:xfrm>
              <a:prstGeom prst="rect">
                <a:avLst/>
              </a:prstGeom>
              <a:noFill/>
            </p:spPr>
            <p:txBody>
              <a:bodyPr wrap="none" lIns="0" tIns="0" rIns="0" bIns="0" rtlCol="0">
                <a:spAutoFit/>
              </a:bodyPr>
              <a:lstStyle/>
              <a:p>
                <a14:m>
                  <m:oMathPara xmlns:m="http://schemas.openxmlformats.org/officeDocument/2006/math" xmlns="">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charset="0"/>
                              <a:ea typeface="Cambria Math" charset="0"/>
                              <a:cs typeface="Cambria Math" charset="0"/>
                            </a:rPr>
                            <m:t>𝜃</m:t>
                          </m:r>
                        </m:e>
                        <m:sub>
                          <m:r>
                            <a:rPr lang="en-US" sz="2800" i="1">
                              <a:latin typeface="Cambria Math" charset="0"/>
                            </a:rPr>
                            <m:t>𝑑</m:t>
                          </m:r>
                        </m:sub>
                      </m:sSub>
                    </m:oMath>
                  </m:oMathPara>
                </a14:m>
                <a:endParaRPr lang="en-US" sz="2800" dirty="0"/>
              </a:p>
            </p:txBody>
          </p:sp>
        </mc:Choice>
        <mc:Fallback xmlns="">
          <p:sp>
            <p:nvSpPr>
              <p:cNvPr id="69" name="TextBox 68"/>
              <p:cNvSpPr txBox="1">
                <a:spLocks noRot="1" noChangeAspect="1" noMove="1" noResize="1" noEditPoints="1" noAdjustHandles="1" noChangeArrowheads="1" noChangeShapeType="1" noTextEdit="1"/>
              </p:cNvSpPr>
              <p:nvPr/>
            </p:nvSpPr>
            <p:spPr>
              <a:xfrm>
                <a:off x="2192458" y="1905166"/>
                <a:ext cx="470577" cy="43088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p:cNvSpPr txBox="1"/>
              <p:nvPr/>
            </p:nvSpPr>
            <p:spPr>
              <a:xfrm>
                <a:off x="9097532" y="1797290"/>
                <a:ext cx="317010" cy="307777"/>
              </a:xfrm>
              <a:prstGeom prst="rect">
                <a:avLst/>
              </a:prstGeom>
              <a:noFill/>
            </p:spPr>
            <p:txBody>
              <a:bodyPr wrap="none" lIns="0" tIns="0" rIns="0" bIns="0" rtlCol="0">
                <a:spAutoFit/>
              </a:bodyPr>
              <a:lstStyle/>
              <a:p>
                <a14:m>
                  <m:oMathPara xmlns:m="http://schemas.openxmlformats.org/officeDocument/2006/math" xmlns="">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charset="0"/>
                              <a:ea typeface="Cambria Math" charset="0"/>
                              <a:cs typeface="Cambria Math" charset="0"/>
                            </a:rPr>
                            <m:t>𝛽</m:t>
                          </m:r>
                        </m:e>
                        <m:sub>
                          <m:r>
                            <a:rPr lang="en-US" sz="2000" i="1">
                              <a:latin typeface="Cambria Math" charset="0"/>
                            </a:rPr>
                            <m:t>1</m:t>
                          </m:r>
                        </m:sub>
                      </m:sSub>
                    </m:oMath>
                  </m:oMathPara>
                </a14:m>
                <a:endParaRPr lang="en-US" sz="2000" dirty="0"/>
              </a:p>
            </p:txBody>
          </p:sp>
        </mc:Choice>
        <mc:Fallback xmlns="">
          <p:sp>
            <p:nvSpPr>
              <p:cNvPr id="71" name="TextBox 70"/>
              <p:cNvSpPr txBox="1">
                <a:spLocks noRot="1" noChangeAspect="1" noMove="1" noResize="1" noEditPoints="1" noAdjustHandles="1" noChangeArrowheads="1" noChangeShapeType="1" noTextEdit="1"/>
              </p:cNvSpPr>
              <p:nvPr/>
            </p:nvSpPr>
            <p:spPr>
              <a:xfrm>
                <a:off x="9097532" y="1797290"/>
                <a:ext cx="317010" cy="307777"/>
              </a:xfrm>
              <a:prstGeom prst="rect">
                <a:avLst/>
              </a:prstGeom>
              <a:blipFill>
                <a:blip r:embed="rId9"/>
                <a:stretch>
                  <a:fillRect l="-26923" r="-3846" b="-3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p:cNvSpPr txBox="1"/>
              <p:nvPr/>
            </p:nvSpPr>
            <p:spPr>
              <a:xfrm>
                <a:off x="9075234" y="2446593"/>
                <a:ext cx="322973" cy="307777"/>
              </a:xfrm>
              <a:prstGeom prst="rect">
                <a:avLst/>
              </a:prstGeom>
              <a:noFill/>
            </p:spPr>
            <p:txBody>
              <a:bodyPr wrap="none" lIns="0" tIns="0" rIns="0" bIns="0" rtlCol="0">
                <a:spAutoFit/>
              </a:bodyPr>
              <a:lstStyle/>
              <a:p>
                <a14:m>
                  <m:oMathPara xmlns:m="http://schemas.openxmlformats.org/officeDocument/2006/math" xmlns="">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charset="0"/>
                              <a:ea typeface="Cambria Math" charset="0"/>
                              <a:cs typeface="Cambria Math" charset="0"/>
                            </a:rPr>
                            <m:t>𝛽</m:t>
                          </m:r>
                        </m:e>
                        <m:sub>
                          <m:r>
                            <a:rPr lang="en-US" sz="2000" i="1">
                              <a:latin typeface="Cambria Math" charset="0"/>
                            </a:rPr>
                            <m:t>2</m:t>
                          </m:r>
                        </m:sub>
                      </m:sSub>
                    </m:oMath>
                  </m:oMathPara>
                </a14:m>
                <a:endParaRPr lang="en-US" sz="2000" dirty="0"/>
              </a:p>
            </p:txBody>
          </p:sp>
        </mc:Choice>
        <mc:Fallback xmlns="">
          <p:sp>
            <p:nvSpPr>
              <p:cNvPr id="72" name="TextBox 71"/>
              <p:cNvSpPr txBox="1">
                <a:spLocks noRot="1" noChangeAspect="1" noMove="1" noResize="1" noEditPoints="1" noAdjustHandles="1" noChangeArrowheads="1" noChangeShapeType="1" noTextEdit="1"/>
              </p:cNvSpPr>
              <p:nvPr/>
            </p:nvSpPr>
            <p:spPr>
              <a:xfrm>
                <a:off x="9075234" y="2446593"/>
                <a:ext cx="322973" cy="307777"/>
              </a:xfrm>
              <a:prstGeom prst="rect">
                <a:avLst/>
              </a:prstGeom>
              <a:blipFill>
                <a:blip r:embed="rId10"/>
                <a:stretch>
                  <a:fillRect l="-28302" r="-3774"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9081444" y="3151057"/>
                <a:ext cx="322973" cy="307777"/>
              </a:xfrm>
              <a:prstGeom prst="rect">
                <a:avLst/>
              </a:prstGeom>
              <a:noFill/>
            </p:spPr>
            <p:txBody>
              <a:bodyPr wrap="none" lIns="0" tIns="0" rIns="0" bIns="0" rtlCol="0">
                <a:spAutoFit/>
              </a:bodyPr>
              <a:lstStyle/>
              <a:p>
                <a14:m>
                  <m:oMathPara xmlns:m="http://schemas.openxmlformats.org/officeDocument/2006/math" xmlns="">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charset="0"/>
                              <a:ea typeface="Cambria Math" charset="0"/>
                              <a:cs typeface="Cambria Math" charset="0"/>
                            </a:rPr>
                            <m:t>𝛽</m:t>
                          </m:r>
                        </m:e>
                        <m:sub>
                          <m:r>
                            <a:rPr lang="en-US" sz="2000" i="1">
                              <a:latin typeface="Cambria Math" charset="0"/>
                            </a:rPr>
                            <m:t>3</m:t>
                          </m:r>
                        </m:sub>
                      </m:sSub>
                    </m:oMath>
                  </m:oMathPara>
                </a14:m>
                <a:endParaRPr lang="en-US" sz="2000" dirty="0"/>
              </a:p>
            </p:txBody>
          </p:sp>
        </mc:Choice>
        <mc:Fallback xmlns="">
          <p:sp>
            <p:nvSpPr>
              <p:cNvPr id="73" name="TextBox 72"/>
              <p:cNvSpPr txBox="1">
                <a:spLocks noRot="1" noChangeAspect="1" noMove="1" noResize="1" noEditPoints="1" noAdjustHandles="1" noChangeArrowheads="1" noChangeShapeType="1" noTextEdit="1"/>
              </p:cNvSpPr>
              <p:nvPr/>
            </p:nvSpPr>
            <p:spPr>
              <a:xfrm>
                <a:off x="9081444" y="3151057"/>
                <a:ext cx="322973" cy="307777"/>
              </a:xfrm>
              <a:prstGeom prst="rect">
                <a:avLst/>
              </a:prstGeom>
              <a:blipFill>
                <a:blip r:embed="rId11"/>
                <a:stretch>
                  <a:fillRect l="-28302" r="-3774" b="-34000"/>
                </a:stretch>
              </a:blipFill>
            </p:spPr>
            <p:txBody>
              <a:bodyPr/>
              <a:lstStyle/>
              <a:p>
                <a:r>
                  <a:rPr lang="en-US">
                    <a:noFill/>
                  </a:rPr>
                  <a:t> </a:t>
                </a:r>
              </a:p>
            </p:txBody>
          </p:sp>
        </mc:Fallback>
      </mc:AlternateContent>
      <p:graphicFrame>
        <p:nvGraphicFramePr>
          <p:cNvPr id="77" name="Table 76"/>
          <p:cNvGraphicFramePr>
            <a:graphicFrameLocks noGrp="1"/>
          </p:cNvGraphicFramePr>
          <p:nvPr>
            <p:extLst/>
          </p:nvPr>
        </p:nvGraphicFramePr>
        <p:xfrm>
          <a:off x="4631396" y="2234482"/>
          <a:ext cx="3870098" cy="3627120"/>
        </p:xfrm>
        <a:graphic>
          <a:graphicData uri="http://schemas.openxmlformats.org/drawingml/2006/table">
            <a:tbl>
              <a:tblPr firstRow="1" bandRow="1">
                <a:tableStyleId>{793D81CF-94F2-401A-BA57-92F5A7B2D0C5}</a:tableStyleId>
              </a:tblPr>
              <a:tblGrid>
                <a:gridCol w="3870098">
                  <a:extLst>
                    <a:ext uri="{9D8B030D-6E8A-4147-A177-3AD203B41FA5}">
                      <a16:colId xmlns:a16="http://schemas.microsoft.com/office/drawing/2014/main" xmlns="" val="20000"/>
                    </a:ext>
                  </a:extLst>
                </a:gridCol>
              </a:tblGrid>
              <a:tr h="357024">
                <a:tc>
                  <a:txBody>
                    <a:bodyPr/>
                    <a:lstStyle/>
                    <a:p>
                      <a:pPr algn="ctr"/>
                      <a:r>
                        <a:rPr lang="en-US" sz="2000" dirty="0" smtClean="0"/>
                        <a:t>Customer Reviews</a:t>
                      </a:r>
                      <a:endParaRPr lang="en-US" sz="2000" dirty="0"/>
                    </a:p>
                  </a:txBody>
                  <a:tcPr marL="68580" marR="68580" marT="34290" marB="34290"/>
                </a:tc>
                <a:extLst>
                  <a:ext uri="{0D108BD9-81ED-4DB2-BD59-A6C34878D82A}">
                    <a16:rowId xmlns:a16="http://schemas.microsoft.com/office/drawing/2014/main" xmlns="" val="10000"/>
                  </a:ext>
                </a:extLst>
              </a:tr>
              <a:tr h="635676">
                <a:tc>
                  <a:txBody>
                    <a:bodyPr/>
                    <a:lstStyle/>
                    <a:p>
                      <a:r>
                        <a:rPr lang="en-US" sz="2000" dirty="0" smtClean="0"/>
                        <a:t>New </a:t>
                      </a:r>
                      <a:r>
                        <a:rPr lang="en-US" sz="2000" b="0" dirty="0" err="1" smtClean="0">
                          <a:solidFill>
                            <a:schemeClr val="tx1"/>
                          </a:solidFill>
                        </a:rPr>
                        <a:t>pos</a:t>
                      </a:r>
                      <a:r>
                        <a:rPr lang="en-US" sz="2000" dirty="0" smtClean="0">
                          <a:solidFill>
                            <a:srgbClr val="5B9BD5"/>
                          </a:solidFill>
                        </a:rPr>
                        <a:t> </a:t>
                      </a:r>
                      <a:r>
                        <a:rPr lang="en-US" sz="2000" b="0" dirty="0" smtClean="0">
                          <a:solidFill>
                            <a:schemeClr val="tx1"/>
                          </a:solidFill>
                        </a:rPr>
                        <a:t>models</a:t>
                      </a:r>
                      <a:r>
                        <a:rPr lang="en-US" sz="2000" dirty="0" smtClean="0">
                          <a:solidFill>
                            <a:srgbClr val="FFC000"/>
                          </a:solidFill>
                        </a:rPr>
                        <a:t> </a:t>
                      </a:r>
                      <a:r>
                        <a:rPr lang="en-US" sz="2000" b="0" dirty="0" smtClean="0">
                          <a:solidFill>
                            <a:schemeClr val="tx1"/>
                          </a:solidFill>
                        </a:rPr>
                        <a:t>good</a:t>
                      </a:r>
                      <a:r>
                        <a:rPr lang="en-US" sz="2000" dirty="0" smtClean="0">
                          <a:solidFill>
                            <a:schemeClr val="tx1"/>
                          </a:solidFill>
                        </a:rPr>
                        <a:t> </a:t>
                      </a:r>
                      <a:r>
                        <a:rPr lang="en-US" sz="2000" b="1" dirty="0" smtClean="0">
                          <a:solidFill>
                            <a:srgbClr val="ED7D31"/>
                          </a:solidFill>
                        </a:rPr>
                        <a:t>price</a:t>
                      </a:r>
                      <a:r>
                        <a:rPr lang="en-US" sz="2000" dirty="0" smtClean="0">
                          <a:solidFill>
                            <a:srgbClr val="ED7D31"/>
                          </a:solidFill>
                        </a:rPr>
                        <a:t> </a:t>
                      </a:r>
                      <a:r>
                        <a:rPr lang="en-US" sz="2000" dirty="0" smtClean="0"/>
                        <a:t>and </a:t>
                      </a:r>
                      <a:r>
                        <a:rPr lang="en-US" sz="2000" b="0" dirty="0" smtClean="0">
                          <a:solidFill>
                            <a:schemeClr val="tx1"/>
                          </a:solidFill>
                        </a:rPr>
                        <a:t>fast</a:t>
                      </a:r>
                      <a:r>
                        <a:rPr lang="en-US" sz="2000" dirty="0" smtClean="0">
                          <a:solidFill>
                            <a:schemeClr val="tx1"/>
                          </a:solidFill>
                        </a:rPr>
                        <a:t> </a:t>
                      </a:r>
                      <a:r>
                        <a:rPr lang="en-US" sz="2000" b="1" dirty="0" smtClean="0">
                          <a:solidFill>
                            <a:srgbClr val="ED7D31"/>
                          </a:solidFill>
                        </a:rPr>
                        <a:t>delivery</a:t>
                      </a:r>
                      <a:r>
                        <a:rPr lang="en-US" sz="2000" dirty="0" smtClean="0"/>
                        <a:t>!! up</a:t>
                      </a:r>
                      <a:endParaRPr lang="en-US" sz="2000" dirty="0"/>
                    </a:p>
                  </a:txBody>
                  <a:tcPr marL="68580" marR="68580" marT="34290" marB="34290"/>
                </a:tc>
                <a:extLst>
                  <a:ext uri="{0D108BD9-81ED-4DB2-BD59-A6C34878D82A}">
                    <a16:rowId xmlns:a16="http://schemas.microsoft.com/office/drawing/2014/main" xmlns="" val="10001"/>
                  </a:ext>
                </a:extLst>
              </a:tr>
              <a:tr h="1192981">
                <a:tc>
                  <a:txBody>
                    <a:bodyPr/>
                    <a:lstStyle/>
                    <a:p>
                      <a:r>
                        <a:rPr lang="en-US" sz="2000" dirty="0" err="1" smtClean="0"/>
                        <a:t>Alkatron</a:t>
                      </a:r>
                      <a:r>
                        <a:rPr lang="en-US" sz="2000" dirty="0" smtClean="0"/>
                        <a:t>, </a:t>
                      </a:r>
                      <a:r>
                        <a:rPr lang="en-US" sz="2000" dirty="0" err="1" smtClean="0"/>
                        <a:t>i</a:t>
                      </a:r>
                      <a:r>
                        <a:rPr lang="en-US" sz="2000" dirty="0" smtClean="0"/>
                        <a:t> am </a:t>
                      </a:r>
                      <a:r>
                        <a:rPr lang="en-US" sz="2000" b="0" dirty="0" smtClean="0">
                          <a:solidFill>
                            <a:schemeClr val="tx1"/>
                          </a:solidFill>
                        </a:rPr>
                        <a:t>satisfied</a:t>
                      </a:r>
                      <a:r>
                        <a:rPr lang="en-US" sz="2000" dirty="0" smtClean="0">
                          <a:solidFill>
                            <a:schemeClr val="tx1"/>
                          </a:solidFill>
                        </a:rPr>
                        <a:t> </a:t>
                      </a:r>
                      <a:r>
                        <a:rPr lang="en-US" sz="2000" dirty="0" smtClean="0"/>
                        <a:t>with the </a:t>
                      </a:r>
                      <a:r>
                        <a:rPr lang="en-US" sz="2000" b="1" dirty="0" smtClean="0">
                          <a:solidFill>
                            <a:srgbClr val="FFC000"/>
                          </a:solidFill>
                        </a:rPr>
                        <a:t>device</a:t>
                      </a:r>
                      <a:r>
                        <a:rPr lang="en-US" sz="2000" dirty="0" smtClean="0"/>
                        <a:t> but </a:t>
                      </a:r>
                      <a:r>
                        <a:rPr lang="en-US" sz="2000" dirty="0" err="1" smtClean="0"/>
                        <a:t>i</a:t>
                      </a:r>
                      <a:r>
                        <a:rPr lang="en-US" sz="2000" dirty="0" smtClean="0"/>
                        <a:t> did sent you a </a:t>
                      </a:r>
                      <a:r>
                        <a:rPr lang="en-US" sz="2000" dirty="0" err="1" smtClean="0"/>
                        <a:t>msg</a:t>
                      </a:r>
                      <a:r>
                        <a:rPr lang="en-US" sz="2000" dirty="0" smtClean="0"/>
                        <a:t> about </a:t>
                      </a:r>
                      <a:r>
                        <a:rPr lang="en-US" sz="2000" b="1" dirty="0" smtClean="0">
                          <a:solidFill>
                            <a:srgbClr val="5B9BD5"/>
                          </a:solidFill>
                        </a:rPr>
                        <a:t>encrypted</a:t>
                      </a:r>
                      <a:r>
                        <a:rPr lang="en-US" sz="2000" dirty="0" smtClean="0"/>
                        <a:t> data to inbox 1 day ago please help me my questions check inbox!!thanks</a:t>
                      </a:r>
                      <a:endParaRPr lang="en-US" sz="2000" dirty="0"/>
                    </a:p>
                  </a:txBody>
                  <a:tcPr marL="68580" marR="68580" marT="34290" marB="34290"/>
                </a:tc>
                <a:extLst>
                  <a:ext uri="{0D108BD9-81ED-4DB2-BD59-A6C34878D82A}">
                    <a16:rowId xmlns:a16="http://schemas.microsoft.com/office/drawing/2014/main" xmlns="" val="10002"/>
                  </a:ext>
                </a:extLst>
              </a:tr>
              <a:tr h="914329">
                <a:tc>
                  <a:txBody>
                    <a:bodyPr/>
                    <a:lstStyle/>
                    <a:p>
                      <a:r>
                        <a:rPr lang="en-US" sz="2000" b="0" dirty="0" smtClean="0">
                          <a:solidFill>
                            <a:schemeClr val="tx1"/>
                          </a:solidFill>
                        </a:rPr>
                        <a:t>Fast</a:t>
                      </a:r>
                      <a:r>
                        <a:rPr lang="en-US" sz="2000" dirty="0" smtClean="0">
                          <a:solidFill>
                            <a:schemeClr val="tx1"/>
                          </a:solidFill>
                        </a:rPr>
                        <a:t> </a:t>
                      </a:r>
                      <a:r>
                        <a:rPr lang="en-US" sz="2000" b="1" dirty="0" smtClean="0">
                          <a:solidFill>
                            <a:srgbClr val="ED7D31"/>
                          </a:solidFill>
                        </a:rPr>
                        <a:t>service</a:t>
                      </a:r>
                      <a:r>
                        <a:rPr lang="en-US" sz="2000" dirty="0" smtClean="0"/>
                        <a:t>! </a:t>
                      </a:r>
                      <a:r>
                        <a:rPr lang="en-US" sz="2000" dirty="0" err="1" smtClean="0"/>
                        <a:t>Droped</a:t>
                      </a:r>
                      <a:r>
                        <a:rPr lang="en-US" sz="2000" dirty="0" smtClean="0"/>
                        <a:t> </a:t>
                      </a:r>
                      <a:r>
                        <a:rPr lang="en-US" sz="2000" b="1" kern="1200" dirty="0" smtClean="0">
                          <a:solidFill>
                            <a:srgbClr val="ED7D31"/>
                          </a:solidFill>
                          <a:latin typeface="+mn-lt"/>
                          <a:ea typeface="+mn-ea"/>
                          <a:cs typeface="+mn-cs"/>
                        </a:rPr>
                        <a:t>Prices</a:t>
                      </a:r>
                      <a:r>
                        <a:rPr lang="en-US" sz="2000" dirty="0" smtClean="0"/>
                        <a:t> , Amazing offers with New </a:t>
                      </a:r>
                      <a:r>
                        <a:rPr lang="en-US" sz="2000" b="1" dirty="0" smtClean="0">
                          <a:solidFill>
                            <a:srgbClr val="FFC000"/>
                          </a:solidFill>
                        </a:rPr>
                        <a:t>MODELS</a:t>
                      </a:r>
                      <a:r>
                        <a:rPr lang="en-US" sz="2000" dirty="0" smtClean="0">
                          <a:solidFill>
                            <a:srgbClr val="FFC000"/>
                          </a:solidFill>
                        </a:rPr>
                        <a:t> </a:t>
                      </a:r>
                      <a:r>
                        <a:rPr lang="en-US" sz="2000" dirty="0" smtClean="0"/>
                        <a:t>! Serious Buyers Pm !</a:t>
                      </a:r>
                      <a:endParaRPr lang="en-US" sz="2000" dirty="0"/>
                    </a:p>
                  </a:txBody>
                  <a:tcPr marL="68580" marR="68580" marT="34290" marB="34290"/>
                </a:tc>
                <a:extLst>
                  <a:ext uri="{0D108BD9-81ED-4DB2-BD59-A6C34878D82A}">
                    <a16:rowId xmlns:a16="http://schemas.microsoft.com/office/drawing/2014/main" xmlns="" val="10003"/>
                  </a:ext>
                </a:extLst>
              </a:tr>
            </a:tbl>
          </a:graphicData>
        </a:graphic>
      </p:graphicFrame>
      <mc:AlternateContent xmlns:mc="http://schemas.openxmlformats.org/markup-compatibility/2006" xmlns:a14="http://schemas.microsoft.com/office/drawing/2010/main">
        <mc:Choice Requires="a14">
          <p:sp>
            <p:nvSpPr>
              <p:cNvPr id="81" name="TextBox 80"/>
              <p:cNvSpPr txBox="1"/>
              <p:nvPr/>
            </p:nvSpPr>
            <p:spPr>
              <a:xfrm>
                <a:off x="9078214" y="3853855"/>
                <a:ext cx="317010" cy="307777"/>
              </a:xfrm>
              <a:prstGeom prst="rect">
                <a:avLst/>
              </a:prstGeom>
              <a:noFill/>
            </p:spPr>
            <p:txBody>
              <a:bodyPr wrap="none" lIns="0" tIns="0" rIns="0" bIns="0" rtlCol="0">
                <a:spAutoFit/>
              </a:bodyPr>
              <a:lstStyle/>
              <a:p>
                <a14:m>
                  <m:oMathPara xmlns:m="http://schemas.openxmlformats.org/officeDocument/2006/math" xmlns="">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charset="0"/>
                              <a:ea typeface="Cambria Math" charset="0"/>
                              <a:cs typeface="Cambria Math" charset="0"/>
                            </a:rPr>
                            <m:t>𝛽</m:t>
                          </m:r>
                        </m:e>
                        <m:sub>
                          <m:r>
                            <a:rPr lang="en-US" sz="2000" i="1">
                              <a:latin typeface="Cambria Math" charset="0"/>
                            </a:rPr>
                            <m:t>4</m:t>
                          </m:r>
                        </m:sub>
                      </m:sSub>
                    </m:oMath>
                  </m:oMathPara>
                </a14:m>
                <a:endParaRPr lang="en-US" sz="2000" dirty="0"/>
              </a:p>
            </p:txBody>
          </p:sp>
        </mc:Choice>
        <mc:Fallback xmlns="">
          <p:sp>
            <p:nvSpPr>
              <p:cNvPr id="81" name="TextBox 80"/>
              <p:cNvSpPr txBox="1">
                <a:spLocks noRot="1" noChangeAspect="1" noMove="1" noResize="1" noEditPoints="1" noAdjustHandles="1" noChangeArrowheads="1" noChangeShapeType="1" noTextEdit="1"/>
              </p:cNvSpPr>
              <p:nvPr/>
            </p:nvSpPr>
            <p:spPr>
              <a:xfrm>
                <a:off x="9078214" y="3853855"/>
                <a:ext cx="317010" cy="307777"/>
              </a:xfrm>
              <a:prstGeom prst="rect">
                <a:avLst/>
              </a:prstGeom>
              <a:blipFill>
                <a:blip r:embed="rId12"/>
                <a:stretch>
                  <a:fillRect l="-25000" r="-5769"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p:cNvSpPr txBox="1"/>
              <p:nvPr/>
            </p:nvSpPr>
            <p:spPr>
              <a:xfrm>
                <a:off x="9063205" y="4597648"/>
                <a:ext cx="322973" cy="307777"/>
              </a:xfrm>
              <a:prstGeom prst="rect">
                <a:avLst/>
              </a:prstGeom>
              <a:noFill/>
            </p:spPr>
            <p:txBody>
              <a:bodyPr wrap="none" lIns="0" tIns="0" rIns="0" bIns="0" rtlCol="0">
                <a:spAutoFit/>
              </a:bodyPr>
              <a:lstStyle/>
              <a:p>
                <a14:m>
                  <m:oMathPara xmlns:m="http://schemas.openxmlformats.org/officeDocument/2006/math" xmlns="">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charset="0"/>
                              <a:ea typeface="Cambria Math" charset="0"/>
                              <a:cs typeface="Cambria Math" charset="0"/>
                            </a:rPr>
                            <m:t>𝛽</m:t>
                          </m:r>
                        </m:e>
                        <m:sub>
                          <m:r>
                            <a:rPr lang="en-US" sz="2000" i="1">
                              <a:latin typeface="Cambria Math" panose="02040503050406030204" pitchFamily="18" charset="0"/>
                            </a:rPr>
                            <m:t>5</m:t>
                          </m:r>
                        </m:sub>
                      </m:sSub>
                    </m:oMath>
                  </m:oMathPara>
                </a14:m>
                <a:endParaRPr lang="en-US" sz="2000" dirty="0"/>
              </a:p>
            </p:txBody>
          </p:sp>
        </mc:Choice>
        <mc:Fallback xmlns="">
          <p:sp>
            <p:nvSpPr>
              <p:cNvPr id="86" name="TextBox 85"/>
              <p:cNvSpPr txBox="1">
                <a:spLocks noRot="1" noChangeAspect="1" noMove="1" noResize="1" noEditPoints="1" noAdjustHandles="1" noChangeArrowheads="1" noChangeShapeType="1" noTextEdit="1"/>
              </p:cNvSpPr>
              <p:nvPr/>
            </p:nvSpPr>
            <p:spPr>
              <a:xfrm>
                <a:off x="9063205" y="4597648"/>
                <a:ext cx="322973" cy="307777"/>
              </a:xfrm>
              <a:prstGeom prst="rect">
                <a:avLst/>
              </a:prstGeom>
              <a:blipFill>
                <a:blip r:embed="rId13"/>
                <a:stretch>
                  <a:fillRect l="-28302" r="-3774" b="-33333"/>
                </a:stretch>
              </a:blipFill>
            </p:spPr>
            <p:txBody>
              <a:bodyPr/>
              <a:lstStyle/>
              <a:p>
                <a:r>
                  <a:rPr lang="en-US">
                    <a:noFill/>
                  </a:rPr>
                  <a:t> </a:t>
                </a:r>
              </a:p>
            </p:txBody>
          </p:sp>
        </mc:Fallback>
      </mc:AlternateContent>
      <p:sp>
        <p:nvSpPr>
          <p:cNvPr id="87" name="TextBox 86"/>
          <p:cNvSpPr txBox="1"/>
          <p:nvPr/>
        </p:nvSpPr>
        <p:spPr>
          <a:xfrm>
            <a:off x="2204149" y="5609284"/>
            <a:ext cx="677108" cy="384080"/>
          </a:xfrm>
          <a:prstGeom prst="rect">
            <a:avLst/>
          </a:prstGeom>
          <a:noFill/>
        </p:spPr>
        <p:txBody>
          <a:bodyPr vert="eaVert" wrap="none" rtlCol="0">
            <a:spAutoFit/>
          </a:bodyPr>
          <a:lstStyle/>
          <a:p>
            <a:pPr algn="ctr"/>
            <a:r>
              <a:rPr lang="en-US" sz="3200" b="1" dirty="0"/>
              <a:t>…</a:t>
            </a:r>
            <a:endParaRPr lang="en-US" b="1" dirty="0"/>
          </a:p>
        </p:txBody>
      </p:sp>
      <p:sp>
        <p:nvSpPr>
          <p:cNvPr id="3" name="Slide Number Placeholder 2"/>
          <p:cNvSpPr>
            <a:spLocks noGrp="1"/>
          </p:cNvSpPr>
          <p:nvPr>
            <p:ph type="sldNum" sz="quarter" idx="12"/>
          </p:nvPr>
        </p:nvSpPr>
        <p:spPr/>
        <p:txBody>
          <a:bodyPr/>
          <a:lstStyle/>
          <a:p>
            <a:fld id="{EA95A752-284A-4133-95AE-4EC9FB72B490}" type="slidenum">
              <a:rPr lang="en-US" smtClean="0"/>
              <a:t>125</a:t>
            </a:fld>
            <a:endParaRPr lang="en-US"/>
          </a:p>
        </p:txBody>
      </p:sp>
      <p:sp>
        <p:nvSpPr>
          <p:cNvPr id="27" name="TextBox 26"/>
          <p:cNvSpPr txBox="1"/>
          <p:nvPr/>
        </p:nvSpPr>
        <p:spPr>
          <a:xfrm>
            <a:off x="4599406" y="2598871"/>
            <a:ext cx="672300" cy="400110"/>
          </a:xfrm>
          <a:prstGeom prst="rect">
            <a:avLst/>
          </a:prstGeom>
          <a:noFill/>
        </p:spPr>
        <p:txBody>
          <a:bodyPr wrap="none" rtlCol="0">
            <a:spAutoFit/>
          </a:bodyPr>
          <a:lstStyle/>
          <a:p>
            <a:r>
              <a:rPr lang="en-US" sz="2000" b="1" dirty="0">
                <a:solidFill>
                  <a:srgbClr val="9C59CE"/>
                </a:solidFill>
              </a:rPr>
              <a:t>New</a:t>
            </a:r>
          </a:p>
        </p:txBody>
      </p:sp>
      <p:cxnSp>
        <p:nvCxnSpPr>
          <p:cNvPr id="30" name="Straight Arrow Connector 29"/>
          <p:cNvCxnSpPr>
            <a:stCxn id="20" idx="6"/>
          </p:cNvCxnSpPr>
          <p:nvPr/>
        </p:nvCxnSpPr>
        <p:spPr>
          <a:xfrm flipV="1">
            <a:off x="3020932" y="2889124"/>
            <a:ext cx="1692427" cy="470408"/>
          </a:xfrm>
          <a:prstGeom prst="straightConnector1">
            <a:avLst/>
          </a:prstGeom>
          <a:ln w="12700">
            <a:solidFill>
              <a:srgbClr val="9C5BCD"/>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127042" y="2600957"/>
            <a:ext cx="572593" cy="400110"/>
          </a:xfrm>
          <a:prstGeom prst="rect">
            <a:avLst/>
          </a:prstGeom>
          <a:noFill/>
        </p:spPr>
        <p:txBody>
          <a:bodyPr wrap="none" rtlCol="0">
            <a:spAutoFit/>
          </a:bodyPr>
          <a:lstStyle/>
          <a:p>
            <a:r>
              <a:rPr lang="en-US" sz="2000" b="1" dirty="0" err="1">
                <a:solidFill>
                  <a:srgbClr val="5A9AD6"/>
                </a:solidFill>
              </a:rPr>
              <a:t>pos</a:t>
            </a:r>
            <a:endParaRPr lang="en-US" sz="2000" b="1" dirty="0">
              <a:solidFill>
                <a:srgbClr val="5A9AD6"/>
              </a:solidFill>
            </a:endParaRPr>
          </a:p>
        </p:txBody>
      </p:sp>
      <p:sp>
        <p:nvSpPr>
          <p:cNvPr id="38" name="Rectangle 37"/>
          <p:cNvSpPr/>
          <p:nvPr/>
        </p:nvSpPr>
        <p:spPr>
          <a:xfrm>
            <a:off x="5575406" y="2597703"/>
            <a:ext cx="974947" cy="400110"/>
          </a:xfrm>
          <a:prstGeom prst="rect">
            <a:avLst/>
          </a:prstGeom>
        </p:spPr>
        <p:txBody>
          <a:bodyPr wrap="none">
            <a:spAutoFit/>
          </a:bodyPr>
          <a:lstStyle/>
          <a:p>
            <a:r>
              <a:rPr lang="en-US" sz="2000" b="1" dirty="0">
                <a:solidFill>
                  <a:srgbClr val="FFC000"/>
                </a:solidFill>
              </a:rPr>
              <a:t>models</a:t>
            </a:r>
            <a:endParaRPr lang="en-US" sz="2000" dirty="0"/>
          </a:p>
        </p:txBody>
      </p:sp>
      <p:cxnSp>
        <p:nvCxnSpPr>
          <p:cNvPr id="37" name="Straight Arrow Connector 36"/>
          <p:cNvCxnSpPr>
            <a:stCxn id="21" idx="6"/>
          </p:cNvCxnSpPr>
          <p:nvPr/>
        </p:nvCxnSpPr>
        <p:spPr>
          <a:xfrm flipV="1">
            <a:off x="3020930" y="2925764"/>
            <a:ext cx="2197002" cy="70402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24" idx="6"/>
          </p:cNvCxnSpPr>
          <p:nvPr/>
        </p:nvCxnSpPr>
        <p:spPr>
          <a:xfrm flipV="1">
            <a:off x="3020926" y="2918368"/>
            <a:ext cx="2678709" cy="973582"/>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22" idx="6"/>
          </p:cNvCxnSpPr>
          <p:nvPr/>
        </p:nvCxnSpPr>
        <p:spPr>
          <a:xfrm flipV="1">
            <a:off x="3020926" y="2940970"/>
            <a:ext cx="4146028" cy="1224945"/>
          </a:xfrm>
          <a:prstGeom prst="straightConnector1">
            <a:avLst/>
          </a:prstGeom>
          <a:ln w="12700">
            <a:solidFill>
              <a:srgbClr val="ED7D3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23" idx="6"/>
          </p:cNvCxnSpPr>
          <p:nvPr/>
        </p:nvCxnSpPr>
        <p:spPr>
          <a:xfrm flipV="1">
            <a:off x="3020926" y="3235674"/>
            <a:ext cx="2197007" cy="1197597"/>
          </a:xfrm>
          <a:prstGeom prst="straightConnector1">
            <a:avLst/>
          </a:prstGeom>
          <a:ln w="12700">
            <a:solidFill>
              <a:srgbClr val="ED7D3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25" idx="6"/>
          </p:cNvCxnSpPr>
          <p:nvPr/>
        </p:nvCxnSpPr>
        <p:spPr>
          <a:xfrm flipV="1">
            <a:off x="3020928" y="4315399"/>
            <a:ext cx="1703470" cy="378635"/>
          </a:xfrm>
          <a:prstGeom prst="straightConnector1">
            <a:avLst/>
          </a:prstGeom>
          <a:ln w="12700">
            <a:solidFill>
              <a:srgbClr val="ED7D3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52" idx="6"/>
          </p:cNvCxnSpPr>
          <p:nvPr/>
        </p:nvCxnSpPr>
        <p:spPr>
          <a:xfrm flipV="1">
            <a:off x="3023299" y="4855586"/>
            <a:ext cx="4435986" cy="9382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28" idx="6"/>
          </p:cNvCxnSpPr>
          <p:nvPr/>
        </p:nvCxnSpPr>
        <p:spPr>
          <a:xfrm>
            <a:off x="3020925" y="5209181"/>
            <a:ext cx="2468244" cy="463670"/>
          </a:xfrm>
          <a:prstGeom prst="straightConnector1">
            <a:avLst/>
          </a:prstGeom>
          <a:ln w="12700">
            <a:solidFill>
              <a:srgbClr val="ED7D3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26" idx="6"/>
          </p:cNvCxnSpPr>
          <p:nvPr/>
        </p:nvCxnSpPr>
        <p:spPr>
          <a:xfrm>
            <a:off x="3020926" y="5464563"/>
            <a:ext cx="3075073" cy="577621"/>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1593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7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7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80"/>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84"/>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3"/>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90"/>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5"/>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94"/>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2"/>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28"/>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98"/>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26"/>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02"/>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60"/>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57"/>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54"/>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50"/>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47"/>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44"/>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87"/>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71"/>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72"/>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73"/>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81"/>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86"/>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69"/>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8" grpId="0" animBg="1"/>
      <p:bldP spid="52" grpId="0" animBg="1"/>
      <p:bldP spid="53" grpId="0"/>
      <p:bldP spid="4" grpId="0" animBg="1"/>
      <p:bldP spid="8" grpId="0" animBg="1"/>
      <p:bldP spid="9" grpId="0" animBg="1"/>
      <p:bldP spid="10" grpId="0" animBg="1"/>
      <p:bldP spid="11" grpId="0" animBg="1"/>
      <p:bldP spid="78" grpId="0"/>
      <p:bldP spid="2" grpId="0"/>
      <p:bldP spid="63" grpId="0" animBg="1"/>
      <p:bldP spid="68" grpId="0"/>
      <p:bldP spid="69" grpId="0"/>
      <p:bldP spid="71" grpId="0"/>
      <p:bldP spid="72" grpId="0"/>
      <p:bldP spid="73" grpId="0"/>
      <p:bldP spid="81" grpId="0"/>
      <p:bldP spid="86" grpId="0"/>
      <p:bldP spid="87" grpId="0"/>
      <p:bldP spid="27" grpId="0"/>
      <p:bldP spid="35" grpId="0"/>
      <p:bldP spid="38"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3612120" y="4589546"/>
            <a:ext cx="4974906" cy="1709738"/>
          </a:xfrm>
          <a:prstGeom prst="rect">
            <a:avLst/>
          </a:prstGeom>
        </p:spPr>
      </p:pic>
      <p:sp>
        <p:nvSpPr>
          <p:cNvPr id="2" name="Title 1"/>
          <p:cNvSpPr>
            <a:spLocks noGrp="1"/>
          </p:cNvSpPr>
          <p:nvPr>
            <p:ph type="title"/>
          </p:nvPr>
        </p:nvSpPr>
        <p:spPr/>
        <p:txBody>
          <a:bodyPr/>
          <a:lstStyle/>
          <a:p>
            <a:r>
              <a:rPr lang="en-US" dirty="0" smtClean="0"/>
              <a:t>Graphical Representation of Latent </a:t>
            </a:r>
            <a:r>
              <a:rPr lang="en-US" dirty="0" err="1" smtClean="0"/>
              <a:t>Dirichlet</a:t>
            </a:r>
            <a:r>
              <a:rPr lang="en-US" dirty="0" smtClean="0"/>
              <a:t> </a:t>
            </a:r>
            <a:r>
              <a:rPr lang="en-US" dirty="0"/>
              <a:t>Allocation (LDA)</a:t>
            </a:r>
          </a:p>
        </p:txBody>
      </p:sp>
      <p:sp>
        <p:nvSpPr>
          <p:cNvPr id="4" name="Slide Number Placeholder 3"/>
          <p:cNvSpPr>
            <a:spLocks noGrp="1"/>
          </p:cNvSpPr>
          <p:nvPr>
            <p:ph type="sldNum" sz="quarter" idx="12"/>
          </p:nvPr>
        </p:nvSpPr>
        <p:spPr/>
        <p:txBody>
          <a:bodyPr/>
          <a:lstStyle/>
          <a:p>
            <a:fld id="{EA95A752-284A-4133-95AE-4EC9FB72B490}" type="slidenum">
              <a:rPr lang="en-US" smtClean="0"/>
              <a:t>126</a:t>
            </a:fld>
            <a:endParaRPr lang="en-US"/>
          </a:p>
        </p:txBody>
      </p:sp>
      <p:sp>
        <p:nvSpPr>
          <p:cNvPr id="6" name="TextBox 5"/>
          <p:cNvSpPr txBox="1"/>
          <p:nvPr/>
        </p:nvSpPr>
        <p:spPr>
          <a:xfrm>
            <a:off x="4921687" y="3069994"/>
            <a:ext cx="962026" cy="553998"/>
          </a:xfrm>
          <a:prstGeom prst="rect">
            <a:avLst/>
          </a:prstGeom>
          <a:noFill/>
        </p:spPr>
        <p:txBody>
          <a:bodyPr wrap="square" lIns="0" tIns="0" rIns="0" bIns="0" rtlCol="0">
            <a:spAutoFit/>
          </a:bodyPr>
          <a:lstStyle/>
          <a:p>
            <a:pPr algn="ctr"/>
            <a:r>
              <a:rPr lang="en-US" dirty="0">
                <a:solidFill>
                  <a:srgbClr val="343A9A"/>
                </a:solidFill>
              </a:rPr>
              <a:t>Per-word Topic</a:t>
            </a:r>
          </a:p>
        </p:txBody>
      </p:sp>
      <p:cxnSp>
        <p:nvCxnSpPr>
          <p:cNvPr id="7" name="Straight Arrow Connector 6"/>
          <p:cNvCxnSpPr/>
          <p:nvPr/>
        </p:nvCxnSpPr>
        <p:spPr>
          <a:xfrm>
            <a:off x="5402701" y="3633518"/>
            <a:ext cx="1" cy="962966"/>
          </a:xfrm>
          <a:prstGeom prst="straightConnector1">
            <a:avLst/>
          </a:prstGeom>
          <a:ln w="19050">
            <a:solidFill>
              <a:srgbClr val="343A9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233381" y="3079520"/>
            <a:ext cx="1766888" cy="553998"/>
          </a:xfrm>
          <a:prstGeom prst="rect">
            <a:avLst/>
          </a:prstGeom>
          <a:noFill/>
        </p:spPr>
        <p:txBody>
          <a:bodyPr wrap="square" lIns="0" tIns="0" rIns="0" bIns="0" rtlCol="0">
            <a:spAutoFit/>
          </a:bodyPr>
          <a:lstStyle/>
          <a:p>
            <a:pPr algn="ctr"/>
            <a:r>
              <a:rPr lang="en-US" dirty="0">
                <a:solidFill>
                  <a:srgbClr val="343A9A"/>
                </a:solidFill>
              </a:rPr>
              <a:t>Per-document Topic Proportions</a:t>
            </a:r>
          </a:p>
        </p:txBody>
      </p:sp>
      <p:cxnSp>
        <p:nvCxnSpPr>
          <p:cNvPr id="9" name="Straight Arrow Connector 8"/>
          <p:cNvCxnSpPr/>
          <p:nvPr/>
        </p:nvCxnSpPr>
        <p:spPr>
          <a:xfrm>
            <a:off x="4116826" y="3633518"/>
            <a:ext cx="1" cy="962966"/>
          </a:xfrm>
          <a:prstGeom prst="straightConnector1">
            <a:avLst/>
          </a:prstGeom>
          <a:ln w="19050">
            <a:solidFill>
              <a:srgbClr val="343A9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283762" y="3069994"/>
            <a:ext cx="962026" cy="553998"/>
          </a:xfrm>
          <a:prstGeom prst="rect">
            <a:avLst/>
          </a:prstGeom>
          <a:noFill/>
        </p:spPr>
        <p:txBody>
          <a:bodyPr wrap="square" lIns="0" tIns="0" rIns="0" bIns="0" rtlCol="0">
            <a:spAutoFit/>
          </a:bodyPr>
          <a:lstStyle/>
          <a:p>
            <a:pPr algn="ctr"/>
            <a:r>
              <a:rPr lang="en-US" dirty="0">
                <a:solidFill>
                  <a:srgbClr val="343A9A"/>
                </a:solidFill>
              </a:rPr>
              <a:t>Observed Word</a:t>
            </a:r>
          </a:p>
        </p:txBody>
      </p:sp>
      <p:cxnSp>
        <p:nvCxnSpPr>
          <p:cNvPr id="13" name="Straight Arrow Connector 12"/>
          <p:cNvCxnSpPr/>
          <p:nvPr/>
        </p:nvCxnSpPr>
        <p:spPr>
          <a:xfrm>
            <a:off x="6764776" y="3633518"/>
            <a:ext cx="1" cy="962966"/>
          </a:xfrm>
          <a:prstGeom prst="straightConnector1">
            <a:avLst/>
          </a:prstGeom>
          <a:ln w="19050">
            <a:solidFill>
              <a:srgbClr val="343A9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562850" y="3335662"/>
            <a:ext cx="962026" cy="276999"/>
          </a:xfrm>
          <a:prstGeom prst="rect">
            <a:avLst/>
          </a:prstGeom>
          <a:noFill/>
        </p:spPr>
        <p:txBody>
          <a:bodyPr wrap="square" lIns="0" tIns="0" rIns="0" bIns="0" rtlCol="0">
            <a:spAutoFit/>
          </a:bodyPr>
          <a:lstStyle/>
          <a:p>
            <a:pPr algn="ctr"/>
            <a:r>
              <a:rPr lang="en-US" dirty="0">
                <a:solidFill>
                  <a:srgbClr val="343A9A"/>
                </a:solidFill>
              </a:rPr>
              <a:t>Topics</a:t>
            </a:r>
          </a:p>
        </p:txBody>
      </p:sp>
      <p:cxnSp>
        <p:nvCxnSpPr>
          <p:cNvPr id="15" name="Straight Arrow Connector 14"/>
          <p:cNvCxnSpPr/>
          <p:nvPr/>
        </p:nvCxnSpPr>
        <p:spPr>
          <a:xfrm>
            <a:off x="8043864" y="3633518"/>
            <a:ext cx="1" cy="962966"/>
          </a:xfrm>
          <a:prstGeom prst="straightConnector1">
            <a:avLst/>
          </a:prstGeom>
          <a:ln w="19050">
            <a:solidFill>
              <a:srgbClr val="343A9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425402" y="3335661"/>
            <a:ext cx="1306906" cy="288358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272352" y="2914693"/>
            <a:ext cx="1613006" cy="400110"/>
          </a:xfrm>
          <a:prstGeom prst="rect">
            <a:avLst/>
          </a:prstGeom>
          <a:noFill/>
        </p:spPr>
        <p:txBody>
          <a:bodyPr wrap="none" rtlCol="0">
            <a:spAutoFit/>
          </a:bodyPr>
          <a:lstStyle/>
          <a:p>
            <a:r>
              <a:rPr lang="en-US" sz="2000" b="1" dirty="0">
                <a:solidFill>
                  <a:srgbClr val="C00000"/>
                </a:solidFill>
              </a:rPr>
              <a:t>Latent Topics</a:t>
            </a:r>
          </a:p>
        </p:txBody>
      </p:sp>
      <p:grpSp>
        <p:nvGrpSpPr>
          <p:cNvPr id="20" name="Group 19"/>
          <p:cNvGrpSpPr/>
          <p:nvPr/>
        </p:nvGrpSpPr>
        <p:grpSpPr>
          <a:xfrm>
            <a:off x="3674382" y="6276308"/>
            <a:ext cx="1971977" cy="369332"/>
            <a:chOff x="6440808" y="5911295"/>
            <a:chExt cx="1971977" cy="369332"/>
          </a:xfrm>
        </p:grpSpPr>
        <p:sp>
          <p:nvSpPr>
            <p:cNvPr id="21" name="Oval 20"/>
            <p:cNvSpPr/>
            <p:nvPr/>
          </p:nvSpPr>
          <p:spPr>
            <a:xfrm>
              <a:off x="6440808" y="5956813"/>
              <a:ext cx="306649" cy="306649"/>
            </a:xfrm>
            <a:prstGeom prst="ellipse">
              <a:avLst/>
            </a:prstGeom>
            <a:solidFill>
              <a:schemeClr val="bg1"/>
            </a:solidFill>
            <a:ln w="1905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TextBox 21"/>
            <p:cNvSpPr txBox="1"/>
            <p:nvPr/>
          </p:nvSpPr>
          <p:spPr>
            <a:xfrm>
              <a:off x="6747457" y="5911295"/>
              <a:ext cx="1665328" cy="369332"/>
            </a:xfrm>
            <a:prstGeom prst="rect">
              <a:avLst/>
            </a:prstGeom>
            <a:noFill/>
          </p:spPr>
          <p:txBody>
            <a:bodyPr wrap="none" rtlCol="0">
              <a:spAutoFit/>
            </a:bodyPr>
            <a:lstStyle/>
            <a:p>
              <a:r>
                <a:rPr lang="en-US" dirty="0"/>
                <a:t>Latent variables</a:t>
              </a:r>
            </a:p>
          </p:txBody>
        </p:sp>
      </p:grpSp>
      <p:grpSp>
        <p:nvGrpSpPr>
          <p:cNvPr id="5" name="Group 4"/>
          <p:cNvGrpSpPr/>
          <p:nvPr/>
        </p:nvGrpSpPr>
        <p:grpSpPr>
          <a:xfrm>
            <a:off x="5873119" y="6276308"/>
            <a:ext cx="3797357" cy="369332"/>
            <a:chOff x="4931007" y="6276308"/>
            <a:chExt cx="3797357" cy="369332"/>
          </a:xfrm>
        </p:grpSpPr>
        <p:sp>
          <p:nvSpPr>
            <p:cNvPr id="24" name="Oval 23"/>
            <p:cNvSpPr/>
            <p:nvPr/>
          </p:nvSpPr>
          <p:spPr>
            <a:xfrm>
              <a:off x="4931007" y="6316823"/>
              <a:ext cx="311652" cy="311652"/>
            </a:xfrm>
            <a:prstGeom prst="ellipse">
              <a:avLst/>
            </a:prstGeom>
            <a:solidFill>
              <a:schemeClr val="bg1">
                <a:lumMod val="85000"/>
              </a:schemeClr>
            </a:solidFill>
            <a:ln w="1905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TextBox 24"/>
            <p:cNvSpPr txBox="1"/>
            <p:nvPr/>
          </p:nvSpPr>
          <p:spPr>
            <a:xfrm>
              <a:off x="5242659" y="6276308"/>
              <a:ext cx="3485705" cy="369332"/>
            </a:xfrm>
            <a:prstGeom prst="rect">
              <a:avLst/>
            </a:prstGeom>
            <a:noFill/>
          </p:spPr>
          <p:txBody>
            <a:bodyPr wrap="square" rtlCol="0">
              <a:spAutoFit/>
            </a:bodyPr>
            <a:lstStyle/>
            <a:p>
              <a:r>
                <a:rPr lang="en-US" dirty="0"/>
                <a:t>Observed data (e.g., documents)</a:t>
              </a:r>
            </a:p>
          </p:txBody>
        </p:sp>
        <p:sp>
          <p:nvSpPr>
            <p:cNvPr id="26" name="Oval 25"/>
            <p:cNvSpPr/>
            <p:nvPr/>
          </p:nvSpPr>
          <p:spPr>
            <a:xfrm>
              <a:off x="4965767" y="6348947"/>
              <a:ext cx="242132" cy="242132"/>
            </a:xfrm>
            <a:prstGeom prst="ellipse">
              <a:avLst/>
            </a:prstGeom>
            <a:noFill/>
            <a:ln w="1905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28" name="Rectangle 27"/>
          <p:cNvSpPr/>
          <p:nvPr/>
        </p:nvSpPr>
        <p:spPr>
          <a:xfrm>
            <a:off x="2152651" y="1652955"/>
            <a:ext cx="5891213" cy="1323439"/>
          </a:xfrm>
          <a:prstGeom prst="rect">
            <a:avLst/>
          </a:prstGeom>
        </p:spPr>
        <p:txBody>
          <a:bodyPr wrap="square">
            <a:spAutoFit/>
          </a:bodyPr>
          <a:lstStyle/>
          <a:p>
            <a:r>
              <a:rPr lang="en-US" sz="2000" dirty="0"/>
              <a:t>Assumptions:</a:t>
            </a:r>
          </a:p>
          <a:p>
            <a:pPr marL="285750" indent="-285750">
              <a:buFont typeface="Arial" panose="020B0604020202020204" pitchFamily="34" charset="0"/>
              <a:buChar char="•"/>
            </a:pPr>
            <a:r>
              <a:rPr lang="en-US" sz="2000" dirty="0"/>
              <a:t>Each </a:t>
            </a:r>
            <a:r>
              <a:rPr lang="en-US" sz="2000" b="1" dirty="0"/>
              <a:t>topic</a:t>
            </a:r>
            <a:r>
              <a:rPr lang="en-US" sz="2000" dirty="0"/>
              <a:t> is a distribution of words.</a:t>
            </a:r>
          </a:p>
          <a:p>
            <a:pPr marL="285750" indent="-285750">
              <a:buFont typeface="Arial" panose="020B0604020202020204" pitchFamily="34" charset="0"/>
              <a:buChar char="•"/>
            </a:pPr>
            <a:r>
              <a:rPr lang="en-US" sz="2000" dirty="0"/>
              <a:t>Each </a:t>
            </a:r>
            <a:r>
              <a:rPr lang="en-US" sz="2000" b="1" dirty="0"/>
              <a:t>document</a:t>
            </a:r>
            <a:r>
              <a:rPr lang="en-US" sz="2000" dirty="0"/>
              <a:t> is a combination of topics.</a:t>
            </a:r>
          </a:p>
          <a:p>
            <a:pPr marL="285750" indent="-285750">
              <a:buFont typeface="Arial" panose="020B0604020202020204" pitchFamily="34" charset="0"/>
              <a:buChar char="•"/>
            </a:pPr>
            <a:r>
              <a:rPr lang="en-US" sz="2000" dirty="0"/>
              <a:t>Each </a:t>
            </a:r>
            <a:r>
              <a:rPr lang="en-US" sz="2000" b="1" dirty="0"/>
              <a:t>word</a:t>
            </a:r>
            <a:r>
              <a:rPr lang="en-US" sz="2000" dirty="0"/>
              <a:t> is from one of those topics.</a:t>
            </a:r>
          </a:p>
        </p:txBody>
      </p:sp>
    </p:spTree>
    <p:extLst>
      <p:ext uri="{BB962C8B-B14F-4D97-AF65-F5344CB8AC3E}">
        <p14:creationId xmlns:p14="http://schemas.microsoft.com/office/powerpoint/2010/main" val="9665496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Topic Model to </a:t>
            </a:r>
            <a:r>
              <a:rPr lang="en-US" dirty="0" smtClean="0"/>
              <a:t>Supervised </a:t>
            </a:r>
            <a:r>
              <a:rPr lang="en-US" dirty="0"/>
              <a:t>Topic </a:t>
            </a:r>
            <a:r>
              <a:rPr lang="en-US" dirty="0" smtClean="0"/>
              <a:t>Model (STM)</a:t>
            </a:r>
            <a:endParaRPr lang="en-US" dirty="0"/>
          </a:p>
        </p:txBody>
      </p:sp>
      <p:sp>
        <p:nvSpPr>
          <p:cNvPr id="3" name="Slide Number Placeholder 2"/>
          <p:cNvSpPr>
            <a:spLocks noGrp="1"/>
          </p:cNvSpPr>
          <p:nvPr>
            <p:ph type="sldNum" sz="quarter" idx="12"/>
          </p:nvPr>
        </p:nvSpPr>
        <p:spPr/>
        <p:txBody>
          <a:bodyPr/>
          <a:lstStyle/>
          <a:p>
            <a:fld id="{EA95A752-284A-4133-95AE-4EC9FB72B490}" type="slidenum">
              <a:rPr lang="en-US" smtClean="0"/>
              <a:t>127</a:t>
            </a:fld>
            <a:endParaRPr lang="en-US"/>
          </a:p>
        </p:txBody>
      </p:sp>
      <p:grpSp>
        <p:nvGrpSpPr>
          <p:cNvPr id="22" name="Group 21"/>
          <p:cNvGrpSpPr/>
          <p:nvPr/>
        </p:nvGrpSpPr>
        <p:grpSpPr>
          <a:xfrm>
            <a:off x="5281446" y="2213489"/>
            <a:ext cx="1629109" cy="742147"/>
            <a:chOff x="3757445" y="1529998"/>
            <a:chExt cx="1629109" cy="742147"/>
          </a:xfrm>
        </p:grpSpPr>
        <p:sp>
          <p:nvSpPr>
            <p:cNvPr id="11" name="Flowchart: Document 10"/>
            <p:cNvSpPr/>
            <p:nvPr/>
          </p:nvSpPr>
          <p:spPr>
            <a:xfrm>
              <a:off x="4395641" y="1628493"/>
              <a:ext cx="990913" cy="643652"/>
            </a:xfrm>
            <a:prstGeom prst="flowChartDocument">
              <a:avLst/>
            </a:prstGeom>
            <a:solidFill>
              <a:srgbClr val="9C5BCD"/>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dist"/>
              <a:r>
                <a:rPr lang="en-US" sz="1050" b="1" dirty="0"/>
                <a:t>picture  0.04</a:t>
              </a:r>
            </a:p>
            <a:p>
              <a:pPr algn="dist"/>
              <a:r>
                <a:rPr lang="en-US" sz="1050" b="1" dirty="0"/>
                <a:t>video    0.02</a:t>
              </a:r>
            </a:p>
            <a:p>
              <a:pPr algn="dist"/>
              <a:r>
                <a:rPr lang="en-US" sz="1050" b="1" dirty="0"/>
                <a:t>tutorial   0.01</a:t>
              </a:r>
            </a:p>
          </p:txBody>
        </p:sp>
        <p:sp>
          <p:nvSpPr>
            <p:cNvPr id="8" name="Flowchart: Document 7"/>
            <p:cNvSpPr/>
            <p:nvPr/>
          </p:nvSpPr>
          <p:spPr>
            <a:xfrm>
              <a:off x="4238623" y="1529998"/>
              <a:ext cx="990913" cy="643652"/>
            </a:xfrm>
            <a:prstGeom prst="flowChartDocumen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noAutofit/>
            </a:bodyPr>
            <a:lstStyle/>
            <a:p>
              <a:pPr algn="dist"/>
              <a:r>
                <a:rPr lang="en-US" sz="1050" b="1" dirty="0"/>
                <a:t>price     0.05</a:t>
              </a:r>
            </a:p>
            <a:p>
              <a:pPr algn="dist"/>
              <a:r>
                <a:rPr lang="en-US" sz="1050" b="1" dirty="0"/>
                <a:t>delivery 0.04</a:t>
              </a:r>
            </a:p>
            <a:p>
              <a:pPr algn="dist"/>
              <a:r>
                <a:rPr lang="en-US" sz="1050" b="1" dirty="0"/>
                <a:t>service   0.01</a:t>
              </a:r>
            </a:p>
          </p:txBody>
        </p:sp>
        <p:sp>
          <p:nvSpPr>
            <p:cNvPr id="10" name="Flowchart: Document 9"/>
            <p:cNvSpPr/>
            <p:nvPr/>
          </p:nvSpPr>
          <p:spPr>
            <a:xfrm>
              <a:off x="4076543" y="1608550"/>
              <a:ext cx="990913" cy="643652"/>
            </a:xfrm>
            <a:prstGeom prst="flowChartDocumen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algn="dist"/>
              <a:r>
                <a:rPr lang="en-US" sz="1050" b="1" dirty="0"/>
                <a:t>model    0.03</a:t>
              </a:r>
            </a:p>
            <a:p>
              <a:pPr algn="dist"/>
              <a:r>
                <a:rPr lang="en-US" sz="1050" b="1" dirty="0"/>
                <a:t>device    0.01</a:t>
              </a:r>
            </a:p>
            <a:p>
              <a:pPr algn="dist"/>
              <a:r>
                <a:rPr lang="en-US" sz="1050" b="1" dirty="0"/>
                <a:t>machine 0.01</a:t>
              </a:r>
            </a:p>
          </p:txBody>
        </p:sp>
        <p:sp>
          <p:nvSpPr>
            <p:cNvPr id="9" name="Flowchart: Document 8"/>
            <p:cNvSpPr/>
            <p:nvPr/>
          </p:nvSpPr>
          <p:spPr>
            <a:xfrm>
              <a:off x="3914463" y="1529998"/>
              <a:ext cx="997600" cy="643652"/>
            </a:xfrm>
            <a:prstGeom prst="flowChartDocumen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noAutofit/>
            </a:bodyPr>
            <a:lstStyle/>
            <a:p>
              <a:pPr algn="dist"/>
              <a:r>
                <a:rPr lang="en-US" sz="1050" b="1" dirty="0" err="1"/>
                <a:t>cvv</a:t>
              </a:r>
              <a:r>
                <a:rPr lang="en-US" sz="1050" b="1" dirty="0"/>
                <a:t>      0.03</a:t>
              </a:r>
            </a:p>
            <a:p>
              <a:pPr algn="dist"/>
              <a:r>
                <a:rPr lang="en-US" sz="1050" b="1" dirty="0" err="1"/>
                <a:t>vbv</a:t>
              </a:r>
              <a:r>
                <a:rPr lang="en-US" sz="1050" b="1" dirty="0"/>
                <a:t>     0.03</a:t>
              </a:r>
            </a:p>
            <a:p>
              <a:pPr algn="dist"/>
              <a:r>
                <a:rPr lang="en-US" sz="1050" b="1" dirty="0" err="1"/>
                <a:t>ssn</a:t>
              </a:r>
              <a:r>
                <a:rPr lang="en-US" sz="1050" b="1" dirty="0"/>
                <a:t>     0.02</a:t>
              </a:r>
            </a:p>
          </p:txBody>
        </p:sp>
        <p:sp>
          <p:nvSpPr>
            <p:cNvPr id="7" name="Flowchart: Document 6"/>
            <p:cNvSpPr/>
            <p:nvPr/>
          </p:nvSpPr>
          <p:spPr>
            <a:xfrm>
              <a:off x="3757445" y="1611625"/>
              <a:ext cx="997600" cy="643652"/>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dist"/>
              <a:r>
                <a:rPr lang="en-US" sz="1050" b="1" dirty="0" err="1"/>
                <a:t>pos</a:t>
              </a:r>
              <a:r>
                <a:rPr lang="en-US" sz="1050" b="1" dirty="0"/>
                <a:t>     0.04</a:t>
              </a:r>
            </a:p>
            <a:p>
              <a:pPr algn="dist"/>
              <a:r>
                <a:rPr lang="en-US" sz="1050" b="1" dirty="0"/>
                <a:t>skimmer 0.02</a:t>
              </a:r>
            </a:p>
            <a:p>
              <a:pPr algn="dist"/>
              <a:r>
                <a:rPr lang="en-US" sz="1050" b="1" dirty="0"/>
                <a:t>encrypt  0.01</a:t>
              </a:r>
            </a:p>
          </p:txBody>
        </p:sp>
      </p:grpSp>
      <mc:AlternateContent xmlns:mc="http://schemas.openxmlformats.org/markup-compatibility/2006" xmlns:a14="http://schemas.microsoft.com/office/drawing/2010/main">
        <mc:Choice Requires="a14">
          <p:sp>
            <p:nvSpPr>
              <p:cNvPr id="13" name="TextBox 12"/>
              <p:cNvSpPr txBox="1"/>
              <p:nvPr/>
            </p:nvSpPr>
            <p:spPr>
              <a:xfrm>
                <a:off x="5422514" y="1711181"/>
                <a:ext cx="1346972" cy="461665"/>
              </a:xfrm>
              <a:prstGeom prst="rect">
                <a:avLst/>
              </a:prstGeom>
              <a:noFill/>
            </p:spPr>
            <p:txBody>
              <a:bodyPr wrap="none" rtlCol="0">
                <a:spAutoFit/>
              </a:bodyPr>
              <a:lstStyle/>
              <a:p>
                <a14:m>
                  <m:oMath xmlns:m="http://schemas.openxmlformats.org/officeDocument/2006/math" xmlns="">
                    <m:r>
                      <a:rPr lang="en-US" sz="2400" b="1" i="1" dirty="0">
                        <a:latin typeface="Cambria Math" panose="02040503050406030204" pitchFamily="18" charset="0"/>
                        <a:ea typeface="Cambria Math" panose="02040503050406030204" pitchFamily="18" charset="0"/>
                      </a:rPr>
                      <m:t>𝑲</m:t>
                    </m:r>
                  </m:oMath>
                </a14:m>
                <a:r>
                  <a:rPr lang="en-US" sz="2400" b="1" dirty="0"/>
                  <a:t> topics:</a:t>
                </a:r>
              </a:p>
            </p:txBody>
          </p:sp>
        </mc:Choice>
        <mc:Fallback xmlns="">
          <p:sp>
            <p:nvSpPr>
              <p:cNvPr id="13" name="TextBox 12"/>
              <p:cNvSpPr txBox="1">
                <a:spLocks noRot="1" noChangeAspect="1" noMove="1" noResize="1" noEditPoints="1" noAdjustHandles="1" noChangeArrowheads="1" noChangeShapeType="1" noTextEdit="1"/>
              </p:cNvSpPr>
              <p:nvPr/>
            </p:nvSpPr>
            <p:spPr>
              <a:xfrm>
                <a:off x="5422514" y="1711181"/>
                <a:ext cx="1346972" cy="461665"/>
              </a:xfrm>
              <a:prstGeom prst="rect">
                <a:avLst/>
              </a:prstGeom>
              <a:blipFill>
                <a:blip r:embed="rId3"/>
                <a:stretch>
                  <a:fillRect l="-1364" t="-10667" r="-5455" b="-30667"/>
                </a:stretch>
              </a:blipFill>
            </p:spPr>
            <p:txBody>
              <a:bodyPr/>
              <a:lstStyle/>
              <a:p>
                <a:r>
                  <a:rPr lang="en-US">
                    <a:noFill/>
                  </a:rPr>
                  <a:t> </a:t>
                </a:r>
              </a:p>
            </p:txBody>
          </p:sp>
        </mc:Fallback>
      </mc:AlternateContent>
      <p:sp>
        <p:nvSpPr>
          <p:cNvPr id="23" name="TextBox 22"/>
          <p:cNvSpPr txBox="1"/>
          <p:nvPr/>
        </p:nvSpPr>
        <p:spPr>
          <a:xfrm>
            <a:off x="2432489" y="1711181"/>
            <a:ext cx="1949957" cy="830997"/>
          </a:xfrm>
          <a:prstGeom prst="rect">
            <a:avLst/>
          </a:prstGeom>
          <a:noFill/>
        </p:spPr>
        <p:txBody>
          <a:bodyPr wrap="none" rtlCol="0">
            <a:spAutoFit/>
          </a:bodyPr>
          <a:lstStyle/>
          <a:p>
            <a:r>
              <a:rPr lang="en-US" sz="2400" b="1" dirty="0"/>
              <a:t>Documents</a:t>
            </a:r>
          </a:p>
          <a:p>
            <a:r>
              <a:rPr lang="en-US" sz="2400" dirty="0"/>
              <a:t>(e.g., reviews)</a:t>
            </a:r>
          </a:p>
        </p:txBody>
      </p:sp>
      <p:sp>
        <p:nvSpPr>
          <p:cNvPr id="24" name="TextBox 23"/>
          <p:cNvSpPr txBox="1"/>
          <p:nvPr/>
        </p:nvSpPr>
        <p:spPr>
          <a:xfrm>
            <a:off x="7492081" y="1711181"/>
            <a:ext cx="3092792" cy="1200329"/>
          </a:xfrm>
          <a:prstGeom prst="rect">
            <a:avLst/>
          </a:prstGeom>
          <a:noFill/>
        </p:spPr>
        <p:txBody>
          <a:bodyPr wrap="square" rtlCol="0">
            <a:spAutoFit/>
          </a:bodyPr>
          <a:lstStyle/>
          <a:p>
            <a:r>
              <a:rPr lang="en-US" sz="2400" b="1" dirty="0"/>
              <a:t>Responses</a:t>
            </a:r>
          </a:p>
          <a:p>
            <a:r>
              <a:rPr lang="en-US" sz="2400" dirty="0"/>
              <a:t>(e.g., sales, quality, satisfaction, etc.)</a:t>
            </a:r>
          </a:p>
        </p:txBody>
      </p:sp>
      <mc:AlternateContent xmlns:mc="http://schemas.openxmlformats.org/markup-compatibility/2006" xmlns:a14="http://schemas.microsoft.com/office/drawing/2010/main">
        <mc:Choice Requires="a14">
          <p:sp>
            <p:nvSpPr>
              <p:cNvPr id="4" name="Flowchart: Card 3"/>
              <p:cNvSpPr/>
              <p:nvPr/>
            </p:nvSpPr>
            <p:spPr>
              <a:xfrm>
                <a:off x="2650835" y="3038771"/>
                <a:ext cx="1274620" cy="895928"/>
              </a:xfrm>
              <a:prstGeom prst="flowChartPunchedCard">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 </a:t>
                </a:r>
                <a14:m>
                  <m:oMath xmlns:m="http://schemas.openxmlformats.org/officeDocument/2006/math" xmlns="">
                    <m:r>
                      <a:rPr lang="en-US" sz="3200" b="1" i="1" dirty="0">
                        <a:solidFill>
                          <a:schemeClr val="tx1"/>
                        </a:solidFill>
                        <a:latin typeface="Cambria Math" panose="02040503050406030204" pitchFamily="18" charset="0"/>
                      </a:rPr>
                      <m:t>𝒘</m:t>
                    </m:r>
                  </m:oMath>
                </a14:m>
                <a:endParaRPr lang="en-US" b="1" dirty="0">
                  <a:solidFill>
                    <a:schemeClr val="tx1"/>
                  </a:solidFill>
                </a:endParaRPr>
              </a:p>
            </p:txBody>
          </p:sp>
        </mc:Choice>
        <mc:Fallback xmlns="">
          <p:sp>
            <p:nvSpPr>
              <p:cNvPr id="4" name="Flowchart: Card 3"/>
              <p:cNvSpPr>
                <a:spLocks noRot="1" noChangeAspect="1" noMove="1" noResize="1" noEditPoints="1" noAdjustHandles="1" noChangeArrowheads="1" noChangeShapeType="1" noTextEdit="1"/>
              </p:cNvSpPr>
              <p:nvPr/>
            </p:nvSpPr>
            <p:spPr>
              <a:xfrm>
                <a:off x="2650835" y="3038771"/>
                <a:ext cx="1274620" cy="895928"/>
              </a:xfrm>
              <a:prstGeom prst="flowChartPunchedCard">
                <a:avLst/>
              </a:prstGeom>
              <a:blipFill>
                <a:blip r:embed="rId4"/>
                <a:stretch>
                  <a:fillRect/>
                </a:stretch>
              </a:blipFill>
              <a:ln w="19050">
                <a:solidFill>
                  <a:schemeClr val="tx1"/>
                </a:solidFill>
              </a:ln>
            </p:spPr>
            <p:txBody>
              <a:bodyPr/>
              <a:lstStyle/>
              <a:p>
                <a:r>
                  <a:rPr lang="en-US">
                    <a:noFill/>
                  </a:rPr>
                  <a:t> </a:t>
                </a:r>
              </a:p>
            </p:txBody>
          </p:sp>
        </mc:Fallback>
      </mc:AlternateContent>
      <p:graphicFrame>
        <p:nvGraphicFramePr>
          <p:cNvPr id="5" name="Chart 4"/>
          <p:cNvGraphicFramePr/>
          <p:nvPr>
            <p:extLst/>
          </p:nvPr>
        </p:nvGraphicFramePr>
        <p:xfrm>
          <a:off x="5450443" y="3058570"/>
          <a:ext cx="1291114" cy="856330"/>
        </p:xfrm>
        <a:graphic>
          <a:graphicData uri="http://schemas.openxmlformats.org/drawingml/2006/chart">
            <c:chart xmlns:c="http://schemas.openxmlformats.org/drawingml/2006/chart" xmlns:r="http://schemas.openxmlformats.org/officeDocument/2006/relationships" r:id="rId5"/>
          </a:graphicData>
        </a:graphic>
      </p:graphicFrame>
      <mc:AlternateContent xmlns:mc="http://schemas.openxmlformats.org/markup-compatibility/2006" xmlns:a14="http://schemas.microsoft.com/office/drawing/2010/main">
        <mc:Choice Requires="a14">
          <p:sp>
            <p:nvSpPr>
              <p:cNvPr id="6" name="Oval 5"/>
              <p:cNvSpPr/>
              <p:nvPr/>
            </p:nvSpPr>
            <p:spPr>
              <a:xfrm>
                <a:off x="8266546" y="3150271"/>
                <a:ext cx="672929" cy="672929"/>
              </a:xfrm>
              <a:prstGeom prst="ellipse">
                <a:avLst/>
              </a:prstGeom>
              <a:solidFill>
                <a:schemeClr val="bg1"/>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just"/>
                <a14:m>
                  <m:oMathPara xmlns:m="http://schemas.openxmlformats.org/officeDocument/2006/math" xmlns="">
                    <m:oMathParaPr>
                      <m:jc m:val="right"/>
                    </m:oMathParaPr>
                    <m:oMath xmlns:m="http://schemas.openxmlformats.org/officeDocument/2006/math">
                      <m:r>
                        <a:rPr lang="en-US" sz="3200" b="1" i="1" dirty="0">
                          <a:latin typeface="Cambria Math" panose="02040503050406030204" pitchFamily="18" charset="0"/>
                        </a:rPr>
                        <m:t>𝒚</m:t>
                      </m:r>
                    </m:oMath>
                  </m:oMathPara>
                </a14:m>
                <a:endParaRPr lang="en-US" sz="2400" b="1" dirty="0"/>
              </a:p>
            </p:txBody>
          </p:sp>
        </mc:Choice>
        <mc:Fallback xmlns="">
          <p:sp>
            <p:nvSpPr>
              <p:cNvPr id="6" name="Oval 5"/>
              <p:cNvSpPr>
                <a:spLocks noRot="1" noChangeAspect="1" noMove="1" noResize="1" noEditPoints="1" noAdjustHandles="1" noChangeArrowheads="1" noChangeShapeType="1" noTextEdit="1"/>
              </p:cNvSpPr>
              <p:nvPr/>
            </p:nvSpPr>
            <p:spPr>
              <a:xfrm>
                <a:off x="8266546" y="3150271"/>
                <a:ext cx="672929" cy="672929"/>
              </a:xfrm>
              <a:prstGeom prst="ellipse">
                <a:avLst/>
              </a:prstGeom>
              <a:blipFill>
                <a:blip r:embed="rId6"/>
                <a:stretch>
                  <a:fillRect/>
                </a:stretch>
              </a:blipFill>
              <a:ln w="1905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5702927" y="3684721"/>
                <a:ext cx="190245" cy="184666"/>
              </a:xfrm>
              <a:prstGeom prst="rect">
                <a:avLst/>
              </a:prstGeom>
              <a:noFill/>
            </p:spPr>
            <p:txBody>
              <a:bodyPr wrap="none" lIns="0" tIns="0" rIns="0" bIns="0" rtlCol="0">
                <a:spAutoFit/>
              </a:bodyPr>
              <a:lstStyle/>
              <a:p>
                <a14:m>
                  <m:oMathPara xmlns:m="http://schemas.openxmlformats.org/officeDocument/2006/math" xmlns="">
                    <m:oMathParaPr>
                      <m:jc m:val="centerGroup"/>
                    </m:oMathParaPr>
                    <m:oMath xmlns:m="http://schemas.openxmlformats.org/officeDocument/2006/math">
                      <m:sSub>
                        <m:sSubPr>
                          <m:ctrlPr>
                            <a:rPr lang="en-US" sz="1200" i="1">
                              <a:latin typeface="Cambria Math" panose="02040503050406030204" pitchFamily="18" charset="0"/>
                            </a:rPr>
                          </m:ctrlPr>
                        </m:sSubPr>
                        <m:e>
                          <m:r>
                            <a:rPr lang="en-US" sz="1200" i="1">
                              <a:latin typeface="Cambria Math" charset="0"/>
                              <a:ea typeface="Cambria Math" charset="0"/>
                              <a:cs typeface="Cambria Math" charset="0"/>
                            </a:rPr>
                            <m:t>𝛽</m:t>
                          </m:r>
                        </m:e>
                        <m:sub>
                          <m:r>
                            <a:rPr lang="en-US" sz="1200" i="1">
                              <a:latin typeface="Cambria Math" charset="0"/>
                            </a:rPr>
                            <m:t>1</m:t>
                          </m:r>
                        </m:sub>
                      </m:sSub>
                    </m:oMath>
                  </m:oMathPara>
                </a14:m>
                <a:endParaRPr lang="en-US" sz="1200" dirty="0"/>
              </a:p>
            </p:txBody>
          </p:sp>
        </mc:Choice>
        <mc:Fallback xmlns="">
          <p:sp>
            <p:nvSpPr>
              <p:cNvPr id="26" name="TextBox 25"/>
              <p:cNvSpPr txBox="1">
                <a:spLocks noRot="1" noChangeAspect="1" noMove="1" noResize="1" noEditPoints="1" noAdjustHandles="1" noChangeArrowheads="1" noChangeShapeType="1" noTextEdit="1"/>
              </p:cNvSpPr>
              <p:nvPr/>
            </p:nvSpPr>
            <p:spPr>
              <a:xfrm>
                <a:off x="5702927" y="3684721"/>
                <a:ext cx="190245" cy="184666"/>
              </a:xfrm>
              <a:prstGeom prst="rect">
                <a:avLst/>
              </a:prstGeom>
              <a:blipFill>
                <a:blip r:embed="rId7"/>
                <a:stretch>
                  <a:fillRect l="-29032" t="-3226" r="-3226" b="-290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5844970" y="3684721"/>
                <a:ext cx="193835" cy="184666"/>
              </a:xfrm>
              <a:prstGeom prst="rect">
                <a:avLst/>
              </a:prstGeom>
              <a:noFill/>
            </p:spPr>
            <p:txBody>
              <a:bodyPr wrap="none" lIns="0" tIns="0" rIns="0" bIns="0" rtlCol="0">
                <a:spAutoFit/>
              </a:bodyPr>
              <a:lstStyle/>
              <a:p>
                <a14:m>
                  <m:oMathPara xmlns:m="http://schemas.openxmlformats.org/officeDocument/2006/math" xmlns="">
                    <m:oMathParaPr>
                      <m:jc m:val="centerGroup"/>
                    </m:oMathParaPr>
                    <m:oMath xmlns:m="http://schemas.openxmlformats.org/officeDocument/2006/math">
                      <m:sSub>
                        <m:sSubPr>
                          <m:ctrlPr>
                            <a:rPr lang="en-US" sz="1200" i="1">
                              <a:latin typeface="Cambria Math" panose="02040503050406030204" pitchFamily="18" charset="0"/>
                            </a:rPr>
                          </m:ctrlPr>
                        </m:sSubPr>
                        <m:e>
                          <m:r>
                            <a:rPr lang="en-US" sz="1200" i="1">
                              <a:latin typeface="Cambria Math" charset="0"/>
                              <a:ea typeface="Cambria Math" charset="0"/>
                              <a:cs typeface="Cambria Math" charset="0"/>
                            </a:rPr>
                            <m:t>𝛽</m:t>
                          </m:r>
                        </m:e>
                        <m:sub>
                          <m:r>
                            <a:rPr lang="en-US" sz="1200" i="1">
                              <a:latin typeface="Cambria Math" charset="0"/>
                            </a:rPr>
                            <m:t>2</m:t>
                          </m:r>
                        </m:sub>
                      </m:sSub>
                    </m:oMath>
                  </m:oMathPara>
                </a14:m>
                <a:endParaRPr lang="en-US" sz="1200" dirty="0"/>
              </a:p>
            </p:txBody>
          </p:sp>
        </mc:Choice>
        <mc:Fallback xmlns="">
          <p:sp>
            <p:nvSpPr>
              <p:cNvPr id="27" name="TextBox 26"/>
              <p:cNvSpPr txBox="1">
                <a:spLocks noRot="1" noChangeAspect="1" noMove="1" noResize="1" noEditPoints="1" noAdjustHandles="1" noChangeArrowheads="1" noChangeShapeType="1" noTextEdit="1"/>
              </p:cNvSpPr>
              <p:nvPr/>
            </p:nvSpPr>
            <p:spPr>
              <a:xfrm>
                <a:off x="5844970" y="3684721"/>
                <a:ext cx="193835" cy="184666"/>
              </a:xfrm>
              <a:prstGeom prst="rect">
                <a:avLst/>
              </a:prstGeom>
              <a:blipFill>
                <a:blip r:embed="rId8"/>
                <a:stretch>
                  <a:fillRect l="-28125" t="-3226" b="-290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5999676" y="3684721"/>
                <a:ext cx="193835" cy="184666"/>
              </a:xfrm>
              <a:prstGeom prst="rect">
                <a:avLst/>
              </a:prstGeom>
              <a:noFill/>
            </p:spPr>
            <p:txBody>
              <a:bodyPr wrap="none" lIns="0" tIns="0" rIns="0" bIns="0" rtlCol="0">
                <a:spAutoFit/>
              </a:bodyPr>
              <a:lstStyle/>
              <a:p>
                <a14:m>
                  <m:oMathPara xmlns:m="http://schemas.openxmlformats.org/officeDocument/2006/math" xmlns="">
                    <m:oMathParaPr>
                      <m:jc m:val="centerGroup"/>
                    </m:oMathParaPr>
                    <m:oMath xmlns:m="http://schemas.openxmlformats.org/officeDocument/2006/math">
                      <m:sSub>
                        <m:sSubPr>
                          <m:ctrlPr>
                            <a:rPr lang="en-US" sz="1200" i="1">
                              <a:latin typeface="Cambria Math" panose="02040503050406030204" pitchFamily="18" charset="0"/>
                            </a:rPr>
                          </m:ctrlPr>
                        </m:sSubPr>
                        <m:e>
                          <m:r>
                            <a:rPr lang="en-US" sz="1200" i="1">
                              <a:latin typeface="Cambria Math" charset="0"/>
                              <a:ea typeface="Cambria Math" charset="0"/>
                              <a:cs typeface="Cambria Math" charset="0"/>
                            </a:rPr>
                            <m:t>𝛽</m:t>
                          </m:r>
                        </m:e>
                        <m:sub>
                          <m:r>
                            <a:rPr lang="en-US" sz="1200" i="1">
                              <a:latin typeface="Cambria Math" charset="0"/>
                            </a:rPr>
                            <m:t>3</m:t>
                          </m:r>
                        </m:sub>
                      </m:sSub>
                    </m:oMath>
                  </m:oMathPara>
                </a14:m>
                <a:endParaRPr lang="en-US" sz="1200" dirty="0"/>
              </a:p>
            </p:txBody>
          </p:sp>
        </mc:Choice>
        <mc:Fallback xmlns="">
          <p:sp>
            <p:nvSpPr>
              <p:cNvPr id="28" name="TextBox 27"/>
              <p:cNvSpPr txBox="1">
                <a:spLocks noRot="1" noChangeAspect="1" noMove="1" noResize="1" noEditPoints="1" noAdjustHandles="1" noChangeArrowheads="1" noChangeShapeType="1" noTextEdit="1"/>
              </p:cNvSpPr>
              <p:nvPr/>
            </p:nvSpPr>
            <p:spPr>
              <a:xfrm>
                <a:off x="5999676" y="3684721"/>
                <a:ext cx="193835" cy="184666"/>
              </a:xfrm>
              <a:prstGeom prst="rect">
                <a:avLst/>
              </a:prstGeom>
              <a:blipFill>
                <a:blip r:embed="rId9"/>
                <a:stretch>
                  <a:fillRect l="-28125" t="-3226" b="-290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6171809" y="3684721"/>
                <a:ext cx="188578" cy="184666"/>
              </a:xfrm>
              <a:prstGeom prst="rect">
                <a:avLst/>
              </a:prstGeom>
              <a:noFill/>
            </p:spPr>
            <p:txBody>
              <a:bodyPr wrap="none" lIns="0" tIns="0" rIns="0" bIns="0" rtlCol="0">
                <a:spAutoFit/>
              </a:bodyPr>
              <a:lstStyle/>
              <a:p>
                <a14:m>
                  <m:oMathPara xmlns:m="http://schemas.openxmlformats.org/officeDocument/2006/math" xmlns="">
                    <m:oMathParaPr>
                      <m:jc m:val="centerGroup"/>
                    </m:oMathParaPr>
                    <m:oMath xmlns:m="http://schemas.openxmlformats.org/officeDocument/2006/math">
                      <m:sSub>
                        <m:sSubPr>
                          <m:ctrlPr>
                            <a:rPr lang="en-US" sz="1200" i="1">
                              <a:latin typeface="Cambria Math" panose="02040503050406030204" pitchFamily="18" charset="0"/>
                            </a:rPr>
                          </m:ctrlPr>
                        </m:sSubPr>
                        <m:e>
                          <m:r>
                            <a:rPr lang="en-US" sz="1200" i="1">
                              <a:latin typeface="Cambria Math" charset="0"/>
                              <a:ea typeface="Cambria Math" charset="0"/>
                              <a:cs typeface="Cambria Math" charset="0"/>
                            </a:rPr>
                            <m:t>𝛽</m:t>
                          </m:r>
                        </m:e>
                        <m:sub>
                          <m:r>
                            <a:rPr lang="en-US" sz="1200" i="1">
                              <a:latin typeface="Cambria Math" charset="0"/>
                            </a:rPr>
                            <m:t>4</m:t>
                          </m:r>
                        </m:sub>
                      </m:sSub>
                    </m:oMath>
                  </m:oMathPara>
                </a14:m>
                <a:endParaRPr lang="en-US" sz="1200" dirty="0"/>
              </a:p>
            </p:txBody>
          </p:sp>
        </mc:Choice>
        <mc:Fallback xmlns="">
          <p:sp>
            <p:nvSpPr>
              <p:cNvPr id="29" name="TextBox 28"/>
              <p:cNvSpPr txBox="1">
                <a:spLocks noRot="1" noChangeAspect="1" noMove="1" noResize="1" noEditPoints="1" noAdjustHandles="1" noChangeArrowheads="1" noChangeShapeType="1" noTextEdit="1"/>
              </p:cNvSpPr>
              <p:nvPr/>
            </p:nvSpPr>
            <p:spPr>
              <a:xfrm>
                <a:off x="6171809" y="3684721"/>
                <a:ext cx="188578" cy="184666"/>
              </a:xfrm>
              <a:prstGeom prst="rect">
                <a:avLst/>
              </a:prstGeom>
              <a:blipFill>
                <a:blip r:embed="rId10"/>
                <a:stretch>
                  <a:fillRect l="-29032" t="-3226" r="-3226" b="-290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6324988" y="3684721"/>
                <a:ext cx="193835" cy="184666"/>
              </a:xfrm>
              <a:prstGeom prst="rect">
                <a:avLst/>
              </a:prstGeom>
              <a:noFill/>
            </p:spPr>
            <p:txBody>
              <a:bodyPr wrap="none" lIns="0" tIns="0" rIns="0" bIns="0" rtlCol="0">
                <a:spAutoFit/>
              </a:bodyPr>
              <a:lstStyle/>
              <a:p>
                <a14:m>
                  <m:oMathPara xmlns:m="http://schemas.openxmlformats.org/officeDocument/2006/math" xmlns="">
                    <m:oMathParaPr>
                      <m:jc m:val="centerGroup"/>
                    </m:oMathParaPr>
                    <m:oMath xmlns:m="http://schemas.openxmlformats.org/officeDocument/2006/math">
                      <m:sSub>
                        <m:sSubPr>
                          <m:ctrlPr>
                            <a:rPr lang="en-US" sz="1200" i="1">
                              <a:latin typeface="Cambria Math" panose="02040503050406030204" pitchFamily="18" charset="0"/>
                            </a:rPr>
                          </m:ctrlPr>
                        </m:sSubPr>
                        <m:e>
                          <m:r>
                            <a:rPr lang="en-US" sz="1200" i="1">
                              <a:latin typeface="Cambria Math" charset="0"/>
                              <a:ea typeface="Cambria Math" charset="0"/>
                              <a:cs typeface="Cambria Math" charset="0"/>
                            </a:rPr>
                            <m:t>𝛽</m:t>
                          </m:r>
                        </m:e>
                        <m:sub>
                          <m:r>
                            <a:rPr lang="en-US" sz="1200" i="1">
                              <a:latin typeface="Cambria Math" panose="02040503050406030204" pitchFamily="18" charset="0"/>
                            </a:rPr>
                            <m:t>5</m:t>
                          </m:r>
                        </m:sub>
                      </m:sSub>
                    </m:oMath>
                  </m:oMathPara>
                </a14:m>
                <a:endParaRPr lang="en-US" sz="1200" dirty="0"/>
              </a:p>
            </p:txBody>
          </p:sp>
        </mc:Choice>
        <mc:Fallback xmlns="">
          <p:sp>
            <p:nvSpPr>
              <p:cNvPr id="30" name="TextBox 29"/>
              <p:cNvSpPr txBox="1">
                <a:spLocks noRot="1" noChangeAspect="1" noMove="1" noResize="1" noEditPoints="1" noAdjustHandles="1" noChangeArrowheads="1" noChangeShapeType="1" noTextEdit="1"/>
              </p:cNvSpPr>
              <p:nvPr/>
            </p:nvSpPr>
            <p:spPr>
              <a:xfrm>
                <a:off x="6324988" y="3684721"/>
                <a:ext cx="193835" cy="184666"/>
              </a:xfrm>
              <a:prstGeom prst="rect">
                <a:avLst/>
              </a:prstGeom>
              <a:blipFill>
                <a:blip r:embed="rId11"/>
                <a:stretch>
                  <a:fillRect l="-29032" t="-3226" r="-3226" b="-29032"/>
                </a:stretch>
              </a:blipFill>
            </p:spPr>
            <p:txBody>
              <a:bodyPr/>
              <a:lstStyle/>
              <a:p>
                <a:r>
                  <a:rPr lang="en-US">
                    <a:noFill/>
                  </a:rPr>
                  <a:t> </a:t>
                </a:r>
              </a:p>
            </p:txBody>
          </p:sp>
        </mc:Fallback>
      </mc:AlternateContent>
      <p:sp>
        <p:nvSpPr>
          <p:cNvPr id="32" name="Right Arrow 31"/>
          <p:cNvSpPr/>
          <p:nvPr/>
        </p:nvSpPr>
        <p:spPr>
          <a:xfrm>
            <a:off x="3928841" y="3408104"/>
            <a:ext cx="1503198" cy="171151"/>
          </a:xfrm>
          <a:prstGeom prst="rightArrow">
            <a:avLst>
              <a:gd name="adj1" fmla="val 50000"/>
              <a:gd name="adj2" fmla="val 18014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Right Arrow 32"/>
          <p:cNvSpPr/>
          <p:nvPr/>
        </p:nvSpPr>
        <p:spPr>
          <a:xfrm>
            <a:off x="6752452" y="3408104"/>
            <a:ext cx="1503198" cy="171151"/>
          </a:xfrm>
          <a:prstGeom prst="rightArrow">
            <a:avLst>
              <a:gd name="adj1" fmla="val 50000"/>
              <a:gd name="adj2" fmla="val 18014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4" name="TextBox 33"/>
          <p:cNvSpPr txBox="1"/>
          <p:nvPr/>
        </p:nvSpPr>
        <p:spPr>
          <a:xfrm>
            <a:off x="3882923" y="2826337"/>
            <a:ext cx="1636538" cy="646331"/>
          </a:xfrm>
          <a:prstGeom prst="rect">
            <a:avLst/>
          </a:prstGeom>
          <a:noFill/>
        </p:spPr>
        <p:txBody>
          <a:bodyPr wrap="none" rtlCol="0">
            <a:spAutoFit/>
          </a:bodyPr>
          <a:lstStyle/>
          <a:p>
            <a:r>
              <a:rPr lang="en-US" dirty="0"/>
              <a:t>Descriptive</a:t>
            </a:r>
          </a:p>
          <a:p>
            <a:r>
              <a:rPr lang="en-US" dirty="0"/>
              <a:t>(unsupervised)</a:t>
            </a:r>
          </a:p>
        </p:txBody>
      </p:sp>
      <p:sp>
        <p:nvSpPr>
          <p:cNvPr id="35" name="TextBox 34"/>
          <p:cNvSpPr txBox="1"/>
          <p:nvPr/>
        </p:nvSpPr>
        <p:spPr>
          <a:xfrm>
            <a:off x="6774802" y="2827660"/>
            <a:ext cx="1410514" cy="646331"/>
          </a:xfrm>
          <a:prstGeom prst="rect">
            <a:avLst/>
          </a:prstGeom>
          <a:noFill/>
        </p:spPr>
        <p:txBody>
          <a:bodyPr wrap="none" rtlCol="0">
            <a:spAutoFit/>
          </a:bodyPr>
          <a:lstStyle/>
          <a:p>
            <a:r>
              <a:rPr lang="en-US" dirty="0"/>
              <a:t>Predictive</a:t>
            </a:r>
          </a:p>
          <a:p>
            <a:r>
              <a:rPr lang="en-US" dirty="0"/>
              <a:t>(Supervised)</a:t>
            </a:r>
          </a:p>
        </p:txBody>
      </p:sp>
      <p:sp>
        <p:nvSpPr>
          <p:cNvPr id="36" name="Content Placeholder 2"/>
          <p:cNvSpPr txBox="1">
            <a:spLocks/>
          </p:cNvSpPr>
          <p:nvPr/>
        </p:nvSpPr>
        <p:spPr>
          <a:xfrm>
            <a:off x="2152650" y="4242096"/>
            <a:ext cx="7886700" cy="20076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STM can simultaneously</a:t>
            </a:r>
          </a:p>
          <a:p>
            <a:pPr lvl="1"/>
            <a:r>
              <a:rPr lang="en-US" dirty="0"/>
              <a:t>Explore the underlying topics</a:t>
            </a:r>
          </a:p>
          <a:p>
            <a:pPr lvl="1"/>
            <a:r>
              <a:rPr lang="en-US" dirty="0"/>
              <a:t>Make predictions using the extracted topics</a:t>
            </a:r>
          </a:p>
          <a:p>
            <a:pPr lvl="1"/>
            <a:r>
              <a:rPr lang="en-US" dirty="0"/>
              <a:t>More accurate prediction by capturing the underlying topics shared across documents (</a:t>
            </a:r>
            <a:r>
              <a:rPr lang="en-US" dirty="0" err="1"/>
              <a:t>Blei</a:t>
            </a:r>
            <a:r>
              <a:rPr lang="en-US" dirty="0"/>
              <a:t> &amp; </a:t>
            </a:r>
            <a:r>
              <a:rPr lang="en-US" dirty="0" err="1"/>
              <a:t>Mcauliffe</a:t>
            </a:r>
            <a:r>
              <a:rPr lang="en-US" dirty="0"/>
              <a:t> 2008)</a:t>
            </a:r>
          </a:p>
          <a:p>
            <a:pPr lvl="1"/>
            <a:endParaRPr lang="en-US" dirty="0"/>
          </a:p>
          <a:p>
            <a:pPr lvl="1"/>
            <a:endParaRPr lang="en-US" dirty="0"/>
          </a:p>
          <a:p>
            <a:pPr marL="0" indent="0">
              <a:buNone/>
            </a:pPr>
            <a:endParaRPr lang="en-US" dirty="0"/>
          </a:p>
        </p:txBody>
      </p:sp>
    </p:spTree>
    <p:extLst>
      <p:ext uri="{BB962C8B-B14F-4D97-AF65-F5344CB8AC3E}">
        <p14:creationId xmlns:p14="http://schemas.microsoft.com/office/powerpoint/2010/main" val="25417250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6" grpId="0" animBg="1"/>
      <p:bldP spid="33" grpId="0" animBg="1"/>
      <p:bldP spid="3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Topic Model to Supervised Topic Model (STM)</a:t>
            </a:r>
          </a:p>
        </p:txBody>
      </p:sp>
      <p:sp>
        <p:nvSpPr>
          <p:cNvPr id="3" name="Slide Number Placeholder 2"/>
          <p:cNvSpPr>
            <a:spLocks noGrp="1"/>
          </p:cNvSpPr>
          <p:nvPr>
            <p:ph type="sldNum" sz="quarter" idx="12"/>
          </p:nvPr>
        </p:nvSpPr>
        <p:spPr/>
        <p:txBody>
          <a:bodyPr/>
          <a:lstStyle/>
          <a:p>
            <a:fld id="{EA95A752-284A-4133-95AE-4EC9FB72B490}" type="slidenum">
              <a:rPr lang="en-US" smtClean="0"/>
              <a:t>128</a:t>
            </a:fld>
            <a:endParaRPr lang="en-US"/>
          </a:p>
        </p:txBody>
      </p:sp>
      <p:grpSp>
        <p:nvGrpSpPr>
          <p:cNvPr id="17" name="Group 16"/>
          <p:cNvGrpSpPr/>
          <p:nvPr/>
        </p:nvGrpSpPr>
        <p:grpSpPr>
          <a:xfrm>
            <a:off x="1780522" y="2567788"/>
            <a:ext cx="4038387" cy="2435934"/>
            <a:chOff x="1709381" y="2070454"/>
            <a:chExt cx="5353645" cy="3229290"/>
          </a:xfrm>
        </p:grpSpPr>
        <p:pic>
          <p:nvPicPr>
            <p:cNvPr id="4" name="Picture 3"/>
            <p:cNvPicPr>
              <a:picLocks noChangeAspect="1"/>
            </p:cNvPicPr>
            <p:nvPr/>
          </p:nvPicPr>
          <p:blipFill>
            <a:blip r:embed="rId2"/>
            <a:stretch>
              <a:fillRect/>
            </a:stretch>
          </p:blipFill>
          <p:spPr>
            <a:xfrm>
              <a:off x="2088120" y="3590006"/>
              <a:ext cx="4974906" cy="1709738"/>
            </a:xfrm>
            <a:prstGeom prst="rect">
              <a:avLst/>
            </a:prstGeom>
          </p:spPr>
        </p:pic>
        <p:sp>
          <p:nvSpPr>
            <p:cNvPr id="5" name="TextBox 4"/>
            <p:cNvSpPr txBox="1"/>
            <p:nvPr/>
          </p:nvSpPr>
          <p:spPr>
            <a:xfrm>
              <a:off x="3445312" y="2070454"/>
              <a:ext cx="962026" cy="571222"/>
            </a:xfrm>
            <a:prstGeom prst="rect">
              <a:avLst/>
            </a:prstGeom>
            <a:noFill/>
          </p:spPr>
          <p:txBody>
            <a:bodyPr wrap="square" lIns="0" tIns="0" rIns="0" bIns="0" rtlCol="0">
              <a:spAutoFit/>
            </a:bodyPr>
            <a:lstStyle/>
            <a:p>
              <a:pPr algn="ctr"/>
              <a:r>
                <a:rPr lang="en-US" sz="1400" b="1" dirty="0">
                  <a:solidFill>
                    <a:srgbClr val="343A9A"/>
                  </a:solidFill>
                </a:rPr>
                <a:t>Per-word Topic</a:t>
              </a:r>
            </a:p>
          </p:txBody>
        </p:sp>
        <p:cxnSp>
          <p:nvCxnSpPr>
            <p:cNvPr id="6" name="Straight Arrow Connector 5"/>
            <p:cNvCxnSpPr/>
            <p:nvPr/>
          </p:nvCxnSpPr>
          <p:spPr>
            <a:xfrm>
              <a:off x="3926325" y="2633978"/>
              <a:ext cx="1" cy="962966"/>
            </a:xfrm>
            <a:prstGeom prst="straightConnector1">
              <a:avLst/>
            </a:prstGeom>
            <a:ln w="19050">
              <a:solidFill>
                <a:srgbClr val="343A9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709381" y="2079980"/>
              <a:ext cx="1766888" cy="571222"/>
            </a:xfrm>
            <a:prstGeom prst="rect">
              <a:avLst/>
            </a:prstGeom>
            <a:noFill/>
          </p:spPr>
          <p:txBody>
            <a:bodyPr wrap="square" lIns="0" tIns="0" rIns="0" bIns="0" rtlCol="0">
              <a:spAutoFit/>
            </a:bodyPr>
            <a:lstStyle/>
            <a:p>
              <a:pPr algn="ctr"/>
              <a:r>
                <a:rPr lang="en-US" sz="1400" b="1" dirty="0">
                  <a:solidFill>
                    <a:srgbClr val="343A9A"/>
                  </a:solidFill>
                </a:rPr>
                <a:t>Per-document Topic Proportions</a:t>
              </a:r>
            </a:p>
          </p:txBody>
        </p:sp>
        <p:cxnSp>
          <p:nvCxnSpPr>
            <p:cNvPr id="8" name="Straight Arrow Connector 7"/>
            <p:cNvCxnSpPr/>
            <p:nvPr/>
          </p:nvCxnSpPr>
          <p:spPr>
            <a:xfrm>
              <a:off x="2592825" y="2633978"/>
              <a:ext cx="1" cy="962966"/>
            </a:xfrm>
            <a:prstGeom prst="straightConnector1">
              <a:avLst/>
            </a:prstGeom>
            <a:ln w="19050">
              <a:solidFill>
                <a:srgbClr val="343A9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759762" y="2070454"/>
              <a:ext cx="962026" cy="571222"/>
            </a:xfrm>
            <a:prstGeom prst="rect">
              <a:avLst/>
            </a:prstGeom>
            <a:noFill/>
          </p:spPr>
          <p:txBody>
            <a:bodyPr wrap="square" lIns="0" tIns="0" rIns="0" bIns="0" rtlCol="0">
              <a:spAutoFit/>
            </a:bodyPr>
            <a:lstStyle/>
            <a:p>
              <a:pPr algn="ctr"/>
              <a:r>
                <a:rPr lang="en-US" sz="1400" b="1" dirty="0">
                  <a:solidFill>
                    <a:srgbClr val="343A9A"/>
                  </a:solidFill>
                </a:rPr>
                <a:t>Observed Word</a:t>
              </a:r>
            </a:p>
          </p:txBody>
        </p:sp>
        <p:cxnSp>
          <p:nvCxnSpPr>
            <p:cNvPr id="10" name="Straight Arrow Connector 9"/>
            <p:cNvCxnSpPr/>
            <p:nvPr/>
          </p:nvCxnSpPr>
          <p:spPr>
            <a:xfrm>
              <a:off x="5240775" y="2633978"/>
              <a:ext cx="1" cy="962966"/>
            </a:xfrm>
            <a:prstGeom prst="straightConnector1">
              <a:avLst/>
            </a:prstGeom>
            <a:ln w="19050">
              <a:solidFill>
                <a:srgbClr val="343A9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038850" y="2336121"/>
              <a:ext cx="962026" cy="285612"/>
            </a:xfrm>
            <a:prstGeom prst="rect">
              <a:avLst/>
            </a:prstGeom>
            <a:noFill/>
          </p:spPr>
          <p:txBody>
            <a:bodyPr wrap="square" lIns="0" tIns="0" rIns="0" bIns="0" rtlCol="0">
              <a:spAutoFit/>
            </a:bodyPr>
            <a:lstStyle/>
            <a:p>
              <a:pPr algn="ctr"/>
              <a:r>
                <a:rPr lang="en-US" sz="1400" b="1" dirty="0">
                  <a:solidFill>
                    <a:srgbClr val="343A9A"/>
                  </a:solidFill>
                </a:rPr>
                <a:t>Topics</a:t>
              </a:r>
            </a:p>
          </p:txBody>
        </p:sp>
        <p:cxnSp>
          <p:nvCxnSpPr>
            <p:cNvPr id="12" name="Straight Arrow Connector 11"/>
            <p:cNvCxnSpPr/>
            <p:nvPr/>
          </p:nvCxnSpPr>
          <p:spPr>
            <a:xfrm>
              <a:off x="6519863" y="2633978"/>
              <a:ext cx="1" cy="962966"/>
            </a:xfrm>
            <a:prstGeom prst="straightConnector1">
              <a:avLst/>
            </a:prstGeom>
            <a:ln w="19050">
              <a:solidFill>
                <a:srgbClr val="343A9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6003635" y="2473374"/>
            <a:ext cx="4591174" cy="3135634"/>
            <a:chOff x="1356956" y="1887932"/>
            <a:chExt cx="6179998" cy="4220751"/>
          </a:xfrm>
        </p:grpSpPr>
        <p:pic>
          <p:nvPicPr>
            <p:cNvPr id="28" name="Picture 27"/>
            <p:cNvPicPr>
              <a:picLocks noChangeAspect="1"/>
            </p:cNvPicPr>
            <p:nvPr/>
          </p:nvPicPr>
          <p:blipFill>
            <a:blip r:embed="rId3"/>
            <a:stretch>
              <a:fillRect/>
            </a:stretch>
          </p:blipFill>
          <p:spPr>
            <a:xfrm>
              <a:off x="1758891" y="2696014"/>
              <a:ext cx="5778063" cy="3412669"/>
            </a:xfrm>
            <a:prstGeom prst="rect">
              <a:avLst/>
            </a:prstGeom>
          </p:spPr>
        </p:pic>
        <p:sp>
          <p:nvSpPr>
            <p:cNvPr id="29" name="TextBox 28"/>
            <p:cNvSpPr txBox="1"/>
            <p:nvPr/>
          </p:nvSpPr>
          <p:spPr>
            <a:xfrm>
              <a:off x="3045261" y="1908530"/>
              <a:ext cx="962026" cy="588256"/>
            </a:xfrm>
            <a:prstGeom prst="rect">
              <a:avLst/>
            </a:prstGeom>
            <a:noFill/>
          </p:spPr>
          <p:txBody>
            <a:bodyPr wrap="square" lIns="0" tIns="0" rIns="0" bIns="0" rtlCol="0">
              <a:spAutoFit/>
            </a:bodyPr>
            <a:lstStyle/>
            <a:p>
              <a:pPr algn="ctr"/>
              <a:r>
                <a:rPr lang="en-US" sz="1400" b="1" dirty="0">
                  <a:solidFill>
                    <a:srgbClr val="343A9A"/>
                  </a:solidFill>
                </a:rPr>
                <a:t>Per-word Topic</a:t>
              </a:r>
            </a:p>
          </p:txBody>
        </p:sp>
        <p:cxnSp>
          <p:nvCxnSpPr>
            <p:cNvPr id="30" name="Straight Arrow Connector 29"/>
            <p:cNvCxnSpPr/>
            <p:nvPr/>
          </p:nvCxnSpPr>
          <p:spPr>
            <a:xfrm>
              <a:off x="3526275" y="2472053"/>
              <a:ext cx="1" cy="962966"/>
            </a:xfrm>
            <a:prstGeom prst="straightConnector1">
              <a:avLst/>
            </a:prstGeom>
            <a:ln w="19050">
              <a:solidFill>
                <a:srgbClr val="343A9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356956" y="1918054"/>
              <a:ext cx="1766887" cy="580000"/>
            </a:xfrm>
            <a:prstGeom prst="rect">
              <a:avLst/>
            </a:prstGeom>
            <a:noFill/>
          </p:spPr>
          <p:txBody>
            <a:bodyPr wrap="square" lIns="0" tIns="0" rIns="0" bIns="0" rtlCol="0">
              <a:spAutoFit/>
            </a:bodyPr>
            <a:lstStyle/>
            <a:p>
              <a:pPr algn="ctr"/>
              <a:r>
                <a:rPr lang="en-US" sz="1400" b="1" dirty="0">
                  <a:solidFill>
                    <a:srgbClr val="343A9A"/>
                  </a:solidFill>
                </a:rPr>
                <a:t>Per-document Topic Proportions</a:t>
              </a:r>
            </a:p>
          </p:txBody>
        </p:sp>
        <p:cxnSp>
          <p:nvCxnSpPr>
            <p:cNvPr id="32" name="Straight Arrow Connector 31"/>
            <p:cNvCxnSpPr/>
            <p:nvPr/>
          </p:nvCxnSpPr>
          <p:spPr>
            <a:xfrm>
              <a:off x="2240400" y="2472053"/>
              <a:ext cx="1" cy="962966"/>
            </a:xfrm>
            <a:prstGeom prst="straightConnector1">
              <a:avLst/>
            </a:prstGeom>
            <a:ln w="19050">
              <a:solidFill>
                <a:srgbClr val="343A9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331138" y="1908530"/>
              <a:ext cx="962026" cy="588256"/>
            </a:xfrm>
            <a:prstGeom prst="rect">
              <a:avLst/>
            </a:prstGeom>
            <a:noFill/>
          </p:spPr>
          <p:txBody>
            <a:bodyPr wrap="square" lIns="0" tIns="0" rIns="0" bIns="0" rtlCol="0">
              <a:spAutoFit/>
            </a:bodyPr>
            <a:lstStyle/>
            <a:p>
              <a:pPr algn="ctr"/>
              <a:r>
                <a:rPr lang="en-US" sz="1400" b="1" dirty="0">
                  <a:solidFill>
                    <a:srgbClr val="343A9A"/>
                  </a:solidFill>
                </a:rPr>
                <a:t>Observed Word</a:t>
              </a:r>
            </a:p>
          </p:txBody>
        </p:sp>
        <p:cxnSp>
          <p:nvCxnSpPr>
            <p:cNvPr id="34" name="Straight Arrow Connector 33"/>
            <p:cNvCxnSpPr/>
            <p:nvPr/>
          </p:nvCxnSpPr>
          <p:spPr>
            <a:xfrm>
              <a:off x="4812150" y="2472053"/>
              <a:ext cx="1" cy="962966"/>
            </a:xfrm>
            <a:prstGeom prst="straightConnector1">
              <a:avLst/>
            </a:prstGeom>
            <a:ln w="19050">
              <a:solidFill>
                <a:srgbClr val="343A9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457950" y="2174197"/>
              <a:ext cx="962026" cy="294128"/>
            </a:xfrm>
            <a:prstGeom prst="rect">
              <a:avLst/>
            </a:prstGeom>
            <a:noFill/>
          </p:spPr>
          <p:txBody>
            <a:bodyPr wrap="square" lIns="0" tIns="0" rIns="0" bIns="0" rtlCol="0">
              <a:spAutoFit/>
            </a:bodyPr>
            <a:lstStyle/>
            <a:p>
              <a:pPr algn="ctr"/>
              <a:r>
                <a:rPr lang="en-US" sz="1400" b="1" dirty="0">
                  <a:solidFill>
                    <a:srgbClr val="343A9A"/>
                  </a:solidFill>
                </a:rPr>
                <a:t>Topics</a:t>
              </a:r>
            </a:p>
          </p:txBody>
        </p:sp>
        <p:cxnSp>
          <p:nvCxnSpPr>
            <p:cNvPr id="36" name="Straight Arrow Connector 35"/>
            <p:cNvCxnSpPr/>
            <p:nvPr/>
          </p:nvCxnSpPr>
          <p:spPr>
            <a:xfrm>
              <a:off x="6938963" y="2472053"/>
              <a:ext cx="1" cy="962966"/>
            </a:xfrm>
            <a:prstGeom prst="straightConnector1">
              <a:avLst/>
            </a:prstGeom>
            <a:ln w="19050">
              <a:solidFill>
                <a:srgbClr val="343A9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459314" y="1887932"/>
              <a:ext cx="998637" cy="290001"/>
            </a:xfrm>
            <a:prstGeom prst="rect">
              <a:avLst/>
            </a:prstGeom>
            <a:noFill/>
          </p:spPr>
          <p:txBody>
            <a:bodyPr wrap="square" lIns="0" tIns="0" rIns="0" bIns="0" rtlCol="0">
              <a:spAutoFit/>
            </a:bodyPr>
            <a:lstStyle/>
            <a:p>
              <a:pPr algn="ctr"/>
              <a:r>
                <a:rPr lang="en-US" sz="1400" b="1" dirty="0">
                  <a:solidFill>
                    <a:srgbClr val="343A9A"/>
                  </a:solidFill>
                </a:rPr>
                <a:t>Response</a:t>
              </a:r>
            </a:p>
          </p:txBody>
        </p:sp>
        <p:cxnSp>
          <p:nvCxnSpPr>
            <p:cNvPr id="38" name="Straight Arrow Connector 37"/>
            <p:cNvCxnSpPr/>
            <p:nvPr/>
          </p:nvCxnSpPr>
          <p:spPr>
            <a:xfrm>
              <a:off x="5940328" y="2174196"/>
              <a:ext cx="0" cy="536409"/>
            </a:xfrm>
            <a:prstGeom prst="straightConnector1">
              <a:avLst/>
            </a:prstGeom>
            <a:ln w="19050">
              <a:solidFill>
                <a:srgbClr val="343A9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240401" y="5631029"/>
              <a:ext cx="1171576" cy="290001"/>
            </a:xfrm>
            <a:prstGeom prst="rect">
              <a:avLst/>
            </a:prstGeom>
            <a:noFill/>
          </p:spPr>
          <p:txBody>
            <a:bodyPr wrap="square" lIns="0" tIns="0" rIns="0" bIns="0" rtlCol="0">
              <a:spAutoFit/>
            </a:bodyPr>
            <a:lstStyle/>
            <a:p>
              <a:pPr algn="ctr"/>
              <a:r>
                <a:rPr lang="en-US" sz="1400" b="1" dirty="0">
                  <a:solidFill>
                    <a:srgbClr val="343A9A"/>
                  </a:solidFill>
                </a:rPr>
                <a:t>Coefficient</a:t>
              </a:r>
            </a:p>
          </p:txBody>
        </p:sp>
        <p:cxnSp>
          <p:nvCxnSpPr>
            <p:cNvPr id="40" name="Straight Arrow Connector 39"/>
            <p:cNvCxnSpPr/>
            <p:nvPr/>
          </p:nvCxnSpPr>
          <p:spPr>
            <a:xfrm rot="16200000">
              <a:off x="3976217" y="5288045"/>
              <a:ext cx="1" cy="962966"/>
            </a:xfrm>
            <a:prstGeom prst="straightConnector1">
              <a:avLst/>
            </a:prstGeom>
            <a:ln w="19050">
              <a:solidFill>
                <a:srgbClr val="343A9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1641415" y="1833260"/>
            <a:ext cx="4193392" cy="369332"/>
          </a:xfrm>
          <a:prstGeom prst="rect">
            <a:avLst/>
          </a:prstGeom>
          <a:solidFill>
            <a:schemeClr val="bg1">
              <a:lumMod val="85000"/>
            </a:schemeClr>
          </a:solidFill>
        </p:spPr>
        <p:txBody>
          <a:bodyPr wrap="none" rtlCol="0">
            <a:spAutoFit/>
          </a:bodyPr>
          <a:lstStyle/>
          <a:p>
            <a:r>
              <a:rPr lang="en-US" dirty="0"/>
              <a:t>Latent </a:t>
            </a:r>
            <a:r>
              <a:rPr lang="en-US" dirty="0" err="1"/>
              <a:t>Dirichlet</a:t>
            </a:r>
            <a:r>
              <a:rPr lang="en-US" dirty="0"/>
              <a:t> Allocation (</a:t>
            </a:r>
            <a:r>
              <a:rPr lang="en-US" dirty="0" err="1"/>
              <a:t>Blei</a:t>
            </a:r>
            <a:r>
              <a:rPr lang="en-US" dirty="0"/>
              <a:t> et al. 2003)</a:t>
            </a:r>
          </a:p>
        </p:txBody>
      </p:sp>
      <p:sp>
        <p:nvSpPr>
          <p:cNvPr id="42" name="TextBox 41"/>
          <p:cNvSpPr txBox="1"/>
          <p:nvPr/>
        </p:nvSpPr>
        <p:spPr>
          <a:xfrm>
            <a:off x="6613447" y="1836270"/>
            <a:ext cx="3649354" cy="646331"/>
          </a:xfrm>
          <a:prstGeom prst="rect">
            <a:avLst/>
          </a:prstGeom>
          <a:solidFill>
            <a:schemeClr val="bg1">
              <a:lumMod val="85000"/>
            </a:schemeClr>
          </a:solidFill>
        </p:spPr>
        <p:txBody>
          <a:bodyPr wrap="square" rtlCol="0">
            <a:spAutoFit/>
          </a:bodyPr>
          <a:lstStyle/>
          <a:p>
            <a:pPr algn="ctr"/>
            <a:r>
              <a:rPr lang="en-US" dirty="0"/>
              <a:t>Inverse Regression Topic Model (</a:t>
            </a:r>
            <a:r>
              <a:rPr lang="en-US" dirty="0" err="1"/>
              <a:t>Rabinovich</a:t>
            </a:r>
            <a:r>
              <a:rPr lang="en-US" dirty="0"/>
              <a:t> &amp; </a:t>
            </a:r>
            <a:r>
              <a:rPr lang="en-US" dirty="0" err="1"/>
              <a:t>Blei</a:t>
            </a:r>
            <a:r>
              <a:rPr lang="en-US" dirty="0"/>
              <a:t> 2014)</a:t>
            </a:r>
          </a:p>
        </p:txBody>
      </p:sp>
      <p:sp>
        <p:nvSpPr>
          <p:cNvPr id="43" name="Content Placeholder 2"/>
          <p:cNvSpPr txBox="1">
            <a:spLocks/>
          </p:cNvSpPr>
          <p:nvPr/>
        </p:nvSpPr>
        <p:spPr>
          <a:xfrm>
            <a:off x="2152650" y="5906060"/>
            <a:ext cx="7886700" cy="72909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Left</a:t>
            </a:r>
            <a:r>
              <a:rPr lang="en-US" dirty="0"/>
              <a:t>: topic model; </a:t>
            </a:r>
            <a:r>
              <a:rPr lang="en-US" b="1" dirty="0"/>
              <a:t>Right</a:t>
            </a:r>
            <a:r>
              <a:rPr lang="en-US" dirty="0"/>
              <a:t>: supervised topic model</a:t>
            </a:r>
          </a:p>
        </p:txBody>
      </p:sp>
      <p:sp>
        <p:nvSpPr>
          <p:cNvPr id="44" name="Oval 43"/>
          <p:cNvSpPr/>
          <p:nvPr/>
        </p:nvSpPr>
        <p:spPr>
          <a:xfrm>
            <a:off x="9129633" y="3166818"/>
            <a:ext cx="536542" cy="53654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8322507" y="5021900"/>
            <a:ext cx="536542" cy="53654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67650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82892" y="2696015"/>
            <a:ext cx="5778063" cy="3412669"/>
          </a:xfrm>
          <a:prstGeom prst="rect">
            <a:avLst/>
          </a:prstGeom>
        </p:spPr>
      </p:pic>
      <p:sp>
        <p:nvSpPr>
          <p:cNvPr id="2" name="Title 1"/>
          <p:cNvSpPr>
            <a:spLocks noGrp="1"/>
          </p:cNvSpPr>
          <p:nvPr>
            <p:ph type="title"/>
          </p:nvPr>
        </p:nvSpPr>
        <p:spPr/>
        <p:txBody>
          <a:bodyPr/>
          <a:lstStyle/>
          <a:p>
            <a:r>
              <a:rPr lang="en-US" dirty="0"/>
              <a:t>How many topics?</a:t>
            </a:r>
          </a:p>
        </p:txBody>
      </p:sp>
      <p:sp>
        <p:nvSpPr>
          <p:cNvPr id="4" name="Slide Number Placeholder 3"/>
          <p:cNvSpPr>
            <a:spLocks noGrp="1"/>
          </p:cNvSpPr>
          <p:nvPr>
            <p:ph type="sldNum" sz="quarter" idx="12"/>
          </p:nvPr>
        </p:nvSpPr>
        <p:spPr/>
        <p:txBody>
          <a:bodyPr/>
          <a:lstStyle/>
          <a:p>
            <a:fld id="{EA95A752-284A-4133-95AE-4EC9FB72B490}" type="slidenum">
              <a:rPr lang="en-US" smtClean="0"/>
              <a:t>129</a:t>
            </a:fld>
            <a:endParaRPr lang="en-US"/>
          </a:p>
        </p:txBody>
      </p:sp>
      <p:sp>
        <p:nvSpPr>
          <p:cNvPr id="6" name="TextBox 5"/>
          <p:cNvSpPr txBox="1"/>
          <p:nvPr/>
        </p:nvSpPr>
        <p:spPr>
          <a:xfrm>
            <a:off x="4569262" y="1908529"/>
            <a:ext cx="962026" cy="553998"/>
          </a:xfrm>
          <a:prstGeom prst="rect">
            <a:avLst/>
          </a:prstGeom>
          <a:noFill/>
        </p:spPr>
        <p:txBody>
          <a:bodyPr wrap="square" lIns="0" tIns="0" rIns="0" bIns="0" rtlCol="0">
            <a:spAutoFit/>
          </a:bodyPr>
          <a:lstStyle/>
          <a:p>
            <a:pPr algn="ctr"/>
            <a:r>
              <a:rPr lang="en-US" dirty="0">
                <a:solidFill>
                  <a:srgbClr val="343A9A"/>
                </a:solidFill>
              </a:rPr>
              <a:t>Per-word Topic</a:t>
            </a:r>
          </a:p>
        </p:txBody>
      </p:sp>
      <p:cxnSp>
        <p:nvCxnSpPr>
          <p:cNvPr id="7" name="Straight Arrow Connector 6"/>
          <p:cNvCxnSpPr/>
          <p:nvPr/>
        </p:nvCxnSpPr>
        <p:spPr>
          <a:xfrm>
            <a:off x="5050276" y="2472053"/>
            <a:ext cx="1" cy="962966"/>
          </a:xfrm>
          <a:prstGeom prst="straightConnector1">
            <a:avLst/>
          </a:prstGeom>
          <a:ln w="19050">
            <a:solidFill>
              <a:srgbClr val="343A9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880956" y="1918055"/>
            <a:ext cx="1766888" cy="553998"/>
          </a:xfrm>
          <a:prstGeom prst="rect">
            <a:avLst/>
          </a:prstGeom>
          <a:noFill/>
        </p:spPr>
        <p:txBody>
          <a:bodyPr wrap="square" lIns="0" tIns="0" rIns="0" bIns="0" rtlCol="0">
            <a:spAutoFit/>
          </a:bodyPr>
          <a:lstStyle/>
          <a:p>
            <a:pPr algn="ctr"/>
            <a:r>
              <a:rPr lang="en-US" dirty="0">
                <a:solidFill>
                  <a:srgbClr val="343A9A"/>
                </a:solidFill>
              </a:rPr>
              <a:t>Per-document Topic Proportions</a:t>
            </a:r>
          </a:p>
        </p:txBody>
      </p:sp>
      <p:cxnSp>
        <p:nvCxnSpPr>
          <p:cNvPr id="9" name="Straight Arrow Connector 8"/>
          <p:cNvCxnSpPr/>
          <p:nvPr/>
        </p:nvCxnSpPr>
        <p:spPr>
          <a:xfrm>
            <a:off x="3764401" y="2472053"/>
            <a:ext cx="1" cy="962966"/>
          </a:xfrm>
          <a:prstGeom prst="straightConnector1">
            <a:avLst/>
          </a:prstGeom>
          <a:ln w="19050">
            <a:solidFill>
              <a:srgbClr val="343A9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855137" y="1908529"/>
            <a:ext cx="962026" cy="553998"/>
          </a:xfrm>
          <a:prstGeom prst="rect">
            <a:avLst/>
          </a:prstGeom>
          <a:noFill/>
        </p:spPr>
        <p:txBody>
          <a:bodyPr wrap="square" lIns="0" tIns="0" rIns="0" bIns="0" rtlCol="0">
            <a:spAutoFit/>
          </a:bodyPr>
          <a:lstStyle/>
          <a:p>
            <a:pPr algn="ctr"/>
            <a:r>
              <a:rPr lang="en-US" dirty="0">
                <a:solidFill>
                  <a:srgbClr val="343A9A"/>
                </a:solidFill>
              </a:rPr>
              <a:t>Observed Word</a:t>
            </a:r>
          </a:p>
        </p:txBody>
      </p:sp>
      <p:cxnSp>
        <p:nvCxnSpPr>
          <p:cNvPr id="14" name="Straight Arrow Connector 13"/>
          <p:cNvCxnSpPr/>
          <p:nvPr/>
        </p:nvCxnSpPr>
        <p:spPr>
          <a:xfrm>
            <a:off x="6336151" y="2472053"/>
            <a:ext cx="1" cy="962966"/>
          </a:xfrm>
          <a:prstGeom prst="straightConnector1">
            <a:avLst/>
          </a:prstGeom>
          <a:ln w="19050">
            <a:solidFill>
              <a:srgbClr val="343A9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981950" y="2174197"/>
            <a:ext cx="962026" cy="276999"/>
          </a:xfrm>
          <a:prstGeom prst="rect">
            <a:avLst/>
          </a:prstGeom>
          <a:noFill/>
        </p:spPr>
        <p:txBody>
          <a:bodyPr wrap="square" lIns="0" tIns="0" rIns="0" bIns="0" rtlCol="0">
            <a:spAutoFit/>
          </a:bodyPr>
          <a:lstStyle/>
          <a:p>
            <a:pPr algn="ctr"/>
            <a:r>
              <a:rPr lang="en-US" dirty="0">
                <a:solidFill>
                  <a:srgbClr val="343A9A"/>
                </a:solidFill>
              </a:rPr>
              <a:t>Topics</a:t>
            </a:r>
          </a:p>
        </p:txBody>
      </p:sp>
      <p:cxnSp>
        <p:nvCxnSpPr>
          <p:cNvPr id="16" name="Straight Arrow Connector 15"/>
          <p:cNvCxnSpPr/>
          <p:nvPr/>
        </p:nvCxnSpPr>
        <p:spPr>
          <a:xfrm>
            <a:off x="8462964" y="2472053"/>
            <a:ext cx="1" cy="962966"/>
          </a:xfrm>
          <a:prstGeom prst="straightConnector1">
            <a:avLst/>
          </a:prstGeom>
          <a:ln w="19050">
            <a:solidFill>
              <a:srgbClr val="343A9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983314" y="1887933"/>
            <a:ext cx="962026" cy="276999"/>
          </a:xfrm>
          <a:prstGeom prst="rect">
            <a:avLst/>
          </a:prstGeom>
          <a:noFill/>
        </p:spPr>
        <p:txBody>
          <a:bodyPr wrap="square" lIns="0" tIns="0" rIns="0" bIns="0" rtlCol="0">
            <a:spAutoFit/>
          </a:bodyPr>
          <a:lstStyle/>
          <a:p>
            <a:pPr algn="ctr"/>
            <a:r>
              <a:rPr lang="en-US" dirty="0">
                <a:solidFill>
                  <a:srgbClr val="343A9A"/>
                </a:solidFill>
              </a:rPr>
              <a:t>Response</a:t>
            </a:r>
          </a:p>
        </p:txBody>
      </p:sp>
      <p:cxnSp>
        <p:nvCxnSpPr>
          <p:cNvPr id="20" name="Straight Arrow Connector 19"/>
          <p:cNvCxnSpPr/>
          <p:nvPr/>
        </p:nvCxnSpPr>
        <p:spPr>
          <a:xfrm>
            <a:off x="7464328" y="2174197"/>
            <a:ext cx="0" cy="536409"/>
          </a:xfrm>
          <a:prstGeom prst="straightConnector1">
            <a:avLst/>
          </a:prstGeom>
          <a:ln w="19050">
            <a:solidFill>
              <a:srgbClr val="343A9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895725" y="5631030"/>
            <a:ext cx="1040250" cy="276999"/>
          </a:xfrm>
          <a:prstGeom prst="rect">
            <a:avLst/>
          </a:prstGeom>
          <a:noFill/>
        </p:spPr>
        <p:txBody>
          <a:bodyPr wrap="square" lIns="0" tIns="0" rIns="0" bIns="0" rtlCol="0">
            <a:spAutoFit/>
          </a:bodyPr>
          <a:lstStyle/>
          <a:p>
            <a:pPr algn="ctr"/>
            <a:r>
              <a:rPr lang="en-US" dirty="0">
                <a:solidFill>
                  <a:srgbClr val="343A9A"/>
                </a:solidFill>
              </a:rPr>
              <a:t>Coefficient</a:t>
            </a:r>
          </a:p>
        </p:txBody>
      </p:sp>
      <p:cxnSp>
        <p:nvCxnSpPr>
          <p:cNvPr id="22" name="Straight Arrow Connector 21"/>
          <p:cNvCxnSpPr/>
          <p:nvPr/>
        </p:nvCxnSpPr>
        <p:spPr>
          <a:xfrm rot="16200000">
            <a:off x="5500218" y="5288045"/>
            <a:ext cx="1" cy="962966"/>
          </a:xfrm>
          <a:prstGeom prst="straightConnector1">
            <a:avLst/>
          </a:prstGeom>
          <a:ln w="19050">
            <a:solidFill>
              <a:srgbClr val="343A9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155095" y="6129541"/>
            <a:ext cx="5881811" cy="369332"/>
          </a:xfrm>
          <a:prstGeom prst="rect">
            <a:avLst/>
          </a:prstGeom>
          <a:solidFill>
            <a:schemeClr val="bg1">
              <a:lumMod val="85000"/>
            </a:schemeClr>
          </a:solidFill>
        </p:spPr>
        <p:txBody>
          <a:bodyPr wrap="square" rtlCol="0">
            <a:spAutoFit/>
          </a:bodyPr>
          <a:lstStyle/>
          <a:p>
            <a:pPr algn="ctr"/>
            <a:r>
              <a:rPr lang="en-US" dirty="0"/>
              <a:t>Inverse Regression Topic Model (</a:t>
            </a:r>
            <a:r>
              <a:rPr lang="en-US" dirty="0" err="1"/>
              <a:t>Rabinovich</a:t>
            </a:r>
            <a:r>
              <a:rPr lang="en-US" dirty="0"/>
              <a:t> &amp; </a:t>
            </a:r>
            <a:r>
              <a:rPr lang="en-US" dirty="0" err="1"/>
              <a:t>Blei</a:t>
            </a:r>
            <a:r>
              <a:rPr lang="en-US" dirty="0"/>
              <a:t> 2014)</a:t>
            </a:r>
          </a:p>
        </p:txBody>
      </p:sp>
      <p:sp>
        <p:nvSpPr>
          <p:cNvPr id="18" name="Rectangle 17"/>
          <p:cNvSpPr/>
          <p:nvPr/>
        </p:nvSpPr>
        <p:spPr>
          <a:xfrm>
            <a:off x="8677144" y="4632757"/>
            <a:ext cx="296562" cy="36275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817876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2024743" y="593725"/>
            <a:ext cx="8229600" cy="838200"/>
          </a:xfrm>
        </p:spPr>
        <p:txBody>
          <a:bodyPr/>
          <a:lstStyle/>
          <a:p>
            <a:pPr eaLnBrk="1" hangingPunct="1"/>
            <a:r>
              <a:rPr lang="en-US" sz="3600" dirty="0" err="1" smtClean="0"/>
              <a:t>CyberGate</a:t>
            </a:r>
            <a:r>
              <a:rPr lang="en-US" sz="3600" dirty="0" smtClean="0"/>
              <a:t> System </a:t>
            </a:r>
            <a:r>
              <a:rPr lang="en-US" sz="3600" dirty="0"/>
              <a:t>Design: </a:t>
            </a:r>
            <a:r>
              <a:rPr lang="en-US" sz="3600" dirty="0" err="1"/>
              <a:t>Writeprints</a:t>
            </a:r>
            <a:endParaRPr lang="en-US" sz="3600" dirty="0"/>
          </a:p>
        </p:txBody>
      </p:sp>
      <p:pic>
        <p:nvPicPr>
          <p:cNvPr id="24581" name="Picture 12" descr="WriteprintBW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133600" y="2133600"/>
            <a:ext cx="7848600" cy="1981200"/>
          </a:xfrm>
          <a:noFill/>
          <a:ln>
            <a:solidFill>
              <a:srgbClr val="C0C0C0"/>
            </a:solidFill>
            <a:miter lim="800000"/>
            <a:headEnd/>
            <a:tailEnd/>
          </a:ln>
        </p:spPr>
      </p:pic>
      <p:sp>
        <p:nvSpPr>
          <p:cNvPr id="24578"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9pPr>
          </a:lstStyle>
          <a:p>
            <a:pPr eaLnBrk="1" hangingPunct="1"/>
            <a:fld id="{47574898-DBB9-4A8E-937E-C1B8EE3265FF}" type="slidenum">
              <a:rPr lang="en-US" altLang="zh-CN" sz="1200">
                <a:solidFill>
                  <a:srgbClr val="000000"/>
                </a:solidFill>
              </a:rPr>
              <a:pPr eaLnBrk="1" hangingPunct="1"/>
              <a:t>13</a:t>
            </a:fld>
            <a:endParaRPr lang="en-US" altLang="zh-CN" sz="1200">
              <a:solidFill>
                <a:srgbClr val="000000"/>
              </a:solidFill>
            </a:endParaRPr>
          </a:p>
        </p:txBody>
      </p:sp>
      <p:sp>
        <p:nvSpPr>
          <p:cNvPr id="5" name="Rectangle 4"/>
          <p:cNvSpPr/>
          <p:nvPr/>
        </p:nvSpPr>
        <p:spPr>
          <a:xfrm>
            <a:off x="5968841" y="2781365"/>
            <a:ext cx="1553188" cy="105040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5171998"/>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Parametric vs. Nonparametric</a:t>
            </a:r>
            <a:endParaRPr lang="en-US" dirty="0"/>
          </a:p>
        </p:txBody>
      </p:sp>
      <p:sp>
        <p:nvSpPr>
          <p:cNvPr id="3" name="Slide Number Placeholder 2"/>
          <p:cNvSpPr>
            <a:spLocks noGrp="1"/>
          </p:cNvSpPr>
          <p:nvPr>
            <p:ph type="sldNum" sz="quarter" idx="12"/>
          </p:nvPr>
        </p:nvSpPr>
        <p:spPr/>
        <p:txBody>
          <a:bodyPr/>
          <a:lstStyle/>
          <a:p>
            <a:fld id="{EA95A752-284A-4133-95AE-4EC9FB72B490}" type="slidenum">
              <a:rPr lang="en-US" smtClean="0"/>
              <a:t>130</a:t>
            </a:fld>
            <a:endParaRPr lang="en-US"/>
          </a:p>
        </p:txBody>
      </p:sp>
      <p:grpSp>
        <p:nvGrpSpPr>
          <p:cNvPr id="34" name="Group 33"/>
          <p:cNvGrpSpPr/>
          <p:nvPr/>
        </p:nvGrpSpPr>
        <p:grpSpPr>
          <a:xfrm>
            <a:off x="2432489" y="1333593"/>
            <a:ext cx="8152385" cy="2900528"/>
            <a:chOff x="908488" y="1333593"/>
            <a:chExt cx="8152385" cy="2900528"/>
          </a:xfrm>
        </p:grpSpPr>
        <p:grpSp>
          <p:nvGrpSpPr>
            <p:cNvPr id="4" name="Group 3"/>
            <p:cNvGrpSpPr/>
            <p:nvPr/>
          </p:nvGrpSpPr>
          <p:grpSpPr>
            <a:xfrm>
              <a:off x="3757445" y="2167313"/>
              <a:ext cx="1629109" cy="742147"/>
              <a:chOff x="3757445" y="1529998"/>
              <a:chExt cx="1629109" cy="742147"/>
            </a:xfrm>
          </p:grpSpPr>
          <p:sp>
            <p:nvSpPr>
              <p:cNvPr id="5" name="Flowchart: Document 4"/>
              <p:cNvSpPr/>
              <p:nvPr/>
            </p:nvSpPr>
            <p:spPr>
              <a:xfrm>
                <a:off x="4395641" y="1628493"/>
                <a:ext cx="990913" cy="643652"/>
              </a:xfrm>
              <a:prstGeom prst="flowChartDocument">
                <a:avLst/>
              </a:prstGeom>
              <a:solidFill>
                <a:srgbClr val="9C5BCD"/>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dist"/>
                <a:r>
                  <a:rPr lang="en-US" sz="1050" b="1" dirty="0"/>
                  <a:t>picture  0.04</a:t>
                </a:r>
              </a:p>
              <a:p>
                <a:pPr algn="dist"/>
                <a:r>
                  <a:rPr lang="en-US" sz="1050" b="1" dirty="0"/>
                  <a:t>video    0.02</a:t>
                </a:r>
              </a:p>
              <a:p>
                <a:pPr algn="dist"/>
                <a:r>
                  <a:rPr lang="en-US" sz="1050" b="1" dirty="0"/>
                  <a:t>tutorial   0.01</a:t>
                </a:r>
              </a:p>
            </p:txBody>
          </p:sp>
          <p:sp>
            <p:nvSpPr>
              <p:cNvPr id="6" name="Flowchart: Document 5"/>
              <p:cNvSpPr/>
              <p:nvPr/>
            </p:nvSpPr>
            <p:spPr>
              <a:xfrm>
                <a:off x="4238623" y="1529998"/>
                <a:ext cx="990913" cy="643652"/>
              </a:xfrm>
              <a:prstGeom prst="flowChartDocumen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noAutofit/>
              </a:bodyPr>
              <a:lstStyle/>
              <a:p>
                <a:pPr algn="dist"/>
                <a:r>
                  <a:rPr lang="en-US" sz="1050" b="1" dirty="0"/>
                  <a:t>price     0.05</a:t>
                </a:r>
              </a:p>
              <a:p>
                <a:pPr algn="dist"/>
                <a:r>
                  <a:rPr lang="en-US" sz="1050" b="1" dirty="0"/>
                  <a:t>delivery 0.04</a:t>
                </a:r>
              </a:p>
              <a:p>
                <a:pPr algn="dist"/>
                <a:r>
                  <a:rPr lang="en-US" sz="1050" b="1" dirty="0"/>
                  <a:t>service   0.01</a:t>
                </a:r>
              </a:p>
            </p:txBody>
          </p:sp>
          <p:sp>
            <p:nvSpPr>
              <p:cNvPr id="7" name="Flowchart: Document 6"/>
              <p:cNvSpPr/>
              <p:nvPr/>
            </p:nvSpPr>
            <p:spPr>
              <a:xfrm>
                <a:off x="4076543" y="1608550"/>
                <a:ext cx="990913" cy="643652"/>
              </a:xfrm>
              <a:prstGeom prst="flowChartDocumen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algn="dist"/>
                <a:r>
                  <a:rPr lang="en-US" sz="1050" b="1" dirty="0"/>
                  <a:t>model    0.03</a:t>
                </a:r>
              </a:p>
              <a:p>
                <a:pPr algn="dist"/>
                <a:r>
                  <a:rPr lang="en-US" sz="1050" b="1" dirty="0"/>
                  <a:t>device    0.01</a:t>
                </a:r>
              </a:p>
              <a:p>
                <a:pPr algn="dist"/>
                <a:r>
                  <a:rPr lang="en-US" sz="1050" b="1" dirty="0"/>
                  <a:t>machine 0.01</a:t>
                </a:r>
              </a:p>
            </p:txBody>
          </p:sp>
          <p:sp>
            <p:nvSpPr>
              <p:cNvPr id="8" name="Flowchart: Document 7"/>
              <p:cNvSpPr/>
              <p:nvPr/>
            </p:nvSpPr>
            <p:spPr>
              <a:xfrm>
                <a:off x="3914463" y="1529998"/>
                <a:ext cx="997600" cy="643652"/>
              </a:xfrm>
              <a:prstGeom prst="flowChartDocumen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noAutofit/>
              </a:bodyPr>
              <a:lstStyle/>
              <a:p>
                <a:pPr algn="dist"/>
                <a:r>
                  <a:rPr lang="en-US" sz="1050" b="1" dirty="0" err="1"/>
                  <a:t>cvv</a:t>
                </a:r>
                <a:r>
                  <a:rPr lang="en-US" sz="1050" b="1" dirty="0"/>
                  <a:t>      0.03</a:t>
                </a:r>
              </a:p>
              <a:p>
                <a:pPr algn="dist"/>
                <a:r>
                  <a:rPr lang="en-US" sz="1050" b="1" dirty="0" err="1"/>
                  <a:t>vbv</a:t>
                </a:r>
                <a:r>
                  <a:rPr lang="en-US" sz="1050" b="1" dirty="0"/>
                  <a:t>     0.03</a:t>
                </a:r>
              </a:p>
              <a:p>
                <a:pPr algn="dist"/>
                <a:r>
                  <a:rPr lang="en-US" sz="1050" b="1" dirty="0" err="1"/>
                  <a:t>ssn</a:t>
                </a:r>
                <a:r>
                  <a:rPr lang="en-US" sz="1050" b="1" dirty="0"/>
                  <a:t>     0.02</a:t>
                </a:r>
              </a:p>
            </p:txBody>
          </p:sp>
          <p:sp>
            <p:nvSpPr>
              <p:cNvPr id="9" name="Flowchart: Document 8"/>
              <p:cNvSpPr/>
              <p:nvPr/>
            </p:nvSpPr>
            <p:spPr>
              <a:xfrm>
                <a:off x="3757445" y="1611625"/>
                <a:ext cx="997600" cy="643652"/>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dist"/>
                <a:r>
                  <a:rPr lang="en-US" sz="1050" b="1" dirty="0" err="1"/>
                  <a:t>pos</a:t>
                </a:r>
                <a:r>
                  <a:rPr lang="en-US" sz="1050" b="1" dirty="0"/>
                  <a:t>     0.04</a:t>
                </a:r>
              </a:p>
              <a:p>
                <a:pPr algn="dist"/>
                <a:r>
                  <a:rPr lang="en-US" sz="1050" b="1" dirty="0"/>
                  <a:t>skimmer 0.02</a:t>
                </a:r>
              </a:p>
              <a:p>
                <a:pPr algn="dist"/>
                <a:r>
                  <a:rPr lang="en-US" sz="1050" b="1" dirty="0"/>
                  <a:t>encrypt  0.01</a:t>
                </a:r>
              </a:p>
            </p:txBody>
          </p:sp>
        </p:grpSp>
        <p:sp>
          <p:nvSpPr>
            <p:cNvPr id="10" name="TextBox 9"/>
            <p:cNvSpPr txBox="1"/>
            <p:nvPr/>
          </p:nvSpPr>
          <p:spPr>
            <a:xfrm>
              <a:off x="908488" y="1665005"/>
              <a:ext cx="1949957" cy="830997"/>
            </a:xfrm>
            <a:prstGeom prst="rect">
              <a:avLst/>
            </a:prstGeom>
            <a:noFill/>
          </p:spPr>
          <p:txBody>
            <a:bodyPr wrap="none" rtlCol="0">
              <a:spAutoFit/>
            </a:bodyPr>
            <a:lstStyle/>
            <a:p>
              <a:r>
                <a:rPr lang="en-US" sz="2400" b="1" dirty="0"/>
                <a:t>Documents</a:t>
              </a:r>
            </a:p>
            <a:p>
              <a:r>
                <a:rPr lang="en-US" sz="2400" dirty="0"/>
                <a:t>(e.g., reviews)</a:t>
              </a:r>
            </a:p>
          </p:txBody>
        </p:sp>
        <mc:AlternateContent xmlns:mc="http://schemas.openxmlformats.org/markup-compatibility/2006" xmlns:a14="http://schemas.microsoft.com/office/drawing/2010/main">
          <mc:Choice Requires="a14">
            <p:sp>
              <p:nvSpPr>
                <p:cNvPr id="11" name="Flowchart: Card 10"/>
                <p:cNvSpPr/>
                <p:nvPr/>
              </p:nvSpPr>
              <p:spPr>
                <a:xfrm>
                  <a:off x="1126835" y="3011063"/>
                  <a:ext cx="1274620" cy="895928"/>
                </a:xfrm>
                <a:prstGeom prst="flowChartPunchedCard">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 </a:t>
                  </a:r>
                  <a14:m>
                    <m:oMath xmlns:m="http://schemas.openxmlformats.org/officeDocument/2006/math" xmlns="">
                      <m:r>
                        <a:rPr lang="en-US" sz="3200" b="1" i="1" dirty="0">
                          <a:solidFill>
                            <a:schemeClr val="tx1"/>
                          </a:solidFill>
                          <a:latin typeface="Cambria Math" panose="02040503050406030204" pitchFamily="18" charset="0"/>
                        </a:rPr>
                        <m:t>𝒘</m:t>
                      </m:r>
                    </m:oMath>
                  </a14:m>
                  <a:endParaRPr lang="en-US" b="1" dirty="0">
                    <a:solidFill>
                      <a:schemeClr val="tx1"/>
                    </a:solidFill>
                  </a:endParaRPr>
                </a:p>
              </p:txBody>
            </p:sp>
          </mc:Choice>
          <mc:Fallback xmlns="">
            <p:sp>
              <p:nvSpPr>
                <p:cNvPr id="11" name="Flowchart: Card 10"/>
                <p:cNvSpPr>
                  <a:spLocks noRot="1" noChangeAspect="1" noMove="1" noResize="1" noEditPoints="1" noAdjustHandles="1" noChangeArrowheads="1" noChangeShapeType="1" noTextEdit="1"/>
                </p:cNvSpPr>
                <p:nvPr/>
              </p:nvSpPr>
              <p:spPr>
                <a:xfrm>
                  <a:off x="1126835" y="3011063"/>
                  <a:ext cx="1274620" cy="895928"/>
                </a:xfrm>
                <a:prstGeom prst="flowChartPunchedCard">
                  <a:avLst/>
                </a:prstGeom>
                <a:blipFill rotWithShape="0">
                  <a:blip r:embed="rId3"/>
                  <a:stretch>
                    <a:fillRect/>
                  </a:stretch>
                </a:blipFill>
                <a:ln w="1905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2" name="Chart 11"/>
                <p:cNvGraphicFramePr/>
                <p:nvPr>
                  <p:extLst/>
                </p:nvPr>
              </p:nvGraphicFramePr>
              <p:xfrm>
                <a:off x="3926443" y="3030862"/>
                <a:ext cx="1291114" cy="856330"/>
              </p:xfrm>
              <a:graphic>
                <a:graphicData uri="http://schemas.openxmlformats.org/drawingml/2006/chart">
                  <c:chart xmlns:c="http://schemas.openxmlformats.org/drawingml/2006/chart" xmlns:r="http://schemas.openxmlformats.org/officeDocument/2006/relationships" r:id="rId4"/>
                </a:graphicData>
              </a:graphic>
            </p:graphicFrame>
          </mc:Choice>
          <mc:Fallback xmlns="">
            <p:graphicFrame>
              <p:nvGraphicFramePr>
                <p:cNvPr id="12" name="Chart 11"/>
                <p:cNvGraphicFramePr/>
                <p:nvPr>
                  <p:extLst>
                    <p:ext uri="{D42A27DB-BD31-4B8C-83A1-F6EECF244321}">
                      <p14:modId xmlns:p14="http://schemas.microsoft.com/office/powerpoint/2010/main" val="1760856099"/>
                    </p:ext>
                  </p:extLst>
                </p:nvPr>
              </p:nvGraphicFramePr>
              <p:xfrm>
                <a:off x="3926443" y="3030862"/>
                <a:ext cx="1291114" cy="856330"/>
              </p:xfrm>
              <a:graphic>
                <a:graphicData uri="http://schemas.openxmlformats.org/drawingml/2006/chart">
                  <c:chart xmlns:c="http://schemas.openxmlformats.org/drawingml/2006/chart" xmlns:r="http://schemas.openxmlformats.org/officeDocument/2006/relationships" r:id="rId5"/>
                </a:graphicData>
              </a:graphic>
            </p:graphicFrame>
          </mc:Fallback>
        </mc:AlternateContent>
        <mc:AlternateContent xmlns:mc="http://schemas.openxmlformats.org/markup-compatibility/2006" xmlns:a14="http://schemas.microsoft.com/office/drawing/2010/main">
          <mc:Choice Requires="a14">
            <p:sp>
              <p:nvSpPr>
                <p:cNvPr id="13" name="Oval 12"/>
                <p:cNvSpPr/>
                <p:nvPr/>
              </p:nvSpPr>
              <p:spPr>
                <a:xfrm>
                  <a:off x="6742545" y="3122562"/>
                  <a:ext cx="672929" cy="672929"/>
                </a:xfrm>
                <a:prstGeom prst="ellipse">
                  <a:avLst/>
                </a:prstGeom>
                <a:solidFill>
                  <a:schemeClr val="bg1"/>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just"/>
                  <a14:m>
                    <m:oMathPara xmlns:m="http://schemas.openxmlformats.org/officeDocument/2006/math" xmlns="">
                      <m:oMathParaPr>
                        <m:jc m:val="right"/>
                      </m:oMathParaPr>
                      <m:oMath xmlns:m="http://schemas.openxmlformats.org/officeDocument/2006/math">
                        <m:r>
                          <a:rPr lang="en-US" sz="3200" b="1" i="1" dirty="0">
                            <a:latin typeface="Cambria Math" panose="02040503050406030204" pitchFamily="18" charset="0"/>
                          </a:rPr>
                          <m:t>𝒚</m:t>
                        </m:r>
                      </m:oMath>
                    </m:oMathPara>
                  </a14:m>
                  <a:endParaRPr lang="en-US" sz="2400" b="1" dirty="0"/>
                </a:p>
              </p:txBody>
            </p:sp>
          </mc:Choice>
          <mc:Fallback xmlns="">
            <p:sp>
              <p:nvSpPr>
                <p:cNvPr id="13" name="Oval 12"/>
                <p:cNvSpPr>
                  <a:spLocks noRot="1" noChangeAspect="1" noMove="1" noResize="1" noEditPoints="1" noAdjustHandles="1" noChangeArrowheads="1" noChangeShapeType="1" noTextEdit="1"/>
                </p:cNvSpPr>
                <p:nvPr/>
              </p:nvSpPr>
              <p:spPr>
                <a:xfrm>
                  <a:off x="6742545" y="3122562"/>
                  <a:ext cx="672929" cy="672929"/>
                </a:xfrm>
                <a:prstGeom prst="ellipse">
                  <a:avLst/>
                </a:prstGeom>
                <a:blipFill rotWithShape="0">
                  <a:blip r:embed="rId6"/>
                  <a:stretch>
                    <a:fillRect/>
                  </a:stretch>
                </a:blipFill>
                <a:ln w="1905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178926" y="3657013"/>
                  <a:ext cx="190245" cy="184666"/>
                </a:xfrm>
                <a:prstGeom prst="rect">
                  <a:avLst/>
                </a:prstGeom>
                <a:noFill/>
              </p:spPr>
              <p:txBody>
                <a:bodyPr wrap="none" lIns="0" tIns="0" rIns="0" bIns="0" rtlCol="0">
                  <a:spAutoFit/>
                </a:bodyPr>
                <a:lstStyle/>
                <a:p>
                  <a14:m>
                    <m:oMathPara xmlns:m="http://schemas.openxmlformats.org/officeDocument/2006/math" xmlns="">
                      <m:oMathParaPr>
                        <m:jc m:val="centerGroup"/>
                      </m:oMathParaPr>
                      <m:oMath xmlns:m="http://schemas.openxmlformats.org/officeDocument/2006/math">
                        <m:sSub>
                          <m:sSubPr>
                            <m:ctrlPr>
                              <a:rPr lang="en-US" sz="1200" i="1">
                                <a:latin typeface="Cambria Math" panose="02040503050406030204" pitchFamily="18" charset="0"/>
                              </a:rPr>
                            </m:ctrlPr>
                          </m:sSubPr>
                          <m:e>
                            <m:r>
                              <a:rPr lang="en-US" sz="1200" i="1">
                                <a:latin typeface="Cambria Math" charset="0"/>
                                <a:ea typeface="Cambria Math" charset="0"/>
                                <a:cs typeface="Cambria Math" charset="0"/>
                              </a:rPr>
                              <m:t>𝛽</m:t>
                            </m:r>
                          </m:e>
                          <m:sub>
                            <m:r>
                              <a:rPr lang="en-US" sz="1200" i="1">
                                <a:latin typeface="Cambria Math" charset="0"/>
                              </a:rPr>
                              <m:t>1</m:t>
                            </m:r>
                          </m:sub>
                        </m:sSub>
                      </m:oMath>
                    </m:oMathPara>
                  </a14:m>
                  <a:endParaRPr lang="en-US" sz="1200" dirty="0"/>
                </a:p>
              </p:txBody>
            </p:sp>
          </mc:Choice>
          <mc:Fallback xmlns="">
            <p:sp>
              <p:nvSpPr>
                <p:cNvPr id="14" name="TextBox 13"/>
                <p:cNvSpPr txBox="1">
                  <a:spLocks noRot="1" noChangeAspect="1" noMove="1" noResize="1" noEditPoints="1" noAdjustHandles="1" noChangeArrowheads="1" noChangeShapeType="1" noTextEdit="1"/>
                </p:cNvSpPr>
                <p:nvPr/>
              </p:nvSpPr>
              <p:spPr>
                <a:xfrm>
                  <a:off x="4178926" y="3657013"/>
                  <a:ext cx="190245" cy="184666"/>
                </a:xfrm>
                <a:prstGeom prst="rect">
                  <a:avLst/>
                </a:prstGeom>
                <a:blipFill rotWithShape="0">
                  <a:blip r:embed="rId7"/>
                  <a:stretch>
                    <a:fillRect l="-29032" r="-3226"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320969" y="3657013"/>
                  <a:ext cx="193835" cy="184666"/>
                </a:xfrm>
                <a:prstGeom prst="rect">
                  <a:avLst/>
                </a:prstGeom>
                <a:noFill/>
              </p:spPr>
              <p:txBody>
                <a:bodyPr wrap="none" lIns="0" tIns="0" rIns="0" bIns="0" rtlCol="0">
                  <a:spAutoFit/>
                </a:bodyPr>
                <a:lstStyle/>
                <a:p>
                  <a14:m>
                    <m:oMathPara xmlns:m="http://schemas.openxmlformats.org/officeDocument/2006/math" xmlns="">
                      <m:oMathParaPr>
                        <m:jc m:val="centerGroup"/>
                      </m:oMathParaPr>
                      <m:oMath xmlns:m="http://schemas.openxmlformats.org/officeDocument/2006/math">
                        <m:sSub>
                          <m:sSubPr>
                            <m:ctrlPr>
                              <a:rPr lang="en-US" sz="1200" i="1">
                                <a:latin typeface="Cambria Math" panose="02040503050406030204" pitchFamily="18" charset="0"/>
                              </a:rPr>
                            </m:ctrlPr>
                          </m:sSubPr>
                          <m:e>
                            <m:r>
                              <a:rPr lang="en-US" sz="1200" i="1">
                                <a:latin typeface="Cambria Math" charset="0"/>
                                <a:ea typeface="Cambria Math" charset="0"/>
                                <a:cs typeface="Cambria Math" charset="0"/>
                              </a:rPr>
                              <m:t>𝛽</m:t>
                            </m:r>
                          </m:e>
                          <m:sub>
                            <m:r>
                              <a:rPr lang="en-US" sz="1200" i="1">
                                <a:latin typeface="Cambria Math" charset="0"/>
                              </a:rPr>
                              <m:t>2</m:t>
                            </m:r>
                          </m:sub>
                        </m:sSub>
                      </m:oMath>
                    </m:oMathPara>
                  </a14:m>
                  <a:endParaRPr lang="en-US" sz="1200" dirty="0"/>
                </a:p>
              </p:txBody>
            </p:sp>
          </mc:Choice>
          <mc:Fallback xmlns="">
            <p:sp>
              <p:nvSpPr>
                <p:cNvPr id="15" name="TextBox 14"/>
                <p:cNvSpPr txBox="1">
                  <a:spLocks noRot="1" noChangeAspect="1" noMove="1" noResize="1" noEditPoints="1" noAdjustHandles="1" noChangeArrowheads="1" noChangeShapeType="1" noTextEdit="1"/>
                </p:cNvSpPr>
                <p:nvPr/>
              </p:nvSpPr>
              <p:spPr>
                <a:xfrm>
                  <a:off x="4320969" y="3657013"/>
                  <a:ext cx="193835" cy="184666"/>
                </a:xfrm>
                <a:prstGeom prst="rect">
                  <a:avLst/>
                </a:prstGeom>
                <a:blipFill rotWithShape="0">
                  <a:blip r:embed="rId8"/>
                  <a:stretch>
                    <a:fillRect l="-28125"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4475675" y="3657013"/>
                  <a:ext cx="193835" cy="184666"/>
                </a:xfrm>
                <a:prstGeom prst="rect">
                  <a:avLst/>
                </a:prstGeom>
                <a:noFill/>
              </p:spPr>
              <p:txBody>
                <a:bodyPr wrap="none" lIns="0" tIns="0" rIns="0" bIns="0" rtlCol="0">
                  <a:spAutoFit/>
                </a:bodyPr>
                <a:lstStyle/>
                <a:p>
                  <a14:m>
                    <m:oMathPara xmlns:m="http://schemas.openxmlformats.org/officeDocument/2006/math" xmlns="">
                      <m:oMathParaPr>
                        <m:jc m:val="centerGroup"/>
                      </m:oMathParaPr>
                      <m:oMath xmlns:m="http://schemas.openxmlformats.org/officeDocument/2006/math">
                        <m:sSub>
                          <m:sSubPr>
                            <m:ctrlPr>
                              <a:rPr lang="en-US" sz="1200" i="1">
                                <a:latin typeface="Cambria Math" panose="02040503050406030204" pitchFamily="18" charset="0"/>
                              </a:rPr>
                            </m:ctrlPr>
                          </m:sSubPr>
                          <m:e>
                            <m:r>
                              <a:rPr lang="en-US" sz="1200" i="1">
                                <a:latin typeface="Cambria Math" charset="0"/>
                                <a:ea typeface="Cambria Math" charset="0"/>
                                <a:cs typeface="Cambria Math" charset="0"/>
                              </a:rPr>
                              <m:t>𝛽</m:t>
                            </m:r>
                          </m:e>
                          <m:sub>
                            <m:r>
                              <a:rPr lang="en-US" sz="1200" i="1">
                                <a:latin typeface="Cambria Math" charset="0"/>
                              </a:rPr>
                              <m:t>3</m:t>
                            </m:r>
                          </m:sub>
                        </m:sSub>
                      </m:oMath>
                    </m:oMathPara>
                  </a14:m>
                  <a:endParaRPr lang="en-US" sz="1200" dirty="0"/>
                </a:p>
              </p:txBody>
            </p:sp>
          </mc:Choice>
          <mc:Fallback xmlns="">
            <p:sp>
              <p:nvSpPr>
                <p:cNvPr id="16" name="TextBox 15"/>
                <p:cNvSpPr txBox="1">
                  <a:spLocks noRot="1" noChangeAspect="1" noMove="1" noResize="1" noEditPoints="1" noAdjustHandles="1" noChangeArrowheads="1" noChangeShapeType="1" noTextEdit="1"/>
                </p:cNvSpPr>
                <p:nvPr/>
              </p:nvSpPr>
              <p:spPr>
                <a:xfrm>
                  <a:off x="4475675" y="3657013"/>
                  <a:ext cx="193835" cy="184666"/>
                </a:xfrm>
                <a:prstGeom prst="rect">
                  <a:avLst/>
                </a:prstGeom>
                <a:blipFill rotWithShape="0">
                  <a:blip r:embed="rId9"/>
                  <a:stretch>
                    <a:fillRect l="-28125"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4647809" y="3657013"/>
                  <a:ext cx="188578" cy="184666"/>
                </a:xfrm>
                <a:prstGeom prst="rect">
                  <a:avLst/>
                </a:prstGeom>
                <a:noFill/>
              </p:spPr>
              <p:txBody>
                <a:bodyPr wrap="none" lIns="0" tIns="0" rIns="0" bIns="0" rtlCol="0">
                  <a:spAutoFit/>
                </a:bodyPr>
                <a:lstStyle/>
                <a:p>
                  <a14:m>
                    <m:oMathPara xmlns:m="http://schemas.openxmlformats.org/officeDocument/2006/math" xmlns="">
                      <m:oMathParaPr>
                        <m:jc m:val="centerGroup"/>
                      </m:oMathParaPr>
                      <m:oMath xmlns:m="http://schemas.openxmlformats.org/officeDocument/2006/math">
                        <m:sSub>
                          <m:sSubPr>
                            <m:ctrlPr>
                              <a:rPr lang="en-US" sz="1200" i="1">
                                <a:latin typeface="Cambria Math" panose="02040503050406030204" pitchFamily="18" charset="0"/>
                              </a:rPr>
                            </m:ctrlPr>
                          </m:sSubPr>
                          <m:e>
                            <m:r>
                              <a:rPr lang="en-US" sz="1200" i="1">
                                <a:latin typeface="Cambria Math" charset="0"/>
                                <a:ea typeface="Cambria Math" charset="0"/>
                                <a:cs typeface="Cambria Math" charset="0"/>
                              </a:rPr>
                              <m:t>𝛽</m:t>
                            </m:r>
                          </m:e>
                          <m:sub>
                            <m:r>
                              <a:rPr lang="en-US" sz="1200" i="1">
                                <a:latin typeface="Cambria Math" charset="0"/>
                              </a:rPr>
                              <m:t>4</m:t>
                            </m:r>
                          </m:sub>
                        </m:sSub>
                      </m:oMath>
                    </m:oMathPara>
                  </a14:m>
                  <a:endParaRPr lang="en-US" sz="1200" dirty="0"/>
                </a:p>
              </p:txBody>
            </p:sp>
          </mc:Choice>
          <mc:Fallback xmlns="">
            <p:sp>
              <p:nvSpPr>
                <p:cNvPr id="17" name="TextBox 16"/>
                <p:cNvSpPr txBox="1">
                  <a:spLocks noRot="1" noChangeAspect="1" noMove="1" noResize="1" noEditPoints="1" noAdjustHandles="1" noChangeArrowheads="1" noChangeShapeType="1" noTextEdit="1"/>
                </p:cNvSpPr>
                <p:nvPr/>
              </p:nvSpPr>
              <p:spPr>
                <a:xfrm>
                  <a:off x="4647809" y="3657013"/>
                  <a:ext cx="188578" cy="184666"/>
                </a:xfrm>
                <a:prstGeom prst="rect">
                  <a:avLst/>
                </a:prstGeom>
                <a:blipFill rotWithShape="0">
                  <a:blip r:embed="rId10"/>
                  <a:stretch>
                    <a:fillRect l="-29032" r="-3226"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4800987" y="3657013"/>
                  <a:ext cx="193835" cy="184666"/>
                </a:xfrm>
                <a:prstGeom prst="rect">
                  <a:avLst/>
                </a:prstGeom>
                <a:noFill/>
              </p:spPr>
              <p:txBody>
                <a:bodyPr wrap="none" lIns="0" tIns="0" rIns="0" bIns="0" rtlCol="0">
                  <a:spAutoFit/>
                </a:bodyPr>
                <a:lstStyle/>
                <a:p>
                  <a14:m>
                    <m:oMathPara xmlns:m="http://schemas.openxmlformats.org/officeDocument/2006/math" xmlns="">
                      <m:oMathParaPr>
                        <m:jc m:val="centerGroup"/>
                      </m:oMathParaPr>
                      <m:oMath xmlns:m="http://schemas.openxmlformats.org/officeDocument/2006/math">
                        <m:sSub>
                          <m:sSubPr>
                            <m:ctrlPr>
                              <a:rPr lang="en-US" sz="1200" i="1">
                                <a:latin typeface="Cambria Math" panose="02040503050406030204" pitchFamily="18" charset="0"/>
                              </a:rPr>
                            </m:ctrlPr>
                          </m:sSubPr>
                          <m:e>
                            <m:r>
                              <a:rPr lang="en-US" sz="1200" i="1">
                                <a:latin typeface="Cambria Math" charset="0"/>
                                <a:ea typeface="Cambria Math" charset="0"/>
                                <a:cs typeface="Cambria Math" charset="0"/>
                              </a:rPr>
                              <m:t>𝛽</m:t>
                            </m:r>
                          </m:e>
                          <m:sub>
                            <m:r>
                              <a:rPr lang="en-US" sz="1200" i="1">
                                <a:latin typeface="Cambria Math" panose="02040503050406030204" pitchFamily="18" charset="0"/>
                              </a:rPr>
                              <m:t>5</m:t>
                            </m:r>
                          </m:sub>
                        </m:sSub>
                      </m:oMath>
                    </m:oMathPara>
                  </a14:m>
                  <a:endParaRPr lang="en-US" sz="1200" dirty="0"/>
                </a:p>
              </p:txBody>
            </p:sp>
          </mc:Choice>
          <mc:Fallback xmlns="">
            <p:sp>
              <p:nvSpPr>
                <p:cNvPr id="18" name="TextBox 17"/>
                <p:cNvSpPr txBox="1">
                  <a:spLocks noRot="1" noChangeAspect="1" noMove="1" noResize="1" noEditPoints="1" noAdjustHandles="1" noChangeArrowheads="1" noChangeShapeType="1" noTextEdit="1"/>
                </p:cNvSpPr>
                <p:nvPr/>
              </p:nvSpPr>
              <p:spPr>
                <a:xfrm>
                  <a:off x="4800987" y="3657013"/>
                  <a:ext cx="193835" cy="184666"/>
                </a:xfrm>
                <a:prstGeom prst="rect">
                  <a:avLst/>
                </a:prstGeom>
                <a:blipFill rotWithShape="0">
                  <a:blip r:embed="rId11"/>
                  <a:stretch>
                    <a:fillRect l="-29032" r="-3226" b="-36667"/>
                  </a:stretch>
                </a:blipFill>
              </p:spPr>
              <p:txBody>
                <a:bodyPr/>
                <a:lstStyle/>
                <a:p>
                  <a:r>
                    <a:rPr lang="en-US">
                      <a:noFill/>
                    </a:rPr>
                    <a:t> </a:t>
                  </a:r>
                </a:p>
              </p:txBody>
            </p:sp>
          </mc:Fallback>
        </mc:AlternateContent>
        <p:sp>
          <p:nvSpPr>
            <p:cNvPr id="19" name="Right Arrow 18"/>
            <p:cNvSpPr/>
            <p:nvPr/>
          </p:nvSpPr>
          <p:spPr>
            <a:xfrm>
              <a:off x="2395316" y="3380395"/>
              <a:ext cx="1503198" cy="171151"/>
            </a:xfrm>
            <a:prstGeom prst="rightArrow">
              <a:avLst>
                <a:gd name="adj1" fmla="val 50000"/>
                <a:gd name="adj2" fmla="val 18014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Right Arrow 19"/>
            <p:cNvSpPr/>
            <p:nvPr/>
          </p:nvSpPr>
          <p:spPr>
            <a:xfrm>
              <a:off x="5228452" y="3380395"/>
              <a:ext cx="1503198" cy="171151"/>
            </a:xfrm>
            <a:prstGeom prst="rightArrow">
              <a:avLst>
                <a:gd name="adj1" fmla="val 50000"/>
                <a:gd name="adj2" fmla="val 18014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p:cNvSpPr txBox="1"/>
                <p:nvPr/>
              </p:nvSpPr>
              <p:spPr>
                <a:xfrm>
                  <a:off x="3898514" y="1665005"/>
                  <a:ext cx="1346972" cy="461665"/>
                </a:xfrm>
                <a:prstGeom prst="rect">
                  <a:avLst/>
                </a:prstGeom>
                <a:noFill/>
              </p:spPr>
              <p:txBody>
                <a:bodyPr wrap="none" rtlCol="0">
                  <a:spAutoFit/>
                </a:bodyPr>
                <a:lstStyle/>
                <a:p>
                  <a14:m>
                    <m:oMath xmlns:m="http://schemas.openxmlformats.org/officeDocument/2006/math" xmlns="">
                      <m:r>
                        <a:rPr lang="en-US" sz="2400" b="1" i="1" dirty="0">
                          <a:solidFill>
                            <a:srgbClr val="C00000"/>
                          </a:solidFill>
                          <a:latin typeface="Cambria Math" panose="02040503050406030204" pitchFamily="18" charset="0"/>
                          <a:ea typeface="Cambria Math" panose="02040503050406030204" pitchFamily="18" charset="0"/>
                        </a:rPr>
                        <m:t>𝑲</m:t>
                      </m:r>
                    </m:oMath>
                  </a14:m>
                  <a:r>
                    <a:rPr lang="en-US" sz="2400" b="1" dirty="0"/>
                    <a:t> topics:</a:t>
                  </a:r>
                </a:p>
              </p:txBody>
            </p:sp>
          </mc:Choice>
          <mc:Fallback xmlns="">
            <p:sp>
              <p:nvSpPr>
                <p:cNvPr id="23" name="TextBox 22"/>
                <p:cNvSpPr txBox="1">
                  <a:spLocks noRot="1" noChangeAspect="1" noMove="1" noResize="1" noEditPoints="1" noAdjustHandles="1" noChangeArrowheads="1" noChangeShapeType="1" noTextEdit="1"/>
                </p:cNvSpPr>
                <p:nvPr/>
              </p:nvSpPr>
              <p:spPr>
                <a:xfrm>
                  <a:off x="3898514" y="1665005"/>
                  <a:ext cx="1346972" cy="461665"/>
                </a:xfrm>
                <a:prstGeom prst="rect">
                  <a:avLst/>
                </a:prstGeom>
                <a:blipFill rotWithShape="0">
                  <a:blip r:embed="rId12"/>
                  <a:stretch>
                    <a:fillRect l="-1364" t="-9211" r="-7727" b="-30263"/>
                  </a:stretch>
                </a:blipFill>
              </p:spPr>
              <p:txBody>
                <a:bodyPr/>
                <a:lstStyle/>
                <a:p>
                  <a:r>
                    <a:rPr lang="en-US">
                      <a:noFill/>
                    </a:rPr>
                    <a:t> </a:t>
                  </a:r>
                </a:p>
              </p:txBody>
            </p:sp>
          </mc:Fallback>
        </mc:AlternateContent>
        <p:sp>
          <p:nvSpPr>
            <p:cNvPr id="24" name="TextBox 23"/>
            <p:cNvSpPr txBox="1"/>
            <p:nvPr/>
          </p:nvSpPr>
          <p:spPr>
            <a:xfrm>
              <a:off x="5968081" y="1665005"/>
              <a:ext cx="3092792" cy="1200329"/>
            </a:xfrm>
            <a:prstGeom prst="rect">
              <a:avLst/>
            </a:prstGeom>
            <a:noFill/>
          </p:spPr>
          <p:txBody>
            <a:bodyPr wrap="square" rtlCol="0">
              <a:spAutoFit/>
            </a:bodyPr>
            <a:lstStyle/>
            <a:p>
              <a:r>
                <a:rPr lang="en-US" sz="2400" b="1" dirty="0"/>
                <a:t>Responses</a:t>
              </a:r>
            </a:p>
            <a:p>
              <a:r>
                <a:rPr lang="en-US" sz="2400" dirty="0"/>
                <a:t>(e.g., sales, quality, satisfaction, etc.)</a:t>
              </a:r>
            </a:p>
          </p:txBody>
        </p:sp>
        <p:sp>
          <p:nvSpPr>
            <p:cNvPr id="25" name="Line Callout 1 24"/>
            <p:cNvSpPr/>
            <p:nvPr/>
          </p:nvSpPr>
          <p:spPr>
            <a:xfrm>
              <a:off x="4836388" y="3949030"/>
              <a:ext cx="4224485" cy="285091"/>
            </a:xfrm>
            <a:prstGeom prst="borderCallout1">
              <a:avLst>
                <a:gd name="adj1" fmla="val 48936"/>
                <a:gd name="adj2" fmla="val 98"/>
                <a:gd name="adj3" fmla="val -24248"/>
                <a:gd name="adj4" fmla="val -6489"/>
              </a:avLst>
            </a:prstGeom>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C00000"/>
                  </a:solidFill>
                </a:rPr>
                <a:t>Proportion</a:t>
              </a:r>
              <a:r>
                <a:rPr lang="en-US" dirty="0"/>
                <a:t> of predefined number of topics</a:t>
              </a:r>
            </a:p>
          </p:txBody>
        </p:sp>
        <p:sp>
          <p:nvSpPr>
            <p:cNvPr id="48" name="TextBox 47"/>
            <p:cNvSpPr txBox="1"/>
            <p:nvPr/>
          </p:nvSpPr>
          <p:spPr>
            <a:xfrm>
              <a:off x="908488" y="1333593"/>
              <a:ext cx="2517869" cy="400110"/>
            </a:xfrm>
            <a:prstGeom prst="rect">
              <a:avLst/>
            </a:prstGeom>
            <a:solidFill>
              <a:schemeClr val="bg1">
                <a:lumMod val="75000"/>
              </a:schemeClr>
            </a:solidFill>
          </p:spPr>
          <p:txBody>
            <a:bodyPr wrap="none" rtlCol="0">
              <a:spAutoFit/>
            </a:bodyPr>
            <a:lstStyle/>
            <a:p>
              <a:r>
                <a:rPr lang="en-US" sz="2000" b="1" dirty="0"/>
                <a:t>Parametric Approach:</a:t>
              </a:r>
            </a:p>
          </p:txBody>
        </p:sp>
      </p:grpSp>
      <p:grpSp>
        <p:nvGrpSpPr>
          <p:cNvPr id="36" name="Group 35"/>
          <p:cNvGrpSpPr/>
          <p:nvPr/>
        </p:nvGrpSpPr>
        <p:grpSpPr>
          <a:xfrm>
            <a:off x="2426405" y="3923047"/>
            <a:ext cx="8191571" cy="2901022"/>
            <a:chOff x="902404" y="3923047"/>
            <a:chExt cx="8191571" cy="2901022"/>
          </a:xfrm>
        </p:grpSpPr>
        <p:sp>
          <p:nvSpPr>
            <p:cNvPr id="46" name="Flowchart: Multidocument 45"/>
            <p:cNvSpPr/>
            <p:nvPr/>
          </p:nvSpPr>
          <p:spPr>
            <a:xfrm>
              <a:off x="4526474" y="4619097"/>
              <a:ext cx="1104574" cy="717071"/>
            </a:xfrm>
            <a:prstGeom prst="flowChartMultidocumen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grpSp>
          <p:nvGrpSpPr>
            <p:cNvPr id="26" name="Group 25"/>
            <p:cNvGrpSpPr/>
            <p:nvPr/>
          </p:nvGrpSpPr>
          <p:grpSpPr>
            <a:xfrm>
              <a:off x="3762063" y="4739636"/>
              <a:ext cx="1629109" cy="742147"/>
              <a:chOff x="3757445" y="1529998"/>
              <a:chExt cx="1629109" cy="742147"/>
            </a:xfrm>
          </p:grpSpPr>
          <p:sp>
            <p:nvSpPr>
              <p:cNvPr id="27" name="Flowchart: Document 26"/>
              <p:cNvSpPr/>
              <p:nvPr/>
            </p:nvSpPr>
            <p:spPr>
              <a:xfrm>
                <a:off x="4395641" y="1628493"/>
                <a:ext cx="990913" cy="643652"/>
              </a:xfrm>
              <a:prstGeom prst="flowChartDocument">
                <a:avLst/>
              </a:prstGeom>
              <a:solidFill>
                <a:srgbClr val="9C5BCD"/>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dist"/>
                <a:r>
                  <a:rPr lang="en-US" sz="1050" b="1" dirty="0"/>
                  <a:t>picture  0.04</a:t>
                </a:r>
              </a:p>
              <a:p>
                <a:pPr algn="dist"/>
                <a:r>
                  <a:rPr lang="en-US" sz="1050" b="1" dirty="0"/>
                  <a:t>video    0.02</a:t>
                </a:r>
              </a:p>
              <a:p>
                <a:pPr algn="dist"/>
                <a:r>
                  <a:rPr lang="en-US" sz="1050" b="1" dirty="0"/>
                  <a:t>tutorial   0.01</a:t>
                </a:r>
              </a:p>
            </p:txBody>
          </p:sp>
          <p:sp>
            <p:nvSpPr>
              <p:cNvPr id="28" name="Flowchart: Document 27"/>
              <p:cNvSpPr/>
              <p:nvPr/>
            </p:nvSpPr>
            <p:spPr>
              <a:xfrm>
                <a:off x="4238623" y="1529998"/>
                <a:ext cx="990913" cy="643652"/>
              </a:xfrm>
              <a:prstGeom prst="flowChartDocumen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noAutofit/>
              </a:bodyPr>
              <a:lstStyle/>
              <a:p>
                <a:pPr algn="dist"/>
                <a:r>
                  <a:rPr lang="en-US" sz="1050" b="1" dirty="0"/>
                  <a:t>price     0.05</a:t>
                </a:r>
              </a:p>
              <a:p>
                <a:pPr algn="dist"/>
                <a:r>
                  <a:rPr lang="en-US" sz="1050" b="1" dirty="0"/>
                  <a:t>delivery 0.04</a:t>
                </a:r>
              </a:p>
              <a:p>
                <a:pPr algn="dist"/>
                <a:r>
                  <a:rPr lang="en-US" sz="1050" b="1" dirty="0"/>
                  <a:t>service   0.01</a:t>
                </a:r>
              </a:p>
            </p:txBody>
          </p:sp>
          <p:sp>
            <p:nvSpPr>
              <p:cNvPr id="29" name="Flowchart: Document 28"/>
              <p:cNvSpPr/>
              <p:nvPr/>
            </p:nvSpPr>
            <p:spPr>
              <a:xfrm>
                <a:off x="4076543" y="1608550"/>
                <a:ext cx="990913" cy="643652"/>
              </a:xfrm>
              <a:prstGeom prst="flowChartDocumen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algn="dist"/>
                <a:r>
                  <a:rPr lang="en-US" sz="1050" b="1" dirty="0"/>
                  <a:t>model    0.03</a:t>
                </a:r>
              </a:p>
              <a:p>
                <a:pPr algn="dist"/>
                <a:r>
                  <a:rPr lang="en-US" sz="1050" b="1" dirty="0"/>
                  <a:t>device    0.01</a:t>
                </a:r>
              </a:p>
              <a:p>
                <a:pPr algn="dist"/>
                <a:r>
                  <a:rPr lang="en-US" sz="1050" b="1" dirty="0"/>
                  <a:t>machine 0.01</a:t>
                </a:r>
              </a:p>
            </p:txBody>
          </p:sp>
          <p:sp>
            <p:nvSpPr>
              <p:cNvPr id="30" name="Flowchart: Document 29"/>
              <p:cNvSpPr/>
              <p:nvPr/>
            </p:nvSpPr>
            <p:spPr>
              <a:xfrm>
                <a:off x="3914463" y="1529998"/>
                <a:ext cx="997600" cy="643652"/>
              </a:xfrm>
              <a:prstGeom prst="flowChartDocumen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noAutofit/>
              </a:bodyPr>
              <a:lstStyle/>
              <a:p>
                <a:pPr algn="dist"/>
                <a:r>
                  <a:rPr lang="en-US" sz="1050" b="1" dirty="0" err="1"/>
                  <a:t>cvv</a:t>
                </a:r>
                <a:r>
                  <a:rPr lang="en-US" sz="1050" b="1" dirty="0"/>
                  <a:t>      0.03</a:t>
                </a:r>
              </a:p>
              <a:p>
                <a:pPr algn="dist"/>
                <a:r>
                  <a:rPr lang="en-US" sz="1050" b="1" dirty="0" err="1"/>
                  <a:t>vbv</a:t>
                </a:r>
                <a:r>
                  <a:rPr lang="en-US" sz="1050" b="1" dirty="0"/>
                  <a:t>     0.03</a:t>
                </a:r>
              </a:p>
              <a:p>
                <a:pPr algn="dist"/>
                <a:r>
                  <a:rPr lang="en-US" sz="1050" b="1" dirty="0" err="1"/>
                  <a:t>ssn</a:t>
                </a:r>
                <a:r>
                  <a:rPr lang="en-US" sz="1050" b="1" dirty="0"/>
                  <a:t>     0.02</a:t>
                </a:r>
              </a:p>
            </p:txBody>
          </p:sp>
          <p:sp>
            <p:nvSpPr>
              <p:cNvPr id="31" name="Flowchart: Document 30"/>
              <p:cNvSpPr/>
              <p:nvPr/>
            </p:nvSpPr>
            <p:spPr>
              <a:xfrm>
                <a:off x="3757445" y="1611625"/>
                <a:ext cx="997600" cy="643652"/>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dist"/>
                <a:r>
                  <a:rPr lang="en-US" sz="1050" b="1" dirty="0" err="1"/>
                  <a:t>pos</a:t>
                </a:r>
                <a:r>
                  <a:rPr lang="en-US" sz="1050" b="1" dirty="0"/>
                  <a:t>     0.04</a:t>
                </a:r>
              </a:p>
              <a:p>
                <a:pPr algn="dist"/>
                <a:r>
                  <a:rPr lang="en-US" sz="1050" b="1" dirty="0"/>
                  <a:t>skimmer 0.02</a:t>
                </a:r>
              </a:p>
              <a:p>
                <a:pPr algn="dist"/>
                <a:r>
                  <a:rPr lang="en-US" sz="1050" b="1" dirty="0"/>
                  <a:t>encrypt  0.01</a:t>
                </a:r>
              </a:p>
            </p:txBody>
          </p:sp>
        </p:grpSp>
        <p:sp>
          <p:nvSpPr>
            <p:cNvPr id="32" name="TextBox 31"/>
            <p:cNvSpPr txBox="1"/>
            <p:nvPr/>
          </p:nvSpPr>
          <p:spPr>
            <a:xfrm>
              <a:off x="913106" y="4237328"/>
              <a:ext cx="1949957" cy="830997"/>
            </a:xfrm>
            <a:prstGeom prst="rect">
              <a:avLst/>
            </a:prstGeom>
            <a:noFill/>
          </p:spPr>
          <p:txBody>
            <a:bodyPr wrap="none" rtlCol="0">
              <a:spAutoFit/>
            </a:bodyPr>
            <a:lstStyle/>
            <a:p>
              <a:r>
                <a:rPr lang="en-US" sz="2400" b="1" dirty="0"/>
                <a:t>Documents</a:t>
              </a:r>
            </a:p>
            <a:p>
              <a:r>
                <a:rPr lang="en-US" sz="2400" dirty="0"/>
                <a:t>(e.g., reviews)</a:t>
              </a:r>
            </a:p>
          </p:txBody>
        </p:sp>
        <mc:AlternateContent xmlns:mc="http://schemas.openxmlformats.org/markup-compatibility/2006" xmlns:a14="http://schemas.microsoft.com/office/drawing/2010/main">
          <mc:Choice Requires="a14">
            <p:sp>
              <p:nvSpPr>
                <p:cNvPr id="33" name="Flowchart: Card 32"/>
                <p:cNvSpPr/>
                <p:nvPr/>
              </p:nvSpPr>
              <p:spPr>
                <a:xfrm>
                  <a:off x="1131453" y="5601863"/>
                  <a:ext cx="1274620" cy="895928"/>
                </a:xfrm>
                <a:prstGeom prst="flowChartPunchedCard">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 </a:t>
                  </a:r>
                  <a14:m>
                    <m:oMath xmlns:m="http://schemas.openxmlformats.org/officeDocument/2006/math" xmlns="">
                      <m:r>
                        <a:rPr lang="en-US" sz="3200" b="1" i="1" dirty="0">
                          <a:solidFill>
                            <a:schemeClr val="tx1"/>
                          </a:solidFill>
                          <a:latin typeface="Cambria Math" panose="02040503050406030204" pitchFamily="18" charset="0"/>
                        </a:rPr>
                        <m:t>𝒘</m:t>
                      </m:r>
                    </m:oMath>
                  </a14:m>
                  <a:endParaRPr lang="en-US" b="1" dirty="0">
                    <a:solidFill>
                      <a:schemeClr val="tx1"/>
                    </a:solidFill>
                  </a:endParaRPr>
                </a:p>
              </p:txBody>
            </p:sp>
          </mc:Choice>
          <mc:Fallback xmlns="">
            <p:sp>
              <p:nvSpPr>
                <p:cNvPr id="33" name="Flowchart: Card 32"/>
                <p:cNvSpPr>
                  <a:spLocks noRot="1" noChangeAspect="1" noMove="1" noResize="1" noEditPoints="1" noAdjustHandles="1" noChangeArrowheads="1" noChangeShapeType="1" noTextEdit="1"/>
                </p:cNvSpPr>
                <p:nvPr/>
              </p:nvSpPr>
              <p:spPr>
                <a:xfrm>
                  <a:off x="1131453" y="5601863"/>
                  <a:ext cx="1274620" cy="895928"/>
                </a:xfrm>
                <a:prstGeom prst="flowChartPunchedCard">
                  <a:avLst/>
                </a:prstGeom>
                <a:blipFill rotWithShape="0">
                  <a:blip r:embed="rId13"/>
                  <a:stretch>
                    <a:fillRect/>
                  </a:stretch>
                </a:blipFill>
                <a:ln w="1905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Oval 34"/>
                <p:cNvSpPr/>
                <p:nvPr/>
              </p:nvSpPr>
              <p:spPr>
                <a:xfrm>
                  <a:off x="6747163" y="5713362"/>
                  <a:ext cx="672929" cy="672929"/>
                </a:xfrm>
                <a:prstGeom prst="ellipse">
                  <a:avLst/>
                </a:prstGeom>
                <a:solidFill>
                  <a:schemeClr val="bg1"/>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just"/>
                  <a14:m>
                    <m:oMathPara xmlns:m="http://schemas.openxmlformats.org/officeDocument/2006/math" xmlns="">
                      <m:oMathParaPr>
                        <m:jc m:val="right"/>
                      </m:oMathParaPr>
                      <m:oMath xmlns:m="http://schemas.openxmlformats.org/officeDocument/2006/math">
                        <m:r>
                          <a:rPr lang="en-US" sz="3200" b="1" i="1" dirty="0">
                            <a:latin typeface="Cambria Math" panose="02040503050406030204" pitchFamily="18" charset="0"/>
                          </a:rPr>
                          <m:t>𝒚</m:t>
                        </m:r>
                      </m:oMath>
                    </m:oMathPara>
                  </a14:m>
                  <a:endParaRPr lang="en-US" sz="2400" b="1" dirty="0"/>
                </a:p>
              </p:txBody>
            </p:sp>
          </mc:Choice>
          <mc:Fallback xmlns="">
            <p:sp>
              <p:nvSpPr>
                <p:cNvPr id="35" name="Oval 34"/>
                <p:cNvSpPr>
                  <a:spLocks noRot="1" noChangeAspect="1" noMove="1" noResize="1" noEditPoints="1" noAdjustHandles="1" noChangeArrowheads="1" noChangeShapeType="1" noTextEdit="1"/>
                </p:cNvSpPr>
                <p:nvPr/>
              </p:nvSpPr>
              <p:spPr>
                <a:xfrm>
                  <a:off x="6747163" y="5713362"/>
                  <a:ext cx="672929" cy="672929"/>
                </a:xfrm>
                <a:prstGeom prst="ellipse">
                  <a:avLst/>
                </a:prstGeom>
                <a:blipFill rotWithShape="0">
                  <a:blip r:embed="rId14"/>
                  <a:stretch>
                    <a:fillRect/>
                  </a:stretch>
                </a:blipFill>
                <a:ln w="19050">
                  <a:solidFill>
                    <a:schemeClr val="tx1"/>
                  </a:solidFill>
                </a:ln>
              </p:spPr>
              <p:txBody>
                <a:bodyPr/>
                <a:lstStyle/>
                <a:p>
                  <a:r>
                    <a:rPr lang="en-US">
                      <a:noFill/>
                    </a:rPr>
                    <a:t> </a:t>
                  </a:r>
                </a:p>
              </p:txBody>
            </p:sp>
          </mc:Fallback>
        </mc:AlternateContent>
        <p:sp>
          <p:nvSpPr>
            <p:cNvPr id="41" name="Right Arrow 40"/>
            <p:cNvSpPr/>
            <p:nvPr/>
          </p:nvSpPr>
          <p:spPr>
            <a:xfrm>
              <a:off x="2399934" y="5971195"/>
              <a:ext cx="1503198" cy="171151"/>
            </a:xfrm>
            <a:prstGeom prst="rightArrow">
              <a:avLst>
                <a:gd name="adj1" fmla="val 50000"/>
                <a:gd name="adj2" fmla="val 18014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2" name="Right Arrow 41"/>
            <p:cNvSpPr/>
            <p:nvPr/>
          </p:nvSpPr>
          <p:spPr>
            <a:xfrm>
              <a:off x="5233070" y="5971195"/>
              <a:ext cx="1503198" cy="171151"/>
            </a:xfrm>
            <a:prstGeom prst="rightArrow">
              <a:avLst>
                <a:gd name="adj1" fmla="val 50000"/>
                <a:gd name="adj2" fmla="val 18014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3" name="TextBox 42"/>
                <p:cNvSpPr txBox="1"/>
                <p:nvPr/>
              </p:nvSpPr>
              <p:spPr>
                <a:xfrm>
                  <a:off x="3903132" y="4237328"/>
                  <a:ext cx="1372620" cy="461665"/>
                </a:xfrm>
                <a:prstGeom prst="rect">
                  <a:avLst/>
                </a:prstGeom>
                <a:noFill/>
              </p:spPr>
              <p:txBody>
                <a:bodyPr wrap="none" rtlCol="0">
                  <a:spAutoFit/>
                </a:bodyPr>
                <a:lstStyle/>
                <a:p>
                  <a14:m>
                    <m:oMath xmlns:m="http://schemas.openxmlformats.org/officeDocument/2006/math" xmlns="">
                      <m:r>
                        <a:rPr lang="en-US" sz="2400" b="1" i="1" dirty="0">
                          <a:solidFill>
                            <a:srgbClr val="C00000"/>
                          </a:solidFill>
                          <a:latin typeface="Cambria Math" panose="02040503050406030204" pitchFamily="18" charset="0"/>
                          <a:ea typeface="Cambria Math" panose="02040503050406030204" pitchFamily="18" charset="0"/>
                        </a:rPr>
                        <m:t>∞</m:t>
                      </m:r>
                    </m:oMath>
                  </a14:m>
                  <a:r>
                    <a:rPr lang="en-US" sz="2400" b="1" dirty="0"/>
                    <a:t> topics:</a:t>
                  </a:r>
                </a:p>
              </p:txBody>
            </p:sp>
          </mc:Choice>
          <mc:Fallback xmlns="">
            <p:sp>
              <p:nvSpPr>
                <p:cNvPr id="43" name="TextBox 42"/>
                <p:cNvSpPr txBox="1">
                  <a:spLocks noRot="1" noChangeAspect="1" noMove="1" noResize="1" noEditPoints="1" noAdjustHandles="1" noChangeArrowheads="1" noChangeShapeType="1" noTextEdit="1"/>
                </p:cNvSpPr>
                <p:nvPr/>
              </p:nvSpPr>
              <p:spPr>
                <a:xfrm>
                  <a:off x="3903132" y="4237328"/>
                  <a:ext cx="1372620" cy="461665"/>
                </a:xfrm>
                <a:prstGeom prst="rect">
                  <a:avLst/>
                </a:prstGeom>
                <a:blipFill rotWithShape="0">
                  <a:blip r:embed="rId15"/>
                  <a:stretch>
                    <a:fillRect t="-9211" r="-7556" b="-30263"/>
                  </a:stretch>
                </a:blipFill>
              </p:spPr>
              <p:txBody>
                <a:bodyPr/>
                <a:lstStyle/>
                <a:p>
                  <a:r>
                    <a:rPr lang="en-US">
                      <a:noFill/>
                    </a:rPr>
                    <a:t> </a:t>
                  </a:r>
                </a:p>
              </p:txBody>
            </p:sp>
          </mc:Fallback>
        </mc:AlternateContent>
        <p:sp>
          <p:nvSpPr>
            <p:cNvPr id="44" name="TextBox 43"/>
            <p:cNvSpPr txBox="1"/>
            <p:nvPr/>
          </p:nvSpPr>
          <p:spPr>
            <a:xfrm>
              <a:off x="5972699" y="4237328"/>
              <a:ext cx="3092792" cy="1200329"/>
            </a:xfrm>
            <a:prstGeom prst="rect">
              <a:avLst/>
            </a:prstGeom>
            <a:noFill/>
          </p:spPr>
          <p:txBody>
            <a:bodyPr wrap="square" rtlCol="0">
              <a:spAutoFit/>
            </a:bodyPr>
            <a:lstStyle/>
            <a:p>
              <a:r>
                <a:rPr lang="en-US" sz="2400" b="1" dirty="0"/>
                <a:t>Responses</a:t>
              </a:r>
            </a:p>
            <a:p>
              <a:r>
                <a:rPr lang="en-US" sz="2400" dirty="0"/>
                <a:t>(e.g., sales, quality, satisfaction, etc.)</a:t>
              </a:r>
            </a:p>
          </p:txBody>
        </p:sp>
        <p:pic>
          <p:nvPicPr>
            <p:cNvPr id="50" name="Picture 49"/>
            <p:cNvPicPr>
              <a:picLocks noChangeAspect="1"/>
            </p:cNvPicPr>
            <p:nvPr/>
          </p:nvPicPr>
          <p:blipFill>
            <a:blip r:embed="rId16"/>
            <a:stretch>
              <a:fillRect/>
            </a:stretch>
          </p:blipFill>
          <p:spPr>
            <a:xfrm>
              <a:off x="3960450" y="5612612"/>
              <a:ext cx="1257984" cy="895350"/>
            </a:xfrm>
            <a:prstGeom prst="rect">
              <a:avLst/>
            </a:prstGeom>
            <a:ln w="19050">
              <a:solidFill>
                <a:schemeClr val="tx1"/>
              </a:solidFill>
            </a:ln>
          </p:spPr>
        </p:pic>
        <p:sp>
          <p:nvSpPr>
            <p:cNvPr id="47" name="Line Callout 1 46"/>
            <p:cNvSpPr/>
            <p:nvPr/>
          </p:nvSpPr>
          <p:spPr>
            <a:xfrm>
              <a:off x="4869490" y="6538978"/>
              <a:ext cx="4224485" cy="285091"/>
            </a:xfrm>
            <a:prstGeom prst="borderCallout1">
              <a:avLst>
                <a:gd name="adj1" fmla="val 48936"/>
                <a:gd name="adj2" fmla="val 98"/>
                <a:gd name="adj3" fmla="val -11289"/>
                <a:gd name="adj4" fmla="val -6926"/>
              </a:avLst>
            </a:prstGeom>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C00000"/>
                  </a:solidFill>
                </a:rPr>
                <a:t>Distribution</a:t>
              </a:r>
              <a:r>
                <a:rPr lang="en-US" dirty="0">
                  <a:solidFill>
                    <a:srgbClr val="C00000"/>
                  </a:solidFill>
                </a:rPr>
                <a:t> </a:t>
              </a:r>
              <a:r>
                <a:rPr lang="en-US" dirty="0"/>
                <a:t>of unlimited number of topics</a:t>
              </a:r>
            </a:p>
          </p:txBody>
        </p:sp>
        <p:sp>
          <p:nvSpPr>
            <p:cNvPr id="49" name="TextBox 48"/>
            <p:cNvSpPr txBox="1"/>
            <p:nvPr/>
          </p:nvSpPr>
          <p:spPr>
            <a:xfrm>
              <a:off x="902404" y="3923047"/>
              <a:ext cx="2996110" cy="400110"/>
            </a:xfrm>
            <a:prstGeom prst="rect">
              <a:avLst/>
            </a:prstGeom>
            <a:solidFill>
              <a:schemeClr val="bg1">
                <a:lumMod val="75000"/>
              </a:schemeClr>
            </a:solidFill>
          </p:spPr>
          <p:txBody>
            <a:bodyPr wrap="square" rtlCol="0">
              <a:spAutoFit/>
            </a:bodyPr>
            <a:lstStyle/>
            <a:p>
              <a:r>
                <a:rPr lang="en-US" sz="2000" b="1" dirty="0"/>
                <a:t>Nonparametric Approach:</a:t>
              </a:r>
            </a:p>
          </p:txBody>
        </p:sp>
      </p:grpSp>
    </p:spTree>
    <p:extLst>
      <p:ext uri="{BB962C8B-B14F-4D97-AF65-F5344CB8AC3E}">
        <p14:creationId xmlns:p14="http://schemas.microsoft.com/office/powerpoint/2010/main" val="25469687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95392" y="3507036"/>
            <a:ext cx="6867525" cy="2695575"/>
          </a:xfrm>
          <a:prstGeom prst="rect">
            <a:avLst/>
          </a:prstGeom>
        </p:spPr>
      </p:pic>
      <p:sp>
        <p:nvSpPr>
          <p:cNvPr id="2" name="Title 1"/>
          <p:cNvSpPr>
            <a:spLocks noGrp="1"/>
          </p:cNvSpPr>
          <p:nvPr>
            <p:ph type="title"/>
          </p:nvPr>
        </p:nvSpPr>
        <p:spPr/>
        <p:txBody>
          <a:bodyPr>
            <a:normAutofit/>
          </a:bodyPr>
          <a:lstStyle/>
          <a:p>
            <a:r>
              <a:rPr lang="en-US" dirty="0" smtClean="0"/>
              <a:t>Graphical Representation of  NSTM</a:t>
            </a:r>
            <a:endParaRPr lang="en-US" dirty="0"/>
          </a:p>
        </p:txBody>
      </p:sp>
      <p:sp>
        <p:nvSpPr>
          <p:cNvPr id="3" name="Slide Number Placeholder 2"/>
          <p:cNvSpPr>
            <a:spLocks noGrp="1"/>
          </p:cNvSpPr>
          <p:nvPr>
            <p:ph type="sldNum" sz="quarter" idx="12"/>
          </p:nvPr>
        </p:nvSpPr>
        <p:spPr/>
        <p:txBody>
          <a:bodyPr/>
          <a:lstStyle/>
          <a:p>
            <a:fld id="{EA95A752-284A-4133-95AE-4EC9FB72B490}" type="slidenum">
              <a:rPr lang="en-US" smtClean="0"/>
              <a:t>131</a:t>
            </a:fld>
            <a:endParaRPr lang="en-US"/>
          </a:p>
        </p:txBody>
      </p:sp>
      <p:sp>
        <p:nvSpPr>
          <p:cNvPr id="11" name="Rectangle 10"/>
          <p:cNvSpPr/>
          <p:nvPr/>
        </p:nvSpPr>
        <p:spPr>
          <a:xfrm>
            <a:off x="3999142" y="2276495"/>
            <a:ext cx="1199479" cy="27699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493368" y="2286020"/>
            <a:ext cx="1218310" cy="27699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424191" y="1999495"/>
            <a:ext cx="1360802" cy="553998"/>
          </a:xfrm>
          <a:prstGeom prst="rect">
            <a:avLst/>
          </a:prstGeom>
          <a:noFill/>
        </p:spPr>
        <p:txBody>
          <a:bodyPr wrap="square" lIns="0" tIns="0" rIns="0" bIns="0" rtlCol="0">
            <a:spAutoFit/>
          </a:bodyPr>
          <a:lstStyle/>
          <a:p>
            <a:pPr algn="ctr"/>
            <a:r>
              <a:rPr lang="en-US" dirty="0">
                <a:solidFill>
                  <a:srgbClr val="343A9A"/>
                </a:solidFill>
              </a:rPr>
              <a:t>Corpus Topic Distribution</a:t>
            </a:r>
          </a:p>
        </p:txBody>
      </p:sp>
      <p:cxnSp>
        <p:nvCxnSpPr>
          <p:cNvPr id="20" name="Straight Arrow Connector 19"/>
          <p:cNvCxnSpPr/>
          <p:nvPr/>
        </p:nvCxnSpPr>
        <p:spPr>
          <a:xfrm>
            <a:off x="3104593" y="2563019"/>
            <a:ext cx="1" cy="962966"/>
          </a:xfrm>
          <a:prstGeom prst="straightConnector1">
            <a:avLst/>
          </a:prstGeom>
          <a:ln w="19050">
            <a:solidFill>
              <a:srgbClr val="343A9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796833" y="1999495"/>
            <a:ext cx="1630990" cy="553998"/>
          </a:xfrm>
          <a:prstGeom prst="rect">
            <a:avLst/>
          </a:prstGeom>
          <a:noFill/>
        </p:spPr>
        <p:txBody>
          <a:bodyPr wrap="square" lIns="0" tIns="0" rIns="0" bIns="0" rtlCol="0">
            <a:spAutoFit/>
          </a:bodyPr>
          <a:lstStyle/>
          <a:p>
            <a:pPr algn="ctr"/>
            <a:r>
              <a:rPr lang="en-US" dirty="0">
                <a:solidFill>
                  <a:srgbClr val="343A9A"/>
                </a:solidFill>
              </a:rPr>
              <a:t>Document Topic Distribution</a:t>
            </a:r>
          </a:p>
        </p:txBody>
      </p:sp>
      <p:cxnSp>
        <p:nvCxnSpPr>
          <p:cNvPr id="22" name="Straight Arrow Connector 21"/>
          <p:cNvCxnSpPr/>
          <p:nvPr/>
        </p:nvCxnSpPr>
        <p:spPr>
          <a:xfrm>
            <a:off x="4612329" y="2563019"/>
            <a:ext cx="1" cy="962966"/>
          </a:xfrm>
          <a:prstGeom prst="straightConnector1">
            <a:avLst/>
          </a:prstGeom>
          <a:ln w="19050">
            <a:solidFill>
              <a:srgbClr val="343A9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629137" y="1999495"/>
            <a:ext cx="962026" cy="553998"/>
          </a:xfrm>
          <a:prstGeom prst="rect">
            <a:avLst/>
          </a:prstGeom>
          <a:noFill/>
        </p:spPr>
        <p:txBody>
          <a:bodyPr wrap="square" lIns="0" tIns="0" rIns="0" bIns="0" rtlCol="0">
            <a:spAutoFit/>
          </a:bodyPr>
          <a:lstStyle/>
          <a:p>
            <a:pPr algn="ctr"/>
            <a:r>
              <a:rPr lang="en-US" dirty="0">
                <a:solidFill>
                  <a:srgbClr val="343A9A"/>
                </a:solidFill>
              </a:rPr>
              <a:t>Per-word Topic</a:t>
            </a:r>
          </a:p>
        </p:txBody>
      </p:sp>
      <p:cxnSp>
        <p:nvCxnSpPr>
          <p:cNvPr id="26" name="Straight Arrow Connector 25"/>
          <p:cNvCxnSpPr/>
          <p:nvPr/>
        </p:nvCxnSpPr>
        <p:spPr>
          <a:xfrm>
            <a:off x="6110151" y="2563019"/>
            <a:ext cx="1" cy="962966"/>
          </a:xfrm>
          <a:prstGeom prst="straightConnector1">
            <a:avLst/>
          </a:prstGeom>
          <a:ln w="19050">
            <a:solidFill>
              <a:srgbClr val="343A9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184108" y="1999495"/>
            <a:ext cx="962026" cy="553998"/>
          </a:xfrm>
          <a:prstGeom prst="rect">
            <a:avLst/>
          </a:prstGeom>
          <a:noFill/>
        </p:spPr>
        <p:txBody>
          <a:bodyPr wrap="square" lIns="0" tIns="0" rIns="0" bIns="0" rtlCol="0">
            <a:spAutoFit/>
          </a:bodyPr>
          <a:lstStyle/>
          <a:p>
            <a:pPr algn="ctr"/>
            <a:r>
              <a:rPr lang="en-US" dirty="0">
                <a:solidFill>
                  <a:srgbClr val="343A9A"/>
                </a:solidFill>
              </a:rPr>
              <a:t>Per-word Topic</a:t>
            </a:r>
          </a:p>
        </p:txBody>
      </p:sp>
      <p:cxnSp>
        <p:nvCxnSpPr>
          <p:cNvPr id="28" name="Straight Arrow Connector 27"/>
          <p:cNvCxnSpPr/>
          <p:nvPr/>
        </p:nvCxnSpPr>
        <p:spPr>
          <a:xfrm>
            <a:off x="7665122" y="2563019"/>
            <a:ext cx="1" cy="962966"/>
          </a:xfrm>
          <a:prstGeom prst="straightConnector1">
            <a:avLst/>
          </a:prstGeom>
          <a:ln w="19050">
            <a:solidFill>
              <a:srgbClr val="343A9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700890" y="2011255"/>
            <a:ext cx="962026" cy="553998"/>
          </a:xfrm>
          <a:prstGeom prst="rect">
            <a:avLst/>
          </a:prstGeom>
          <a:noFill/>
        </p:spPr>
        <p:txBody>
          <a:bodyPr wrap="square" lIns="0" tIns="0" rIns="0" bIns="0" rtlCol="0">
            <a:spAutoFit/>
          </a:bodyPr>
          <a:lstStyle/>
          <a:p>
            <a:pPr algn="ctr"/>
            <a:r>
              <a:rPr lang="en-US" dirty="0">
                <a:solidFill>
                  <a:srgbClr val="343A9A"/>
                </a:solidFill>
              </a:rPr>
              <a:t>Observed Word</a:t>
            </a:r>
          </a:p>
        </p:txBody>
      </p:sp>
      <p:cxnSp>
        <p:nvCxnSpPr>
          <p:cNvPr id="31" name="Straight Arrow Connector 30"/>
          <p:cNvCxnSpPr/>
          <p:nvPr/>
        </p:nvCxnSpPr>
        <p:spPr>
          <a:xfrm>
            <a:off x="9181904" y="2574779"/>
            <a:ext cx="1" cy="962966"/>
          </a:xfrm>
          <a:prstGeom prst="straightConnector1">
            <a:avLst/>
          </a:prstGeom>
          <a:ln w="19050">
            <a:solidFill>
              <a:srgbClr val="343A9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403275" y="5685671"/>
            <a:ext cx="1187888" cy="276999"/>
          </a:xfrm>
          <a:prstGeom prst="rect">
            <a:avLst/>
          </a:prstGeom>
          <a:noFill/>
        </p:spPr>
        <p:txBody>
          <a:bodyPr wrap="square" lIns="0" tIns="0" rIns="0" bIns="0" rtlCol="0">
            <a:spAutoFit/>
          </a:bodyPr>
          <a:lstStyle/>
          <a:p>
            <a:pPr algn="ctr"/>
            <a:r>
              <a:rPr lang="en-US" dirty="0">
                <a:solidFill>
                  <a:srgbClr val="343A9A"/>
                </a:solidFill>
              </a:rPr>
              <a:t>Coefficient</a:t>
            </a:r>
          </a:p>
        </p:txBody>
      </p:sp>
      <p:cxnSp>
        <p:nvCxnSpPr>
          <p:cNvPr id="34" name="Straight Arrow Connector 33"/>
          <p:cNvCxnSpPr/>
          <p:nvPr/>
        </p:nvCxnSpPr>
        <p:spPr>
          <a:xfrm>
            <a:off x="6591165" y="5824169"/>
            <a:ext cx="698063" cy="0"/>
          </a:xfrm>
          <a:prstGeom prst="straightConnector1">
            <a:avLst/>
          </a:prstGeom>
          <a:ln w="19050">
            <a:solidFill>
              <a:srgbClr val="343A9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3505497" y="6249906"/>
            <a:ext cx="1971977" cy="369332"/>
            <a:chOff x="6440808" y="5911295"/>
            <a:chExt cx="1971977" cy="369332"/>
          </a:xfrm>
        </p:grpSpPr>
        <p:sp>
          <p:nvSpPr>
            <p:cNvPr id="37" name="Oval 36"/>
            <p:cNvSpPr/>
            <p:nvPr/>
          </p:nvSpPr>
          <p:spPr>
            <a:xfrm>
              <a:off x="6440808" y="5956813"/>
              <a:ext cx="306649" cy="306649"/>
            </a:xfrm>
            <a:prstGeom prst="ellipse">
              <a:avLst/>
            </a:prstGeom>
            <a:solidFill>
              <a:schemeClr val="bg1"/>
            </a:solidFill>
            <a:ln w="1905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8" name="TextBox 37"/>
            <p:cNvSpPr txBox="1"/>
            <p:nvPr/>
          </p:nvSpPr>
          <p:spPr>
            <a:xfrm>
              <a:off x="6747457" y="5911295"/>
              <a:ext cx="1665328" cy="369332"/>
            </a:xfrm>
            <a:prstGeom prst="rect">
              <a:avLst/>
            </a:prstGeom>
            <a:noFill/>
          </p:spPr>
          <p:txBody>
            <a:bodyPr wrap="none" rtlCol="0">
              <a:spAutoFit/>
            </a:bodyPr>
            <a:lstStyle/>
            <a:p>
              <a:r>
                <a:rPr lang="en-US" dirty="0"/>
                <a:t>Latent variables</a:t>
              </a:r>
            </a:p>
          </p:txBody>
        </p:sp>
      </p:grpSp>
      <p:grpSp>
        <p:nvGrpSpPr>
          <p:cNvPr id="39" name="Group 38"/>
          <p:cNvGrpSpPr/>
          <p:nvPr/>
        </p:nvGrpSpPr>
        <p:grpSpPr>
          <a:xfrm>
            <a:off x="6096001" y="6249906"/>
            <a:ext cx="2069869" cy="369332"/>
            <a:chOff x="4572000" y="6249906"/>
            <a:chExt cx="2069869" cy="369332"/>
          </a:xfrm>
        </p:grpSpPr>
        <p:sp>
          <p:nvSpPr>
            <p:cNvPr id="40" name="Oval 39"/>
            <p:cNvSpPr/>
            <p:nvPr/>
          </p:nvSpPr>
          <p:spPr>
            <a:xfrm>
              <a:off x="4572000" y="6290421"/>
              <a:ext cx="311652" cy="311652"/>
            </a:xfrm>
            <a:prstGeom prst="ellipse">
              <a:avLst/>
            </a:prstGeom>
            <a:solidFill>
              <a:schemeClr val="bg1">
                <a:lumMod val="85000"/>
              </a:schemeClr>
            </a:solidFill>
            <a:ln w="1905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1" name="TextBox 40"/>
            <p:cNvSpPr txBox="1"/>
            <p:nvPr/>
          </p:nvSpPr>
          <p:spPr>
            <a:xfrm>
              <a:off x="4883652" y="6249906"/>
              <a:ext cx="1758217" cy="369332"/>
            </a:xfrm>
            <a:prstGeom prst="rect">
              <a:avLst/>
            </a:prstGeom>
            <a:noFill/>
          </p:spPr>
          <p:txBody>
            <a:bodyPr wrap="square" rtlCol="0">
              <a:spAutoFit/>
            </a:bodyPr>
            <a:lstStyle/>
            <a:p>
              <a:r>
                <a:rPr lang="en-US" dirty="0"/>
                <a:t>Observed data</a:t>
              </a:r>
            </a:p>
          </p:txBody>
        </p:sp>
        <p:sp>
          <p:nvSpPr>
            <p:cNvPr id="42" name="Oval 41"/>
            <p:cNvSpPr/>
            <p:nvPr/>
          </p:nvSpPr>
          <p:spPr>
            <a:xfrm>
              <a:off x="4606760" y="6322545"/>
              <a:ext cx="242132" cy="242132"/>
            </a:xfrm>
            <a:prstGeom prst="ellipse">
              <a:avLst/>
            </a:prstGeom>
            <a:noFill/>
            <a:ln w="1905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42343823"/>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
            <a:ext cx="7886700" cy="1325563"/>
          </a:xfrm>
        </p:spPr>
        <p:txBody>
          <a:bodyPr/>
          <a:lstStyle/>
          <a:p>
            <a:r>
              <a:rPr lang="en-US" dirty="0" smtClean="0"/>
              <a:t>Model Specifications:</a:t>
            </a:r>
            <a:endParaRPr lang="en-US" dirty="0"/>
          </a:p>
        </p:txBody>
      </p:sp>
      <mc:AlternateContent xmlns:mc="http://schemas.openxmlformats.org/markup-compatibility/2006" xmlns:a14="http://schemas.microsoft.com/office/drawing/2010/main">
        <mc:Choice Requires="a14">
          <p:graphicFrame>
            <p:nvGraphicFramePr>
              <p:cNvPr id="3" name="Content Placeholder 4"/>
              <p:cNvGraphicFramePr>
                <a:graphicFrameLocks/>
              </p:cNvGraphicFramePr>
              <p:nvPr>
                <p:extLst/>
              </p:nvPr>
            </p:nvGraphicFramePr>
            <p:xfrm>
              <a:off x="1524000" y="1325563"/>
              <a:ext cx="9144000" cy="5334000"/>
            </p:xfrm>
            <a:graphic>
              <a:graphicData uri="http://schemas.openxmlformats.org/drawingml/2006/table">
                <a:tbl>
                  <a:tblPr firstRow="1" bandRow="1">
                    <a:tableStyleId>{5940675A-B579-460E-94D1-54222C63F5DA}</a:tableStyleId>
                  </a:tblPr>
                  <a:tblGrid>
                    <a:gridCol w="1181100">
                      <a:extLst>
                        <a:ext uri="{9D8B030D-6E8A-4147-A177-3AD203B41FA5}">
                          <a16:colId xmlns:a16="http://schemas.microsoft.com/office/drawing/2014/main" xmlns="" val="20000"/>
                        </a:ext>
                      </a:extLst>
                    </a:gridCol>
                    <a:gridCol w="3981450">
                      <a:extLst>
                        <a:ext uri="{9D8B030D-6E8A-4147-A177-3AD203B41FA5}">
                          <a16:colId xmlns:a16="http://schemas.microsoft.com/office/drawing/2014/main" xmlns="" val="20001"/>
                        </a:ext>
                      </a:extLst>
                    </a:gridCol>
                    <a:gridCol w="3981450">
                      <a:extLst>
                        <a:ext uri="{9D8B030D-6E8A-4147-A177-3AD203B41FA5}">
                          <a16:colId xmlns:a16="http://schemas.microsoft.com/office/drawing/2014/main" xmlns="" val="20002"/>
                        </a:ext>
                      </a:extLst>
                    </a:gridCol>
                  </a:tblGrid>
                  <a:tr h="370840">
                    <a:tc>
                      <a:txBody>
                        <a:bodyPr/>
                        <a:lstStyle/>
                        <a:p>
                          <a:pPr algn="ctr"/>
                          <a:r>
                            <a:rPr lang="en-US" sz="2000" b="1" dirty="0" smtClean="0">
                              <a:latin typeface="Times New Roman" panose="02020603050405020304" pitchFamily="18" charset="0"/>
                              <a:cs typeface="Times New Roman" panose="02020603050405020304" pitchFamily="18" charset="0"/>
                            </a:rPr>
                            <a:t>Variable</a:t>
                          </a:r>
                          <a:endParaRPr lang="en-US" sz="2000" b="1" dirty="0">
                            <a:latin typeface="Times New Roman" panose="02020603050405020304" pitchFamily="18" charset="0"/>
                            <a:cs typeface="Times New Roman" panose="02020603050405020304" pitchFamily="18" charset="0"/>
                          </a:endParaRPr>
                        </a:p>
                      </a:txBody>
                      <a:tcPr anchor="ctr"/>
                    </a:tc>
                    <a:tc>
                      <a:txBody>
                        <a:bodyPr/>
                        <a:lstStyle/>
                        <a:p>
                          <a:pPr algn="ctr"/>
                          <a:r>
                            <a:rPr lang="en-US" sz="2000" b="1" dirty="0" smtClean="0">
                              <a:latin typeface="Times New Roman" panose="02020603050405020304" pitchFamily="18" charset="0"/>
                              <a:cs typeface="Times New Roman" panose="02020603050405020304" pitchFamily="18" charset="0"/>
                            </a:rPr>
                            <a:t>Distribution</a:t>
                          </a:r>
                          <a:endParaRPr lang="en-US" sz="2000" b="1" dirty="0">
                            <a:latin typeface="Times New Roman" panose="02020603050405020304" pitchFamily="18" charset="0"/>
                            <a:cs typeface="Times New Roman" panose="02020603050405020304" pitchFamily="18" charset="0"/>
                          </a:endParaRPr>
                        </a:p>
                      </a:txBody>
                      <a:tcPr anchor="ctr"/>
                    </a:tc>
                    <a:tc>
                      <a:txBody>
                        <a:bodyPr/>
                        <a:lstStyle/>
                        <a:p>
                          <a:pPr algn="ctr"/>
                          <a:r>
                            <a:rPr lang="en-US" sz="2000" b="1" dirty="0" smtClean="0">
                              <a:latin typeface="Times New Roman" panose="02020603050405020304" pitchFamily="18" charset="0"/>
                              <a:cs typeface="Times New Roman" panose="02020603050405020304" pitchFamily="18" charset="0"/>
                            </a:rPr>
                            <a:t>Description</a:t>
                          </a:r>
                          <a:endParaRPr lang="en-US" sz="2000" b="1"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0"/>
                      </a:ext>
                    </a:extLst>
                  </a:tr>
                  <a:tr h="370840">
                    <a:tc>
                      <a:txBody>
                        <a:bodyPr/>
                        <a:lstStyle/>
                        <a:p>
                          <a:pPr algn="ctr"/>
                          <a14:m/>
                          <a:endParaRPr lang="en-US" sz="2000" b="1" i="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Laplace distribution (</a:t>
                          </a:r>
                          <a:r>
                            <a:rPr lang="en-US" sz="2000" dirty="0" err="1" smtClean="0">
                              <a:latin typeface="Times New Roman" panose="02020603050405020304" pitchFamily="18" charset="0"/>
                              <a:cs typeface="Times New Roman" panose="02020603050405020304" pitchFamily="18" charset="0"/>
                            </a:rPr>
                            <a:t>Taddy</a:t>
                          </a:r>
                          <a:r>
                            <a:rPr lang="en-US" sz="2000" dirty="0" smtClean="0">
                              <a:latin typeface="Times New Roman" panose="02020603050405020304" pitchFamily="18" charset="0"/>
                              <a:cs typeface="Times New Roman" panose="02020603050405020304" pitchFamily="18" charset="0"/>
                            </a:rPr>
                            <a:t> 2013):</a:t>
                          </a:r>
                        </a:p>
                        <a:p>
                          <a14:m/>
                          <a:endParaRPr lang="en-US" sz="2000" dirty="0">
                            <a:latin typeface="Times New Roman" panose="02020603050405020304" pitchFamily="18" charset="0"/>
                            <a:cs typeface="Times New Roman" panose="02020603050405020304" pitchFamily="18" charset="0"/>
                          </a:endParaRPr>
                        </a:p>
                      </a:txBody>
                      <a:tcPr anchor="ctr"/>
                    </a:tc>
                    <a:tc>
                      <a:txBody>
                        <a:bodyPr/>
                        <a:lstStyle/>
                        <a:p>
                          <a:r>
                            <a:rPr lang="en-US" sz="2000" dirty="0" smtClean="0">
                              <a:latin typeface="Times New Roman" panose="02020603050405020304" pitchFamily="18" charset="0"/>
                              <a:cs typeface="Times New Roman" panose="02020603050405020304" pitchFamily="18" charset="0"/>
                            </a:rPr>
                            <a:t>Coefficient of the response </a:t>
                          </a:r>
                          <a14:m/>
                          <a:r>
                            <a:rPr lang="en-US" sz="2000" dirty="0" smtClean="0">
                              <a:latin typeface="Times New Roman" panose="02020603050405020304" pitchFamily="18" charset="0"/>
                              <a:cs typeface="Times New Roman" panose="02020603050405020304" pitchFamily="18" charset="0"/>
                            </a:rPr>
                            <a:t> on</a:t>
                          </a:r>
                          <a:r>
                            <a:rPr lang="en-US" sz="2000" baseline="0" dirty="0" smtClean="0">
                              <a:latin typeface="Times New Roman" panose="02020603050405020304" pitchFamily="18" charset="0"/>
                              <a:cs typeface="Times New Roman" panose="02020603050405020304" pitchFamily="18" charset="0"/>
                            </a:rPr>
                            <a:t> word </a:t>
                          </a:r>
                          <a14:m/>
                          <a:endParaRPr lang="en-US" sz="2000" dirty="0" smtClean="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370840">
                    <a:tc>
                      <a:txBody>
                        <a:bodyPr/>
                        <a:lstStyle/>
                        <a:p>
                          <a:pPr algn="ctr"/>
                          <a14:m/>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b="1" dirty="0" smtClean="0">
                              <a:latin typeface="Times New Roman" panose="02020603050405020304" pitchFamily="18" charset="0"/>
                              <a:cs typeface="Times New Roman" panose="02020603050405020304" pitchFamily="18" charset="0"/>
                            </a:rPr>
                            <a:t>Dirichlet Process </a:t>
                          </a:r>
                          <a:r>
                            <a:rPr lang="en-US" sz="2000" dirty="0" smtClean="0">
                              <a:latin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cs typeface="Times New Roman" panose="02020603050405020304" pitchFamily="18" charset="0"/>
                            </a:rPr>
                            <a:t>Teh</a:t>
                          </a:r>
                          <a:r>
                            <a:rPr lang="en-US" sz="2000" dirty="0" smtClean="0">
                              <a:latin typeface="Times New Roman" panose="02020603050405020304" pitchFamily="18" charset="0"/>
                              <a:cs typeface="Times New Roman" panose="02020603050405020304" pitchFamily="18" charset="0"/>
                            </a:rPr>
                            <a:t> et al. 2006):</a:t>
                          </a:r>
                        </a:p>
                        <a:p>
                          <a14:m/>
                          <a:endParaRPr lang="en-US" sz="2000" b="0" dirty="0" smtClean="0">
                            <a:latin typeface="Times New Roman" panose="02020603050405020304" pitchFamily="18" charset="0"/>
                            <a:cs typeface="Times New Roman" panose="02020603050405020304" pitchFamily="18" charset="0"/>
                          </a:endParaRPr>
                        </a:p>
                        <a:p>
                          <a:pPr algn="ctr"/>
                          <a14:m/>
                          <a:r>
                            <a:rPr lang="en-US" sz="2000" dirty="0" smtClean="0">
                              <a:latin typeface="Times New Roman" panose="02020603050405020304" pitchFamily="18" charset="0"/>
                              <a:cs typeface="Times New Roman" panose="02020603050405020304" pitchFamily="18" charset="0"/>
                            </a:rPr>
                            <a:t>: distribution over topics</a:t>
                          </a:r>
                          <a:endParaRPr lang="en-US" sz="2000" dirty="0">
                            <a:latin typeface="Times New Roman" panose="02020603050405020304" pitchFamily="18" charset="0"/>
                            <a:cs typeface="Times New Roman" panose="02020603050405020304" pitchFamily="18" charset="0"/>
                          </a:endParaRPr>
                        </a:p>
                      </a:txBody>
                      <a:tcPr anchor="ctr"/>
                    </a:tc>
                    <a:tc>
                      <a:txBody>
                        <a:bodyPr/>
                        <a:lstStyle/>
                        <a:p>
                          <a:r>
                            <a:rPr lang="en-US" sz="2000" b="1" dirty="0" smtClean="0">
                              <a:latin typeface="Times New Roman" panose="02020603050405020304" pitchFamily="18" charset="0"/>
                              <a:cs typeface="Times New Roman" panose="02020603050405020304" pitchFamily="18" charset="0"/>
                            </a:rPr>
                            <a:t>Corpus topic</a:t>
                          </a:r>
                          <a:r>
                            <a:rPr lang="en-US" sz="2000" b="1" baseline="0" dirty="0" smtClean="0">
                              <a:latin typeface="Times New Roman" panose="02020603050405020304" pitchFamily="18" charset="0"/>
                              <a:cs typeface="Times New Roman" panose="02020603050405020304" pitchFamily="18" charset="0"/>
                            </a:rPr>
                            <a:t> </a:t>
                          </a:r>
                          <a:r>
                            <a:rPr lang="en-US" sz="2000" b="1" i="0" baseline="0" dirty="0" smtClean="0">
                              <a:latin typeface="Times New Roman" panose="02020603050405020304" pitchFamily="18" charset="0"/>
                              <a:cs typeface="Times New Roman" panose="02020603050405020304" pitchFamily="18" charset="0"/>
                            </a:rPr>
                            <a:t>distribution</a:t>
                          </a:r>
                        </a:p>
                        <a:p>
                          <a:r>
                            <a:rPr lang="en-US" sz="2000" dirty="0" smtClean="0">
                              <a:latin typeface="Times New Roman" panose="02020603050405020304" pitchFamily="18" charset="0"/>
                              <a:cs typeface="Times New Roman" panose="02020603050405020304" pitchFamily="18" charset="0"/>
                            </a:rPr>
                            <a:t>Collection of all possible topics that will be used</a:t>
                          </a:r>
                          <a:r>
                            <a:rPr lang="en-US" sz="2000" baseline="0" dirty="0" smtClean="0">
                              <a:latin typeface="Times New Roman" panose="02020603050405020304" pitchFamily="18" charset="0"/>
                              <a:cs typeface="Times New Roman" panose="02020603050405020304" pitchFamily="18" charset="0"/>
                            </a:rPr>
                            <a:t> in the corpus</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370840">
                    <a:tc>
                      <a:txBody>
                        <a:bodyPr/>
                        <a:lstStyle/>
                        <a:p>
                          <a:pPr algn="ctr"/>
                          <a14:m/>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b="1" dirty="0" smtClean="0">
                              <a:latin typeface="Times New Roman" panose="02020603050405020304" pitchFamily="18" charset="0"/>
                              <a:cs typeface="Times New Roman" panose="02020603050405020304" pitchFamily="18" charset="0"/>
                            </a:rPr>
                            <a:t>Dirichlet Process </a:t>
                          </a:r>
                          <a:r>
                            <a:rPr lang="en-US" sz="2000" dirty="0" smtClean="0">
                              <a:latin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cs typeface="Times New Roman" panose="02020603050405020304" pitchFamily="18" charset="0"/>
                            </a:rPr>
                            <a:t>Teh</a:t>
                          </a:r>
                          <a:r>
                            <a:rPr lang="en-US" sz="2000" dirty="0" smtClean="0">
                              <a:latin typeface="Times New Roman" panose="02020603050405020304" pitchFamily="18" charset="0"/>
                              <a:cs typeface="Times New Roman" panose="02020603050405020304" pitchFamily="18" charset="0"/>
                            </a:rPr>
                            <a:t> et al. 2006):</a:t>
                          </a:r>
                        </a:p>
                        <a:p>
                          <a14:m/>
                          <a:endParaRPr lang="en-US" sz="2000" dirty="0">
                            <a:latin typeface="Times New Roman" panose="02020603050405020304" pitchFamily="18" charset="0"/>
                            <a:cs typeface="Times New Roman" panose="02020603050405020304" pitchFamily="18" charset="0"/>
                          </a:endParaRPr>
                        </a:p>
                      </a:txBody>
                      <a:tcPr anchor="ctr"/>
                    </a:tc>
                    <a:tc>
                      <a:txBody>
                        <a:bodyPr/>
                        <a:lstStyle/>
                        <a:p>
                          <a:r>
                            <a:rPr lang="en-US" sz="2000" b="1" dirty="0" smtClean="0">
                              <a:latin typeface="Times New Roman" panose="02020603050405020304" pitchFamily="18" charset="0"/>
                              <a:cs typeface="Times New Roman" panose="02020603050405020304" pitchFamily="18" charset="0"/>
                            </a:rPr>
                            <a:t>Document topic </a:t>
                          </a:r>
                          <a:r>
                            <a:rPr lang="en-US" sz="2000" b="1" i="0" dirty="0" smtClean="0">
                              <a:latin typeface="Times New Roman" panose="02020603050405020304" pitchFamily="18" charset="0"/>
                              <a:cs typeface="Times New Roman" panose="02020603050405020304" pitchFamily="18" charset="0"/>
                            </a:rPr>
                            <a:t>distribution</a:t>
                          </a:r>
                        </a:p>
                        <a:p>
                          <a:r>
                            <a:rPr lang="en-US" sz="2000" dirty="0" smtClean="0">
                              <a:latin typeface="Times New Roman" panose="02020603050405020304" pitchFamily="18" charset="0"/>
                              <a:cs typeface="Times New Roman" panose="02020603050405020304" pitchFamily="18" charset="0"/>
                            </a:rPr>
                            <a:t>Collection of all possible topics for the document</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3"/>
                      </a:ext>
                    </a:extLst>
                  </a:tr>
                  <a:tr h="370840">
                    <a:tc>
                      <a:txBody>
                        <a:bodyPr/>
                        <a:lstStyle/>
                        <a:p>
                          <a:pPr algn="ctr"/>
                          <a14:m/>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Multinomial distribution (</a:t>
                          </a:r>
                          <a:r>
                            <a:rPr lang="en-US" sz="2000" dirty="0" err="1" smtClean="0">
                              <a:latin typeface="Times New Roman" panose="02020603050405020304" pitchFamily="18" charset="0"/>
                              <a:cs typeface="Times New Roman" panose="02020603050405020304" pitchFamily="18" charset="0"/>
                            </a:rPr>
                            <a:t>Blei</a:t>
                          </a:r>
                          <a:r>
                            <a:rPr lang="en-US" sz="2000" dirty="0" smtClean="0">
                              <a:latin typeface="Times New Roman" panose="02020603050405020304" pitchFamily="18" charset="0"/>
                              <a:cs typeface="Times New Roman" panose="02020603050405020304" pitchFamily="18" charset="0"/>
                            </a:rPr>
                            <a:t> et al. 2003):</a:t>
                          </a:r>
                        </a:p>
                        <a:p>
                          <a14:m/>
                          <a:endParaRPr lang="en-US" sz="2000" dirty="0">
                            <a:latin typeface="Times New Roman" panose="02020603050405020304" pitchFamily="18" charset="0"/>
                            <a:cs typeface="Times New Roman" panose="02020603050405020304" pitchFamily="18" charset="0"/>
                          </a:endParaRPr>
                        </a:p>
                      </a:txBody>
                      <a:tcPr anchor="ctr"/>
                    </a:tc>
                    <a:tc>
                      <a:txBody>
                        <a:bodyPr/>
                        <a:lstStyle/>
                        <a:p>
                          <a:r>
                            <a:rPr lang="en-US" sz="2000" dirty="0" smtClean="0">
                              <a:latin typeface="Times New Roman" panose="02020603050405020304" pitchFamily="18" charset="0"/>
                              <a:cs typeface="Times New Roman" panose="02020603050405020304" pitchFamily="18" charset="0"/>
                            </a:rPr>
                            <a:t>Topic of the </a:t>
                          </a:r>
                          <a14:m/>
                          <a:r>
                            <a:rPr lang="en-US" sz="2000" dirty="0" smtClean="0">
                              <a:latin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cs typeface="Times New Roman" panose="02020603050405020304" pitchFamily="18" charset="0"/>
                            </a:rPr>
                            <a:t>th</a:t>
                          </a:r>
                          <a:r>
                            <a:rPr lang="en-US" sz="2000" dirty="0" smtClean="0">
                              <a:latin typeface="Times New Roman" panose="02020603050405020304" pitchFamily="18" charset="0"/>
                              <a:cs typeface="Times New Roman" panose="02020603050405020304" pitchFamily="18" charset="0"/>
                            </a:rPr>
                            <a:t> word in the </a:t>
                          </a:r>
                          <a14:m/>
                          <a:r>
                            <a:rPr lang="en-US" sz="2000" dirty="0" smtClean="0">
                              <a:latin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cs typeface="Times New Roman" panose="02020603050405020304" pitchFamily="18" charset="0"/>
                            </a:rPr>
                            <a:t>th</a:t>
                          </a:r>
                          <a:r>
                            <a:rPr lang="en-US" sz="2000" dirty="0" smtClean="0">
                              <a:latin typeface="Times New Roman" panose="02020603050405020304" pitchFamily="18" charset="0"/>
                              <a:cs typeface="Times New Roman" panose="02020603050405020304" pitchFamily="18" charset="0"/>
                            </a:rPr>
                            <a:t> document</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4"/>
                      </a:ext>
                    </a:extLst>
                  </a:tr>
                  <a:tr h="370840">
                    <a:tc>
                      <a:txBody>
                        <a:bodyPr/>
                        <a:lstStyle/>
                        <a:p>
                          <a:pPr algn="ctr"/>
                          <a14:m/>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Multinomial distribution (</a:t>
                          </a:r>
                          <a:r>
                            <a:rPr lang="en-US" sz="2000" dirty="0" err="1" smtClean="0">
                              <a:latin typeface="Times New Roman" panose="02020603050405020304" pitchFamily="18" charset="0"/>
                              <a:cs typeface="Times New Roman" panose="02020603050405020304" pitchFamily="18" charset="0"/>
                            </a:rPr>
                            <a:t>Rabinovich</a:t>
                          </a:r>
                          <a:r>
                            <a:rPr lang="en-US" sz="2000" dirty="0" smtClean="0">
                              <a:latin typeface="Times New Roman" panose="02020603050405020304" pitchFamily="18" charset="0"/>
                              <a:cs typeface="Times New Roman" panose="02020603050405020304" pitchFamily="18" charset="0"/>
                            </a:rPr>
                            <a:t> &amp; </a:t>
                          </a:r>
                          <a:r>
                            <a:rPr lang="en-US" sz="2000" dirty="0" err="1" smtClean="0">
                              <a:latin typeface="Times New Roman" panose="02020603050405020304" pitchFamily="18" charset="0"/>
                              <a:cs typeface="Times New Roman" panose="02020603050405020304" pitchFamily="18" charset="0"/>
                            </a:rPr>
                            <a:t>Blei</a:t>
                          </a:r>
                          <a:r>
                            <a:rPr lang="en-US" sz="2000" dirty="0" smtClean="0">
                              <a:latin typeface="Times New Roman" panose="02020603050405020304" pitchFamily="18" charset="0"/>
                              <a:cs typeface="Times New Roman" panose="02020603050405020304" pitchFamily="18" charset="0"/>
                            </a:rPr>
                            <a:t> 2014):</a:t>
                          </a:r>
                        </a:p>
                        <a:p>
                          <a14:m/>
                          <a:endParaRPr lang="en-US" sz="2000" b="0" dirty="0" smtClean="0">
                            <a:latin typeface="Times New Roman" panose="02020603050405020304" pitchFamily="18" charset="0"/>
                            <a:cs typeface="Times New Roman" panose="02020603050405020304" pitchFamily="18" charset="0"/>
                          </a:endParaRPr>
                        </a:p>
                        <a:p>
                          <a14:m/>
                          <a:endParaRPr lang="en-US" sz="2000" dirty="0">
                            <a:latin typeface="Times New Roman" panose="02020603050405020304" pitchFamily="18" charset="0"/>
                            <a:cs typeface="Times New Roman" panose="02020603050405020304"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imes New Roman" panose="02020603050405020304" pitchFamily="18" charset="0"/>
                              <a:cs typeface="Times New Roman" panose="02020603050405020304" pitchFamily="18" charset="0"/>
                            </a:rPr>
                            <a:t>Observed</a:t>
                          </a:r>
                          <a:r>
                            <a:rPr lang="en-US" sz="2000" baseline="0" dirty="0" smtClean="0">
                              <a:latin typeface="Times New Roman" panose="02020603050405020304" pitchFamily="18" charset="0"/>
                              <a:cs typeface="Times New Roman" panose="02020603050405020304" pitchFamily="18" charset="0"/>
                            </a:rPr>
                            <a:t> </a:t>
                          </a:r>
                          <a14:m/>
                          <a:r>
                            <a:rPr lang="en-US" sz="2000" dirty="0" smtClean="0">
                              <a:latin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cs typeface="Times New Roman" panose="02020603050405020304" pitchFamily="18" charset="0"/>
                            </a:rPr>
                            <a:t>th</a:t>
                          </a:r>
                          <a:r>
                            <a:rPr lang="en-US" sz="2000" dirty="0" smtClean="0">
                              <a:latin typeface="Times New Roman" panose="02020603050405020304" pitchFamily="18" charset="0"/>
                              <a:cs typeface="Times New Roman" panose="02020603050405020304" pitchFamily="18" charset="0"/>
                            </a:rPr>
                            <a:t> word in the </a:t>
                          </a:r>
                          <a14:m/>
                          <a:r>
                            <a:rPr lang="en-US" sz="2000" dirty="0" smtClean="0">
                              <a:latin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cs typeface="Times New Roman" panose="02020603050405020304" pitchFamily="18" charset="0"/>
                            </a:rPr>
                            <a:t>th</a:t>
                          </a:r>
                          <a:r>
                            <a:rPr lang="en-US" sz="2000" dirty="0" smtClean="0">
                              <a:latin typeface="Times New Roman" panose="02020603050405020304" pitchFamily="18" charset="0"/>
                              <a:cs typeface="Times New Roman" panose="02020603050405020304" pitchFamily="18" charset="0"/>
                            </a:rPr>
                            <a:t> document</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5"/>
                      </a:ext>
                    </a:extLst>
                  </a:tr>
                </a:tbl>
              </a:graphicData>
            </a:graphic>
          </p:graphicFrame>
        </mc:Choice>
        <mc:Fallback xmlns="">
          <p:graphicFrame>
            <p:nvGraphicFramePr>
              <p:cNvPr id="3" name="Content Placeholder 4"/>
              <p:cNvGraphicFramePr>
                <a:graphicFrameLocks/>
              </p:cNvGraphicFramePr>
              <p:nvPr>
                <p:extLst/>
              </p:nvPr>
            </p:nvGraphicFramePr>
            <p:xfrm>
              <a:off x="1524000" y="1325563"/>
              <a:ext cx="9144000" cy="5425440"/>
            </p:xfrm>
            <a:graphic>
              <a:graphicData uri="http://schemas.openxmlformats.org/drawingml/2006/table">
                <a:tbl>
                  <a:tblPr firstRow="1" bandRow="1">
                    <a:tableStyleId>{5940675A-B579-460E-94D1-54222C63F5DA}</a:tableStyleId>
                  </a:tblPr>
                  <a:tblGrid>
                    <a:gridCol w="1181100">
                      <a:extLst>
                        <a:ext uri="{9D8B030D-6E8A-4147-A177-3AD203B41FA5}">
                          <a16:colId xmlns:a16="http://schemas.microsoft.com/office/drawing/2014/main" val="20000"/>
                        </a:ext>
                      </a:extLst>
                    </a:gridCol>
                    <a:gridCol w="3981450">
                      <a:extLst>
                        <a:ext uri="{9D8B030D-6E8A-4147-A177-3AD203B41FA5}">
                          <a16:colId xmlns:a16="http://schemas.microsoft.com/office/drawing/2014/main" val="20001"/>
                        </a:ext>
                      </a:extLst>
                    </a:gridCol>
                    <a:gridCol w="3981450">
                      <a:extLst>
                        <a:ext uri="{9D8B030D-6E8A-4147-A177-3AD203B41FA5}">
                          <a16:colId xmlns:a16="http://schemas.microsoft.com/office/drawing/2014/main" val="20002"/>
                        </a:ext>
                      </a:extLst>
                    </a:gridCol>
                  </a:tblGrid>
                  <a:tr h="396240">
                    <a:tc>
                      <a:txBody>
                        <a:bodyPr/>
                        <a:lstStyle/>
                        <a:p>
                          <a:pPr algn="ctr"/>
                          <a:r>
                            <a:rPr lang="en-US" sz="2000" b="1" dirty="0" smtClean="0">
                              <a:latin typeface="Times New Roman" panose="02020603050405020304" pitchFamily="18" charset="0"/>
                              <a:cs typeface="Times New Roman" panose="02020603050405020304" pitchFamily="18" charset="0"/>
                            </a:rPr>
                            <a:t>Variable</a:t>
                          </a:r>
                          <a:endParaRPr lang="en-US" sz="2000" b="1" dirty="0">
                            <a:latin typeface="Times New Roman" panose="02020603050405020304" pitchFamily="18" charset="0"/>
                            <a:cs typeface="Times New Roman" panose="02020603050405020304" pitchFamily="18" charset="0"/>
                          </a:endParaRPr>
                        </a:p>
                      </a:txBody>
                      <a:tcPr anchor="ctr"/>
                    </a:tc>
                    <a:tc>
                      <a:txBody>
                        <a:bodyPr/>
                        <a:lstStyle/>
                        <a:p>
                          <a:pPr algn="ctr"/>
                          <a:r>
                            <a:rPr lang="en-US" sz="2000" b="1" dirty="0" smtClean="0">
                              <a:latin typeface="Times New Roman" panose="02020603050405020304" pitchFamily="18" charset="0"/>
                              <a:cs typeface="Times New Roman" panose="02020603050405020304" pitchFamily="18" charset="0"/>
                            </a:rPr>
                            <a:t>Distribution</a:t>
                          </a:r>
                          <a:endParaRPr lang="en-US" sz="2000" b="1" dirty="0">
                            <a:latin typeface="Times New Roman" panose="02020603050405020304" pitchFamily="18" charset="0"/>
                            <a:cs typeface="Times New Roman" panose="02020603050405020304" pitchFamily="18" charset="0"/>
                          </a:endParaRPr>
                        </a:p>
                      </a:txBody>
                      <a:tcPr anchor="ctr"/>
                    </a:tc>
                    <a:tc>
                      <a:txBody>
                        <a:bodyPr/>
                        <a:lstStyle/>
                        <a:p>
                          <a:pPr algn="ctr"/>
                          <a:r>
                            <a:rPr lang="en-US" sz="2000" b="1" dirty="0" smtClean="0">
                              <a:latin typeface="Times New Roman" panose="02020603050405020304" pitchFamily="18" charset="0"/>
                              <a:cs typeface="Times New Roman" panose="02020603050405020304" pitchFamily="18" charset="0"/>
                            </a:rPr>
                            <a:t>Description</a:t>
                          </a:r>
                          <a:endParaRPr lang="en-US" sz="2000" b="1"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701040">
                    <a:tc>
                      <a:txBody>
                        <a:bodyPr/>
                        <a:lstStyle/>
                        <a:p>
                          <a:endParaRPr lang="en-US"/>
                        </a:p>
                      </a:txBody>
                      <a:tcPr>
                        <a:blipFill>
                          <a:blip r:embed="rId3"/>
                          <a:stretch>
                            <a:fillRect l="-1031" t="-60870" r="-674742" b="-627826"/>
                          </a:stretch>
                        </a:blipFill>
                      </a:tcPr>
                    </a:tc>
                    <a:tc>
                      <a:txBody>
                        <a:bodyPr/>
                        <a:lstStyle/>
                        <a:p>
                          <a:endParaRPr lang="en-US"/>
                        </a:p>
                      </a:txBody>
                      <a:tcPr anchor="ctr">
                        <a:blipFill>
                          <a:blip r:embed="rId3"/>
                          <a:stretch>
                            <a:fillRect l="-30015" t="-60870" r="-100459" b="-627826"/>
                          </a:stretch>
                        </a:blipFill>
                      </a:tcPr>
                    </a:tc>
                    <a:tc>
                      <a:txBody>
                        <a:bodyPr/>
                        <a:lstStyle/>
                        <a:p>
                          <a:endParaRPr lang="en-US"/>
                        </a:p>
                      </a:txBody>
                      <a:tcPr>
                        <a:blipFill>
                          <a:blip r:embed="rId3"/>
                          <a:stretch>
                            <a:fillRect l="-130015" t="-60870" r="-459" b="-627826"/>
                          </a:stretch>
                        </a:blipFill>
                      </a:tcPr>
                    </a:tc>
                    <a:extLst>
                      <a:ext uri="{0D108BD9-81ED-4DB2-BD59-A6C34878D82A}">
                        <a16:rowId xmlns:a16="http://schemas.microsoft.com/office/drawing/2014/main" val="10001"/>
                      </a:ext>
                    </a:extLst>
                  </a:tr>
                  <a:tr h="1005840">
                    <a:tc>
                      <a:txBody>
                        <a:bodyPr/>
                        <a:lstStyle/>
                        <a:p>
                          <a:endParaRPr lang="en-US"/>
                        </a:p>
                      </a:txBody>
                      <a:tcPr>
                        <a:blipFill>
                          <a:blip r:embed="rId3"/>
                          <a:stretch>
                            <a:fillRect l="-1031" t="-112121" r="-674742" b="-337576"/>
                          </a:stretch>
                        </a:blipFill>
                      </a:tcPr>
                    </a:tc>
                    <a:tc>
                      <a:txBody>
                        <a:bodyPr/>
                        <a:lstStyle/>
                        <a:p>
                          <a:endParaRPr lang="en-US"/>
                        </a:p>
                      </a:txBody>
                      <a:tcPr anchor="ctr">
                        <a:blipFill>
                          <a:blip r:embed="rId3"/>
                          <a:stretch>
                            <a:fillRect l="-30015" t="-112121" r="-100459" b="-337576"/>
                          </a:stretch>
                        </a:blipFill>
                      </a:tcPr>
                    </a:tc>
                    <a:tc>
                      <a:txBody>
                        <a:bodyPr/>
                        <a:lstStyle/>
                        <a:p>
                          <a:r>
                            <a:rPr lang="en-US" sz="2000" b="1" dirty="0" smtClean="0">
                              <a:latin typeface="Times New Roman" panose="02020603050405020304" pitchFamily="18" charset="0"/>
                              <a:cs typeface="Times New Roman" panose="02020603050405020304" pitchFamily="18" charset="0"/>
                            </a:rPr>
                            <a:t>Corpus topic</a:t>
                          </a:r>
                          <a:r>
                            <a:rPr lang="en-US" sz="2000" b="1" baseline="0" dirty="0" smtClean="0">
                              <a:latin typeface="Times New Roman" panose="02020603050405020304" pitchFamily="18" charset="0"/>
                              <a:cs typeface="Times New Roman" panose="02020603050405020304" pitchFamily="18" charset="0"/>
                            </a:rPr>
                            <a:t> </a:t>
                          </a:r>
                          <a:r>
                            <a:rPr lang="en-US" sz="2000" b="1" i="0" baseline="0" dirty="0" smtClean="0">
                              <a:latin typeface="Times New Roman" panose="02020603050405020304" pitchFamily="18" charset="0"/>
                              <a:cs typeface="Times New Roman" panose="02020603050405020304" pitchFamily="18" charset="0"/>
                            </a:rPr>
                            <a:t>distribution</a:t>
                          </a:r>
                        </a:p>
                        <a:p>
                          <a:r>
                            <a:rPr lang="en-US" sz="2000" dirty="0" smtClean="0">
                              <a:latin typeface="Times New Roman" panose="02020603050405020304" pitchFamily="18" charset="0"/>
                              <a:cs typeface="Times New Roman" panose="02020603050405020304" pitchFamily="18" charset="0"/>
                            </a:rPr>
                            <a:t>Collection of all possible topics that will be used</a:t>
                          </a:r>
                          <a:r>
                            <a:rPr lang="en-US" sz="2000" baseline="0" dirty="0" smtClean="0">
                              <a:latin typeface="Times New Roman" panose="02020603050405020304" pitchFamily="18" charset="0"/>
                              <a:cs typeface="Times New Roman" panose="02020603050405020304" pitchFamily="18" charset="0"/>
                            </a:rPr>
                            <a:t> in the corpus</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1005840">
                    <a:tc>
                      <a:txBody>
                        <a:bodyPr/>
                        <a:lstStyle/>
                        <a:p>
                          <a:endParaRPr lang="en-US"/>
                        </a:p>
                      </a:txBody>
                      <a:tcPr>
                        <a:blipFill>
                          <a:blip r:embed="rId3"/>
                          <a:stretch>
                            <a:fillRect l="-1031" t="-210843" r="-674742" b="-235542"/>
                          </a:stretch>
                        </a:blipFill>
                      </a:tcPr>
                    </a:tc>
                    <a:tc>
                      <a:txBody>
                        <a:bodyPr/>
                        <a:lstStyle/>
                        <a:p>
                          <a:endParaRPr lang="en-US"/>
                        </a:p>
                      </a:txBody>
                      <a:tcPr anchor="ctr">
                        <a:blipFill>
                          <a:blip r:embed="rId3"/>
                          <a:stretch>
                            <a:fillRect l="-30015" t="-210843" r="-100459" b="-235542"/>
                          </a:stretch>
                        </a:blipFill>
                      </a:tcPr>
                    </a:tc>
                    <a:tc>
                      <a:txBody>
                        <a:bodyPr/>
                        <a:lstStyle/>
                        <a:p>
                          <a:r>
                            <a:rPr lang="en-US" sz="2000" b="1" dirty="0" smtClean="0">
                              <a:latin typeface="Times New Roman" panose="02020603050405020304" pitchFamily="18" charset="0"/>
                              <a:cs typeface="Times New Roman" panose="02020603050405020304" pitchFamily="18" charset="0"/>
                            </a:rPr>
                            <a:t>Document topic </a:t>
                          </a:r>
                          <a:r>
                            <a:rPr lang="en-US" sz="2000" b="1" i="0" dirty="0" smtClean="0">
                              <a:latin typeface="Times New Roman" panose="02020603050405020304" pitchFamily="18" charset="0"/>
                              <a:cs typeface="Times New Roman" panose="02020603050405020304" pitchFamily="18" charset="0"/>
                            </a:rPr>
                            <a:t>distribution</a:t>
                          </a:r>
                        </a:p>
                        <a:p>
                          <a:r>
                            <a:rPr lang="en-US" sz="2000" dirty="0" smtClean="0">
                              <a:latin typeface="Times New Roman" panose="02020603050405020304" pitchFamily="18" charset="0"/>
                              <a:cs typeface="Times New Roman" panose="02020603050405020304" pitchFamily="18" charset="0"/>
                            </a:rPr>
                            <a:t>Collection of all possible topics for the document</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1005840">
                    <a:tc>
                      <a:txBody>
                        <a:bodyPr/>
                        <a:lstStyle/>
                        <a:p>
                          <a:endParaRPr lang="en-US"/>
                        </a:p>
                      </a:txBody>
                      <a:tcPr>
                        <a:blipFill>
                          <a:blip r:embed="rId3"/>
                          <a:stretch>
                            <a:fillRect l="-1031" t="-312727" r="-674742" b="-136970"/>
                          </a:stretch>
                        </a:blipFill>
                      </a:tcPr>
                    </a:tc>
                    <a:tc>
                      <a:txBody>
                        <a:bodyPr/>
                        <a:lstStyle/>
                        <a:p>
                          <a:endParaRPr lang="en-US"/>
                        </a:p>
                      </a:txBody>
                      <a:tcPr anchor="ctr">
                        <a:blipFill>
                          <a:blip r:embed="rId3"/>
                          <a:stretch>
                            <a:fillRect l="-30015" t="-312727" r="-100459" b="-136970"/>
                          </a:stretch>
                        </a:blipFill>
                      </a:tcPr>
                    </a:tc>
                    <a:tc>
                      <a:txBody>
                        <a:bodyPr/>
                        <a:lstStyle/>
                        <a:p>
                          <a:endParaRPr lang="en-US"/>
                        </a:p>
                      </a:txBody>
                      <a:tcPr>
                        <a:blipFill>
                          <a:blip r:embed="rId3"/>
                          <a:stretch>
                            <a:fillRect l="-130015" t="-312727" r="-459" b="-136970"/>
                          </a:stretch>
                        </a:blipFill>
                      </a:tcPr>
                    </a:tc>
                    <a:extLst>
                      <a:ext uri="{0D108BD9-81ED-4DB2-BD59-A6C34878D82A}">
                        <a16:rowId xmlns:a16="http://schemas.microsoft.com/office/drawing/2014/main" val="10004"/>
                      </a:ext>
                    </a:extLst>
                  </a:tr>
                  <a:tr h="1310640">
                    <a:tc>
                      <a:txBody>
                        <a:bodyPr/>
                        <a:lstStyle/>
                        <a:p>
                          <a:endParaRPr lang="en-US"/>
                        </a:p>
                      </a:txBody>
                      <a:tcPr>
                        <a:blipFill>
                          <a:blip r:embed="rId3"/>
                          <a:stretch>
                            <a:fillRect l="-1031" t="-316744" r="-674742" b="-5116"/>
                          </a:stretch>
                        </a:blipFill>
                      </a:tcPr>
                    </a:tc>
                    <a:tc>
                      <a:txBody>
                        <a:bodyPr/>
                        <a:lstStyle/>
                        <a:p>
                          <a:endParaRPr lang="en-US"/>
                        </a:p>
                      </a:txBody>
                      <a:tcPr anchor="ctr">
                        <a:blipFill>
                          <a:blip r:embed="rId3"/>
                          <a:stretch>
                            <a:fillRect l="-30015" t="-316744" r="-100459" b="-5116"/>
                          </a:stretch>
                        </a:blipFill>
                      </a:tcPr>
                    </a:tc>
                    <a:tc>
                      <a:txBody>
                        <a:bodyPr/>
                        <a:lstStyle/>
                        <a:p>
                          <a:endParaRPr lang="en-US"/>
                        </a:p>
                      </a:txBody>
                      <a:tcPr>
                        <a:blipFill>
                          <a:blip r:embed="rId3"/>
                          <a:stretch>
                            <a:fillRect l="-130015" t="-316744" r="-459" b="-5116"/>
                          </a:stretch>
                        </a:blipFill>
                      </a:tcPr>
                    </a:tc>
                    <a:extLst>
                      <a:ext uri="{0D108BD9-81ED-4DB2-BD59-A6C34878D82A}">
                        <a16:rowId xmlns:a16="http://schemas.microsoft.com/office/drawing/2014/main" val="10005"/>
                      </a:ext>
                    </a:extLst>
                  </a:tr>
                </a:tbl>
              </a:graphicData>
            </a:graphic>
          </p:graphicFrame>
        </mc:Fallback>
      </mc:AlternateContent>
      <p:sp>
        <p:nvSpPr>
          <p:cNvPr id="4" name="Rectangle 3"/>
          <p:cNvSpPr/>
          <p:nvPr/>
        </p:nvSpPr>
        <p:spPr>
          <a:xfrm>
            <a:off x="1524000" y="2419350"/>
            <a:ext cx="9144000" cy="2019300"/>
          </a:xfrm>
          <a:prstGeom prst="rect">
            <a:avLst/>
          </a:prstGeom>
          <a:solidFill>
            <a:srgbClr val="FFFFFF">
              <a:alpha val="8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00000"/>
                </a:solidFill>
              </a:rPr>
              <a:t>Hierarchical </a:t>
            </a:r>
            <a:r>
              <a:rPr lang="en-US" sz="3600" b="1" dirty="0" err="1">
                <a:solidFill>
                  <a:srgbClr val="C00000"/>
                </a:solidFill>
              </a:rPr>
              <a:t>Dirichlet</a:t>
            </a:r>
            <a:r>
              <a:rPr lang="en-US" sz="3600" b="1" dirty="0">
                <a:solidFill>
                  <a:srgbClr val="C00000"/>
                </a:solidFill>
              </a:rPr>
              <a:t> Process</a:t>
            </a:r>
          </a:p>
        </p:txBody>
      </p:sp>
      <p:sp>
        <p:nvSpPr>
          <p:cNvPr id="5" name="Slide Number Placeholder 4"/>
          <p:cNvSpPr>
            <a:spLocks noGrp="1"/>
          </p:cNvSpPr>
          <p:nvPr>
            <p:ph type="sldNum" sz="quarter" idx="12"/>
          </p:nvPr>
        </p:nvSpPr>
        <p:spPr/>
        <p:txBody>
          <a:bodyPr/>
          <a:lstStyle/>
          <a:p>
            <a:fld id="{EA95A752-284A-4133-95AE-4EC9FB72B490}" type="slidenum">
              <a:rPr lang="en-US" smtClean="0"/>
              <a:t>132</a:t>
            </a:fld>
            <a:endParaRPr lang="en-US"/>
          </a:p>
        </p:txBody>
      </p:sp>
    </p:spTree>
    <p:extLst>
      <p:ext uri="{BB962C8B-B14F-4D97-AF65-F5344CB8AC3E}">
        <p14:creationId xmlns:p14="http://schemas.microsoft.com/office/powerpoint/2010/main" val="16168667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triped Right Arrow 11"/>
          <p:cNvSpPr/>
          <p:nvPr/>
        </p:nvSpPr>
        <p:spPr>
          <a:xfrm rot="5400000">
            <a:off x="4008985" y="2453007"/>
            <a:ext cx="626107" cy="1854200"/>
          </a:xfrm>
          <a:prstGeom prst="stripedRightArrow">
            <a:avLst>
              <a:gd name="adj1" fmla="val 50000"/>
              <a:gd name="adj2" fmla="val 6456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Latent </a:t>
            </a:r>
            <a:r>
              <a:rPr lang="en-US" dirty="0" err="1" smtClean="0"/>
              <a:t>Dirichlet</a:t>
            </a:r>
            <a:r>
              <a:rPr lang="en-US" dirty="0" smtClean="0"/>
              <a:t> Allocation vs. Hierarchical </a:t>
            </a:r>
            <a:r>
              <a:rPr lang="en-US" dirty="0" err="1" smtClean="0"/>
              <a:t>Dirichlet</a:t>
            </a:r>
            <a:r>
              <a:rPr lang="en-US" dirty="0" smtClean="0"/>
              <a:t> Process</a:t>
            </a:r>
            <a:endParaRPr lang="en-US" dirty="0"/>
          </a:p>
        </p:txBody>
      </p:sp>
      <p:graphicFrame>
        <p:nvGraphicFramePr>
          <p:cNvPr id="3" name="Table 2"/>
          <p:cNvGraphicFramePr>
            <a:graphicFrameLocks noGrp="1"/>
          </p:cNvGraphicFramePr>
          <p:nvPr>
            <p:extLst/>
          </p:nvPr>
        </p:nvGraphicFramePr>
        <p:xfrm>
          <a:off x="2886075" y="2463800"/>
          <a:ext cx="2857500" cy="370840"/>
        </p:xfrm>
        <a:graphic>
          <a:graphicData uri="http://schemas.openxmlformats.org/drawingml/2006/table">
            <a:tbl>
              <a:tblPr firstRow="1" bandRow="1">
                <a:tableStyleId>{5940675A-B579-460E-94D1-54222C63F5DA}</a:tableStyleId>
              </a:tblPr>
              <a:tblGrid>
                <a:gridCol w="904875">
                  <a:extLst>
                    <a:ext uri="{9D8B030D-6E8A-4147-A177-3AD203B41FA5}">
                      <a16:colId xmlns:a16="http://schemas.microsoft.com/office/drawing/2014/main" xmlns="" val="20000"/>
                    </a:ext>
                  </a:extLst>
                </a:gridCol>
                <a:gridCol w="390525">
                  <a:extLst>
                    <a:ext uri="{9D8B030D-6E8A-4147-A177-3AD203B41FA5}">
                      <a16:colId xmlns:a16="http://schemas.microsoft.com/office/drawing/2014/main" xmlns="" val="20001"/>
                    </a:ext>
                  </a:extLst>
                </a:gridCol>
                <a:gridCol w="390525">
                  <a:extLst>
                    <a:ext uri="{9D8B030D-6E8A-4147-A177-3AD203B41FA5}">
                      <a16:colId xmlns:a16="http://schemas.microsoft.com/office/drawing/2014/main" xmlns="" val="20002"/>
                    </a:ext>
                  </a:extLst>
                </a:gridCol>
                <a:gridCol w="390525">
                  <a:extLst>
                    <a:ext uri="{9D8B030D-6E8A-4147-A177-3AD203B41FA5}">
                      <a16:colId xmlns:a16="http://schemas.microsoft.com/office/drawing/2014/main" xmlns="" val="20003"/>
                    </a:ext>
                  </a:extLst>
                </a:gridCol>
                <a:gridCol w="390525">
                  <a:extLst>
                    <a:ext uri="{9D8B030D-6E8A-4147-A177-3AD203B41FA5}">
                      <a16:colId xmlns:a16="http://schemas.microsoft.com/office/drawing/2014/main" xmlns="" val="20004"/>
                    </a:ext>
                  </a:extLst>
                </a:gridCol>
                <a:gridCol w="390525">
                  <a:extLst>
                    <a:ext uri="{9D8B030D-6E8A-4147-A177-3AD203B41FA5}">
                      <a16:colId xmlns:a16="http://schemas.microsoft.com/office/drawing/2014/main" xmlns="" val="20005"/>
                    </a:ext>
                  </a:extLst>
                </a:gridCol>
              </a:tblGrid>
              <a:tr h="370840">
                <a:tc>
                  <a:txBody>
                    <a:bodyPr/>
                    <a:lstStyle/>
                    <a:p>
                      <a:pPr algn="ctr"/>
                      <a:r>
                        <a:rPr lang="en-US" b="1" dirty="0" smtClean="0"/>
                        <a:t>Topics</a:t>
                      </a:r>
                      <a:endParaRPr lang="en-US" b="1" dirty="0"/>
                    </a:p>
                  </a:txBody>
                  <a:tcPr anchor="ctr"/>
                </a:tc>
                <a:tc>
                  <a:txBody>
                    <a:bodyPr/>
                    <a:lstStyle/>
                    <a:p>
                      <a:pPr algn="ctr"/>
                      <a:r>
                        <a:rPr lang="en-US" b="1" dirty="0" smtClean="0"/>
                        <a:t>1</a:t>
                      </a:r>
                      <a:endParaRPr lang="en-US" b="1" dirty="0"/>
                    </a:p>
                  </a:txBody>
                  <a:tcPr anchor="ctr"/>
                </a:tc>
                <a:tc>
                  <a:txBody>
                    <a:bodyPr/>
                    <a:lstStyle/>
                    <a:p>
                      <a:pPr algn="ctr"/>
                      <a:r>
                        <a:rPr lang="en-US" b="1" dirty="0" smtClean="0"/>
                        <a:t>2</a:t>
                      </a:r>
                      <a:endParaRPr lang="en-US" b="1" dirty="0"/>
                    </a:p>
                  </a:txBody>
                  <a:tcPr anchor="ctr"/>
                </a:tc>
                <a:tc>
                  <a:txBody>
                    <a:bodyPr/>
                    <a:lstStyle/>
                    <a:p>
                      <a:pPr algn="ctr"/>
                      <a:r>
                        <a:rPr lang="en-US" b="1" dirty="0" smtClean="0"/>
                        <a:t>3</a:t>
                      </a:r>
                      <a:endParaRPr lang="en-US" b="1" dirty="0"/>
                    </a:p>
                  </a:txBody>
                  <a:tcPr anchor="ctr"/>
                </a:tc>
                <a:tc>
                  <a:txBody>
                    <a:bodyPr/>
                    <a:lstStyle/>
                    <a:p>
                      <a:pPr algn="ctr"/>
                      <a:r>
                        <a:rPr lang="en-US" b="1" dirty="0" smtClean="0"/>
                        <a:t>4</a:t>
                      </a:r>
                      <a:endParaRPr lang="en-US" b="1" dirty="0"/>
                    </a:p>
                  </a:txBody>
                  <a:tcPr anchor="ctr"/>
                </a:tc>
                <a:tc>
                  <a:txBody>
                    <a:bodyPr/>
                    <a:lstStyle/>
                    <a:p>
                      <a:pPr algn="ctr"/>
                      <a:r>
                        <a:rPr lang="en-US" b="1" dirty="0" smtClean="0"/>
                        <a:t>5</a:t>
                      </a:r>
                      <a:endParaRPr lang="en-US" b="1" dirty="0"/>
                    </a:p>
                  </a:txBody>
                  <a:tcPr anchor="ctr"/>
                </a:tc>
                <a:extLst>
                  <a:ext uri="{0D108BD9-81ED-4DB2-BD59-A6C34878D82A}">
                    <a16:rowId xmlns:a16="http://schemas.microsoft.com/office/drawing/2014/main" xmlns="" val="10000"/>
                  </a:ext>
                </a:extLst>
              </a:tr>
            </a:tbl>
          </a:graphicData>
        </a:graphic>
      </p:graphicFrame>
      <p:graphicFrame>
        <p:nvGraphicFramePr>
          <p:cNvPr id="4" name="Table 3"/>
          <p:cNvGraphicFramePr>
            <a:graphicFrameLocks noGrp="1"/>
          </p:cNvGraphicFramePr>
          <p:nvPr>
            <p:extLst/>
          </p:nvPr>
        </p:nvGraphicFramePr>
        <p:xfrm>
          <a:off x="2886075" y="3693160"/>
          <a:ext cx="2857500" cy="741680"/>
        </p:xfrm>
        <a:graphic>
          <a:graphicData uri="http://schemas.openxmlformats.org/drawingml/2006/table">
            <a:tbl>
              <a:tblPr firstRow="1" bandRow="1">
                <a:tableStyleId>{5940675A-B579-460E-94D1-54222C63F5DA}</a:tableStyleId>
              </a:tblPr>
              <a:tblGrid>
                <a:gridCol w="904875">
                  <a:extLst>
                    <a:ext uri="{9D8B030D-6E8A-4147-A177-3AD203B41FA5}">
                      <a16:colId xmlns:a16="http://schemas.microsoft.com/office/drawing/2014/main" xmlns="" val="20000"/>
                    </a:ext>
                  </a:extLst>
                </a:gridCol>
                <a:gridCol w="390525">
                  <a:extLst>
                    <a:ext uri="{9D8B030D-6E8A-4147-A177-3AD203B41FA5}">
                      <a16:colId xmlns:a16="http://schemas.microsoft.com/office/drawing/2014/main" xmlns="" val="20001"/>
                    </a:ext>
                  </a:extLst>
                </a:gridCol>
                <a:gridCol w="390525">
                  <a:extLst>
                    <a:ext uri="{9D8B030D-6E8A-4147-A177-3AD203B41FA5}">
                      <a16:colId xmlns:a16="http://schemas.microsoft.com/office/drawing/2014/main" xmlns="" val="20002"/>
                    </a:ext>
                  </a:extLst>
                </a:gridCol>
                <a:gridCol w="390525">
                  <a:extLst>
                    <a:ext uri="{9D8B030D-6E8A-4147-A177-3AD203B41FA5}">
                      <a16:colId xmlns:a16="http://schemas.microsoft.com/office/drawing/2014/main" xmlns="" val="20003"/>
                    </a:ext>
                  </a:extLst>
                </a:gridCol>
                <a:gridCol w="390525">
                  <a:extLst>
                    <a:ext uri="{9D8B030D-6E8A-4147-A177-3AD203B41FA5}">
                      <a16:colId xmlns:a16="http://schemas.microsoft.com/office/drawing/2014/main" xmlns="" val="20004"/>
                    </a:ext>
                  </a:extLst>
                </a:gridCol>
                <a:gridCol w="390525">
                  <a:extLst>
                    <a:ext uri="{9D8B030D-6E8A-4147-A177-3AD203B41FA5}">
                      <a16:colId xmlns:a16="http://schemas.microsoft.com/office/drawing/2014/main" xmlns="" val="20005"/>
                    </a:ext>
                  </a:extLst>
                </a:gridCol>
              </a:tblGrid>
              <a:tr h="370840">
                <a:tc>
                  <a:txBody>
                    <a:bodyPr/>
                    <a:lstStyle/>
                    <a:p>
                      <a:pPr algn="ctr"/>
                      <a:r>
                        <a:rPr lang="en-US" b="1" dirty="0" smtClean="0"/>
                        <a:t>Topics</a:t>
                      </a:r>
                      <a:endParaRPr lang="en-US" b="1" dirty="0"/>
                    </a:p>
                  </a:txBody>
                  <a:tcPr anchor="ctr"/>
                </a:tc>
                <a:tc>
                  <a:txBody>
                    <a:bodyPr/>
                    <a:lstStyle/>
                    <a:p>
                      <a:pPr algn="ctr"/>
                      <a:r>
                        <a:rPr lang="en-US" b="1" dirty="0" smtClean="0"/>
                        <a:t>1</a:t>
                      </a:r>
                      <a:endParaRPr lang="en-US" b="1" dirty="0"/>
                    </a:p>
                  </a:txBody>
                  <a:tcPr anchor="ctr"/>
                </a:tc>
                <a:tc>
                  <a:txBody>
                    <a:bodyPr/>
                    <a:lstStyle/>
                    <a:p>
                      <a:pPr algn="ctr"/>
                      <a:r>
                        <a:rPr lang="en-US" b="1" dirty="0" smtClean="0"/>
                        <a:t>2</a:t>
                      </a:r>
                      <a:endParaRPr lang="en-US" b="1" dirty="0"/>
                    </a:p>
                  </a:txBody>
                  <a:tcPr anchor="ctr"/>
                </a:tc>
                <a:tc>
                  <a:txBody>
                    <a:bodyPr/>
                    <a:lstStyle/>
                    <a:p>
                      <a:pPr algn="ctr"/>
                      <a:r>
                        <a:rPr lang="en-US" b="1" dirty="0" smtClean="0"/>
                        <a:t>3</a:t>
                      </a:r>
                      <a:endParaRPr lang="en-US" b="1" dirty="0"/>
                    </a:p>
                  </a:txBody>
                  <a:tcPr anchor="ctr"/>
                </a:tc>
                <a:tc>
                  <a:txBody>
                    <a:bodyPr/>
                    <a:lstStyle/>
                    <a:p>
                      <a:pPr algn="ctr"/>
                      <a:r>
                        <a:rPr lang="en-US" b="1" dirty="0" smtClean="0"/>
                        <a:t>4</a:t>
                      </a:r>
                      <a:endParaRPr lang="en-US" b="1" dirty="0"/>
                    </a:p>
                  </a:txBody>
                  <a:tcPr anchor="ctr"/>
                </a:tc>
                <a:tc>
                  <a:txBody>
                    <a:bodyPr/>
                    <a:lstStyle/>
                    <a:p>
                      <a:pPr algn="ctr"/>
                      <a:r>
                        <a:rPr lang="en-US" b="1" dirty="0" smtClean="0"/>
                        <a:t>5</a:t>
                      </a:r>
                      <a:endParaRPr lang="en-US" b="1" dirty="0"/>
                    </a:p>
                  </a:txBody>
                  <a:tcPr anchor="ctr"/>
                </a:tc>
                <a:extLst>
                  <a:ext uri="{0D108BD9-81ED-4DB2-BD59-A6C34878D82A}">
                    <a16:rowId xmlns:a16="http://schemas.microsoft.com/office/drawing/2014/main" xmlns="" val="10000"/>
                  </a:ext>
                </a:extLst>
              </a:tr>
              <a:tr h="370840">
                <a:tc>
                  <a:txBody>
                    <a:bodyPr/>
                    <a:lstStyle/>
                    <a:p>
                      <a:pPr algn="ctr"/>
                      <a:r>
                        <a:rPr lang="en-US" b="1" dirty="0" smtClean="0"/>
                        <a:t>Prop.</a:t>
                      </a:r>
                      <a:endParaRPr lang="en-US" b="1" dirty="0"/>
                    </a:p>
                  </a:txBody>
                  <a:tcPr anchor="ctr"/>
                </a:tc>
                <a:tc>
                  <a:txBody>
                    <a:bodyPr/>
                    <a:lstStyle/>
                    <a:p>
                      <a:pPr algn="ctr"/>
                      <a:r>
                        <a:rPr lang="en-US" dirty="0" smtClean="0"/>
                        <a:t>.1</a:t>
                      </a:r>
                      <a:endParaRPr lang="en-US" dirty="0"/>
                    </a:p>
                  </a:txBody>
                  <a:tcPr anchor="ctr"/>
                </a:tc>
                <a:tc>
                  <a:txBody>
                    <a:bodyPr/>
                    <a:lstStyle/>
                    <a:p>
                      <a:pPr algn="ctr"/>
                      <a:r>
                        <a:rPr lang="en-US" dirty="0" smtClean="0"/>
                        <a:t>.2</a:t>
                      </a:r>
                      <a:endParaRPr lang="en-US" dirty="0"/>
                    </a:p>
                  </a:txBody>
                  <a:tcPr anchor="ctr"/>
                </a:tc>
                <a:tc>
                  <a:txBody>
                    <a:bodyPr/>
                    <a:lstStyle/>
                    <a:p>
                      <a:pPr algn="ctr"/>
                      <a:r>
                        <a:rPr lang="en-US" dirty="0" smtClean="0"/>
                        <a:t>.1</a:t>
                      </a:r>
                      <a:endParaRPr lang="en-US" dirty="0"/>
                    </a:p>
                  </a:txBody>
                  <a:tcPr anchor="ctr"/>
                </a:tc>
                <a:tc>
                  <a:txBody>
                    <a:bodyPr/>
                    <a:lstStyle/>
                    <a:p>
                      <a:pPr algn="ctr"/>
                      <a:r>
                        <a:rPr lang="en-US" dirty="0" smtClean="0"/>
                        <a:t>.4</a:t>
                      </a:r>
                      <a:endParaRPr lang="en-US" dirty="0"/>
                    </a:p>
                  </a:txBody>
                  <a:tcPr anchor="ctr"/>
                </a:tc>
                <a:tc>
                  <a:txBody>
                    <a:bodyPr/>
                    <a:lstStyle/>
                    <a:p>
                      <a:pPr algn="ctr"/>
                      <a:r>
                        <a:rPr lang="en-US" dirty="0" smtClean="0"/>
                        <a:t>.2</a:t>
                      </a:r>
                      <a:endParaRPr lang="en-US" dirty="0"/>
                    </a:p>
                  </a:txBody>
                  <a:tcPr anchor="ctr"/>
                </a:tc>
                <a:extLst>
                  <a:ext uri="{0D108BD9-81ED-4DB2-BD59-A6C34878D82A}">
                    <a16:rowId xmlns:a16="http://schemas.microsoft.com/office/drawing/2014/main" xmlns="" val="10001"/>
                  </a:ext>
                </a:extLst>
              </a:tr>
            </a:tbl>
          </a:graphicData>
        </a:graphic>
      </p:graphicFrame>
      <p:graphicFrame>
        <p:nvGraphicFramePr>
          <p:cNvPr id="5" name="Table 4"/>
          <p:cNvGraphicFramePr>
            <a:graphicFrameLocks noGrp="1"/>
          </p:cNvGraphicFramePr>
          <p:nvPr>
            <p:extLst/>
          </p:nvPr>
        </p:nvGraphicFramePr>
        <p:xfrm>
          <a:off x="2886075" y="4579620"/>
          <a:ext cx="2857500" cy="741680"/>
        </p:xfrm>
        <a:graphic>
          <a:graphicData uri="http://schemas.openxmlformats.org/drawingml/2006/table">
            <a:tbl>
              <a:tblPr firstRow="1" bandRow="1">
                <a:tableStyleId>{5940675A-B579-460E-94D1-54222C63F5DA}</a:tableStyleId>
              </a:tblPr>
              <a:tblGrid>
                <a:gridCol w="904875">
                  <a:extLst>
                    <a:ext uri="{9D8B030D-6E8A-4147-A177-3AD203B41FA5}">
                      <a16:colId xmlns:a16="http://schemas.microsoft.com/office/drawing/2014/main" xmlns="" val="20000"/>
                    </a:ext>
                  </a:extLst>
                </a:gridCol>
                <a:gridCol w="390525">
                  <a:extLst>
                    <a:ext uri="{9D8B030D-6E8A-4147-A177-3AD203B41FA5}">
                      <a16:colId xmlns:a16="http://schemas.microsoft.com/office/drawing/2014/main" xmlns="" val="20001"/>
                    </a:ext>
                  </a:extLst>
                </a:gridCol>
                <a:gridCol w="390525">
                  <a:extLst>
                    <a:ext uri="{9D8B030D-6E8A-4147-A177-3AD203B41FA5}">
                      <a16:colId xmlns:a16="http://schemas.microsoft.com/office/drawing/2014/main" xmlns="" val="20002"/>
                    </a:ext>
                  </a:extLst>
                </a:gridCol>
                <a:gridCol w="390525">
                  <a:extLst>
                    <a:ext uri="{9D8B030D-6E8A-4147-A177-3AD203B41FA5}">
                      <a16:colId xmlns:a16="http://schemas.microsoft.com/office/drawing/2014/main" xmlns="" val="20003"/>
                    </a:ext>
                  </a:extLst>
                </a:gridCol>
                <a:gridCol w="390525">
                  <a:extLst>
                    <a:ext uri="{9D8B030D-6E8A-4147-A177-3AD203B41FA5}">
                      <a16:colId xmlns:a16="http://schemas.microsoft.com/office/drawing/2014/main" xmlns="" val="20004"/>
                    </a:ext>
                  </a:extLst>
                </a:gridCol>
                <a:gridCol w="390525">
                  <a:extLst>
                    <a:ext uri="{9D8B030D-6E8A-4147-A177-3AD203B41FA5}">
                      <a16:colId xmlns:a16="http://schemas.microsoft.com/office/drawing/2014/main" xmlns="" val="20005"/>
                    </a:ext>
                  </a:extLst>
                </a:gridCol>
              </a:tblGrid>
              <a:tr h="370840">
                <a:tc>
                  <a:txBody>
                    <a:bodyPr/>
                    <a:lstStyle/>
                    <a:p>
                      <a:pPr algn="ctr"/>
                      <a:r>
                        <a:rPr lang="en-US" b="1" dirty="0" smtClean="0"/>
                        <a:t>Topics</a:t>
                      </a:r>
                      <a:endParaRPr lang="en-US" b="1" dirty="0"/>
                    </a:p>
                  </a:txBody>
                  <a:tcPr anchor="ctr"/>
                </a:tc>
                <a:tc>
                  <a:txBody>
                    <a:bodyPr/>
                    <a:lstStyle/>
                    <a:p>
                      <a:pPr algn="ctr"/>
                      <a:r>
                        <a:rPr lang="en-US" b="1" dirty="0" smtClean="0"/>
                        <a:t>1</a:t>
                      </a:r>
                      <a:endParaRPr lang="en-US" b="1" dirty="0"/>
                    </a:p>
                  </a:txBody>
                  <a:tcPr anchor="ctr"/>
                </a:tc>
                <a:tc>
                  <a:txBody>
                    <a:bodyPr/>
                    <a:lstStyle/>
                    <a:p>
                      <a:pPr algn="ctr"/>
                      <a:r>
                        <a:rPr lang="en-US" b="1" dirty="0" smtClean="0"/>
                        <a:t>2</a:t>
                      </a:r>
                      <a:endParaRPr lang="en-US" b="1" dirty="0"/>
                    </a:p>
                  </a:txBody>
                  <a:tcPr anchor="ctr"/>
                </a:tc>
                <a:tc>
                  <a:txBody>
                    <a:bodyPr/>
                    <a:lstStyle/>
                    <a:p>
                      <a:pPr algn="ctr"/>
                      <a:r>
                        <a:rPr lang="en-US" b="1" dirty="0" smtClean="0"/>
                        <a:t>3</a:t>
                      </a:r>
                      <a:endParaRPr lang="en-US" b="1" dirty="0"/>
                    </a:p>
                  </a:txBody>
                  <a:tcPr anchor="ctr"/>
                </a:tc>
                <a:tc>
                  <a:txBody>
                    <a:bodyPr/>
                    <a:lstStyle/>
                    <a:p>
                      <a:pPr algn="ctr"/>
                      <a:r>
                        <a:rPr lang="en-US" b="1" dirty="0" smtClean="0"/>
                        <a:t>4</a:t>
                      </a:r>
                      <a:endParaRPr lang="en-US" b="1" dirty="0"/>
                    </a:p>
                  </a:txBody>
                  <a:tcPr anchor="ctr"/>
                </a:tc>
                <a:tc>
                  <a:txBody>
                    <a:bodyPr/>
                    <a:lstStyle/>
                    <a:p>
                      <a:pPr algn="ctr"/>
                      <a:r>
                        <a:rPr lang="en-US" b="1" dirty="0" smtClean="0"/>
                        <a:t>5</a:t>
                      </a:r>
                      <a:endParaRPr lang="en-US" b="1" dirty="0"/>
                    </a:p>
                  </a:txBody>
                  <a:tcPr anchor="ctr"/>
                </a:tc>
                <a:extLst>
                  <a:ext uri="{0D108BD9-81ED-4DB2-BD59-A6C34878D82A}">
                    <a16:rowId xmlns:a16="http://schemas.microsoft.com/office/drawing/2014/main" xmlns="" val="10000"/>
                  </a:ext>
                </a:extLst>
              </a:tr>
              <a:tr h="370840">
                <a:tc>
                  <a:txBody>
                    <a:bodyPr/>
                    <a:lstStyle/>
                    <a:p>
                      <a:pPr algn="ctr"/>
                      <a:r>
                        <a:rPr lang="en-US" b="1" dirty="0" smtClean="0"/>
                        <a:t>Prop.</a:t>
                      </a:r>
                      <a:endParaRPr lang="en-US" b="1" dirty="0"/>
                    </a:p>
                  </a:txBody>
                  <a:tcPr anchor="ctr"/>
                </a:tc>
                <a:tc>
                  <a:txBody>
                    <a:bodyPr/>
                    <a:lstStyle/>
                    <a:p>
                      <a:pPr algn="ctr"/>
                      <a:r>
                        <a:rPr lang="en-US" dirty="0" smtClean="0"/>
                        <a:t>.3</a:t>
                      </a:r>
                      <a:endParaRPr lang="en-US" dirty="0"/>
                    </a:p>
                  </a:txBody>
                  <a:tcPr anchor="ctr"/>
                </a:tc>
                <a:tc>
                  <a:txBody>
                    <a:bodyPr/>
                    <a:lstStyle/>
                    <a:p>
                      <a:pPr algn="ctr"/>
                      <a:r>
                        <a:rPr lang="en-US" dirty="0" smtClean="0"/>
                        <a:t>.2</a:t>
                      </a:r>
                      <a:endParaRPr lang="en-US" dirty="0"/>
                    </a:p>
                  </a:txBody>
                  <a:tcPr anchor="ctr"/>
                </a:tc>
                <a:tc>
                  <a:txBody>
                    <a:bodyPr/>
                    <a:lstStyle/>
                    <a:p>
                      <a:pPr algn="ctr"/>
                      <a:r>
                        <a:rPr lang="en-US" dirty="0" smtClean="0"/>
                        <a:t>.1</a:t>
                      </a:r>
                      <a:endParaRPr lang="en-US" dirty="0"/>
                    </a:p>
                  </a:txBody>
                  <a:tcPr anchor="ctr"/>
                </a:tc>
                <a:tc>
                  <a:txBody>
                    <a:bodyPr/>
                    <a:lstStyle/>
                    <a:p>
                      <a:pPr algn="ctr"/>
                      <a:r>
                        <a:rPr lang="en-US" dirty="0" smtClean="0"/>
                        <a:t>.2</a:t>
                      </a:r>
                      <a:endParaRPr lang="en-US" dirty="0"/>
                    </a:p>
                  </a:txBody>
                  <a:tcPr anchor="ctr"/>
                </a:tc>
                <a:tc>
                  <a:txBody>
                    <a:bodyPr/>
                    <a:lstStyle/>
                    <a:p>
                      <a:pPr algn="ctr"/>
                      <a:r>
                        <a:rPr lang="en-US" dirty="0" smtClean="0"/>
                        <a:t>.2</a:t>
                      </a:r>
                      <a:endParaRPr lang="en-US" dirty="0"/>
                    </a:p>
                  </a:txBody>
                  <a:tcPr anchor="ctr"/>
                </a:tc>
                <a:extLst>
                  <a:ext uri="{0D108BD9-81ED-4DB2-BD59-A6C34878D82A}">
                    <a16:rowId xmlns:a16="http://schemas.microsoft.com/office/drawing/2014/main" xmlns="" val="10001"/>
                  </a:ext>
                </a:extLst>
              </a:tr>
            </a:tbl>
          </a:graphicData>
        </a:graphic>
      </p:graphicFrame>
      <p:graphicFrame>
        <p:nvGraphicFramePr>
          <p:cNvPr id="6" name="Table 5"/>
          <p:cNvGraphicFramePr>
            <a:graphicFrameLocks noGrp="1"/>
          </p:cNvGraphicFramePr>
          <p:nvPr>
            <p:extLst/>
          </p:nvPr>
        </p:nvGraphicFramePr>
        <p:xfrm>
          <a:off x="2886075" y="5790562"/>
          <a:ext cx="2857500" cy="741680"/>
        </p:xfrm>
        <a:graphic>
          <a:graphicData uri="http://schemas.openxmlformats.org/drawingml/2006/table">
            <a:tbl>
              <a:tblPr firstRow="1" bandRow="1">
                <a:tableStyleId>{5940675A-B579-460E-94D1-54222C63F5DA}</a:tableStyleId>
              </a:tblPr>
              <a:tblGrid>
                <a:gridCol w="904875">
                  <a:extLst>
                    <a:ext uri="{9D8B030D-6E8A-4147-A177-3AD203B41FA5}">
                      <a16:colId xmlns:a16="http://schemas.microsoft.com/office/drawing/2014/main" xmlns="" val="20000"/>
                    </a:ext>
                  </a:extLst>
                </a:gridCol>
                <a:gridCol w="390525">
                  <a:extLst>
                    <a:ext uri="{9D8B030D-6E8A-4147-A177-3AD203B41FA5}">
                      <a16:colId xmlns:a16="http://schemas.microsoft.com/office/drawing/2014/main" xmlns="" val="20001"/>
                    </a:ext>
                  </a:extLst>
                </a:gridCol>
                <a:gridCol w="390525">
                  <a:extLst>
                    <a:ext uri="{9D8B030D-6E8A-4147-A177-3AD203B41FA5}">
                      <a16:colId xmlns:a16="http://schemas.microsoft.com/office/drawing/2014/main" xmlns="" val="20002"/>
                    </a:ext>
                  </a:extLst>
                </a:gridCol>
                <a:gridCol w="390525">
                  <a:extLst>
                    <a:ext uri="{9D8B030D-6E8A-4147-A177-3AD203B41FA5}">
                      <a16:colId xmlns:a16="http://schemas.microsoft.com/office/drawing/2014/main" xmlns="" val="20003"/>
                    </a:ext>
                  </a:extLst>
                </a:gridCol>
                <a:gridCol w="390525">
                  <a:extLst>
                    <a:ext uri="{9D8B030D-6E8A-4147-A177-3AD203B41FA5}">
                      <a16:colId xmlns:a16="http://schemas.microsoft.com/office/drawing/2014/main" xmlns="" val="20004"/>
                    </a:ext>
                  </a:extLst>
                </a:gridCol>
                <a:gridCol w="390525">
                  <a:extLst>
                    <a:ext uri="{9D8B030D-6E8A-4147-A177-3AD203B41FA5}">
                      <a16:colId xmlns:a16="http://schemas.microsoft.com/office/drawing/2014/main" xmlns="" val="20005"/>
                    </a:ext>
                  </a:extLst>
                </a:gridCol>
              </a:tblGrid>
              <a:tr h="370840">
                <a:tc>
                  <a:txBody>
                    <a:bodyPr/>
                    <a:lstStyle/>
                    <a:p>
                      <a:pPr algn="ctr"/>
                      <a:r>
                        <a:rPr lang="en-US" b="1" dirty="0" smtClean="0"/>
                        <a:t>Topics</a:t>
                      </a:r>
                      <a:endParaRPr lang="en-US" b="1" dirty="0"/>
                    </a:p>
                  </a:txBody>
                  <a:tcPr anchor="ctr"/>
                </a:tc>
                <a:tc>
                  <a:txBody>
                    <a:bodyPr/>
                    <a:lstStyle/>
                    <a:p>
                      <a:pPr algn="ctr"/>
                      <a:r>
                        <a:rPr lang="en-US" b="1" dirty="0" smtClean="0"/>
                        <a:t>1</a:t>
                      </a:r>
                      <a:endParaRPr lang="en-US" b="1" dirty="0"/>
                    </a:p>
                  </a:txBody>
                  <a:tcPr anchor="ctr"/>
                </a:tc>
                <a:tc>
                  <a:txBody>
                    <a:bodyPr/>
                    <a:lstStyle/>
                    <a:p>
                      <a:pPr algn="ctr"/>
                      <a:r>
                        <a:rPr lang="en-US" b="1" dirty="0" smtClean="0"/>
                        <a:t>2</a:t>
                      </a:r>
                      <a:endParaRPr lang="en-US" b="1" dirty="0"/>
                    </a:p>
                  </a:txBody>
                  <a:tcPr anchor="ctr"/>
                </a:tc>
                <a:tc>
                  <a:txBody>
                    <a:bodyPr/>
                    <a:lstStyle/>
                    <a:p>
                      <a:pPr algn="ctr"/>
                      <a:r>
                        <a:rPr lang="en-US" b="1" dirty="0" smtClean="0"/>
                        <a:t>3</a:t>
                      </a:r>
                      <a:endParaRPr lang="en-US" b="1" dirty="0"/>
                    </a:p>
                  </a:txBody>
                  <a:tcPr anchor="ctr"/>
                </a:tc>
                <a:tc>
                  <a:txBody>
                    <a:bodyPr/>
                    <a:lstStyle/>
                    <a:p>
                      <a:pPr algn="ctr"/>
                      <a:r>
                        <a:rPr lang="en-US" b="1" dirty="0" smtClean="0"/>
                        <a:t>4</a:t>
                      </a:r>
                      <a:endParaRPr lang="en-US" b="1" dirty="0"/>
                    </a:p>
                  </a:txBody>
                  <a:tcPr anchor="ctr"/>
                </a:tc>
                <a:tc>
                  <a:txBody>
                    <a:bodyPr/>
                    <a:lstStyle/>
                    <a:p>
                      <a:pPr algn="ctr"/>
                      <a:r>
                        <a:rPr lang="en-US" b="1" dirty="0" smtClean="0"/>
                        <a:t>5</a:t>
                      </a:r>
                      <a:endParaRPr lang="en-US" b="1" dirty="0"/>
                    </a:p>
                  </a:txBody>
                  <a:tcPr anchor="ctr"/>
                </a:tc>
                <a:extLst>
                  <a:ext uri="{0D108BD9-81ED-4DB2-BD59-A6C34878D82A}">
                    <a16:rowId xmlns:a16="http://schemas.microsoft.com/office/drawing/2014/main" xmlns="" val="10000"/>
                  </a:ext>
                </a:extLst>
              </a:tr>
              <a:tr h="370840">
                <a:tc>
                  <a:txBody>
                    <a:bodyPr/>
                    <a:lstStyle/>
                    <a:p>
                      <a:pPr algn="ctr"/>
                      <a:r>
                        <a:rPr lang="en-US" b="1" dirty="0" smtClean="0"/>
                        <a:t>Prop.</a:t>
                      </a:r>
                      <a:endParaRPr lang="en-US" b="1" dirty="0"/>
                    </a:p>
                  </a:txBody>
                  <a:tcPr anchor="ctr"/>
                </a:tc>
                <a:tc>
                  <a:txBody>
                    <a:bodyPr/>
                    <a:lstStyle/>
                    <a:p>
                      <a:pPr algn="ctr"/>
                      <a:r>
                        <a:rPr lang="en-US" dirty="0" smtClean="0"/>
                        <a:t>.3</a:t>
                      </a:r>
                      <a:endParaRPr lang="en-US" dirty="0"/>
                    </a:p>
                  </a:txBody>
                  <a:tcPr anchor="ctr"/>
                </a:tc>
                <a:tc>
                  <a:txBody>
                    <a:bodyPr/>
                    <a:lstStyle/>
                    <a:p>
                      <a:pPr algn="ctr"/>
                      <a:r>
                        <a:rPr lang="en-US" dirty="0" smtClean="0"/>
                        <a:t>.2</a:t>
                      </a:r>
                      <a:endParaRPr lang="en-US" dirty="0"/>
                    </a:p>
                  </a:txBody>
                  <a:tcPr anchor="ctr"/>
                </a:tc>
                <a:tc>
                  <a:txBody>
                    <a:bodyPr/>
                    <a:lstStyle/>
                    <a:p>
                      <a:pPr algn="ctr"/>
                      <a:r>
                        <a:rPr lang="en-US" dirty="0" smtClean="0"/>
                        <a:t>.1</a:t>
                      </a:r>
                      <a:endParaRPr lang="en-US" dirty="0"/>
                    </a:p>
                  </a:txBody>
                  <a:tcPr anchor="ctr"/>
                </a:tc>
                <a:tc>
                  <a:txBody>
                    <a:bodyPr/>
                    <a:lstStyle/>
                    <a:p>
                      <a:pPr algn="ctr"/>
                      <a:r>
                        <a:rPr lang="en-US" dirty="0" smtClean="0"/>
                        <a:t>.2</a:t>
                      </a:r>
                      <a:endParaRPr lang="en-US" dirty="0"/>
                    </a:p>
                  </a:txBody>
                  <a:tcPr anchor="ctr"/>
                </a:tc>
                <a:tc>
                  <a:txBody>
                    <a:bodyPr/>
                    <a:lstStyle/>
                    <a:p>
                      <a:pPr algn="ctr"/>
                      <a:r>
                        <a:rPr lang="en-US" dirty="0" smtClean="0"/>
                        <a:t>.2</a:t>
                      </a:r>
                      <a:endParaRPr lang="en-US" dirty="0"/>
                    </a:p>
                  </a:txBody>
                  <a:tcPr anchor="ctr"/>
                </a:tc>
                <a:extLst>
                  <a:ext uri="{0D108BD9-81ED-4DB2-BD59-A6C34878D82A}">
                    <a16:rowId xmlns:a16="http://schemas.microsoft.com/office/drawing/2014/main" xmlns="" val="10001"/>
                  </a:ext>
                </a:extLst>
              </a:tr>
            </a:tbl>
          </a:graphicData>
        </a:graphic>
      </p:graphicFrame>
      <p:sp>
        <p:nvSpPr>
          <p:cNvPr id="7" name="TextBox 6"/>
          <p:cNvSpPr txBox="1"/>
          <p:nvPr/>
        </p:nvSpPr>
        <p:spPr>
          <a:xfrm>
            <a:off x="1511178" y="3579479"/>
            <a:ext cx="1382110" cy="646331"/>
          </a:xfrm>
          <a:prstGeom prst="rect">
            <a:avLst/>
          </a:prstGeom>
          <a:noFill/>
        </p:spPr>
        <p:txBody>
          <a:bodyPr wrap="square" rtlCol="0">
            <a:spAutoFit/>
          </a:bodyPr>
          <a:lstStyle/>
          <a:p>
            <a:r>
              <a:rPr lang="en-US" b="1" dirty="0"/>
              <a:t>Document 1</a:t>
            </a:r>
            <a:br>
              <a:rPr lang="en-US" b="1" dirty="0"/>
            </a:br>
            <a:r>
              <a:rPr lang="en-US" b="1" dirty="0"/>
              <a:t>(Topic Prop.)</a:t>
            </a:r>
          </a:p>
        </p:txBody>
      </p:sp>
      <p:sp>
        <p:nvSpPr>
          <p:cNvPr id="8" name="TextBox 7"/>
          <p:cNvSpPr txBox="1"/>
          <p:nvPr/>
        </p:nvSpPr>
        <p:spPr>
          <a:xfrm>
            <a:off x="1503966" y="4485780"/>
            <a:ext cx="1382109" cy="646331"/>
          </a:xfrm>
          <a:prstGeom prst="rect">
            <a:avLst/>
          </a:prstGeom>
          <a:noFill/>
        </p:spPr>
        <p:txBody>
          <a:bodyPr wrap="square" rtlCol="0">
            <a:spAutoFit/>
          </a:bodyPr>
          <a:lstStyle/>
          <a:p>
            <a:r>
              <a:rPr lang="en-US" b="1" dirty="0"/>
              <a:t>Document 2</a:t>
            </a:r>
          </a:p>
          <a:p>
            <a:r>
              <a:rPr lang="en-US" b="1" dirty="0"/>
              <a:t>(Topic Prop.)</a:t>
            </a:r>
          </a:p>
        </p:txBody>
      </p:sp>
      <p:sp>
        <p:nvSpPr>
          <p:cNvPr id="9" name="TextBox 8"/>
          <p:cNvSpPr txBox="1"/>
          <p:nvPr/>
        </p:nvSpPr>
        <p:spPr>
          <a:xfrm>
            <a:off x="1538426" y="5675112"/>
            <a:ext cx="1396536" cy="646331"/>
          </a:xfrm>
          <a:prstGeom prst="rect">
            <a:avLst/>
          </a:prstGeom>
          <a:noFill/>
        </p:spPr>
        <p:txBody>
          <a:bodyPr wrap="none" rtlCol="0">
            <a:spAutoFit/>
          </a:bodyPr>
          <a:lstStyle/>
          <a:p>
            <a:r>
              <a:rPr lang="en-US" b="1" dirty="0"/>
              <a:t>Document D</a:t>
            </a:r>
          </a:p>
          <a:p>
            <a:r>
              <a:rPr lang="en-US" b="1" dirty="0"/>
              <a:t>(Topic Prop.)</a:t>
            </a:r>
          </a:p>
        </p:txBody>
      </p:sp>
      <p:sp>
        <p:nvSpPr>
          <p:cNvPr id="10" name="TextBox 9"/>
          <p:cNvSpPr txBox="1"/>
          <p:nvPr/>
        </p:nvSpPr>
        <p:spPr>
          <a:xfrm>
            <a:off x="3916319" y="5173693"/>
            <a:ext cx="752129" cy="584775"/>
          </a:xfrm>
          <a:prstGeom prst="rect">
            <a:avLst/>
          </a:prstGeom>
          <a:noFill/>
        </p:spPr>
        <p:txBody>
          <a:bodyPr wrap="none" rtlCol="0">
            <a:spAutoFit/>
          </a:bodyPr>
          <a:lstStyle/>
          <a:p>
            <a:r>
              <a:rPr lang="en-US" sz="3200" dirty="0"/>
              <a:t>……</a:t>
            </a:r>
          </a:p>
        </p:txBody>
      </p:sp>
      <p:sp>
        <p:nvSpPr>
          <p:cNvPr id="11" name="TextBox 10"/>
          <p:cNvSpPr txBox="1"/>
          <p:nvPr/>
        </p:nvSpPr>
        <p:spPr>
          <a:xfrm>
            <a:off x="1538427" y="2230377"/>
            <a:ext cx="1362075" cy="646331"/>
          </a:xfrm>
          <a:prstGeom prst="rect">
            <a:avLst/>
          </a:prstGeom>
          <a:noFill/>
        </p:spPr>
        <p:txBody>
          <a:bodyPr wrap="square" rtlCol="0">
            <a:spAutoFit/>
          </a:bodyPr>
          <a:lstStyle/>
          <a:p>
            <a:r>
              <a:rPr lang="en-US" b="1" dirty="0"/>
              <a:t>Corpus-Level Topics</a:t>
            </a:r>
          </a:p>
        </p:txBody>
      </p:sp>
      <p:sp>
        <p:nvSpPr>
          <p:cNvPr id="13" name="TextBox 12"/>
          <p:cNvSpPr txBox="1"/>
          <p:nvPr/>
        </p:nvSpPr>
        <p:spPr>
          <a:xfrm>
            <a:off x="6089774" y="3622071"/>
            <a:ext cx="1383712" cy="646331"/>
          </a:xfrm>
          <a:prstGeom prst="rect">
            <a:avLst/>
          </a:prstGeom>
          <a:noFill/>
        </p:spPr>
        <p:txBody>
          <a:bodyPr wrap="none" rtlCol="0">
            <a:spAutoFit/>
          </a:bodyPr>
          <a:lstStyle/>
          <a:p>
            <a:r>
              <a:rPr lang="en-US" b="1" dirty="0"/>
              <a:t>Document 1</a:t>
            </a:r>
          </a:p>
          <a:p>
            <a:r>
              <a:rPr lang="en-US" b="1" dirty="0"/>
              <a:t>(Topic Dist.)</a:t>
            </a:r>
          </a:p>
        </p:txBody>
      </p:sp>
      <p:sp>
        <p:nvSpPr>
          <p:cNvPr id="14" name="TextBox 13"/>
          <p:cNvSpPr txBox="1"/>
          <p:nvPr/>
        </p:nvSpPr>
        <p:spPr>
          <a:xfrm>
            <a:off x="6091376" y="4578113"/>
            <a:ext cx="1383712" cy="646331"/>
          </a:xfrm>
          <a:prstGeom prst="rect">
            <a:avLst/>
          </a:prstGeom>
          <a:noFill/>
        </p:spPr>
        <p:txBody>
          <a:bodyPr wrap="none" rtlCol="0">
            <a:spAutoFit/>
          </a:bodyPr>
          <a:lstStyle/>
          <a:p>
            <a:r>
              <a:rPr lang="en-US" b="1" dirty="0"/>
              <a:t>Document 2</a:t>
            </a:r>
          </a:p>
          <a:p>
            <a:r>
              <a:rPr lang="en-US" b="1" dirty="0"/>
              <a:t>(Topic Dist.)</a:t>
            </a:r>
          </a:p>
        </p:txBody>
      </p:sp>
      <p:sp>
        <p:nvSpPr>
          <p:cNvPr id="15" name="TextBox 14"/>
          <p:cNvSpPr txBox="1"/>
          <p:nvPr/>
        </p:nvSpPr>
        <p:spPr>
          <a:xfrm>
            <a:off x="6091376" y="5790563"/>
            <a:ext cx="1396536" cy="646331"/>
          </a:xfrm>
          <a:prstGeom prst="rect">
            <a:avLst/>
          </a:prstGeom>
          <a:noFill/>
        </p:spPr>
        <p:txBody>
          <a:bodyPr wrap="none" rtlCol="0">
            <a:spAutoFit/>
          </a:bodyPr>
          <a:lstStyle/>
          <a:p>
            <a:r>
              <a:rPr lang="en-US" b="1" dirty="0"/>
              <a:t>Document D</a:t>
            </a:r>
          </a:p>
          <a:p>
            <a:r>
              <a:rPr lang="en-US" b="1" dirty="0"/>
              <a:t>(Topic Dist.)</a:t>
            </a:r>
          </a:p>
        </p:txBody>
      </p:sp>
      <p:sp>
        <p:nvSpPr>
          <p:cNvPr id="16" name="TextBox 15"/>
          <p:cNvSpPr txBox="1"/>
          <p:nvPr/>
        </p:nvSpPr>
        <p:spPr>
          <a:xfrm>
            <a:off x="6125838" y="2230377"/>
            <a:ext cx="1362075" cy="646331"/>
          </a:xfrm>
          <a:prstGeom prst="rect">
            <a:avLst/>
          </a:prstGeom>
          <a:noFill/>
        </p:spPr>
        <p:txBody>
          <a:bodyPr wrap="square" rtlCol="0">
            <a:spAutoFit/>
          </a:bodyPr>
          <a:lstStyle/>
          <a:p>
            <a:r>
              <a:rPr lang="en-US" b="1" dirty="0"/>
              <a:t>Corpus-Level Topics</a:t>
            </a:r>
          </a:p>
        </p:txBody>
      </p:sp>
      <p:sp>
        <p:nvSpPr>
          <p:cNvPr id="17" name="Striped Right Arrow 16"/>
          <p:cNvSpPr/>
          <p:nvPr/>
        </p:nvSpPr>
        <p:spPr>
          <a:xfrm rot="5400000">
            <a:off x="8642576" y="2453007"/>
            <a:ext cx="483872" cy="1854200"/>
          </a:xfrm>
          <a:prstGeom prst="stripedRightArrow">
            <a:avLst>
              <a:gd name="adj1" fmla="val 50000"/>
              <a:gd name="adj2" fmla="val 6456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TextBox 18"/>
              <p:cNvSpPr txBox="1"/>
              <p:nvPr/>
            </p:nvSpPr>
            <p:spPr>
              <a:xfrm>
                <a:off x="8361132" y="2768916"/>
                <a:ext cx="1046761" cy="369332"/>
              </a:xfrm>
              <a:prstGeom prst="rect">
                <a:avLst/>
              </a:prstGeom>
              <a:noFill/>
            </p:spPr>
            <p:txBody>
              <a:bodyPr wrap="none" rtlCol="0">
                <a:spAutoFit/>
              </a:bodyPr>
              <a:lstStyle/>
              <a:p>
                <a14:m>
                  <m:oMath xmlns:m="http://schemas.openxmlformats.org/officeDocument/2006/math" xmlns="">
                    <m:r>
                      <a:rPr lang="en-US" b="1" i="1">
                        <a:latin typeface="Cambria Math" panose="02040503050406030204" pitchFamily="18" charset="0"/>
                        <a:ea typeface="Cambria Math" panose="02040503050406030204" pitchFamily="18" charset="0"/>
                      </a:rPr>
                      <m:t>∞</m:t>
                    </m:r>
                  </m:oMath>
                </a14:m>
                <a:r>
                  <a:rPr lang="en-US" b="1" dirty="0"/>
                  <a:t> Topics</a:t>
                </a:r>
              </a:p>
            </p:txBody>
          </p:sp>
        </mc:Choice>
        <mc:Fallback xmlns="">
          <p:sp>
            <p:nvSpPr>
              <p:cNvPr id="19" name="TextBox 18"/>
              <p:cNvSpPr txBox="1">
                <a:spLocks noRot="1" noChangeAspect="1" noMove="1" noResize="1" noEditPoints="1" noAdjustHandles="1" noChangeArrowheads="1" noChangeShapeType="1" noTextEdit="1"/>
              </p:cNvSpPr>
              <p:nvPr/>
            </p:nvSpPr>
            <p:spPr>
              <a:xfrm>
                <a:off x="8361132" y="2768916"/>
                <a:ext cx="1046761" cy="369332"/>
              </a:xfrm>
              <a:prstGeom prst="rect">
                <a:avLst/>
              </a:prstGeom>
              <a:blipFill>
                <a:blip r:embed="rId2"/>
                <a:stretch>
                  <a:fillRect t="-8197" r="-2339" b="-24590"/>
                </a:stretch>
              </a:blipFill>
            </p:spPr>
            <p:txBody>
              <a:bodyPr/>
              <a:lstStyle/>
              <a:p>
                <a:r>
                  <a:rPr lang="en-US">
                    <a:noFill/>
                  </a:rPr>
                  <a:t> </a:t>
                </a:r>
              </a:p>
            </p:txBody>
          </p:sp>
        </mc:Fallback>
      </mc:AlternateContent>
      <p:pic>
        <p:nvPicPr>
          <p:cNvPr id="24" name="Picture 23"/>
          <p:cNvPicPr>
            <a:picLocks noChangeAspect="1"/>
          </p:cNvPicPr>
          <p:nvPr/>
        </p:nvPicPr>
        <p:blipFill>
          <a:blip r:embed="rId3"/>
          <a:stretch>
            <a:fillRect/>
          </a:stretch>
        </p:blipFill>
        <p:spPr>
          <a:xfrm>
            <a:off x="7760360" y="1977621"/>
            <a:ext cx="2238375" cy="895350"/>
          </a:xfrm>
          <a:prstGeom prst="rect">
            <a:avLst/>
          </a:prstGeom>
        </p:spPr>
      </p:pic>
      <p:pic>
        <p:nvPicPr>
          <p:cNvPr id="25" name="Picture 24"/>
          <p:cNvPicPr>
            <a:picLocks noChangeAspect="1"/>
          </p:cNvPicPr>
          <p:nvPr/>
        </p:nvPicPr>
        <p:blipFill>
          <a:blip r:embed="rId4"/>
          <a:stretch>
            <a:fillRect/>
          </a:stretch>
        </p:blipFill>
        <p:spPr>
          <a:xfrm>
            <a:off x="7760360" y="3622043"/>
            <a:ext cx="2238375" cy="895350"/>
          </a:xfrm>
          <a:prstGeom prst="rect">
            <a:avLst/>
          </a:prstGeom>
        </p:spPr>
      </p:pic>
      <p:pic>
        <p:nvPicPr>
          <p:cNvPr id="26" name="Picture 25"/>
          <p:cNvPicPr>
            <a:picLocks noChangeAspect="1"/>
          </p:cNvPicPr>
          <p:nvPr/>
        </p:nvPicPr>
        <p:blipFill>
          <a:blip r:embed="rId5"/>
          <a:stretch>
            <a:fillRect/>
          </a:stretch>
        </p:blipFill>
        <p:spPr>
          <a:xfrm>
            <a:off x="7760359" y="4578112"/>
            <a:ext cx="2238375" cy="895350"/>
          </a:xfrm>
          <a:prstGeom prst="rect">
            <a:avLst/>
          </a:prstGeom>
        </p:spPr>
      </p:pic>
      <p:sp>
        <p:nvSpPr>
          <p:cNvPr id="27" name="TextBox 26"/>
          <p:cNvSpPr txBox="1"/>
          <p:nvPr/>
        </p:nvSpPr>
        <p:spPr>
          <a:xfrm>
            <a:off x="8481039" y="5205788"/>
            <a:ext cx="752129" cy="584775"/>
          </a:xfrm>
          <a:prstGeom prst="rect">
            <a:avLst/>
          </a:prstGeom>
          <a:noFill/>
        </p:spPr>
        <p:txBody>
          <a:bodyPr wrap="none" rtlCol="0">
            <a:spAutoFit/>
          </a:bodyPr>
          <a:lstStyle/>
          <a:p>
            <a:r>
              <a:rPr lang="en-US" sz="3200" dirty="0"/>
              <a:t>……</a:t>
            </a:r>
          </a:p>
        </p:txBody>
      </p:sp>
      <p:pic>
        <p:nvPicPr>
          <p:cNvPr id="28" name="Picture 27"/>
          <p:cNvPicPr>
            <a:picLocks noChangeAspect="1"/>
          </p:cNvPicPr>
          <p:nvPr/>
        </p:nvPicPr>
        <p:blipFill>
          <a:blip r:embed="rId6"/>
          <a:stretch>
            <a:fillRect/>
          </a:stretch>
        </p:blipFill>
        <p:spPr>
          <a:xfrm>
            <a:off x="7760357" y="5713727"/>
            <a:ext cx="2238375" cy="895350"/>
          </a:xfrm>
          <a:prstGeom prst="rect">
            <a:avLst/>
          </a:prstGeom>
        </p:spPr>
      </p:pic>
      <p:sp>
        <p:nvSpPr>
          <p:cNvPr id="29" name="TextBox 28"/>
          <p:cNvSpPr txBox="1"/>
          <p:nvPr/>
        </p:nvSpPr>
        <p:spPr>
          <a:xfrm>
            <a:off x="2530910" y="1617751"/>
            <a:ext cx="2953822" cy="400110"/>
          </a:xfrm>
          <a:prstGeom prst="rect">
            <a:avLst/>
          </a:prstGeom>
          <a:solidFill>
            <a:schemeClr val="bg1">
              <a:lumMod val="75000"/>
            </a:schemeClr>
          </a:solidFill>
        </p:spPr>
        <p:txBody>
          <a:bodyPr wrap="none" rtlCol="0">
            <a:spAutoFit/>
          </a:bodyPr>
          <a:lstStyle/>
          <a:p>
            <a:r>
              <a:rPr lang="en-US" sz="2000" b="1" dirty="0"/>
              <a:t>Latent </a:t>
            </a:r>
            <a:r>
              <a:rPr lang="en-US" sz="2000" b="1" dirty="0" err="1"/>
              <a:t>Dirichlet</a:t>
            </a:r>
            <a:r>
              <a:rPr lang="en-US" sz="2000" b="1" dirty="0"/>
              <a:t> Allocation</a:t>
            </a:r>
          </a:p>
        </p:txBody>
      </p:sp>
      <p:sp>
        <p:nvSpPr>
          <p:cNvPr id="30" name="TextBox 29"/>
          <p:cNvSpPr txBox="1"/>
          <p:nvPr/>
        </p:nvSpPr>
        <p:spPr>
          <a:xfrm>
            <a:off x="6921935" y="1622711"/>
            <a:ext cx="3352008" cy="400110"/>
          </a:xfrm>
          <a:prstGeom prst="rect">
            <a:avLst/>
          </a:prstGeom>
          <a:solidFill>
            <a:schemeClr val="bg1">
              <a:lumMod val="75000"/>
            </a:schemeClr>
          </a:solidFill>
        </p:spPr>
        <p:txBody>
          <a:bodyPr wrap="none" rtlCol="0">
            <a:spAutoFit/>
          </a:bodyPr>
          <a:lstStyle/>
          <a:p>
            <a:r>
              <a:rPr lang="en-US" sz="2000" b="1" dirty="0"/>
              <a:t>Hierarchical </a:t>
            </a:r>
            <a:r>
              <a:rPr lang="en-US" sz="2000" b="1" dirty="0" err="1"/>
              <a:t>Dirichlet</a:t>
            </a:r>
            <a:r>
              <a:rPr lang="en-US" sz="2000" b="1" dirty="0"/>
              <a:t> Process</a:t>
            </a:r>
          </a:p>
        </p:txBody>
      </p:sp>
      <p:sp>
        <p:nvSpPr>
          <p:cNvPr id="18" name="Slide Number Placeholder 17"/>
          <p:cNvSpPr>
            <a:spLocks noGrp="1"/>
          </p:cNvSpPr>
          <p:nvPr>
            <p:ph type="sldNum" sz="quarter" idx="12"/>
          </p:nvPr>
        </p:nvSpPr>
        <p:spPr/>
        <p:txBody>
          <a:bodyPr/>
          <a:lstStyle/>
          <a:p>
            <a:fld id="{EA95A752-284A-4133-95AE-4EC9FB72B490}" type="slidenum">
              <a:rPr lang="en-US" smtClean="0"/>
              <a:t>133</a:t>
            </a:fld>
            <a:endParaRPr lang="en-US"/>
          </a:p>
        </p:txBody>
      </p:sp>
    </p:spTree>
    <p:extLst>
      <p:ext uri="{BB962C8B-B14F-4D97-AF65-F5344CB8AC3E}">
        <p14:creationId xmlns:p14="http://schemas.microsoft.com/office/powerpoint/2010/main" val="3089859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3" grpId="0"/>
      <p:bldP spid="14" grpId="0"/>
      <p:bldP spid="15" grpId="0"/>
      <p:bldP spid="27"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0430"/>
            <a:ext cx="7886700" cy="1325563"/>
          </a:xfrm>
        </p:spPr>
        <p:txBody>
          <a:bodyPr/>
          <a:lstStyle/>
          <a:p>
            <a:r>
              <a:rPr lang="en-US" dirty="0" smtClean="0"/>
              <a:t>Model Inference: Intuition</a:t>
            </a:r>
            <a:endParaRPr lang="en-US" dirty="0"/>
          </a:p>
        </p:txBody>
      </p:sp>
      <p:sp>
        <p:nvSpPr>
          <p:cNvPr id="4" name="Rectangle 3"/>
          <p:cNvSpPr/>
          <p:nvPr/>
        </p:nvSpPr>
        <p:spPr>
          <a:xfrm>
            <a:off x="2113988" y="1695378"/>
            <a:ext cx="6965762" cy="492248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p:cNvSpPr/>
          <p:nvPr/>
        </p:nvSpPr>
        <p:spPr>
          <a:xfrm>
            <a:off x="2002518" y="1546771"/>
            <a:ext cx="6965762" cy="492248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891048" y="1398165"/>
            <a:ext cx="6965762" cy="492248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aphicFrame>
        <p:nvGraphicFramePr>
          <p:cNvPr id="7" name="Table 6"/>
          <p:cNvGraphicFramePr>
            <a:graphicFrameLocks noGrp="1"/>
          </p:cNvGraphicFramePr>
          <p:nvPr>
            <p:extLst/>
          </p:nvPr>
        </p:nvGraphicFramePr>
        <p:xfrm>
          <a:off x="4872467" y="2481018"/>
          <a:ext cx="3870098" cy="3627120"/>
        </p:xfrm>
        <a:graphic>
          <a:graphicData uri="http://schemas.openxmlformats.org/drawingml/2006/table">
            <a:tbl>
              <a:tblPr firstRow="1" bandRow="1">
                <a:tableStyleId>{793D81CF-94F2-401A-BA57-92F5A7B2D0C5}</a:tableStyleId>
              </a:tblPr>
              <a:tblGrid>
                <a:gridCol w="3870098">
                  <a:extLst>
                    <a:ext uri="{9D8B030D-6E8A-4147-A177-3AD203B41FA5}">
                      <a16:colId xmlns:a16="http://schemas.microsoft.com/office/drawing/2014/main" xmlns="" val="20000"/>
                    </a:ext>
                  </a:extLst>
                </a:gridCol>
              </a:tblGrid>
              <a:tr h="357024">
                <a:tc>
                  <a:txBody>
                    <a:bodyPr/>
                    <a:lstStyle/>
                    <a:p>
                      <a:pPr algn="ctr"/>
                      <a:r>
                        <a:rPr lang="en-US" sz="2000" dirty="0" smtClean="0"/>
                        <a:t>Customer Reviews</a:t>
                      </a:r>
                      <a:endParaRPr lang="en-US" sz="2000" dirty="0"/>
                    </a:p>
                  </a:txBody>
                  <a:tcPr marL="68580" marR="68580" marT="34290" marB="34290"/>
                </a:tc>
                <a:extLst>
                  <a:ext uri="{0D108BD9-81ED-4DB2-BD59-A6C34878D82A}">
                    <a16:rowId xmlns:a16="http://schemas.microsoft.com/office/drawing/2014/main" xmlns="" val="10000"/>
                  </a:ext>
                </a:extLst>
              </a:tr>
              <a:tr h="635676">
                <a:tc>
                  <a:txBody>
                    <a:bodyPr/>
                    <a:lstStyle/>
                    <a:p>
                      <a:r>
                        <a:rPr lang="en-US" sz="2000" b="0" dirty="0" smtClean="0">
                          <a:solidFill>
                            <a:schemeClr val="tx1"/>
                          </a:solidFill>
                        </a:rPr>
                        <a:t>New </a:t>
                      </a:r>
                      <a:r>
                        <a:rPr lang="en-US" sz="2000" b="0" dirty="0" err="1" smtClean="0">
                          <a:solidFill>
                            <a:schemeClr val="tx1"/>
                          </a:solidFill>
                        </a:rPr>
                        <a:t>pos</a:t>
                      </a:r>
                      <a:r>
                        <a:rPr lang="en-US" sz="2000" b="0" dirty="0" smtClean="0">
                          <a:solidFill>
                            <a:schemeClr val="tx1"/>
                          </a:solidFill>
                        </a:rPr>
                        <a:t> models good price and fast delivery!! up</a:t>
                      </a:r>
                      <a:endParaRPr lang="en-US" sz="2000" b="0" dirty="0">
                        <a:solidFill>
                          <a:schemeClr val="tx1"/>
                        </a:solidFill>
                      </a:endParaRPr>
                    </a:p>
                  </a:txBody>
                  <a:tcPr marL="68580" marR="68580" marT="34290" marB="34290"/>
                </a:tc>
                <a:extLst>
                  <a:ext uri="{0D108BD9-81ED-4DB2-BD59-A6C34878D82A}">
                    <a16:rowId xmlns:a16="http://schemas.microsoft.com/office/drawing/2014/main" xmlns="" val="10001"/>
                  </a:ext>
                </a:extLst>
              </a:tr>
              <a:tr h="1192981">
                <a:tc>
                  <a:txBody>
                    <a:bodyPr/>
                    <a:lstStyle/>
                    <a:p>
                      <a:r>
                        <a:rPr lang="en-US" sz="2000" b="0" dirty="0" err="1" smtClean="0">
                          <a:solidFill>
                            <a:schemeClr val="tx1"/>
                          </a:solidFill>
                        </a:rPr>
                        <a:t>Alkatron</a:t>
                      </a:r>
                      <a:r>
                        <a:rPr lang="en-US" sz="2000" b="0" dirty="0" smtClean="0">
                          <a:solidFill>
                            <a:schemeClr val="tx1"/>
                          </a:solidFill>
                        </a:rPr>
                        <a:t>, </a:t>
                      </a:r>
                      <a:r>
                        <a:rPr lang="en-US" sz="2000" b="0" dirty="0" err="1" smtClean="0">
                          <a:solidFill>
                            <a:schemeClr val="tx1"/>
                          </a:solidFill>
                        </a:rPr>
                        <a:t>i</a:t>
                      </a:r>
                      <a:r>
                        <a:rPr lang="en-US" sz="2000" b="0" dirty="0" smtClean="0">
                          <a:solidFill>
                            <a:schemeClr val="tx1"/>
                          </a:solidFill>
                        </a:rPr>
                        <a:t> am satisfied with the device but </a:t>
                      </a:r>
                      <a:r>
                        <a:rPr lang="en-US" sz="2000" b="0" dirty="0" err="1" smtClean="0">
                          <a:solidFill>
                            <a:schemeClr val="tx1"/>
                          </a:solidFill>
                        </a:rPr>
                        <a:t>i</a:t>
                      </a:r>
                      <a:r>
                        <a:rPr lang="en-US" sz="2000" b="0" dirty="0" smtClean="0">
                          <a:solidFill>
                            <a:schemeClr val="tx1"/>
                          </a:solidFill>
                        </a:rPr>
                        <a:t> did sent you a </a:t>
                      </a:r>
                      <a:r>
                        <a:rPr lang="en-US" sz="2000" b="0" dirty="0" err="1" smtClean="0">
                          <a:solidFill>
                            <a:schemeClr val="tx1"/>
                          </a:solidFill>
                        </a:rPr>
                        <a:t>msg</a:t>
                      </a:r>
                      <a:r>
                        <a:rPr lang="en-US" sz="2000" b="0" dirty="0" smtClean="0">
                          <a:solidFill>
                            <a:schemeClr val="tx1"/>
                          </a:solidFill>
                        </a:rPr>
                        <a:t> about encrypted data to inbox 1 day ago please help me my questions check inbox!!thanks</a:t>
                      </a:r>
                      <a:endParaRPr lang="en-US" sz="2000" b="0" dirty="0">
                        <a:solidFill>
                          <a:schemeClr val="tx1"/>
                        </a:solidFill>
                      </a:endParaRPr>
                    </a:p>
                  </a:txBody>
                  <a:tcPr marL="68580" marR="68580" marT="34290" marB="34290"/>
                </a:tc>
                <a:extLst>
                  <a:ext uri="{0D108BD9-81ED-4DB2-BD59-A6C34878D82A}">
                    <a16:rowId xmlns:a16="http://schemas.microsoft.com/office/drawing/2014/main" xmlns="" val="10002"/>
                  </a:ext>
                </a:extLst>
              </a:tr>
              <a:tr h="914329">
                <a:tc>
                  <a:txBody>
                    <a:bodyPr/>
                    <a:lstStyle/>
                    <a:p>
                      <a:r>
                        <a:rPr lang="en-US" sz="2000" b="0" dirty="0" smtClean="0">
                          <a:solidFill>
                            <a:schemeClr val="tx1"/>
                          </a:solidFill>
                        </a:rPr>
                        <a:t>Fast service! </a:t>
                      </a:r>
                      <a:r>
                        <a:rPr lang="en-US" sz="2000" b="0" dirty="0" err="1" smtClean="0">
                          <a:solidFill>
                            <a:schemeClr val="tx1"/>
                          </a:solidFill>
                        </a:rPr>
                        <a:t>Droped</a:t>
                      </a:r>
                      <a:r>
                        <a:rPr lang="en-US" sz="2000" b="0" dirty="0" smtClean="0">
                          <a:solidFill>
                            <a:schemeClr val="tx1"/>
                          </a:solidFill>
                        </a:rPr>
                        <a:t> </a:t>
                      </a:r>
                      <a:r>
                        <a:rPr lang="en-US" sz="2000" b="0" kern="1200" dirty="0" smtClean="0">
                          <a:solidFill>
                            <a:schemeClr val="tx1"/>
                          </a:solidFill>
                          <a:latin typeface="+mn-lt"/>
                          <a:ea typeface="+mn-ea"/>
                          <a:cs typeface="+mn-cs"/>
                        </a:rPr>
                        <a:t>Prices</a:t>
                      </a:r>
                      <a:r>
                        <a:rPr lang="en-US" sz="2000" b="0" dirty="0" smtClean="0">
                          <a:solidFill>
                            <a:schemeClr val="tx1"/>
                          </a:solidFill>
                        </a:rPr>
                        <a:t> , Amazing offers with New MODELS ! Serious Buyers Pm !</a:t>
                      </a:r>
                      <a:endParaRPr lang="en-US" sz="2000" b="0" dirty="0">
                        <a:solidFill>
                          <a:schemeClr val="tx1"/>
                        </a:solidFill>
                      </a:endParaRPr>
                    </a:p>
                  </a:txBody>
                  <a:tcPr marL="68580" marR="68580" marT="34290" marB="34290"/>
                </a:tc>
                <a:extLst>
                  <a:ext uri="{0D108BD9-81ED-4DB2-BD59-A6C34878D82A}">
                    <a16:rowId xmlns:a16="http://schemas.microsoft.com/office/drawing/2014/main" xmlns="" val="10003"/>
                  </a:ext>
                </a:extLst>
              </a:tr>
            </a:tbl>
          </a:graphicData>
        </a:graphic>
      </p:graphicFrame>
      <p:sp>
        <p:nvSpPr>
          <p:cNvPr id="10" name="TextBox 9"/>
          <p:cNvSpPr txBox="1"/>
          <p:nvPr/>
        </p:nvSpPr>
        <p:spPr>
          <a:xfrm>
            <a:off x="1916375" y="1496278"/>
            <a:ext cx="1917852" cy="338554"/>
          </a:xfrm>
          <a:prstGeom prst="rect">
            <a:avLst/>
          </a:prstGeom>
          <a:noFill/>
        </p:spPr>
        <p:txBody>
          <a:bodyPr wrap="square" rtlCol="0">
            <a:spAutoFit/>
          </a:bodyPr>
          <a:lstStyle/>
          <a:p>
            <a:r>
              <a:rPr lang="en-US" sz="1600" b="1" dirty="0"/>
              <a:t>Topic</a:t>
            </a:r>
            <a:r>
              <a:rPr lang="en-US" sz="1600" dirty="0"/>
              <a:t> </a:t>
            </a:r>
            <a:r>
              <a:rPr lang="en-US" sz="1600" b="1" dirty="0"/>
              <a:t>Distribution</a:t>
            </a:r>
          </a:p>
        </p:txBody>
      </p:sp>
      <p:sp>
        <p:nvSpPr>
          <p:cNvPr id="11" name="Oval 10"/>
          <p:cNvSpPr/>
          <p:nvPr/>
        </p:nvSpPr>
        <p:spPr>
          <a:xfrm>
            <a:off x="3026258" y="2887223"/>
            <a:ext cx="235744" cy="23574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p:cNvSpPr/>
          <p:nvPr/>
        </p:nvSpPr>
        <p:spPr>
          <a:xfrm>
            <a:off x="3026257" y="3157475"/>
            <a:ext cx="235744" cy="235744"/>
          </a:xfrm>
          <a:prstGeom prst="ellipse">
            <a:avLst/>
          </a:prstGeom>
          <a:solidFill>
            <a:schemeClr val="bg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rgbClr val="9C5BCD"/>
              </a:solidFill>
            </a:endParaRPr>
          </a:p>
        </p:txBody>
      </p:sp>
      <p:sp>
        <p:nvSpPr>
          <p:cNvPr id="13" name="Oval 12"/>
          <p:cNvSpPr/>
          <p:nvPr/>
        </p:nvSpPr>
        <p:spPr>
          <a:xfrm>
            <a:off x="3026253" y="3693605"/>
            <a:ext cx="235744" cy="235744"/>
          </a:xfrm>
          <a:prstGeom prst="ellipse">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4" name="Oval 13"/>
          <p:cNvSpPr/>
          <p:nvPr/>
        </p:nvSpPr>
        <p:spPr>
          <a:xfrm>
            <a:off x="3026252" y="3960961"/>
            <a:ext cx="235744" cy="235744"/>
          </a:xfrm>
          <a:prstGeom prst="ellipse">
            <a:avLst/>
          </a:prstGeom>
          <a:solidFill>
            <a:schemeClr val="bg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15" name="Oval 14"/>
          <p:cNvSpPr/>
          <p:nvPr/>
        </p:nvSpPr>
        <p:spPr>
          <a:xfrm>
            <a:off x="3026252" y="3419641"/>
            <a:ext cx="235744" cy="23574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p:cNvSpPr/>
          <p:nvPr/>
        </p:nvSpPr>
        <p:spPr>
          <a:xfrm>
            <a:off x="3026255" y="4221724"/>
            <a:ext cx="235744" cy="235744"/>
          </a:xfrm>
          <a:prstGeom prst="ellipse">
            <a:avLst/>
          </a:prstGeom>
          <a:solidFill>
            <a:schemeClr val="bg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17" name="Oval 16"/>
          <p:cNvSpPr/>
          <p:nvPr/>
        </p:nvSpPr>
        <p:spPr>
          <a:xfrm>
            <a:off x="3026252" y="4992253"/>
            <a:ext cx="235744" cy="235744"/>
          </a:xfrm>
          <a:prstGeom prst="ellipse">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8" name="Oval 17"/>
          <p:cNvSpPr/>
          <p:nvPr/>
        </p:nvSpPr>
        <p:spPr>
          <a:xfrm>
            <a:off x="3026252" y="4736872"/>
            <a:ext cx="235744" cy="235744"/>
          </a:xfrm>
          <a:prstGeom prst="ellipse">
            <a:avLst/>
          </a:prstGeom>
          <a:solidFill>
            <a:schemeClr val="bg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25" name="Oval 24"/>
          <p:cNvSpPr/>
          <p:nvPr/>
        </p:nvSpPr>
        <p:spPr>
          <a:xfrm>
            <a:off x="3028626" y="4477105"/>
            <a:ext cx="235744" cy="23574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extBox 25"/>
          <p:cNvSpPr txBox="1"/>
          <p:nvPr/>
        </p:nvSpPr>
        <p:spPr>
          <a:xfrm>
            <a:off x="4853444" y="1363437"/>
            <a:ext cx="2865400" cy="692497"/>
          </a:xfrm>
          <a:prstGeom prst="rect">
            <a:avLst/>
          </a:prstGeom>
          <a:noFill/>
        </p:spPr>
        <p:txBody>
          <a:bodyPr wrap="none" rtlCol="0">
            <a:spAutoFit/>
          </a:bodyPr>
          <a:lstStyle/>
          <a:p>
            <a:r>
              <a:rPr lang="en-US" sz="2100" b="1" dirty="0"/>
              <a:t>“POS Skimmer for sale”</a:t>
            </a:r>
          </a:p>
          <a:p>
            <a:r>
              <a:rPr lang="en-US" dirty="0"/>
              <a:t>Service Quality: </a:t>
            </a:r>
            <a:r>
              <a:rPr lang="en-US" b="1" dirty="0"/>
              <a:t>High</a:t>
            </a:r>
          </a:p>
        </p:txBody>
      </p:sp>
      <p:cxnSp>
        <p:nvCxnSpPr>
          <p:cNvPr id="30" name="Elbow Connector 29"/>
          <p:cNvCxnSpPr>
            <a:endCxn id="11" idx="2"/>
          </p:cNvCxnSpPr>
          <p:nvPr/>
        </p:nvCxnSpPr>
        <p:spPr>
          <a:xfrm rot="16200000" flipH="1">
            <a:off x="2703528" y="2682366"/>
            <a:ext cx="248504" cy="396955"/>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a:endCxn id="12" idx="2"/>
          </p:cNvCxnSpPr>
          <p:nvPr/>
        </p:nvCxnSpPr>
        <p:spPr>
          <a:xfrm rot="16200000" flipH="1">
            <a:off x="2568402" y="2817492"/>
            <a:ext cx="518756" cy="396954"/>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a:endCxn id="15" idx="2"/>
          </p:cNvCxnSpPr>
          <p:nvPr/>
        </p:nvCxnSpPr>
        <p:spPr>
          <a:xfrm rot="16200000" flipH="1">
            <a:off x="2437316" y="2948579"/>
            <a:ext cx="780923" cy="396949"/>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p:cNvCxnSpPr>
            <a:endCxn id="13" idx="2"/>
          </p:cNvCxnSpPr>
          <p:nvPr/>
        </p:nvCxnSpPr>
        <p:spPr>
          <a:xfrm rot="16200000" flipH="1">
            <a:off x="2300335" y="3085559"/>
            <a:ext cx="1054886" cy="396950"/>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33"/>
          <p:cNvCxnSpPr>
            <a:endCxn id="14" idx="2"/>
          </p:cNvCxnSpPr>
          <p:nvPr/>
        </p:nvCxnSpPr>
        <p:spPr>
          <a:xfrm rot="16200000" flipH="1">
            <a:off x="2166657" y="3219236"/>
            <a:ext cx="1322242" cy="396950"/>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endCxn id="16" idx="2"/>
          </p:cNvCxnSpPr>
          <p:nvPr/>
        </p:nvCxnSpPr>
        <p:spPr>
          <a:xfrm rot="16200000" flipH="1">
            <a:off x="2036277" y="3349617"/>
            <a:ext cx="1583005" cy="396952"/>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p:cNvCxnSpPr>
            <a:endCxn id="25" idx="2"/>
          </p:cNvCxnSpPr>
          <p:nvPr/>
        </p:nvCxnSpPr>
        <p:spPr>
          <a:xfrm rot="16200000" flipH="1">
            <a:off x="1909771" y="3476124"/>
            <a:ext cx="1838387" cy="399323"/>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p:cNvCxnSpPr>
            <a:endCxn id="18" idx="2"/>
          </p:cNvCxnSpPr>
          <p:nvPr/>
        </p:nvCxnSpPr>
        <p:spPr>
          <a:xfrm rot="16200000" flipH="1">
            <a:off x="1778702" y="3607193"/>
            <a:ext cx="2098153" cy="396949"/>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p:cNvCxnSpPr>
            <a:endCxn id="17" idx="2"/>
          </p:cNvCxnSpPr>
          <p:nvPr/>
        </p:nvCxnSpPr>
        <p:spPr>
          <a:xfrm rot="16200000" flipH="1">
            <a:off x="1651010" y="3734885"/>
            <a:ext cx="2353535" cy="396949"/>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Flowchart: Document 50"/>
          <p:cNvSpPr/>
          <p:nvPr/>
        </p:nvSpPr>
        <p:spPr>
          <a:xfrm>
            <a:off x="9428630" y="1738127"/>
            <a:ext cx="997600" cy="643652"/>
          </a:xfrm>
          <a:prstGeom prst="flowChart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dist"/>
            <a:endParaRPr lang="en-US" sz="1050" b="1" dirty="0"/>
          </a:p>
        </p:txBody>
      </p:sp>
      <p:sp>
        <p:nvSpPr>
          <p:cNvPr id="52" name="Flowchart: Document 51"/>
          <p:cNvSpPr/>
          <p:nvPr/>
        </p:nvSpPr>
        <p:spPr>
          <a:xfrm>
            <a:off x="9428631" y="3857496"/>
            <a:ext cx="990913" cy="643652"/>
          </a:xfrm>
          <a:prstGeom prst="flowChartDocument">
            <a:avLst/>
          </a:prstGeom>
          <a:solidFill>
            <a:schemeClr val="bg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noAutofit/>
          </a:bodyPr>
          <a:lstStyle/>
          <a:p>
            <a:pPr algn="dist"/>
            <a:endParaRPr lang="en-US" sz="1050" b="1" dirty="0"/>
          </a:p>
        </p:txBody>
      </p:sp>
      <p:sp>
        <p:nvSpPr>
          <p:cNvPr id="53" name="Flowchart: Document 52"/>
          <p:cNvSpPr/>
          <p:nvPr/>
        </p:nvSpPr>
        <p:spPr>
          <a:xfrm>
            <a:off x="9428630" y="2444583"/>
            <a:ext cx="997600" cy="643652"/>
          </a:xfrm>
          <a:prstGeom prst="flowChartDocument">
            <a:avLst/>
          </a:prstGeom>
          <a:solidFill>
            <a:schemeClr val="bg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noAutofit/>
          </a:bodyPr>
          <a:lstStyle/>
          <a:p>
            <a:pPr algn="dist"/>
            <a:endParaRPr lang="en-US" sz="1050" b="1" dirty="0"/>
          </a:p>
        </p:txBody>
      </p:sp>
      <p:sp>
        <p:nvSpPr>
          <p:cNvPr id="54" name="Flowchart: Document 53"/>
          <p:cNvSpPr/>
          <p:nvPr/>
        </p:nvSpPr>
        <p:spPr>
          <a:xfrm>
            <a:off x="9428631" y="3151040"/>
            <a:ext cx="990913" cy="643652"/>
          </a:xfrm>
          <a:prstGeom prst="flowChartDocumen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algn="dist"/>
            <a:endParaRPr lang="en-US" sz="1050" b="1" dirty="0"/>
          </a:p>
        </p:txBody>
      </p:sp>
      <p:sp>
        <p:nvSpPr>
          <p:cNvPr id="55" name="Flowchart: Document 54"/>
          <p:cNvSpPr/>
          <p:nvPr/>
        </p:nvSpPr>
        <p:spPr>
          <a:xfrm>
            <a:off x="9428631" y="4563953"/>
            <a:ext cx="990913" cy="643652"/>
          </a:xfrm>
          <a:prstGeom prst="flowChart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dist"/>
            <a:endParaRPr lang="en-US" sz="1050" b="1" dirty="0"/>
          </a:p>
        </p:txBody>
      </p:sp>
      <mc:AlternateContent xmlns:mc="http://schemas.openxmlformats.org/markup-compatibility/2006" xmlns:a14="http://schemas.microsoft.com/office/drawing/2010/main">
        <mc:Choice Requires="a14">
          <p:sp>
            <p:nvSpPr>
              <p:cNvPr id="56" name="TextBox 55"/>
              <p:cNvSpPr txBox="1"/>
              <p:nvPr/>
            </p:nvSpPr>
            <p:spPr>
              <a:xfrm>
                <a:off x="9333079" y="1276463"/>
                <a:ext cx="1295676" cy="461665"/>
              </a:xfrm>
              <a:prstGeom prst="rect">
                <a:avLst/>
              </a:prstGeom>
              <a:noFill/>
            </p:spPr>
            <p:txBody>
              <a:bodyPr wrap="none" rtlCol="0">
                <a:spAutoFit/>
              </a:bodyPr>
              <a:lstStyle/>
              <a:p>
                <a14:m>
                  <m:oMath xmlns:m="http://schemas.openxmlformats.org/officeDocument/2006/math" xmlns="">
                    <m:r>
                      <a:rPr lang="en-US" sz="2400" b="1" i="1" dirty="0">
                        <a:latin typeface="Cambria Math" panose="02040503050406030204" pitchFamily="18" charset="0"/>
                        <a:ea typeface="Cambria Math" panose="02040503050406030204" pitchFamily="18" charset="0"/>
                      </a:rPr>
                      <m:t>∞</m:t>
                    </m:r>
                  </m:oMath>
                </a14:m>
                <a:r>
                  <a:rPr lang="en-US" sz="2400" b="1" dirty="0"/>
                  <a:t> topics</a:t>
                </a:r>
              </a:p>
            </p:txBody>
          </p:sp>
        </mc:Choice>
        <mc:Fallback xmlns="">
          <p:sp>
            <p:nvSpPr>
              <p:cNvPr id="56" name="TextBox 55"/>
              <p:cNvSpPr txBox="1">
                <a:spLocks noRot="1" noChangeAspect="1" noMove="1" noResize="1" noEditPoints="1" noAdjustHandles="1" noChangeArrowheads="1" noChangeShapeType="1" noTextEdit="1"/>
              </p:cNvSpPr>
              <p:nvPr/>
            </p:nvSpPr>
            <p:spPr>
              <a:xfrm>
                <a:off x="9333079" y="1276463"/>
                <a:ext cx="1295676" cy="461665"/>
              </a:xfrm>
              <a:prstGeom prst="rect">
                <a:avLst/>
              </a:prstGeom>
              <a:blipFill>
                <a:blip r:embed="rId3"/>
                <a:stretch>
                  <a:fillRect t="-10526" r="-4695" b="-28947"/>
                </a:stretch>
              </a:blipFill>
            </p:spPr>
            <p:txBody>
              <a:bodyPr/>
              <a:lstStyle/>
              <a:p>
                <a:r>
                  <a:rPr lang="en-US">
                    <a:noFill/>
                  </a:rPr>
                  <a:t> </a:t>
                </a:r>
              </a:p>
            </p:txBody>
          </p:sp>
        </mc:Fallback>
      </mc:AlternateContent>
      <p:sp>
        <p:nvSpPr>
          <p:cNvPr id="58" name="Flowchart: Multidocument 57"/>
          <p:cNvSpPr/>
          <p:nvPr/>
        </p:nvSpPr>
        <p:spPr>
          <a:xfrm>
            <a:off x="9428630" y="5318415"/>
            <a:ext cx="1104574" cy="717071"/>
          </a:xfrm>
          <a:prstGeom prst="flowChartMultidocument">
            <a:avLst/>
          </a:prstGeom>
          <a:solidFill>
            <a:schemeClr val="bg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graphicFrame>
        <p:nvGraphicFramePr>
          <p:cNvPr id="59" name="Chart 58"/>
          <p:cNvGraphicFramePr/>
          <p:nvPr>
            <p:extLst/>
          </p:nvPr>
        </p:nvGraphicFramePr>
        <p:xfrm>
          <a:off x="2001733" y="1785260"/>
          <a:ext cx="1484072" cy="984309"/>
        </p:xfrm>
        <a:graphic>
          <a:graphicData uri="http://schemas.openxmlformats.org/drawingml/2006/chart">
            <c:chart xmlns:c="http://schemas.openxmlformats.org/drawingml/2006/chart" xmlns:r="http://schemas.openxmlformats.org/officeDocument/2006/relationships" r:id="rId4"/>
          </a:graphicData>
        </a:graphic>
      </p:graphicFrame>
      <mc:AlternateContent xmlns:mc="http://schemas.openxmlformats.org/markup-compatibility/2006" xmlns:a14="http://schemas.microsoft.com/office/drawing/2010/main">
        <mc:Choice Requires="a14">
          <p:sp>
            <p:nvSpPr>
              <p:cNvPr id="60" name="TextBox 59"/>
              <p:cNvSpPr txBox="1"/>
              <p:nvPr/>
            </p:nvSpPr>
            <p:spPr>
              <a:xfrm>
                <a:off x="2351130" y="1897978"/>
                <a:ext cx="698427" cy="646331"/>
              </a:xfrm>
              <a:prstGeom prst="rect">
                <a:avLst/>
              </a:prstGeom>
              <a:noFill/>
            </p:spPr>
            <p:txBody>
              <a:bodyPr wrap="square" rtlCol="0">
                <a:spAutoFit/>
              </a:bodyPr>
              <a:lstStyle/>
              <a:p>
                <a14:m>
                  <m:oMathPara xmlns:m="http://schemas.openxmlformats.org/officeDocument/2006/math" xmlns="">
                    <m:oMathParaPr>
                      <m:jc m:val="centerGroup"/>
                    </m:oMathParaPr>
                    <m:oMath xmlns:m="http://schemas.openxmlformats.org/officeDocument/2006/math">
                      <m:sSub>
                        <m:sSubPr>
                          <m:ctrlPr>
                            <a:rPr lang="en-US" sz="3600" b="1" i="1">
                              <a:solidFill>
                                <a:srgbClr val="C00000"/>
                              </a:solidFill>
                              <a:latin typeface="Cambria Math" panose="02040503050406030204" pitchFamily="18" charset="0"/>
                            </a:rPr>
                          </m:ctrlPr>
                        </m:sSubPr>
                        <m:e>
                          <m:r>
                            <a:rPr lang="en-US" sz="3600" b="1" i="1">
                              <a:solidFill>
                                <a:srgbClr val="C00000"/>
                              </a:solidFill>
                              <a:latin typeface="Cambria Math" panose="02040503050406030204" pitchFamily="18" charset="0"/>
                            </a:rPr>
                            <m:t>𝑮</m:t>
                          </m:r>
                        </m:e>
                        <m:sub>
                          <m:r>
                            <a:rPr lang="en-US" sz="3600" b="1" i="1">
                              <a:solidFill>
                                <a:srgbClr val="C00000"/>
                              </a:solidFill>
                              <a:latin typeface="Cambria Math" panose="02040503050406030204" pitchFamily="18" charset="0"/>
                            </a:rPr>
                            <m:t>𝒅</m:t>
                          </m:r>
                        </m:sub>
                      </m:sSub>
                    </m:oMath>
                  </m:oMathPara>
                </a14:m>
                <a:endParaRPr lang="en-US" sz="3600" b="1" dirty="0">
                  <a:solidFill>
                    <a:srgbClr val="C00000"/>
                  </a:solidFill>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2351130" y="1897978"/>
                <a:ext cx="698427" cy="64633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p:cNvSpPr txBox="1"/>
              <p:nvPr/>
            </p:nvSpPr>
            <p:spPr>
              <a:xfrm>
                <a:off x="2579353" y="2711154"/>
                <a:ext cx="351956" cy="307777"/>
              </a:xfrm>
              <a:prstGeom prst="rect">
                <a:avLst/>
              </a:prstGeom>
              <a:noFill/>
            </p:spPr>
            <p:txBody>
              <a:bodyPr wrap="square" rtlCol="0">
                <a:spAutoFit/>
              </a:bodyPr>
              <a:lstStyle/>
              <a:p>
                <a14:m>
                  <m:oMathPara xmlns:m="http://schemas.openxmlformats.org/officeDocument/2006/math" xmlns="">
                    <m:oMathParaPr>
                      <m:jc m:val="centerGroup"/>
                    </m:oMathParaPr>
                    <m:oMath xmlns:m="http://schemas.openxmlformats.org/officeDocument/2006/math">
                      <m:sSub>
                        <m:sSubPr>
                          <m:ctrlPr>
                            <a:rPr lang="en-US" sz="1400" b="1" i="1">
                              <a:solidFill>
                                <a:srgbClr val="C00000"/>
                              </a:solidFill>
                              <a:latin typeface="Cambria Math" panose="02040503050406030204" pitchFamily="18" charset="0"/>
                            </a:rPr>
                          </m:ctrlPr>
                        </m:sSubPr>
                        <m:e>
                          <m:r>
                            <a:rPr lang="en-US" sz="1400" b="1" i="1">
                              <a:solidFill>
                                <a:srgbClr val="C00000"/>
                              </a:solidFill>
                              <a:latin typeface="Cambria Math" panose="02040503050406030204" pitchFamily="18" charset="0"/>
                              <a:ea typeface="Cambria Math" panose="02040503050406030204" pitchFamily="18" charset="0"/>
                            </a:rPr>
                            <m:t>𝜷</m:t>
                          </m:r>
                        </m:e>
                        <m:sub>
                          <m:r>
                            <a:rPr lang="en-US" sz="1400" b="1" i="1">
                              <a:solidFill>
                                <a:srgbClr val="C00000"/>
                              </a:solidFill>
                              <a:latin typeface="Cambria Math" panose="02040503050406030204" pitchFamily="18" charset="0"/>
                            </a:rPr>
                            <m:t>𝒅</m:t>
                          </m:r>
                          <m:r>
                            <a:rPr lang="en-US" sz="1400" b="1" i="1">
                              <a:solidFill>
                                <a:srgbClr val="C00000"/>
                              </a:solidFill>
                              <a:latin typeface="Cambria Math" panose="02040503050406030204" pitchFamily="18" charset="0"/>
                            </a:rPr>
                            <m:t>𝟏</m:t>
                          </m:r>
                        </m:sub>
                      </m:sSub>
                    </m:oMath>
                  </m:oMathPara>
                </a14:m>
                <a:endParaRPr lang="en-US" sz="1400" b="1" dirty="0">
                  <a:solidFill>
                    <a:srgbClr val="C00000"/>
                  </a:solidFill>
                </a:endParaRPr>
              </a:p>
            </p:txBody>
          </p:sp>
        </mc:Choice>
        <mc:Fallback xmlns="">
          <p:sp>
            <p:nvSpPr>
              <p:cNvPr id="61" name="TextBox 60"/>
              <p:cNvSpPr txBox="1">
                <a:spLocks noRot="1" noChangeAspect="1" noMove="1" noResize="1" noEditPoints="1" noAdjustHandles="1" noChangeArrowheads="1" noChangeShapeType="1" noTextEdit="1"/>
              </p:cNvSpPr>
              <p:nvPr/>
            </p:nvSpPr>
            <p:spPr>
              <a:xfrm>
                <a:off x="2579353" y="2711154"/>
                <a:ext cx="351956" cy="307777"/>
              </a:xfrm>
              <a:prstGeom prst="rect">
                <a:avLst/>
              </a:prstGeom>
              <a:blipFill>
                <a:blip r:embed="rId6"/>
                <a:stretch>
                  <a:fillRect r="-20690"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a:off x="2582148" y="2980167"/>
                <a:ext cx="351956" cy="307777"/>
              </a:xfrm>
              <a:prstGeom prst="rect">
                <a:avLst/>
              </a:prstGeom>
              <a:noFill/>
            </p:spPr>
            <p:txBody>
              <a:bodyPr wrap="square" rtlCol="0">
                <a:spAutoFit/>
              </a:bodyPr>
              <a:lstStyle/>
              <a:p>
                <a14:m>
                  <m:oMathPara xmlns:m="http://schemas.openxmlformats.org/officeDocument/2006/math" xmlns="">
                    <m:oMathParaPr>
                      <m:jc m:val="centerGroup"/>
                    </m:oMathParaPr>
                    <m:oMath xmlns:m="http://schemas.openxmlformats.org/officeDocument/2006/math">
                      <m:sSub>
                        <m:sSubPr>
                          <m:ctrlPr>
                            <a:rPr lang="en-US" sz="1400" b="1" i="1">
                              <a:solidFill>
                                <a:srgbClr val="C00000"/>
                              </a:solidFill>
                              <a:latin typeface="Cambria Math" panose="02040503050406030204" pitchFamily="18" charset="0"/>
                            </a:rPr>
                          </m:ctrlPr>
                        </m:sSubPr>
                        <m:e>
                          <m:r>
                            <a:rPr lang="en-US" sz="1400" b="1" i="1">
                              <a:solidFill>
                                <a:srgbClr val="C00000"/>
                              </a:solidFill>
                              <a:latin typeface="Cambria Math" panose="02040503050406030204" pitchFamily="18" charset="0"/>
                              <a:ea typeface="Cambria Math" panose="02040503050406030204" pitchFamily="18" charset="0"/>
                            </a:rPr>
                            <m:t>𝜷</m:t>
                          </m:r>
                        </m:e>
                        <m:sub>
                          <m:r>
                            <a:rPr lang="en-US" sz="1400" b="1" i="1">
                              <a:solidFill>
                                <a:srgbClr val="C00000"/>
                              </a:solidFill>
                              <a:latin typeface="Cambria Math" panose="02040503050406030204" pitchFamily="18" charset="0"/>
                            </a:rPr>
                            <m:t>𝒅</m:t>
                          </m:r>
                          <m:r>
                            <a:rPr lang="en-US" sz="1400" b="1" i="1">
                              <a:solidFill>
                                <a:srgbClr val="C00000"/>
                              </a:solidFill>
                              <a:latin typeface="Cambria Math" panose="02040503050406030204" pitchFamily="18" charset="0"/>
                            </a:rPr>
                            <m:t>𝟐</m:t>
                          </m:r>
                        </m:sub>
                      </m:sSub>
                    </m:oMath>
                  </m:oMathPara>
                </a14:m>
                <a:endParaRPr lang="en-US" sz="1400" b="1" dirty="0">
                  <a:solidFill>
                    <a:srgbClr val="C00000"/>
                  </a:solidFill>
                </a:endParaRPr>
              </a:p>
            </p:txBody>
          </p:sp>
        </mc:Choice>
        <mc:Fallback xmlns="">
          <p:sp>
            <p:nvSpPr>
              <p:cNvPr id="62" name="TextBox 61"/>
              <p:cNvSpPr txBox="1">
                <a:spLocks noRot="1" noChangeAspect="1" noMove="1" noResize="1" noEditPoints="1" noAdjustHandles="1" noChangeArrowheads="1" noChangeShapeType="1" noTextEdit="1"/>
              </p:cNvSpPr>
              <p:nvPr/>
            </p:nvSpPr>
            <p:spPr>
              <a:xfrm>
                <a:off x="2582148" y="2980167"/>
                <a:ext cx="351956" cy="307777"/>
              </a:xfrm>
              <a:prstGeom prst="rect">
                <a:avLst/>
              </a:prstGeom>
              <a:blipFill>
                <a:blip r:embed="rId7"/>
                <a:stretch>
                  <a:fillRect r="-22807"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p:cNvSpPr txBox="1"/>
              <p:nvPr/>
            </p:nvSpPr>
            <p:spPr>
              <a:xfrm>
                <a:off x="2572439" y="3246880"/>
                <a:ext cx="351956" cy="307777"/>
              </a:xfrm>
              <a:prstGeom prst="rect">
                <a:avLst/>
              </a:prstGeom>
              <a:noFill/>
            </p:spPr>
            <p:txBody>
              <a:bodyPr wrap="square" rtlCol="0">
                <a:spAutoFit/>
              </a:bodyPr>
              <a:lstStyle/>
              <a:p>
                <a14:m>
                  <m:oMathPara xmlns:m="http://schemas.openxmlformats.org/officeDocument/2006/math" xmlns="">
                    <m:oMathParaPr>
                      <m:jc m:val="centerGroup"/>
                    </m:oMathParaPr>
                    <m:oMath xmlns:m="http://schemas.openxmlformats.org/officeDocument/2006/math">
                      <m:sSub>
                        <m:sSubPr>
                          <m:ctrlPr>
                            <a:rPr lang="en-US" sz="1400" b="1" i="1">
                              <a:solidFill>
                                <a:srgbClr val="C00000"/>
                              </a:solidFill>
                              <a:latin typeface="Cambria Math" panose="02040503050406030204" pitchFamily="18" charset="0"/>
                            </a:rPr>
                          </m:ctrlPr>
                        </m:sSubPr>
                        <m:e>
                          <m:r>
                            <a:rPr lang="en-US" sz="1400" b="1" i="1">
                              <a:solidFill>
                                <a:srgbClr val="C00000"/>
                              </a:solidFill>
                              <a:latin typeface="Cambria Math" panose="02040503050406030204" pitchFamily="18" charset="0"/>
                              <a:ea typeface="Cambria Math" panose="02040503050406030204" pitchFamily="18" charset="0"/>
                            </a:rPr>
                            <m:t>𝜷</m:t>
                          </m:r>
                        </m:e>
                        <m:sub>
                          <m:r>
                            <a:rPr lang="en-US" sz="1400" b="1" i="1">
                              <a:solidFill>
                                <a:srgbClr val="C00000"/>
                              </a:solidFill>
                              <a:latin typeface="Cambria Math" panose="02040503050406030204" pitchFamily="18" charset="0"/>
                            </a:rPr>
                            <m:t>𝒅</m:t>
                          </m:r>
                          <m:r>
                            <a:rPr lang="en-US" sz="1400" b="1" i="1">
                              <a:solidFill>
                                <a:srgbClr val="C00000"/>
                              </a:solidFill>
                              <a:latin typeface="Cambria Math" panose="02040503050406030204" pitchFamily="18" charset="0"/>
                            </a:rPr>
                            <m:t>𝟑</m:t>
                          </m:r>
                        </m:sub>
                      </m:sSub>
                    </m:oMath>
                  </m:oMathPara>
                </a14:m>
                <a:endParaRPr lang="en-US" sz="1400" b="1" dirty="0">
                  <a:solidFill>
                    <a:srgbClr val="C00000"/>
                  </a:solidFill>
                </a:endParaRPr>
              </a:p>
            </p:txBody>
          </p:sp>
        </mc:Choice>
        <mc:Fallback xmlns="">
          <p:sp>
            <p:nvSpPr>
              <p:cNvPr id="63" name="TextBox 62"/>
              <p:cNvSpPr txBox="1">
                <a:spLocks noRot="1" noChangeAspect="1" noMove="1" noResize="1" noEditPoints="1" noAdjustHandles="1" noChangeArrowheads="1" noChangeShapeType="1" noTextEdit="1"/>
              </p:cNvSpPr>
              <p:nvPr/>
            </p:nvSpPr>
            <p:spPr>
              <a:xfrm>
                <a:off x="2572439" y="3246880"/>
                <a:ext cx="351956" cy="307777"/>
              </a:xfrm>
              <a:prstGeom prst="rect">
                <a:avLst/>
              </a:prstGeom>
              <a:blipFill>
                <a:blip r:embed="rId8"/>
                <a:stretch>
                  <a:fillRect r="-20690"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p:cNvSpPr txBox="1"/>
              <p:nvPr/>
            </p:nvSpPr>
            <p:spPr>
              <a:xfrm>
                <a:off x="2575234" y="3515893"/>
                <a:ext cx="351956" cy="307777"/>
              </a:xfrm>
              <a:prstGeom prst="rect">
                <a:avLst/>
              </a:prstGeom>
              <a:noFill/>
            </p:spPr>
            <p:txBody>
              <a:bodyPr wrap="square" rtlCol="0">
                <a:spAutoFit/>
              </a:bodyPr>
              <a:lstStyle/>
              <a:p>
                <a14:m>
                  <m:oMathPara xmlns:m="http://schemas.openxmlformats.org/officeDocument/2006/math" xmlns="">
                    <m:oMathParaPr>
                      <m:jc m:val="centerGroup"/>
                    </m:oMathParaPr>
                    <m:oMath xmlns:m="http://schemas.openxmlformats.org/officeDocument/2006/math">
                      <m:sSub>
                        <m:sSubPr>
                          <m:ctrlPr>
                            <a:rPr lang="en-US" sz="1400" b="1" i="1">
                              <a:solidFill>
                                <a:srgbClr val="C00000"/>
                              </a:solidFill>
                              <a:latin typeface="Cambria Math" panose="02040503050406030204" pitchFamily="18" charset="0"/>
                            </a:rPr>
                          </m:ctrlPr>
                        </m:sSubPr>
                        <m:e>
                          <m:r>
                            <a:rPr lang="en-US" sz="1400" b="1" i="1">
                              <a:solidFill>
                                <a:srgbClr val="C00000"/>
                              </a:solidFill>
                              <a:latin typeface="Cambria Math" panose="02040503050406030204" pitchFamily="18" charset="0"/>
                              <a:ea typeface="Cambria Math" panose="02040503050406030204" pitchFamily="18" charset="0"/>
                            </a:rPr>
                            <m:t>𝜷</m:t>
                          </m:r>
                        </m:e>
                        <m:sub>
                          <m:r>
                            <a:rPr lang="en-US" sz="1400" b="1" i="1">
                              <a:solidFill>
                                <a:srgbClr val="C00000"/>
                              </a:solidFill>
                              <a:latin typeface="Cambria Math" panose="02040503050406030204" pitchFamily="18" charset="0"/>
                            </a:rPr>
                            <m:t>𝒅</m:t>
                          </m:r>
                          <m:r>
                            <a:rPr lang="en-US" sz="1400" b="1" i="1">
                              <a:solidFill>
                                <a:srgbClr val="C00000"/>
                              </a:solidFill>
                              <a:latin typeface="Cambria Math" panose="02040503050406030204" pitchFamily="18" charset="0"/>
                            </a:rPr>
                            <m:t>𝟒</m:t>
                          </m:r>
                        </m:sub>
                      </m:sSub>
                    </m:oMath>
                  </m:oMathPara>
                </a14:m>
                <a:endParaRPr lang="en-US" sz="1400" b="1" dirty="0">
                  <a:solidFill>
                    <a:srgbClr val="C00000"/>
                  </a:solidFill>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2575234" y="3515893"/>
                <a:ext cx="351956" cy="307777"/>
              </a:xfrm>
              <a:prstGeom prst="rect">
                <a:avLst/>
              </a:prstGeom>
              <a:blipFill>
                <a:blip r:embed="rId9"/>
                <a:stretch>
                  <a:fillRect r="-20690"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p:cNvSpPr txBox="1"/>
              <p:nvPr/>
            </p:nvSpPr>
            <p:spPr>
              <a:xfrm>
                <a:off x="2583472" y="3768617"/>
                <a:ext cx="351956" cy="307777"/>
              </a:xfrm>
              <a:prstGeom prst="rect">
                <a:avLst/>
              </a:prstGeom>
              <a:noFill/>
            </p:spPr>
            <p:txBody>
              <a:bodyPr wrap="square" rtlCol="0">
                <a:spAutoFit/>
              </a:bodyPr>
              <a:lstStyle/>
              <a:p>
                <a14:m>
                  <m:oMathPara xmlns:m="http://schemas.openxmlformats.org/officeDocument/2006/math" xmlns="">
                    <m:oMathParaPr>
                      <m:jc m:val="centerGroup"/>
                    </m:oMathParaPr>
                    <m:oMath xmlns:m="http://schemas.openxmlformats.org/officeDocument/2006/math">
                      <m:sSub>
                        <m:sSubPr>
                          <m:ctrlPr>
                            <a:rPr lang="en-US" sz="1400" b="1" i="1">
                              <a:solidFill>
                                <a:srgbClr val="C00000"/>
                              </a:solidFill>
                              <a:latin typeface="Cambria Math" panose="02040503050406030204" pitchFamily="18" charset="0"/>
                            </a:rPr>
                          </m:ctrlPr>
                        </m:sSubPr>
                        <m:e>
                          <m:r>
                            <a:rPr lang="en-US" sz="1400" b="1" i="1">
                              <a:solidFill>
                                <a:srgbClr val="C00000"/>
                              </a:solidFill>
                              <a:latin typeface="Cambria Math" panose="02040503050406030204" pitchFamily="18" charset="0"/>
                              <a:ea typeface="Cambria Math" panose="02040503050406030204" pitchFamily="18" charset="0"/>
                            </a:rPr>
                            <m:t>𝜷</m:t>
                          </m:r>
                        </m:e>
                        <m:sub>
                          <m:r>
                            <a:rPr lang="en-US" sz="1400" b="1" i="1">
                              <a:solidFill>
                                <a:srgbClr val="C00000"/>
                              </a:solidFill>
                              <a:latin typeface="Cambria Math" panose="02040503050406030204" pitchFamily="18" charset="0"/>
                            </a:rPr>
                            <m:t>𝒅</m:t>
                          </m:r>
                          <m:r>
                            <a:rPr lang="en-US" sz="1400" b="1" i="1">
                              <a:solidFill>
                                <a:srgbClr val="C00000"/>
                              </a:solidFill>
                              <a:latin typeface="Cambria Math" panose="02040503050406030204" pitchFamily="18" charset="0"/>
                            </a:rPr>
                            <m:t>𝟓</m:t>
                          </m:r>
                        </m:sub>
                      </m:sSub>
                    </m:oMath>
                  </m:oMathPara>
                </a14:m>
                <a:endParaRPr lang="en-US" sz="1400" b="1" dirty="0">
                  <a:solidFill>
                    <a:srgbClr val="C00000"/>
                  </a:solidFill>
                </a:endParaRPr>
              </a:p>
            </p:txBody>
          </p:sp>
        </mc:Choice>
        <mc:Fallback xmlns="">
          <p:sp>
            <p:nvSpPr>
              <p:cNvPr id="65" name="TextBox 64"/>
              <p:cNvSpPr txBox="1">
                <a:spLocks noRot="1" noChangeAspect="1" noMove="1" noResize="1" noEditPoints="1" noAdjustHandles="1" noChangeArrowheads="1" noChangeShapeType="1" noTextEdit="1"/>
              </p:cNvSpPr>
              <p:nvPr/>
            </p:nvSpPr>
            <p:spPr>
              <a:xfrm>
                <a:off x="2583472" y="3768617"/>
                <a:ext cx="351956" cy="307777"/>
              </a:xfrm>
              <a:prstGeom prst="rect">
                <a:avLst/>
              </a:prstGeom>
              <a:blipFill>
                <a:blip r:embed="rId10"/>
                <a:stretch>
                  <a:fillRect r="-20690"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p:cNvSpPr txBox="1"/>
              <p:nvPr/>
            </p:nvSpPr>
            <p:spPr>
              <a:xfrm>
                <a:off x="2586267" y="4037630"/>
                <a:ext cx="351956" cy="307777"/>
              </a:xfrm>
              <a:prstGeom prst="rect">
                <a:avLst/>
              </a:prstGeom>
              <a:noFill/>
            </p:spPr>
            <p:txBody>
              <a:bodyPr wrap="square" rtlCol="0">
                <a:spAutoFit/>
              </a:bodyPr>
              <a:lstStyle/>
              <a:p>
                <a14:m>
                  <m:oMathPara xmlns:m="http://schemas.openxmlformats.org/officeDocument/2006/math" xmlns="">
                    <m:oMathParaPr>
                      <m:jc m:val="centerGroup"/>
                    </m:oMathParaPr>
                    <m:oMath xmlns:m="http://schemas.openxmlformats.org/officeDocument/2006/math">
                      <m:sSub>
                        <m:sSubPr>
                          <m:ctrlPr>
                            <a:rPr lang="en-US" sz="1400" b="1" i="1">
                              <a:solidFill>
                                <a:srgbClr val="C00000"/>
                              </a:solidFill>
                              <a:latin typeface="Cambria Math" panose="02040503050406030204" pitchFamily="18" charset="0"/>
                            </a:rPr>
                          </m:ctrlPr>
                        </m:sSubPr>
                        <m:e>
                          <m:r>
                            <a:rPr lang="en-US" sz="1400" b="1" i="1">
                              <a:solidFill>
                                <a:srgbClr val="C00000"/>
                              </a:solidFill>
                              <a:latin typeface="Cambria Math" panose="02040503050406030204" pitchFamily="18" charset="0"/>
                              <a:ea typeface="Cambria Math" panose="02040503050406030204" pitchFamily="18" charset="0"/>
                            </a:rPr>
                            <m:t>𝜷</m:t>
                          </m:r>
                        </m:e>
                        <m:sub>
                          <m:r>
                            <a:rPr lang="en-US" sz="1400" b="1" i="1">
                              <a:solidFill>
                                <a:srgbClr val="C00000"/>
                              </a:solidFill>
                              <a:latin typeface="Cambria Math" panose="02040503050406030204" pitchFamily="18" charset="0"/>
                            </a:rPr>
                            <m:t>𝒅</m:t>
                          </m:r>
                          <m:r>
                            <a:rPr lang="en-US" sz="1400" b="1" i="1">
                              <a:solidFill>
                                <a:srgbClr val="C00000"/>
                              </a:solidFill>
                              <a:latin typeface="Cambria Math" panose="02040503050406030204" pitchFamily="18" charset="0"/>
                            </a:rPr>
                            <m:t>𝟔</m:t>
                          </m:r>
                        </m:sub>
                      </m:sSub>
                    </m:oMath>
                  </m:oMathPara>
                </a14:m>
                <a:endParaRPr lang="en-US" sz="1400" b="1" dirty="0">
                  <a:solidFill>
                    <a:srgbClr val="C00000"/>
                  </a:solidFill>
                </a:endParaRPr>
              </a:p>
            </p:txBody>
          </p:sp>
        </mc:Choice>
        <mc:Fallback xmlns="">
          <p:sp>
            <p:nvSpPr>
              <p:cNvPr id="66" name="TextBox 65"/>
              <p:cNvSpPr txBox="1">
                <a:spLocks noRot="1" noChangeAspect="1" noMove="1" noResize="1" noEditPoints="1" noAdjustHandles="1" noChangeArrowheads="1" noChangeShapeType="1" noTextEdit="1"/>
              </p:cNvSpPr>
              <p:nvPr/>
            </p:nvSpPr>
            <p:spPr>
              <a:xfrm>
                <a:off x="2586267" y="4037630"/>
                <a:ext cx="351956" cy="307777"/>
              </a:xfrm>
              <a:prstGeom prst="rect">
                <a:avLst/>
              </a:prstGeom>
              <a:blipFill>
                <a:blip r:embed="rId11"/>
                <a:stretch>
                  <a:fillRect r="-20690"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p:cNvSpPr txBox="1"/>
              <p:nvPr/>
            </p:nvSpPr>
            <p:spPr>
              <a:xfrm>
                <a:off x="2576558" y="4304343"/>
                <a:ext cx="351956" cy="307777"/>
              </a:xfrm>
              <a:prstGeom prst="rect">
                <a:avLst/>
              </a:prstGeom>
              <a:noFill/>
            </p:spPr>
            <p:txBody>
              <a:bodyPr wrap="square" rtlCol="0">
                <a:spAutoFit/>
              </a:bodyPr>
              <a:lstStyle/>
              <a:p>
                <a14:m>
                  <m:oMathPara xmlns:m="http://schemas.openxmlformats.org/officeDocument/2006/math" xmlns="">
                    <m:oMathParaPr>
                      <m:jc m:val="centerGroup"/>
                    </m:oMathParaPr>
                    <m:oMath xmlns:m="http://schemas.openxmlformats.org/officeDocument/2006/math">
                      <m:sSub>
                        <m:sSubPr>
                          <m:ctrlPr>
                            <a:rPr lang="en-US" sz="1400" b="1" i="1">
                              <a:solidFill>
                                <a:srgbClr val="C00000"/>
                              </a:solidFill>
                              <a:latin typeface="Cambria Math" panose="02040503050406030204" pitchFamily="18" charset="0"/>
                            </a:rPr>
                          </m:ctrlPr>
                        </m:sSubPr>
                        <m:e>
                          <m:r>
                            <a:rPr lang="en-US" sz="1400" b="1" i="1">
                              <a:solidFill>
                                <a:srgbClr val="C00000"/>
                              </a:solidFill>
                              <a:latin typeface="Cambria Math" panose="02040503050406030204" pitchFamily="18" charset="0"/>
                              <a:ea typeface="Cambria Math" panose="02040503050406030204" pitchFamily="18" charset="0"/>
                            </a:rPr>
                            <m:t>𝜷</m:t>
                          </m:r>
                        </m:e>
                        <m:sub>
                          <m:r>
                            <a:rPr lang="en-US" sz="1400" b="1" i="1">
                              <a:solidFill>
                                <a:srgbClr val="C00000"/>
                              </a:solidFill>
                              <a:latin typeface="Cambria Math" panose="02040503050406030204" pitchFamily="18" charset="0"/>
                            </a:rPr>
                            <m:t>𝒅</m:t>
                          </m:r>
                          <m:r>
                            <a:rPr lang="en-US" sz="1400" b="1" i="1">
                              <a:solidFill>
                                <a:srgbClr val="C00000"/>
                              </a:solidFill>
                              <a:latin typeface="Cambria Math" panose="02040503050406030204" pitchFamily="18" charset="0"/>
                            </a:rPr>
                            <m:t>𝟕</m:t>
                          </m:r>
                        </m:sub>
                      </m:sSub>
                    </m:oMath>
                  </m:oMathPara>
                </a14:m>
                <a:endParaRPr lang="en-US" sz="1400" b="1" dirty="0">
                  <a:solidFill>
                    <a:srgbClr val="C00000"/>
                  </a:solidFill>
                </a:endParaRPr>
              </a:p>
            </p:txBody>
          </p:sp>
        </mc:Choice>
        <mc:Fallback xmlns="">
          <p:sp>
            <p:nvSpPr>
              <p:cNvPr id="67" name="TextBox 66"/>
              <p:cNvSpPr txBox="1">
                <a:spLocks noRot="1" noChangeAspect="1" noMove="1" noResize="1" noEditPoints="1" noAdjustHandles="1" noChangeArrowheads="1" noChangeShapeType="1" noTextEdit="1"/>
              </p:cNvSpPr>
              <p:nvPr/>
            </p:nvSpPr>
            <p:spPr>
              <a:xfrm>
                <a:off x="2576558" y="4304343"/>
                <a:ext cx="351956" cy="307777"/>
              </a:xfrm>
              <a:prstGeom prst="rect">
                <a:avLst/>
              </a:prstGeom>
              <a:blipFill>
                <a:blip r:embed="rId12"/>
                <a:stretch>
                  <a:fillRect r="-22807"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p:cNvSpPr txBox="1"/>
              <p:nvPr/>
            </p:nvSpPr>
            <p:spPr>
              <a:xfrm>
                <a:off x="2579353" y="4573356"/>
                <a:ext cx="351956" cy="307777"/>
              </a:xfrm>
              <a:prstGeom prst="rect">
                <a:avLst/>
              </a:prstGeom>
              <a:noFill/>
            </p:spPr>
            <p:txBody>
              <a:bodyPr wrap="square" rtlCol="0">
                <a:spAutoFit/>
              </a:bodyPr>
              <a:lstStyle/>
              <a:p>
                <a14:m>
                  <m:oMathPara xmlns:m="http://schemas.openxmlformats.org/officeDocument/2006/math" xmlns="">
                    <m:oMathParaPr>
                      <m:jc m:val="centerGroup"/>
                    </m:oMathParaPr>
                    <m:oMath xmlns:m="http://schemas.openxmlformats.org/officeDocument/2006/math">
                      <m:sSub>
                        <m:sSubPr>
                          <m:ctrlPr>
                            <a:rPr lang="en-US" sz="1400" b="1" i="1">
                              <a:solidFill>
                                <a:srgbClr val="C00000"/>
                              </a:solidFill>
                              <a:latin typeface="Cambria Math" panose="02040503050406030204" pitchFamily="18" charset="0"/>
                            </a:rPr>
                          </m:ctrlPr>
                        </m:sSubPr>
                        <m:e>
                          <m:r>
                            <a:rPr lang="en-US" sz="1400" b="1" i="1">
                              <a:solidFill>
                                <a:srgbClr val="C00000"/>
                              </a:solidFill>
                              <a:latin typeface="Cambria Math" panose="02040503050406030204" pitchFamily="18" charset="0"/>
                              <a:ea typeface="Cambria Math" panose="02040503050406030204" pitchFamily="18" charset="0"/>
                            </a:rPr>
                            <m:t>𝜷</m:t>
                          </m:r>
                        </m:e>
                        <m:sub>
                          <m:r>
                            <a:rPr lang="en-US" sz="1400" b="1" i="1">
                              <a:solidFill>
                                <a:srgbClr val="C00000"/>
                              </a:solidFill>
                              <a:latin typeface="Cambria Math" panose="02040503050406030204" pitchFamily="18" charset="0"/>
                            </a:rPr>
                            <m:t>𝒅</m:t>
                          </m:r>
                          <m:r>
                            <a:rPr lang="en-US" sz="1400" b="1" i="1">
                              <a:solidFill>
                                <a:srgbClr val="C00000"/>
                              </a:solidFill>
                              <a:latin typeface="Cambria Math" panose="02040503050406030204" pitchFamily="18" charset="0"/>
                            </a:rPr>
                            <m:t>𝟖</m:t>
                          </m:r>
                        </m:sub>
                      </m:sSub>
                    </m:oMath>
                  </m:oMathPara>
                </a14:m>
                <a:endParaRPr lang="en-US" sz="1400" b="1" dirty="0">
                  <a:solidFill>
                    <a:srgbClr val="C00000"/>
                  </a:solidFill>
                </a:endParaRPr>
              </a:p>
            </p:txBody>
          </p:sp>
        </mc:Choice>
        <mc:Fallback xmlns="">
          <p:sp>
            <p:nvSpPr>
              <p:cNvPr id="68" name="TextBox 67"/>
              <p:cNvSpPr txBox="1">
                <a:spLocks noRot="1" noChangeAspect="1" noMove="1" noResize="1" noEditPoints="1" noAdjustHandles="1" noChangeArrowheads="1" noChangeShapeType="1" noTextEdit="1"/>
              </p:cNvSpPr>
              <p:nvPr/>
            </p:nvSpPr>
            <p:spPr>
              <a:xfrm>
                <a:off x="2579353" y="4573356"/>
                <a:ext cx="351956" cy="307777"/>
              </a:xfrm>
              <a:prstGeom prst="rect">
                <a:avLst/>
              </a:prstGeom>
              <a:blipFill>
                <a:blip r:embed="rId13"/>
                <a:stretch>
                  <a:fillRect r="-20690"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p:cNvSpPr txBox="1"/>
              <p:nvPr/>
            </p:nvSpPr>
            <p:spPr>
              <a:xfrm>
                <a:off x="2572439" y="4808939"/>
                <a:ext cx="351956" cy="307777"/>
              </a:xfrm>
              <a:prstGeom prst="rect">
                <a:avLst/>
              </a:prstGeom>
              <a:noFill/>
            </p:spPr>
            <p:txBody>
              <a:bodyPr wrap="square" rtlCol="0">
                <a:spAutoFit/>
              </a:bodyPr>
              <a:lstStyle/>
              <a:p>
                <a14:m>
                  <m:oMathPara xmlns:m="http://schemas.openxmlformats.org/officeDocument/2006/math" xmlns="">
                    <m:oMathParaPr>
                      <m:jc m:val="centerGroup"/>
                    </m:oMathParaPr>
                    <m:oMath xmlns:m="http://schemas.openxmlformats.org/officeDocument/2006/math">
                      <m:sSub>
                        <m:sSubPr>
                          <m:ctrlPr>
                            <a:rPr lang="en-US" sz="1400" b="1" i="1">
                              <a:solidFill>
                                <a:srgbClr val="C00000"/>
                              </a:solidFill>
                              <a:latin typeface="Cambria Math" panose="02040503050406030204" pitchFamily="18" charset="0"/>
                            </a:rPr>
                          </m:ctrlPr>
                        </m:sSubPr>
                        <m:e>
                          <m:r>
                            <a:rPr lang="en-US" sz="1400" b="1" i="1">
                              <a:solidFill>
                                <a:srgbClr val="C00000"/>
                              </a:solidFill>
                              <a:latin typeface="Cambria Math" panose="02040503050406030204" pitchFamily="18" charset="0"/>
                              <a:ea typeface="Cambria Math" panose="02040503050406030204" pitchFamily="18" charset="0"/>
                            </a:rPr>
                            <m:t>𝜷</m:t>
                          </m:r>
                        </m:e>
                        <m:sub>
                          <m:r>
                            <a:rPr lang="en-US" sz="1400" b="1" i="1">
                              <a:solidFill>
                                <a:srgbClr val="C00000"/>
                              </a:solidFill>
                              <a:latin typeface="Cambria Math" panose="02040503050406030204" pitchFamily="18" charset="0"/>
                            </a:rPr>
                            <m:t>𝒅</m:t>
                          </m:r>
                          <m:r>
                            <a:rPr lang="en-US" sz="1400" b="1" i="1">
                              <a:solidFill>
                                <a:srgbClr val="C00000"/>
                              </a:solidFill>
                              <a:latin typeface="Cambria Math" panose="02040503050406030204" pitchFamily="18" charset="0"/>
                            </a:rPr>
                            <m:t>𝟗</m:t>
                          </m:r>
                        </m:sub>
                      </m:sSub>
                    </m:oMath>
                  </m:oMathPara>
                </a14:m>
                <a:endParaRPr lang="en-US" sz="1400" b="1" dirty="0">
                  <a:solidFill>
                    <a:srgbClr val="C00000"/>
                  </a:solidFill>
                </a:endParaRPr>
              </a:p>
            </p:txBody>
          </p:sp>
        </mc:Choice>
        <mc:Fallback xmlns="">
          <p:sp>
            <p:nvSpPr>
              <p:cNvPr id="69" name="TextBox 68"/>
              <p:cNvSpPr txBox="1">
                <a:spLocks noRot="1" noChangeAspect="1" noMove="1" noResize="1" noEditPoints="1" noAdjustHandles="1" noChangeArrowheads="1" noChangeShapeType="1" noTextEdit="1"/>
              </p:cNvSpPr>
              <p:nvPr/>
            </p:nvSpPr>
            <p:spPr>
              <a:xfrm>
                <a:off x="2572439" y="4808939"/>
                <a:ext cx="351956" cy="307777"/>
              </a:xfrm>
              <a:prstGeom prst="rect">
                <a:avLst/>
              </a:prstGeom>
              <a:blipFill>
                <a:blip r:embed="rId14"/>
                <a:stretch>
                  <a:fillRect r="-20690" b="-8000"/>
                </a:stretch>
              </a:blipFill>
            </p:spPr>
            <p:txBody>
              <a:bodyPr/>
              <a:lstStyle/>
              <a:p>
                <a:r>
                  <a:rPr lang="en-US">
                    <a:noFill/>
                  </a:rPr>
                  <a:t> </a:t>
                </a:r>
              </a:p>
            </p:txBody>
          </p:sp>
        </mc:Fallback>
      </mc:AlternateContent>
      <p:sp>
        <p:nvSpPr>
          <p:cNvPr id="70" name="TextBox 69"/>
          <p:cNvSpPr txBox="1"/>
          <p:nvPr/>
        </p:nvSpPr>
        <p:spPr>
          <a:xfrm>
            <a:off x="2489223" y="5268749"/>
            <a:ext cx="677108" cy="384080"/>
          </a:xfrm>
          <a:prstGeom prst="rect">
            <a:avLst/>
          </a:prstGeom>
          <a:noFill/>
        </p:spPr>
        <p:txBody>
          <a:bodyPr vert="eaVert" wrap="none" rtlCol="0">
            <a:spAutoFit/>
          </a:bodyPr>
          <a:lstStyle/>
          <a:p>
            <a:pPr algn="ctr"/>
            <a:r>
              <a:rPr lang="en-US" sz="3200" b="1" dirty="0"/>
              <a:t>…</a:t>
            </a:r>
            <a:endParaRPr lang="en-US" b="1" dirty="0"/>
          </a:p>
        </p:txBody>
      </p:sp>
      <p:sp>
        <p:nvSpPr>
          <p:cNvPr id="71" name="Striped Right Arrow 70"/>
          <p:cNvSpPr/>
          <p:nvPr/>
        </p:nvSpPr>
        <p:spPr>
          <a:xfrm>
            <a:off x="3591455" y="2921091"/>
            <a:ext cx="1162853" cy="2306906"/>
          </a:xfrm>
          <a:prstGeom prst="striped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4" name="TextBox 73"/>
              <p:cNvSpPr txBox="1"/>
              <p:nvPr/>
            </p:nvSpPr>
            <p:spPr>
              <a:xfrm>
                <a:off x="9631704" y="771310"/>
                <a:ext cx="698427" cy="646331"/>
              </a:xfrm>
              <a:prstGeom prst="rect">
                <a:avLst/>
              </a:prstGeom>
              <a:noFill/>
            </p:spPr>
            <p:txBody>
              <a:bodyPr wrap="square" rtlCol="0">
                <a:spAutoFit/>
              </a:bodyPr>
              <a:lstStyle/>
              <a:p>
                <a14:m>
                  <m:oMathPara xmlns:m="http://schemas.openxmlformats.org/officeDocument/2006/math" xmlns="">
                    <m:oMathParaPr>
                      <m:jc m:val="centerGroup"/>
                    </m:oMathParaPr>
                    <m:oMath xmlns:m="http://schemas.openxmlformats.org/officeDocument/2006/math">
                      <m:sSub>
                        <m:sSubPr>
                          <m:ctrlPr>
                            <a:rPr lang="en-US" sz="3600" b="1" i="1">
                              <a:solidFill>
                                <a:srgbClr val="C00000"/>
                              </a:solidFill>
                              <a:latin typeface="Cambria Math" panose="02040503050406030204" pitchFamily="18" charset="0"/>
                            </a:rPr>
                          </m:ctrlPr>
                        </m:sSubPr>
                        <m:e>
                          <m:r>
                            <a:rPr lang="en-US" sz="3600" b="1" i="1">
                              <a:solidFill>
                                <a:srgbClr val="C00000"/>
                              </a:solidFill>
                              <a:latin typeface="Cambria Math" panose="02040503050406030204" pitchFamily="18" charset="0"/>
                            </a:rPr>
                            <m:t>𝑮</m:t>
                          </m:r>
                        </m:e>
                        <m:sub>
                          <m:r>
                            <a:rPr lang="en-US" sz="3600" b="1" i="1">
                              <a:solidFill>
                                <a:srgbClr val="C00000"/>
                              </a:solidFill>
                              <a:latin typeface="Cambria Math" panose="02040503050406030204" pitchFamily="18" charset="0"/>
                            </a:rPr>
                            <m:t>𝟎</m:t>
                          </m:r>
                        </m:sub>
                      </m:sSub>
                    </m:oMath>
                  </m:oMathPara>
                </a14:m>
                <a:endParaRPr lang="en-US" sz="3600" b="1" dirty="0">
                  <a:solidFill>
                    <a:srgbClr val="C00000"/>
                  </a:solidFill>
                </a:endParaRPr>
              </a:p>
            </p:txBody>
          </p:sp>
        </mc:Choice>
        <mc:Fallback xmlns="">
          <p:sp>
            <p:nvSpPr>
              <p:cNvPr id="74" name="TextBox 73"/>
              <p:cNvSpPr txBox="1">
                <a:spLocks noRot="1" noChangeAspect="1" noMove="1" noResize="1" noEditPoints="1" noAdjustHandles="1" noChangeArrowheads="1" noChangeShapeType="1" noTextEdit="1"/>
              </p:cNvSpPr>
              <p:nvPr/>
            </p:nvSpPr>
            <p:spPr>
              <a:xfrm>
                <a:off x="9631704" y="771310"/>
                <a:ext cx="698427" cy="646331"/>
              </a:xfrm>
              <a:prstGeom prst="rect">
                <a:avLst/>
              </a:prstGeom>
              <a:blipFill>
                <a:blip r:embed="rId15"/>
                <a:stretch>
                  <a:fillRect/>
                </a:stretch>
              </a:blipFill>
            </p:spPr>
            <p:txBody>
              <a:bodyPr/>
              <a:lstStyle/>
              <a:p>
                <a:r>
                  <a:rPr lang="en-US">
                    <a:noFill/>
                  </a:rPr>
                  <a:t> </a:t>
                </a:r>
              </a:p>
            </p:txBody>
          </p:sp>
        </mc:Fallback>
      </mc:AlternateContent>
      <p:sp>
        <p:nvSpPr>
          <p:cNvPr id="76" name="Content Placeholder 2"/>
          <p:cNvSpPr txBox="1">
            <a:spLocks/>
          </p:cNvSpPr>
          <p:nvPr/>
        </p:nvSpPr>
        <p:spPr>
          <a:xfrm>
            <a:off x="1891048" y="594568"/>
            <a:ext cx="7886700" cy="7579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FF0000"/>
              </a:solidFill>
            </a:endParaRPr>
          </a:p>
        </p:txBody>
      </p:sp>
      <p:sp>
        <p:nvSpPr>
          <p:cNvPr id="77" name="Slide Number Placeholder 76"/>
          <p:cNvSpPr>
            <a:spLocks noGrp="1"/>
          </p:cNvSpPr>
          <p:nvPr>
            <p:ph type="sldNum" sz="quarter" idx="12"/>
          </p:nvPr>
        </p:nvSpPr>
        <p:spPr/>
        <p:txBody>
          <a:bodyPr/>
          <a:lstStyle/>
          <a:p>
            <a:fld id="{EA95A752-284A-4133-95AE-4EC9FB72B490}" type="slidenum">
              <a:rPr lang="en-US" smtClean="0"/>
              <a:t>134</a:t>
            </a:fld>
            <a:endParaRPr lang="en-US"/>
          </a:p>
        </p:txBody>
      </p:sp>
      <p:sp>
        <p:nvSpPr>
          <p:cNvPr id="50" name="Striped Right Arrow 49"/>
          <p:cNvSpPr/>
          <p:nvPr/>
        </p:nvSpPr>
        <p:spPr>
          <a:xfrm rot="5400000">
            <a:off x="6658464" y="1082402"/>
            <a:ext cx="417934" cy="2306906"/>
          </a:xfrm>
          <a:prstGeom prst="striped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7" name="TextBox 56"/>
              <p:cNvSpPr txBox="1"/>
              <p:nvPr/>
            </p:nvSpPr>
            <p:spPr>
              <a:xfrm>
                <a:off x="7916596" y="1834688"/>
                <a:ext cx="698427" cy="646331"/>
              </a:xfrm>
              <a:prstGeom prst="rect">
                <a:avLst/>
              </a:prstGeom>
              <a:noFill/>
            </p:spPr>
            <p:txBody>
              <a:bodyPr wrap="square" rtlCol="0">
                <a:spAutoFit/>
              </a:bodyPr>
              <a:lstStyle/>
              <a:p>
                <a14:m>
                  <m:oMathPara xmlns:m="http://schemas.openxmlformats.org/officeDocument/2006/math" xmlns="">
                    <m:oMathParaPr>
                      <m:jc m:val="centerGroup"/>
                    </m:oMathParaPr>
                    <m:oMath xmlns:m="http://schemas.openxmlformats.org/officeDocument/2006/math">
                      <m:r>
                        <a:rPr lang="en-US" sz="3600" b="1" i="1">
                          <a:solidFill>
                            <a:srgbClr val="C00000"/>
                          </a:solidFill>
                          <a:latin typeface="Cambria Math" charset="0"/>
                          <a:ea typeface="Cambria Math" charset="0"/>
                          <a:cs typeface="Cambria Math" charset="0"/>
                        </a:rPr>
                        <m:t>𝚽</m:t>
                      </m:r>
                    </m:oMath>
                  </m:oMathPara>
                </a14:m>
                <a:endParaRPr lang="en-US" sz="3600" b="1" dirty="0">
                  <a:solidFill>
                    <a:srgbClr val="C00000"/>
                  </a:solidFill>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7916596" y="1834688"/>
                <a:ext cx="698427" cy="646331"/>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35882967"/>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Stochastic </a:t>
            </a:r>
            <a:r>
              <a:rPr lang="en-US" dirty="0" err="1" smtClean="0"/>
              <a:t>Variational</a:t>
            </a:r>
            <a:r>
              <a:rPr lang="en-US" dirty="0" smtClean="0"/>
              <a:t> Inference</a:t>
            </a:r>
            <a:endParaRPr lang="en-US" dirty="0"/>
          </a:p>
        </p:txBody>
      </p:sp>
      <p:grpSp>
        <p:nvGrpSpPr>
          <p:cNvPr id="16" name="Group 15"/>
          <p:cNvGrpSpPr/>
          <p:nvPr/>
        </p:nvGrpSpPr>
        <p:grpSpPr>
          <a:xfrm>
            <a:off x="6096001" y="1690690"/>
            <a:ext cx="4502333" cy="3671573"/>
            <a:chOff x="4572000" y="3028890"/>
            <a:chExt cx="4502333" cy="3671573"/>
          </a:xfrm>
        </p:grpSpPr>
        <p:pic>
          <p:nvPicPr>
            <p:cNvPr id="4" name="Picture 3"/>
            <p:cNvPicPr>
              <a:picLocks noChangeAspect="1"/>
            </p:cNvPicPr>
            <p:nvPr/>
          </p:nvPicPr>
          <p:blipFill>
            <a:blip r:embed="rId2"/>
            <a:stretch>
              <a:fillRect/>
            </a:stretch>
          </p:blipFill>
          <p:spPr>
            <a:xfrm>
              <a:off x="4659087" y="3922486"/>
              <a:ext cx="4415246" cy="2552519"/>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4572000" y="3429000"/>
                  <a:ext cx="1966500" cy="369332"/>
                </a:xfrm>
                <a:prstGeom prst="rect">
                  <a:avLst/>
                </a:prstGeom>
                <a:noFill/>
              </p:spPr>
              <p:txBody>
                <a:bodyPr wrap="none" rtlCol="0">
                  <a:spAutoFit/>
                </a:bodyPr>
                <a:lstStyle/>
                <a:p>
                  <a14:m>
                    <m:oMathPara xmlns:m="http://schemas.openxmlformats.org/officeDocument/2006/math" xmlns="">
                      <m:oMathParaPr>
                        <m:jc m:val="centerGroup"/>
                      </m:oMathParaPr>
                      <m:oMath xmlns:m="http://schemas.openxmlformats.org/officeDocument/2006/math">
                        <m:r>
                          <a:rPr lang="en-US" i="1">
                            <a:latin typeface="Cambria Math" panose="02040503050406030204" pitchFamily="18" charset="0"/>
                          </a:rPr>
                          <m:t>𝑑</m:t>
                        </m:r>
                        <m:r>
                          <a:rPr lang="en-US" i="1">
                            <a:latin typeface="Cambria Math" panose="02040503050406030204" pitchFamily="18" charset="0"/>
                            <a:ea typeface="Cambria Math" panose="02040503050406030204" pitchFamily="18" charset="0"/>
                          </a:rPr>
                          <m:t>𝜖</m:t>
                        </m:r>
                        <m:r>
                          <a:rPr lang="en-US" i="1">
                            <a:latin typeface="Cambria Math" panose="02040503050406030204" pitchFamily="18" charset="0"/>
                            <a:ea typeface="Cambria Math" panose="02040503050406030204" pitchFamily="18" charset="0"/>
                          </a:rPr>
                          <m:t>{</m:t>
                        </m:r>
                        <m:r>
                          <a:rPr lang="en-US" b="1">
                            <a:latin typeface="Cambria Math" panose="02040503050406030204" pitchFamily="18" charset="0"/>
                            <a:ea typeface="Cambria Math" panose="02040503050406030204" pitchFamily="18" charset="0"/>
                          </a:rPr>
                          <m:t>𝐒𝐮𝐛𝐬𝐚𝐦𝐩𝐥𝐞𝐬</m:t>
                        </m:r>
                        <m:r>
                          <a:rPr lang="en-US" i="1">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4572000" y="3429000"/>
                  <a:ext cx="1966500" cy="369332"/>
                </a:xfrm>
                <a:prstGeom prst="rect">
                  <a:avLst/>
                </a:prstGeom>
                <a:blipFill rotWithShape="0">
                  <a:blip r:embed="rId3"/>
                  <a:stretch>
                    <a:fillRect b="-16393"/>
                  </a:stretch>
                </a:blipFill>
              </p:spPr>
              <p:txBody>
                <a:bodyPr/>
                <a:lstStyle/>
                <a:p>
                  <a:r>
                    <a:rPr lang="en-US">
                      <a:noFill/>
                    </a:rPr>
                    <a:t> </a:t>
                  </a:r>
                </a:p>
              </p:txBody>
            </p:sp>
          </mc:Fallback>
        </mc:AlternateContent>
        <p:sp>
          <p:nvSpPr>
            <p:cNvPr id="9" name="TextBox 8"/>
            <p:cNvSpPr txBox="1"/>
            <p:nvPr/>
          </p:nvSpPr>
          <p:spPr>
            <a:xfrm>
              <a:off x="5029200" y="6331131"/>
              <a:ext cx="786626" cy="369332"/>
            </a:xfrm>
            <a:prstGeom prst="rect">
              <a:avLst/>
            </a:prstGeom>
            <a:noFill/>
          </p:spPr>
          <p:txBody>
            <a:bodyPr wrap="none" rtlCol="0">
              <a:spAutoFit/>
            </a:bodyPr>
            <a:lstStyle/>
            <a:p>
              <a:r>
                <a:rPr lang="en-US" b="1" dirty="0"/>
                <a:t>E-step</a:t>
              </a:r>
            </a:p>
          </p:txBody>
        </p:sp>
        <p:sp>
          <p:nvSpPr>
            <p:cNvPr id="10" name="TextBox 9"/>
            <p:cNvSpPr txBox="1"/>
            <p:nvPr/>
          </p:nvSpPr>
          <p:spPr>
            <a:xfrm>
              <a:off x="7977052" y="6331131"/>
              <a:ext cx="862159" cy="369332"/>
            </a:xfrm>
            <a:prstGeom prst="rect">
              <a:avLst/>
            </a:prstGeom>
            <a:noFill/>
          </p:spPr>
          <p:txBody>
            <a:bodyPr wrap="none" rtlCol="0">
              <a:spAutoFit/>
            </a:bodyPr>
            <a:lstStyle/>
            <a:p>
              <a:r>
                <a:rPr lang="en-US" b="1" dirty="0"/>
                <a:t>M-step</a:t>
              </a:r>
            </a:p>
          </p:txBody>
        </p:sp>
        <p:sp>
          <p:nvSpPr>
            <p:cNvPr id="12" name="TextBox 11"/>
            <p:cNvSpPr txBox="1"/>
            <p:nvPr/>
          </p:nvSpPr>
          <p:spPr>
            <a:xfrm>
              <a:off x="5042264" y="3028890"/>
              <a:ext cx="3648892" cy="400110"/>
            </a:xfrm>
            <a:prstGeom prst="rect">
              <a:avLst/>
            </a:prstGeom>
            <a:solidFill>
              <a:schemeClr val="bg1">
                <a:lumMod val="75000"/>
              </a:schemeClr>
            </a:solidFill>
          </p:spPr>
          <p:txBody>
            <a:bodyPr wrap="square" rtlCol="0">
              <a:spAutoFit/>
            </a:bodyPr>
            <a:lstStyle/>
            <a:p>
              <a:pPr algn="ctr"/>
              <a:r>
                <a:rPr lang="en-US" sz="2000" b="1" dirty="0"/>
                <a:t>Stochastic </a:t>
              </a:r>
              <a:r>
                <a:rPr lang="en-US" sz="2000" b="1" dirty="0" err="1"/>
                <a:t>Variational</a:t>
              </a:r>
              <a:r>
                <a:rPr lang="en-US" sz="2000" b="1" dirty="0"/>
                <a:t> Inference </a:t>
              </a:r>
            </a:p>
          </p:txBody>
        </p:sp>
      </p:grpSp>
      <p:grpSp>
        <p:nvGrpSpPr>
          <p:cNvPr id="15" name="Group 14"/>
          <p:cNvGrpSpPr/>
          <p:nvPr/>
        </p:nvGrpSpPr>
        <p:grpSpPr>
          <a:xfrm>
            <a:off x="1524001" y="1690690"/>
            <a:ext cx="4571999" cy="3671573"/>
            <a:chOff x="0" y="3028890"/>
            <a:chExt cx="4571999" cy="3671573"/>
          </a:xfrm>
        </p:grpSpPr>
        <p:pic>
          <p:nvPicPr>
            <p:cNvPr id="3" name="Picture 2"/>
            <p:cNvPicPr>
              <a:picLocks noChangeAspect="1"/>
            </p:cNvPicPr>
            <p:nvPr/>
          </p:nvPicPr>
          <p:blipFill>
            <a:blip r:embed="rId4"/>
            <a:stretch>
              <a:fillRect/>
            </a:stretch>
          </p:blipFill>
          <p:spPr>
            <a:xfrm>
              <a:off x="200296" y="3922486"/>
              <a:ext cx="4371703" cy="2310716"/>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0" y="3429000"/>
                  <a:ext cx="2255041" cy="369332"/>
                </a:xfrm>
                <a:prstGeom prst="rect">
                  <a:avLst/>
                </a:prstGeom>
                <a:noFill/>
              </p:spPr>
              <p:txBody>
                <a:bodyPr wrap="none" rtlCol="0">
                  <a:spAutoFit/>
                </a:bodyPr>
                <a:lstStyle/>
                <a:p>
                  <a14:m>
                    <m:oMathPara xmlns:m="http://schemas.openxmlformats.org/officeDocument/2006/math" xmlns="">
                      <m:oMathParaPr>
                        <m:jc m:val="centerGroup"/>
                      </m:oMathParaPr>
                      <m:oMath xmlns:m="http://schemas.openxmlformats.org/officeDocument/2006/math">
                        <m:r>
                          <a:rPr lang="en-US" i="1">
                            <a:latin typeface="Cambria Math" panose="02040503050406030204" pitchFamily="18" charset="0"/>
                          </a:rPr>
                          <m:t>𝑑</m:t>
                        </m:r>
                        <m:r>
                          <a:rPr lang="en-US" i="1">
                            <a:latin typeface="Cambria Math" panose="02040503050406030204" pitchFamily="18" charset="0"/>
                            <a:ea typeface="Cambria Math" panose="02040503050406030204" pitchFamily="18" charset="0"/>
                          </a:rPr>
                          <m:t>𝜖</m:t>
                        </m:r>
                        <m:r>
                          <a:rPr lang="en-US" i="1">
                            <a:latin typeface="Cambria Math" panose="02040503050406030204" pitchFamily="18" charset="0"/>
                            <a:ea typeface="Cambria Math" panose="02040503050406030204" pitchFamily="18" charset="0"/>
                          </a:rPr>
                          <m:t>{</m:t>
                        </m:r>
                        <m:r>
                          <a:rPr lang="en-US" b="1">
                            <a:latin typeface="Cambria Math" panose="02040503050406030204" pitchFamily="18" charset="0"/>
                            <a:ea typeface="Cambria Math" panose="02040503050406030204" pitchFamily="18" charset="0"/>
                          </a:rPr>
                          <m:t>𝐀𝐥𝐥</m:t>
                        </m:r>
                        <m:r>
                          <a:rPr lang="en-US" b="1">
                            <a:latin typeface="Cambria Math" panose="02040503050406030204" pitchFamily="18" charset="0"/>
                            <a:ea typeface="Cambria Math" panose="02040503050406030204" pitchFamily="18" charset="0"/>
                          </a:rPr>
                          <m:t> </m:t>
                        </m:r>
                        <m:r>
                          <a:rPr lang="en-US" b="1">
                            <a:latin typeface="Cambria Math" panose="02040503050406030204" pitchFamily="18" charset="0"/>
                            <a:ea typeface="Cambria Math" panose="02040503050406030204" pitchFamily="18" charset="0"/>
                          </a:rPr>
                          <m:t>𝐃𝐨𝐜𝐮𝐦𝐞𝐧𝐭𝐬</m:t>
                        </m:r>
                        <m:r>
                          <a:rPr lang="en-US" i="1">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0" y="3429000"/>
                  <a:ext cx="2255041" cy="369332"/>
                </a:xfrm>
                <a:prstGeom prst="rect">
                  <a:avLst/>
                </a:prstGeom>
                <a:blipFill rotWithShape="0">
                  <a:blip r:embed="rId5"/>
                  <a:stretch>
                    <a:fillRect b="-16393"/>
                  </a:stretch>
                </a:blipFill>
              </p:spPr>
              <p:txBody>
                <a:bodyPr/>
                <a:lstStyle/>
                <a:p>
                  <a:r>
                    <a:rPr lang="en-US">
                      <a:noFill/>
                    </a:rPr>
                    <a:t> </a:t>
                  </a:r>
                </a:p>
              </p:txBody>
            </p:sp>
          </mc:Fallback>
        </mc:AlternateContent>
        <p:sp>
          <p:nvSpPr>
            <p:cNvPr id="7" name="TextBox 6"/>
            <p:cNvSpPr txBox="1"/>
            <p:nvPr/>
          </p:nvSpPr>
          <p:spPr>
            <a:xfrm>
              <a:off x="628650" y="6290339"/>
              <a:ext cx="786626" cy="369332"/>
            </a:xfrm>
            <a:prstGeom prst="rect">
              <a:avLst/>
            </a:prstGeom>
            <a:noFill/>
          </p:spPr>
          <p:txBody>
            <a:bodyPr wrap="none" rtlCol="0">
              <a:spAutoFit/>
            </a:bodyPr>
            <a:lstStyle/>
            <a:p>
              <a:r>
                <a:rPr lang="en-US" b="1" dirty="0"/>
                <a:t>E-step</a:t>
              </a:r>
            </a:p>
          </p:txBody>
        </p:sp>
        <p:sp>
          <p:nvSpPr>
            <p:cNvPr id="8" name="TextBox 7"/>
            <p:cNvSpPr txBox="1"/>
            <p:nvPr/>
          </p:nvSpPr>
          <p:spPr>
            <a:xfrm>
              <a:off x="3331029" y="6331131"/>
              <a:ext cx="862159" cy="369332"/>
            </a:xfrm>
            <a:prstGeom prst="rect">
              <a:avLst/>
            </a:prstGeom>
            <a:noFill/>
          </p:spPr>
          <p:txBody>
            <a:bodyPr wrap="none" rtlCol="0">
              <a:spAutoFit/>
            </a:bodyPr>
            <a:lstStyle/>
            <a:p>
              <a:r>
                <a:rPr lang="en-US" b="1" dirty="0"/>
                <a:t>M-step</a:t>
              </a:r>
            </a:p>
          </p:txBody>
        </p:sp>
        <p:sp>
          <p:nvSpPr>
            <p:cNvPr id="14" name="TextBox 13"/>
            <p:cNvSpPr txBox="1"/>
            <p:nvPr/>
          </p:nvSpPr>
          <p:spPr>
            <a:xfrm>
              <a:off x="720633" y="3028890"/>
              <a:ext cx="3331028" cy="400110"/>
            </a:xfrm>
            <a:prstGeom prst="rect">
              <a:avLst/>
            </a:prstGeom>
            <a:solidFill>
              <a:schemeClr val="bg1">
                <a:lumMod val="75000"/>
              </a:schemeClr>
            </a:solidFill>
          </p:spPr>
          <p:txBody>
            <a:bodyPr wrap="square" rtlCol="0">
              <a:spAutoFit/>
            </a:bodyPr>
            <a:lstStyle/>
            <a:p>
              <a:pPr algn="ctr"/>
              <a:r>
                <a:rPr lang="en-US" sz="2000" b="1" dirty="0"/>
                <a:t>Batch (Traditional) Inference </a:t>
              </a:r>
            </a:p>
          </p:txBody>
        </p:sp>
      </p:grpSp>
      <p:sp>
        <p:nvSpPr>
          <p:cNvPr id="17" name="Rectangle 16"/>
          <p:cNvSpPr/>
          <p:nvPr/>
        </p:nvSpPr>
        <p:spPr>
          <a:xfrm>
            <a:off x="1994262" y="2145085"/>
            <a:ext cx="1576252" cy="29762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566265" y="2145084"/>
            <a:ext cx="1280159" cy="29763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p:cNvSpPr txBox="1">
            <a:spLocks/>
          </p:cNvSpPr>
          <p:nvPr/>
        </p:nvSpPr>
        <p:spPr>
          <a:xfrm>
            <a:off x="2152650" y="5449987"/>
            <a:ext cx="7886700" cy="1160826"/>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t>Stochastic </a:t>
            </a:r>
            <a:r>
              <a:rPr lang="en-US" i="1" dirty="0" err="1"/>
              <a:t>variational</a:t>
            </a:r>
            <a:r>
              <a:rPr lang="en-US" i="1" dirty="0"/>
              <a:t> inference</a:t>
            </a:r>
            <a:r>
              <a:rPr lang="en-US" dirty="0"/>
              <a:t> advantages (Hoffman 2013):</a:t>
            </a:r>
          </a:p>
          <a:p>
            <a:r>
              <a:rPr lang="de-DE" dirty="0" err="1"/>
              <a:t>Reduced</a:t>
            </a:r>
            <a:r>
              <a:rPr lang="de-DE" dirty="0"/>
              <a:t> </a:t>
            </a:r>
            <a:r>
              <a:rPr lang="de-DE" dirty="0" err="1"/>
              <a:t>computational</a:t>
            </a:r>
            <a:r>
              <a:rPr lang="de-DE" dirty="0"/>
              <a:t> </a:t>
            </a:r>
            <a:r>
              <a:rPr lang="de-DE" dirty="0" err="1"/>
              <a:t>complexity</a:t>
            </a:r>
            <a:r>
              <a:rPr lang="de-DE" dirty="0"/>
              <a:t> </a:t>
            </a:r>
            <a:r>
              <a:rPr lang="de-DE" dirty="0" err="1"/>
              <a:t>for</a:t>
            </a:r>
            <a:r>
              <a:rPr lang="de-DE" dirty="0"/>
              <a:t> </a:t>
            </a:r>
            <a:r>
              <a:rPr lang="en-US" dirty="0"/>
              <a:t>each update</a:t>
            </a:r>
          </a:p>
          <a:p>
            <a:r>
              <a:rPr lang="en-US" dirty="0"/>
              <a:t>Capable of processing large scale data (N&gt;100K)</a:t>
            </a:r>
          </a:p>
        </p:txBody>
      </p:sp>
      <p:sp>
        <p:nvSpPr>
          <p:cNvPr id="11" name="Slide Number Placeholder 10"/>
          <p:cNvSpPr>
            <a:spLocks noGrp="1"/>
          </p:cNvSpPr>
          <p:nvPr>
            <p:ph type="sldNum" sz="quarter" idx="12"/>
          </p:nvPr>
        </p:nvSpPr>
        <p:spPr/>
        <p:txBody>
          <a:bodyPr/>
          <a:lstStyle/>
          <a:p>
            <a:fld id="{EA95A752-284A-4133-95AE-4EC9FB72B490}" type="slidenum">
              <a:rPr lang="en-US" smtClean="0"/>
              <a:t>135</a:t>
            </a:fld>
            <a:endParaRPr lang="en-US"/>
          </a:p>
        </p:txBody>
      </p:sp>
    </p:spTree>
    <p:extLst>
      <p:ext uri="{BB962C8B-B14F-4D97-AF65-F5344CB8AC3E}">
        <p14:creationId xmlns:p14="http://schemas.microsoft.com/office/powerpoint/2010/main" val="10137850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Design</a:t>
            </a:r>
            <a:endParaRPr lang="en-US" dirty="0"/>
          </a:p>
        </p:txBody>
      </p:sp>
      <p:graphicFrame>
        <p:nvGraphicFramePr>
          <p:cNvPr id="5" name="Content Placeholder 4"/>
          <p:cNvGraphicFramePr>
            <a:graphicFrameLocks noGrp="1"/>
          </p:cNvGraphicFramePr>
          <p:nvPr>
            <p:ph idx="1"/>
            <p:extLst/>
          </p:nvPr>
        </p:nvGraphicFramePr>
        <p:xfrm>
          <a:off x="2152650" y="1390650"/>
          <a:ext cx="78867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EA95A752-284A-4133-95AE-4EC9FB72B490}" type="slidenum">
              <a:rPr lang="en-US" smtClean="0"/>
              <a:t>136</a:t>
            </a:fld>
            <a:endParaRPr lang="en-US"/>
          </a:p>
        </p:txBody>
      </p:sp>
    </p:spTree>
    <p:extLst>
      <p:ext uri="{BB962C8B-B14F-4D97-AF65-F5344CB8AC3E}">
        <p14:creationId xmlns:p14="http://schemas.microsoft.com/office/powerpoint/2010/main" val="2270997420"/>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93663"/>
            <a:ext cx="7886700" cy="1325563"/>
          </a:xfrm>
        </p:spPr>
        <p:txBody>
          <a:bodyPr>
            <a:normAutofit fontScale="90000"/>
          </a:bodyPr>
          <a:lstStyle/>
          <a:p>
            <a:r>
              <a:rPr lang="en-US" dirty="0"/>
              <a:t>Research </a:t>
            </a:r>
            <a:r>
              <a:rPr lang="en-US" dirty="0" smtClean="0"/>
              <a:t>Testbeds: </a:t>
            </a:r>
            <a:br>
              <a:rPr lang="en-US" dirty="0" smtClean="0"/>
            </a:br>
            <a:r>
              <a:rPr lang="en-US" dirty="0" smtClean="0"/>
              <a:t>From E-Commerce to Cybersecurity</a:t>
            </a:r>
            <a:endParaRPr lang="en-US" dirty="0"/>
          </a:p>
        </p:txBody>
      </p:sp>
      <p:graphicFrame>
        <p:nvGraphicFramePr>
          <p:cNvPr id="5" name="Content Placeholder 4"/>
          <p:cNvGraphicFramePr>
            <a:graphicFrameLocks noGrp="1"/>
          </p:cNvGraphicFramePr>
          <p:nvPr>
            <p:ph idx="1"/>
            <p:extLst/>
          </p:nvPr>
        </p:nvGraphicFramePr>
        <p:xfrm>
          <a:off x="1930981" y="1419225"/>
          <a:ext cx="6806623" cy="5048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EA95A752-284A-4133-95AE-4EC9FB72B490}" type="slidenum">
              <a:rPr lang="en-US" smtClean="0"/>
              <a:t>137</a:t>
            </a:fld>
            <a:endParaRPr lang="en-US"/>
          </a:p>
        </p:txBody>
      </p:sp>
      <p:sp>
        <p:nvSpPr>
          <p:cNvPr id="6" name="Rectangle 5"/>
          <p:cNvSpPr/>
          <p:nvPr/>
        </p:nvSpPr>
        <p:spPr>
          <a:xfrm>
            <a:off x="2600042" y="3133726"/>
            <a:ext cx="914400" cy="25717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618515" y="4335462"/>
            <a:ext cx="1095375" cy="25717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09278" y="5546723"/>
            <a:ext cx="1628777" cy="25717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Brace 2"/>
          <p:cNvSpPr/>
          <p:nvPr/>
        </p:nvSpPr>
        <p:spPr>
          <a:xfrm>
            <a:off x="8654473" y="1641475"/>
            <a:ext cx="235818" cy="4826000"/>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8936471" y="3731310"/>
            <a:ext cx="1860836" cy="646331"/>
          </a:xfrm>
          <a:prstGeom prst="rect">
            <a:avLst/>
          </a:prstGeom>
          <a:noFill/>
        </p:spPr>
        <p:txBody>
          <a:bodyPr wrap="square" rtlCol="0">
            <a:spAutoFit/>
          </a:bodyPr>
          <a:lstStyle/>
          <a:p>
            <a:r>
              <a:rPr lang="en-US" b="1" dirty="0"/>
              <a:t>Cross domain </a:t>
            </a:r>
          </a:p>
          <a:p>
            <a:r>
              <a:rPr lang="en-US" b="1" dirty="0"/>
              <a:t>(Generalizability)</a:t>
            </a:r>
          </a:p>
        </p:txBody>
      </p:sp>
    </p:spTree>
    <p:extLst>
      <p:ext uri="{BB962C8B-B14F-4D97-AF65-F5344CB8AC3E}">
        <p14:creationId xmlns:p14="http://schemas.microsoft.com/office/powerpoint/2010/main" val="2452208114"/>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Setting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152650" y="1825626"/>
                <a:ext cx="7886700" cy="3116601"/>
              </a:xfrm>
            </p:spPr>
            <p:txBody>
              <a:bodyPr>
                <a:normAutofit fontScale="85000" lnSpcReduction="20000"/>
              </a:bodyPr>
              <a:lstStyle/>
              <a:p>
                <a:pPr marL="0" indent="0">
                  <a:buNone/>
                </a:pPr>
                <a:r>
                  <a:rPr lang="en-US" b="1" dirty="0" smtClean="0"/>
                  <a:t>Evaluation metrics </a:t>
                </a:r>
                <a:r>
                  <a:rPr lang="en-US" dirty="0" smtClean="0"/>
                  <a:t>(commonly adopted in prior studies)</a:t>
                </a:r>
              </a:p>
              <a:p>
                <a:r>
                  <a:rPr lang="en-US" dirty="0" smtClean="0"/>
                  <a:t>Predictive R-squared (</a:t>
                </a:r>
                <a14:m>
                  <m:oMath xmlns:m="http://schemas.openxmlformats.org/officeDocument/2006/math" xmlns="">
                    <m:r>
                      <a:rPr lang="en-US" b="0" i="1" smtClean="0">
                        <a:latin typeface="Cambria Math" panose="02040503050406030204" pitchFamily="18" charset="0"/>
                      </a:rPr>
                      <m:t>𝑝</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2</m:t>
                        </m:r>
                      </m:sup>
                    </m:sSup>
                  </m:oMath>
                </a14:m>
                <a:r>
                  <a:rPr lang="en-US" dirty="0" smtClean="0"/>
                  <a:t>)</a:t>
                </a:r>
              </a:p>
              <a:p>
                <a:pPr lvl="1"/>
                <a:r>
                  <a:rPr lang="en-US" dirty="0" smtClean="0"/>
                  <a:t>The fit between the prediction and the ground truth</a:t>
                </a:r>
              </a:p>
              <a:p>
                <a:r>
                  <a:rPr lang="en-US" dirty="0" smtClean="0"/>
                  <a:t>Mean Absolute Error (MAE)</a:t>
                </a:r>
              </a:p>
              <a:p>
                <a:pPr lvl="1"/>
                <a:r>
                  <a:rPr lang="en-US" dirty="0" smtClean="0"/>
                  <a:t>The average of the prediction errors</a:t>
                </a:r>
              </a:p>
              <a:p>
                <a:r>
                  <a:rPr lang="en-US" dirty="0" smtClean="0"/>
                  <a:t>Root Mean Square Error (RMSE):</a:t>
                </a:r>
              </a:p>
              <a:p>
                <a:pPr lvl="1"/>
                <a:r>
                  <a:rPr lang="en-US" dirty="0" smtClean="0"/>
                  <a:t>The standard deviation of the prediction errors</a:t>
                </a:r>
              </a:p>
              <a:p>
                <a:pPr lvl="1"/>
                <a:endParaRPr lang="en-US" dirty="0"/>
              </a:p>
              <a:p>
                <a:pPr marL="0" indent="0">
                  <a:buNone/>
                </a:pPr>
                <a:r>
                  <a:rPr lang="en-US" b="1" dirty="0" smtClean="0"/>
                  <a:t>5-fold cross validation</a:t>
                </a:r>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152650" y="1825626"/>
                <a:ext cx="7886700" cy="3116601"/>
              </a:xfrm>
              <a:blipFill>
                <a:blip r:embed="rId2"/>
                <a:stretch>
                  <a:fillRect l="-1159" t="-4492" b="-781"/>
                </a:stretch>
              </a:blipFill>
            </p:spPr>
            <p:txBody>
              <a:bodyPr/>
              <a:lstStyle/>
              <a:p>
                <a:r>
                  <a:rPr lang="en-US">
                    <a:noFill/>
                  </a:rPr>
                  <a:t> </a:t>
                </a:r>
              </a:p>
            </p:txBody>
          </p:sp>
        </mc:Fallback>
      </mc:AlternateContent>
      <p:sp>
        <p:nvSpPr>
          <p:cNvPr id="50" name="Rectangle 49"/>
          <p:cNvSpPr/>
          <p:nvPr/>
        </p:nvSpPr>
        <p:spPr>
          <a:xfrm>
            <a:off x="2152650" y="5322800"/>
            <a:ext cx="678730" cy="101683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b="1" dirty="0"/>
              <a:t>Original Data</a:t>
            </a:r>
          </a:p>
        </p:txBody>
      </p:sp>
      <p:grpSp>
        <p:nvGrpSpPr>
          <p:cNvPr id="57" name="Group 56"/>
          <p:cNvGrpSpPr/>
          <p:nvPr/>
        </p:nvGrpSpPr>
        <p:grpSpPr>
          <a:xfrm>
            <a:off x="2999712" y="4942226"/>
            <a:ext cx="3900045" cy="1300168"/>
            <a:chOff x="4572000" y="4572894"/>
            <a:chExt cx="3900045" cy="1300168"/>
          </a:xfrm>
        </p:grpSpPr>
        <p:sp>
          <p:nvSpPr>
            <p:cNvPr id="5" name="Rectangle 4"/>
            <p:cNvSpPr/>
            <p:nvPr/>
          </p:nvSpPr>
          <p:spPr>
            <a:xfrm>
              <a:off x="4609533" y="5027067"/>
              <a:ext cx="678730" cy="169682"/>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609533" y="5196749"/>
              <a:ext cx="678730" cy="169682"/>
            </a:xfrm>
            <a:prstGeom prst="rec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09533" y="5366431"/>
              <a:ext cx="678730" cy="169682"/>
            </a:xfrm>
            <a:prstGeom prst="rec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609533" y="5536113"/>
              <a:ext cx="678730" cy="169682"/>
            </a:xfrm>
            <a:prstGeom prst="rec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609533" y="5703380"/>
              <a:ext cx="678730" cy="169682"/>
            </a:xfrm>
            <a:prstGeom prst="rec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426076" y="5027067"/>
              <a:ext cx="678730" cy="169682"/>
            </a:xfrm>
            <a:prstGeom prst="rec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426076" y="5196749"/>
              <a:ext cx="678730" cy="169682"/>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426076" y="5366431"/>
              <a:ext cx="678730" cy="169682"/>
            </a:xfrm>
            <a:prstGeom prst="rec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426076" y="5536113"/>
              <a:ext cx="678730" cy="169682"/>
            </a:xfrm>
            <a:prstGeom prst="rec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426076" y="5703380"/>
              <a:ext cx="678730" cy="169682"/>
            </a:xfrm>
            <a:prstGeom prst="rec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242619" y="5027067"/>
              <a:ext cx="678730" cy="169682"/>
            </a:xfrm>
            <a:prstGeom prst="rec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42619" y="5196749"/>
              <a:ext cx="678730" cy="169682"/>
            </a:xfrm>
            <a:prstGeom prst="rec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242619" y="5366431"/>
              <a:ext cx="678730" cy="169682"/>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242619" y="5536113"/>
              <a:ext cx="678730" cy="169682"/>
            </a:xfrm>
            <a:prstGeom prst="rec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242619" y="5703380"/>
              <a:ext cx="678730" cy="169682"/>
            </a:xfrm>
            <a:prstGeom prst="rec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7774579" y="5027067"/>
              <a:ext cx="678730" cy="169682"/>
            </a:xfrm>
            <a:prstGeom prst="rec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774579" y="5196749"/>
              <a:ext cx="678730" cy="169682"/>
            </a:xfrm>
            <a:prstGeom prst="rec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774579" y="5366431"/>
              <a:ext cx="678730" cy="169682"/>
            </a:xfrm>
            <a:prstGeom prst="rec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7774579" y="5536113"/>
              <a:ext cx="678730" cy="169682"/>
            </a:xfrm>
            <a:prstGeom prst="rec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774579" y="5703380"/>
              <a:ext cx="678730" cy="169682"/>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4572000" y="4572894"/>
              <a:ext cx="753796" cy="369332"/>
            </a:xfrm>
            <a:prstGeom prst="rect">
              <a:avLst/>
            </a:prstGeom>
            <a:noFill/>
          </p:spPr>
          <p:txBody>
            <a:bodyPr wrap="none" rtlCol="0">
              <a:spAutoFit/>
            </a:bodyPr>
            <a:lstStyle/>
            <a:p>
              <a:r>
                <a:rPr lang="en-US" b="1" dirty="0"/>
                <a:t>Fold 1</a:t>
              </a:r>
            </a:p>
          </p:txBody>
        </p:sp>
        <p:sp>
          <p:nvSpPr>
            <p:cNvPr id="46" name="TextBox 45"/>
            <p:cNvSpPr txBox="1"/>
            <p:nvPr/>
          </p:nvSpPr>
          <p:spPr>
            <a:xfrm>
              <a:off x="5369482" y="4572894"/>
              <a:ext cx="753796" cy="369332"/>
            </a:xfrm>
            <a:prstGeom prst="rect">
              <a:avLst/>
            </a:prstGeom>
            <a:noFill/>
          </p:spPr>
          <p:txBody>
            <a:bodyPr wrap="none" rtlCol="0">
              <a:spAutoFit/>
            </a:bodyPr>
            <a:lstStyle/>
            <a:p>
              <a:r>
                <a:rPr lang="en-US" b="1" dirty="0"/>
                <a:t>Fold 2</a:t>
              </a:r>
            </a:p>
          </p:txBody>
        </p:sp>
        <p:sp>
          <p:nvSpPr>
            <p:cNvPr id="47" name="TextBox 46"/>
            <p:cNvSpPr txBox="1"/>
            <p:nvPr/>
          </p:nvSpPr>
          <p:spPr>
            <a:xfrm>
              <a:off x="6172857" y="4572894"/>
              <a:ext cx="753796" cy="369332"/>
            </a:xfrm>
            <a:prstGeom prst="rect">
              <a:avLst/>
            </a:prstGeom>
            <a:noFill/>
          </p:spPr>
          <p:txBody>
            <a:bodyPr wrap="none" rtlCol="0">
              <a:spAutoFit/>
            </a:bodyPr>
            <a:lstStyle/>
            <a:p>
              <a:r>
                <a:rPr lang="en-US" b="1" dirty="0"/>
                <a:t>Fold 3</a:t>
              </a:r>
            </a:p>
          </p:txBody>
        </p:sp>
        <p:sp>
          <p:nvSpPr>
            <p:cNvPr id="48" name="TextBox 47"/>
            <p:cNvSpPr txBox="1"/>
            <p:nvPr/>
          </p:nvSpPr>
          <p:spPr>
            <a:xfrm>
              <a:off x="7682662" y="4572894"/>
              <a:ext cx="789383" cy="369332"/>
            </a:xfrm>
            <a:prstGeom prst="rect">
              <a:avLst/>
            </a:prstGeom>
            <a:noFill/>
          </p:spPr>
          <p:txBody>
            <a:bodyPr wrap="none" rtlCol="0">
              <a:spAutoFit/>
            </a:bodyPr>
            <a:lstStyle/>
            <a:p>
              <a:r>
                <a:rPr lang="en-US" b="1" dirty="0"/>
                <a:t>Fold 5</a:t>
              </a:r>
            </a:p>
          </p:txBody>
        </p:sp>
        <p:sp>
          <p:nvSpPr>
            <p:cNvPr id="51" name="Rectangle 50"/>
            <p:cNvSpPr/>
            <p:nvPr/>
          </p:nvSpPr>
          <p:spPr>
            <a:xfrm>
              <a:off x="7024696" y="5027067"/>
              <a:ext cx="678730" cy="169682"/>
            </a:xfrm>
            <a:prstGeom prst="rec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7024696" y="5196749"/>
              <a:ext cx="678730" cy="169682"/>
            </a:xfrm>
            <a:prstGeom prst="rec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7024696" y="5366431"/>
              <a:ext cx="678730" cy="169682"/>
            </a:xfrm>
            <a:prstGeom prst="rec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7024696" y="5536113"/>
              <a:ext cx="678730" cy="169682"/>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7024696" y="5703380"/>
              <a:ext cx="678730" cy="169682"/>
            </a:xfrm>
            <a:prstGeom prst="rec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6932779" y="4572894"/>
              <a:ext cx="789383" cy="369332"/>
            </a:xfrm>
            <a:prstGeom prst="rect">
              <a:avLst/>
            </a:prstGeom>
            <a:noFill/>
          </p:spPr>
          <p:txBody>
            <a:bodyPr wrap="none" rtlCol="0">
              <a:spAutoFit/>
            </a:bodyPr>
            <a:lstStyle/>
            <a:p>
              <a:r>
                <a:rPr lang="en-US" b="1" dirty="0"/>
                <a:t>Fold 4</a:t>
              </a:r>
            </a:p>
          </p:txBody>
        </p:sp>
      </p:grpSp>
      <p:grpSp>
        <p:nvGrpSpPr>
          <p:cNvPr id="58" name="Group 57"/>
          <p:cNvGrpSpPr/>
          <p:nvPr/>
        </p:nvGrpSpPr>
        <p:grpSpPr>
          <a:xfrm>
            <a:off x="7330524" y="5271585"/>
            <a:ext cx="2077116" cy="758674"/>
            <a:chOff x="1362880" y="5069635"/>
            <a:chExt cx="2077116" cy="758674"/>
          </a:xfrm>
        </p:grpSpPr>
        <p:sp>
          <p:nvSpPr>
            <p:cNvPr id="59" name="Rectangle 58"/>
            <p:cNvSpPr/>
            <p:nvPr/>
          </p:nvSpPr>
          <p:spPr>
            <a:xfrm>
              <a:off x="1362880" y="5558801"/>
              <a:ext cx="678730" cy="19619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362880" y="5167937"/>
              <a:ext cx="678730" cy="19619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2044999" y="5458977"/>
              <a:ext cx="1307602" cy="369332"/>
            </a:xfrm>
            <a:prstGeom prst="rect">
              <a:avLst/>
            </a:prstGeom>
            <a:noFill/>
          </p:spPr>
          <p:txBody>
            <a:bodyPr wrap="none" rtlCol="0">
              <a:spAutoFit/>
            </a:bodyPr>
            <a:lstStyle/>
            <a:p>
              <a:r>
                <a:rPr lang="en-US" dirty="0"/>
                <a:t>Testing data</a:t>
              </a:r>
            </a:p>
          </p:txBody>
        </p:sp>
        <p:sp>
          <p:nvSpPr>
            <p:cNvPr id="62" name="TextBox 61"/>
            <p:cNvSpPr txBox="1"/>
            <p:nvPr/>
          </p:nvSpPr>
          <p:spPr>
            <a:xfrm>
              <a:off x="2044999" y="5069635"/>
              <a:ext cx="1394997" cy="369332"/>
            </a:xfrm>
            <a:prstGeom prst="rect">
              <a:avLst/>
            </a:prstGeom>
            <a:noFill/>
          </p:spPr>
          <p:txBody>
            <a:bodyPr wrap="none" rtlCol="0">
              <a:spAutoFit/>
            </a:bodyPr>
            <a:lstStyle/>
            <a:p>
              <a:r>
                <a:rPr lang="en-US" dirty="0"/>
                <a:t>Training data</a:t>
              </a:r>
            </a:p>
          </p:txBody>
        </p:sp>
      </p:grpSp>
      <p:sp>
        <p:nvSpPr>
          <p:cNvPr id="4" name="Slide Number Placeholder 3"/>
          <p:cNvSpPr>
            <a:spLocks noGrp="1"/>
          </p:cNvSpPr>
          <p:nvPr>
            <p:ph type="sldNum" sz="quarter" idx="12"/>
          </p:nvPr>
        </p:nvSpPr>
        <p:spPr/>
        <p:txBody>
          <a:bodyPr/>
          <a:lstStyle/>
          <a:p>
            <a:fld id="{EA95A752-284A-4133-95AE-4EC9FB72B490}" type="slidenum">
              <a:rPr lang="en-US" smtClean="0"/>
              <a:t>138</a:t>
            </a:fld>
            <a:endParaRPr lang="en-US"/>
          </a:p>
        </p:txBody>
      </p:sp>
    </p:spTree>
    <p:extLst>
      <p:ext uri="{BB962C8B-B14F-4D97-AF65-F5344CB8AC3E}">
        <p14:creationId xmlns:p14="http://schemas.microsoft.com/office/powerpoint/2010/main" val="2314888059"/>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33635" y="635874"/>
            <a:ext cx="7934325" cy="2076450"/>
          </a:xfrm>
          <a:prstGeom prst="rect">
            <a:avLst/>
          </a:prstGeom>
        </p:spPr>
      </p:pic>
      <p:pic>
        <p:nvPicPr>
          <p:cNvPr id="4" name="Picture 3"/>
          <p:cNvPicPr>
            <a:picLocks noChangeAspect="1"/>
          </p:cNvPicPr>
          <p:nvPr/>
        </p:nvPicPr>
        <p:blipFill>
          <a:blip r:embed="rId4"/>
          <a:stretch>
            <a:fillRect/>
          </a:stretch>
        </p:blipFill>
        <p:spPr>
          <a:xfrm>
            <a:off x="2447350" y="2613454"/>
            <a:ext cx="7943850" cy="4143375"/>
          </a:xfrm>
          <a:prstGeom prst="rect">
            <a:avLst/>
          </a:prstGeom>
        </p:spPr>
      </p:pic>
      <p:sp>
        <p:nvSpPr>
          <p:cNvPr id="2" name="Title 1"/>
          <p:cNvSpPr>
            <a:spLocks noGrp="1"/>
          </p:cNvSpPr>
          <p:nvPr>
            <p:ph type="title"/>
          </p:nvPr>
        </p:nvSpPr>
        <p:spPr>
          <a:xfrm>
            <a:off x="2152650" y="0"/>
            <a:ext cx="7886700" cy="748146"/>
          </a:xfrm>
        </p:spPr>
        <p:txBody>
          <a:bodyPr>
            <a:noAutofit/>
          </a:bodyPr>
          <a:lstStyle/>
          <a:p>
            <a:r>
              <a:rPr lang="en-US" sz="2800" dirty="0"/>
              <a:t>Evaluation 1: Whether modeling topics helps?</a:t>
            </a:r>
          </a:p>
        </p:txBody>
      </p:sp>
      <p:cxnSp>
        <p:nvCxnSpPr>
          <p:cNvPr id="5" name="Straight Arrow Connector 4"/>
          <p:cNvCxnSpPr/>
          <p:nvPr/>
        </p:nvCxnSpPr>
        <p:spPr>
          <a:xfrm flipV="1">
            <a:off x="2263833" y="972589"/>
            <a:ext cx="0" cy="118872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263833" y="2704292"/>
            <a:ext cx="0" cy="12276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266604" y="4760306"/>
            <a:ext cx="0" cy="13661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812956" y="603257"/>
            <a:ext cx="775853" cy="369332"/>
          </a:xfrm>
          <a:prstGeom prst="rect">
            <a:avLst/>
          </a:prstGeom>
          <a:noFill/>
        </p:spPr>
        <p:txBody>
          <a:bodyPr wrap="none" rtlCol="0">
            <a:spAutoFit/>
          </a:bodyPr>
          <a:lstStyle/>
          <a:p>
            <a:r>
              <a:rPr lang="en-US" b="1" dirty="0"/>
              <a:t>Better</a:t>
            </a:r>
          </a:p>
        </p:txBody>
      </p:sp>
      <p:sp>
        <p:nvSpPr>
          <p:cNvPr id="17" name="TextBox 16"/>
          <p:cNvSpPr txBox="1"/>
          <p:nvPr/>
        </p:nvSpPr>
        <p:spPr>
          <a:xfrm>
            <a:off x="1812956" y="3931920"/>
            <a:ext cx="775853" cy="369332"/>
          </a:xfrm>
          <a:prstGeom prst="rect">
            <a:avLst/>
          </a:prstGeom>
          <a:noFill/>
        </p:spPr>
        <p:txBody>
          <a:bodyPr wrap="none" rtlCol="0">
            <a:spAutoFit/>
          </a:bodyPr>
          <a:lstStyle/>
          <a:p>
            <a:r>
              <a:rPr lang="en-US" b="1" dirty="0"/>
              <a:t>Better</a:t>
            </a:r>
          </a:p>
        </p:txBody>
      </p:sp>
      <p:sp>
        <p:nvSpPr>
          <p:cNvPr id="18" name="TextBox 17"/>
          <p:cNvSpPr txBox="1"/>
          <p:nvPr/>
        </p:nvSpPr>
        <p:spPr>
          <a:xfrm>
            <a:off x="1812955" y="6126480"/>
            <a:ext cx="775853" cy="369332"/>
          </a:xfrm>
          <a:prstGeom prst="rect">
            <a:avLst/>
          </a:prstGeom>
          <a:noFill/>
        </p:spPr>
        <p:txBody>
          <a:bodyPr wrap="none" rtlCol="0">
            <a:spAutoFit/>
          </a:bodyPr>
          <a:lstStyle/>
          <a:p>
            <a:r>
              <a:rPr lang="en-US" b="1" dirty="0"/>
              <a:t>Better</a:t>
            </a:r>
          </a:p>
        </p:txBody>
      </p:sp>
      <p:grpSp>
        <p:nvGrpSpPr>
          <p:cNvPr id="34" name="Group 33"/>
          <p:cNvGrpSpPr/>
          <p:nvPr/>
        </p:nvGrpSpPr>
        <p:grpSpPr>
          <a:xfrm>
            <a:off x="5871557" y="1317084"/>
            <a:ext cx="3037099" cy="5425907"/>
            <a:chOff x="4347556" y="1317083"/>
            <a:chExt cx="3037099" cy="5425907"/>
          </a:xfrm>
        </p:grpSpPr>
        <p:sp>
          <p:nvSpPr>
            <p:cNvPr id="19" name="TextBox 18"/>
            <p:cNvSpPr txBox="1"/>
            <p:nvPr/>
          </p:nvSpPr>
          <p:spPr>
            <a:xfrm rot="16200000">
              <a:off x="4203013" y="1519999"/>
              <a:ext cx="929052" cy="523220"/>
            </a:xfrm>
            <a:prstGeom prst="rect">
              <a:avLst/>
            </a:prstGeom>
            <a:noFill/>
          </p:spPr>
          <p:txBody>
            <a:bodyPr wrap="square" rtlCol="0">
              <a:spAutoFit/>
            </a:bodyPr>
            <a:lstStyle/>
            <a:p>
              <a:r>
                <a:rPr lang="en-US" sz="1400" b="1" dirty="0">
                  <a:solidFill>
                    <a:srgbClr val="C00000"/>
                  </a:solidFill>
                </a:rPr>
                <a:t>Failed to converge</a:t>
              </a:r>
            </a:p>
          </p:txBody>
        </p:sp>
        <p:sp>
          <p:nvSpPr>
            <p:cNvPr id="23" name="TextBox 22"/>
            <p:cNvSpPr txBox="1"/>
            <p:nvPr/>
          </p:nvSpPr>
          <p:spPr>
            <a:xfrm rot="16200000">
              <a:off x="4203013" y="3608368"/>
              <a:ext cx="929052" cy="523220"/>
            </a:xfrm>
            <a:prstGeom prst="rect">
              <a:avLst/>
            </a:prstGeom>
            <a:noFill/>
          </p:spPr>
          <p:txBody>
            <a:bodyPr wrap="square" rtlCol="0">
              <a:spAutoFit/>
            </a:bodyPr>
            <a:lstStyle/>
            <a:p>
              <a:r>
                <a:rPr lang="en-US" sz="1400" b="1" dirty="0">
                  <a:solidFill>
                    <a:srgbClr val="C00000"/>
                  </a:solidFill>
                </a:rPr>
                <a:t>Failed to converge</a:t>
              </a:r>
            </a:p>
          </p:txBody>
        </p:sp>
        <p:sp>
          <p:nvSpPr>
            <p:cNvPr id="24" name="TextBox 23"/>
            <p:cNvSpPr txBox="1"/>
            <p:nvPr/>
          </p:nvSpPr>
          <p:spPr>
            <a:xfrm rot="16200000">
              <a:off x="4203013" y="5671248"/>
              <a:ext cx="929052" cy="523220"/>
            </a:xfrm>
            <a:prstGeom prst="rect">
              <a:avLst/>
            </a:prstGeom>
            <a:noFill/>
          </p:spPr>
          <p:txBody>
            <a:bodyPr wrap="square" rtlCol="0">
              <a:spAutoFit/>
            </a:bodyPr>
            <a:lstStyle/>
            <a:p>
              <a:r>
                <a:rPr lang="en-US" sz="1400" b="1" dirty="0">
                  <a:solidFill>
                    <a:srgbClr val="C00000"/>
                  </a:solidFill>
                </a:rPr>
                <a:t>Failed to converge</a:t>
              </a:r>
            </a:p>
          </p:txBody>
        </p:sp>
        <p:sp>
          <p:nvSpPr>
            <p:cNvPr id="25" name="TextBox 24"/>
            <p:cNvSpPr txBox="1"/>
            <p:nvPr/>
          </p:nvSpPr>
          <p:spPr>
            <a:xfrm rot="16200000">
              <a:off x="6591537" y="1519999"/>
              <a:ext cx="929052" cy="523220"/>
            </a:xfrm>
            <a:prstGeom prst="rect">
              <a:avLst/>
            </a:prstGeom>
            <a:noFill/>
          </p:spPr>
          <p:txBody>
            <a:bodyPr wrap="square" rtlCol="0">
              <a:spAutoFit/>
            </a:bodyPr>
            <a:lstStyle/>
            <a:p>
              <a:r>
                <a:rPr lang="en-US" sz="1400" b="1" dirty="0">
                  <a:solidFill>
                    <a:srgbClr val="C00000"/>
                  </a:solidFill>
                </a:rPr>
                <a:t>Failed to converge</a:t>
              </a:r>
            </a:p>
          </p:txBody>
        </p:sp>
        <p:sp>
          <p:nvSpPr>
            <p:cNvPr id="26" name="TextBox 25"/>
            <p:cNvSpPr txBox="1"/>
            <p:nvPr/>
          </p:nvSpPr>
          <p:spPr>
            <a:xfrm rot="16200000">
              <a:off x="6591537" y="3608368"/>
              <a:ext cx="929052" cy="523220"/>
            </a:xfrm>
            <a:prstGeom prst="rect">
              <a:avLst/>
            </a:prstGeom>
            <a:noFill/>
          </p:spPr>
          <p:txBody>
            <a:bodyPr wrap="square" rtlCol="0">
              <a:spAutoFit/>
            </a:bodyPr>
            <a:lstStyle/>
            <a:p>
              <a:r>
                <a:rPr lang="en-US" sz="1400" b="1" dirty="0">
                  <a:solidFill>
                    <a:srgbClr val="C00000"/>
                  </a:solidFill>
                </a:rPr>
                <a:t>Failed to converge</a:t>
              </a:r>
            </a:p>
          </p:txBody>
        </p:sp>
        <p:sp>
          <p:nvSpPr>
            <p:cNvPr id="27" name="TextBox 26"/>
            <p:cNvSpPr txBox="1"/>
            <p:nvPr/>
          </p:nvSpPr>
          <p:spPr>
            <a:xfrm rot="16200000">
              <a:off x="6591537" y="5671248"/>
              <a:ext cx="929052" cy="523220"/>
            </a:xfrm>
            <a:prstGeom prst="rect">
              <a:avLst/>
            </a:prstGeom>
            <a:noFill/>
          </p:spPr>
          <p:txBody>
            <a:bodyPr wrap="square" rtlCol="0">
              <a:spAutoFit/>
            </a:bodyPr>
            <a:lstStyle/>
            <a:p>
              <a:r>
                <a:rPr lang="en-US" sz="1400" b="1" dirty="0">
                  <a:solidFill>
                    <a:srgbClr val="C00000"/>
                  </a:solidFill>
                </a:rPr>
                <a:t>Failed to converge</a:t>
              </a:r>
            </a:p>
          </p:txBody>
        </p:sp>
        <p:sp>
          <p:nvSpPr>
            <p:cNvPr id="28" name="Rectangle 27"/>
            <p:cNvSpPr/>
            <p:nvPr/>
          </p:nvSpPr>
          <p:spPr>
            <a:xfrm>
              <a:off x="4347556" y="2409414"/>
              <a:ext cx="648393" cy="19119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347556" y="4492966"/>
              <a:ext cx="648393" cy="19119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347556" y="6551800"/>
              <a:ext cx="648393" cy="19119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736262" y="2409414"/>
              <a:ext cx="648393" cy="19119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736262" y="4492966"/>
              <a:ext cx="648393" cy="19119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6736262" y="6551800"/>
              <a:ext cx="648393" cy="19119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6" name="Straight Connector 35"/>
          <p:cNvCxnSpPr/>
          <p:nvPr/>
        </p:nvCxnSpPr>
        <p:spPr>
          <a:xfrm>
            <a:off x="4400204" y="748146"/>
            <a:ext cx="0" cy="599484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608320" y="748146"/>
            <a:ext cx="0" cy="599484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788727" y="739612"/>
            <a:ext cx="0" cy="599484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996843" y="739612"/>
            <a:ext cx="0" cy="599484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180021" y="863156"/>
            <a:ext cx="0" cy="58713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6877396" y="939336"/>
            <a:ext cx="590204" cy="10806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Line Callout 2 43"/>
          <p:cNvSpPr/>
          <p:nvPr/>
        </p:nvSpPr>
        <p:spPr>
          <a:xfrm>
            <a:off x="8384472" y="161996"/>
            <a:ext cx="2153287" cy="486816"/>
          </a:xfrm>
          <a:prstGeom prst="borderCallout2">
            <a:avLst>
              <a:gd name="adj1" fmla="val 44364"/>
              <a:gd name="adj2" fmla="val 231"/>
              <a:gd name="adj3" fmla="val 44364"/>
              <a:gd name="adj4" fmla="val -14155"/>
              <a:gd name="adj5" fmla="val 160243"/>
              <a:gd name="adj6" fmla="val -53950"/>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At least 4% improvement over closest technique</a:t>
            </a:r>
          </a:p>
        </p:txBody>
      </p:sp>
      <p:sp>
        <p:nvSpPr>
          <p:cNvPr id="45" name="Slide Number Placeholder 44"/>
          <p:cNvSpPr>
            <a:spLocks noGrp="1"/>
          </p:cNvSpPr>
          <p:nvPr>
            <p:ph type="sldNum" sz="quarter" idx="12"/>
          </p:nvPr>
        </p:nvSpPr>
        <p:spPr/>
        <p:txBody>
          <a:bodyPr/>
          <a:lstStyle/>
          <a:p>
            <a:fld id="{EA95A752-284A-4133-95AE-4EC9FB72B490}" type="slidenum">
              <a:rPr lang="en-US" smtClean="0"/>
              <a:t>139</a:t>
            </a:fld>
            <a:endParaRPr lang="en-US"/>
          </a:p>
        </p:txBody>
      </p:sp>
    </p:spTree>
    <p:extLst>
      <p:ext uri="{BB962C8B-B14F-4D97-AF65-F5344CB8AC3E}">
        <p14:creationId xmlns:p14="http://schemas.microsoft.com/office/powerpoint/2010/main" val="12997045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t="3751" b="3625"/>
          <a:stretch>
            <a:fillRect/>
          </a:stretch>
        </p:blipFill>
        <p:spPr>
          <a:xfrm>
            <a:off x="1828800" y="3733801"/>
            <a:ext cx="3810000" cy="2746375"/>
          </a:xfrm>
          <a:noFill/>
        </p:spPr>
      </p:pic>
      <p:sp>
        <p:nvSpPr>
          <p:cNvPr id="128003" name="Rectangle 3"/>
          <p:cNvSpPr>
            <a:spLocks noChangeArrowheads="1"/>
          </p:cNvSpPr>
          <p:nvPr/>
        </p:nvSpPr>
        <p:spPr bwMode="auto">
          <a:xfrm>
            <a:off x="6248400" y="762000"/>
            <a:ext cx="4114800" cy="5867400"/>
          </a:xfrm>
          <a:prstGeom prst="rect">
            <a:avLst/>
          </a:prstGeom>
          <a:solidFill>
            <a:srgbClr val="DDDDDD"/>
          </a:solidFill>
          <a:ln w="9525">
            <a:solidFill>
              <a:schemeClr val="tx1"/>
            </a:solidFill>
            <a:miter lim="800000"/>
            <a:headEnd/>
            <a:tailEnd/>
          </a:ln>
        </p:spPr>
        <p:txBody>
          <a:bodyPr wrap="none" anchor="ctr"/>
          <a:lstStyle/>
          <a:p>
            <a:pPr fontAlgn="base">
              <a:spcBef>
                <a:spcPct val="20000"/>
              </a:spcBef>
              <a:spcAft>
                <a:spcPct val="0"/>
              </a:spcAft>
              <a:buClr>
                <a:srgbClr val="99CCFF"/>
              </a:buClr>
              <a:buSzPct val="70000"/>
              <a:buFont typeface="Wingdings" pitchFamily="2" charset="2"/>
              <a:buChar char="l"/>
            </a:pPr>
            <a:endParaRPr lang="en-US" sz="2400">
              <a:solidFill>
                <a:srgbClr val="000000"/>
              </a:solidFill>
              <a:ea typeface="宋体" pitchFamily="2" charset="-122"/>
            </a:endParaRPr>
          </a:p>
        </p:txBody>
      </p:sp>
      <p:sp>
        <p:nvSpPr>
          <p:cNvPr id="128004" name="Text Box 4"/>
          <p:cNvSpPr txBox="1">
            <a:spLocks noChangeArrowheads="1"/>
          </p:cNvSpPr>
          <p:nvPr/>
        </p:nvSpPr>
        <p:spPr bwMode="auto">
          <a:xfrm>
            <a:off x="6400801" y="228601"/>
            <a:ext cx="3521075"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9pPr>
          </a:lstStyle>
          <a:p>
            <a:pPr eaLnBrk="1" fontAlgn="base" hangingPunct="1">
              <a:spcBef>
                <a:spcPct val="20000"/>
              </a:spcBef>
              <a:spcAft>
                <a:spcPct val="0"/>
              </a:spcAft>
              <a:buClr>
                <a:srgbClr val="99CCFF"/>
              </a:buClr>
              <a:buSzPct val="70000"/>
              <a:buFont typeface="Wingdings" pitchFamily="2" charset="2"/>
              <a:buNone/>
            </a:pPr>
            <a:r>
              <a:rPr lang="en-US" b="1" dirty="0"/>
              <a:t>Anonymous Messages</a:t>
            </a:r>
          </a:p>
        </p:txBody>
      </p:sp>
      <p:sp>
        <p:nvSpPr>
          <p:cNvPr id="26629" name="Text Box 5"/>
          <p:cNvSpPr txBox="1">
            <a:spLocks noChangeArrowheads="1"/>
          </p:cNvSpPr>
          <p:nvPr/>
        </p:nvSpPr>
        <p:spPr bwMode="auto">
          <a:xfrm>
            <a:off x="2179638" y="239713"/>
            <a:ext cx="2895600"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9pPr>
          </a:lstStyle>
          <a:p>
            <a:pPr eaLnBrk="1" fontAlgn="base" hangingPunct="1">
              <a:spcBef>
                <a:spcPct val="20000"/>
              </a:spcBef>
              <a:spcAft>
                <a:spcPct val="0"/>
              </a:spcAft>
              <a:buClr>
                <a:srgbClr val="99CCFF"/>
              </a:buClr>
              <a:buSzPct val="70000"/>
              <a:buFont typeface="Wingdings" pitchFamily="2" charset="2"/>
              <a:buNone/>
            </a:pPr>
            <a:r>
              <a:rPr lang="en-US" b="1" dirty="0"/>
              <a:t>Author </a:t>
            </a:r>
            <a:r>
              <a:rPr lang="en-US" b="1" dirty="0" err="1"/>
              <a:t>Writeprints</a:t>
            </a:r>
            <a:endParaRPr lang="en-US" b="1" dirty="0"/>
          </a:p>
        </p:txBody>
      </p:sp>
      <p:sp>
        <p:nvSpPr>
          <p:cNvPr id="26630" name="Rectangle 6"/>
          <p:cNvSpPr>
            <a:spLocks noChangeArrowheads="1"/>
          </p:cNvSpPr>
          <p:nvPr/>
        </p:nvSpPr>
        <p:spPr bwMode="auto">
          <a:xfrm>
            <a:off x="1676400" y="762000"/>
            <a:ext cx="4114800" cy="5867400"/>
          </a:xfrm>
          <a:prstGeom prst="rect">
            <a:avLst/>
          </a:prstGeom>
          <a:solidFill>
            <a:srgbClr val="969696"/>
          </a:solidFill>
          <a:ln w="9525">
            <a:solidFill>
              <a:schemeClr val="tx1"/>
            </a:solidFill>
            <a:miter lim="800000"/>
            <a:headEnd/>
            <a:tailEnd/>
          </a:ln>
        </p:spPr>
        <p:txBody>
          <a:bodyPr wrap="none" anchor="ctr"/>
          <a:lstStyle/>
          <a:p>
            <a:pPr fontAlgn="base">
              <a:spcBef>
                <a:spcPct val="20000"/>
              </a:spcBef>
              <a:spcAft>
                <a:spcPct val="0"/>
              </a:spcAft>
              <a:buClr>
                <a:srgbClr val="99CCFF"/>
              </a:buClr>
              <a:buSzPct val="70000"/>
              <a:buFont typeface="Wingdings" pitchFamily="2" charset="2"/>
              <a:buChar char="l"/>
            </a:pPr>
            <a:endParaRPr lang="en-US" sz="2400">
              <a:solidFill>
                <a:srgbClr val="000000"/>
              </a:solidFill>
              <a:ea typeface="宋体" pitchFamily="2" charset="-122"/>
            </a:endParaRPr>
          </a:p>
        </p:txBody>
      </p:sp>
      <p:sp>
        <p:nvSpPr>
          <p:cNvPr id="128007" name="Line 7"/>
          <p:cNvSpPr>
            <a:spLocks noChangeShapeType="1"/>
          </p:cNvSpPr>
          <p:nvPr/>
        </p:nvSpPr>
        <p:spPr bwMode="auto">
          <a:xfrm flipH="1">
            <a:off x="5638800" y="2057400"/>
            <a:ext cx="914400" cy="2209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20000"/>
              </a:spcBef>
              <a:spcAft>
                <a:spcPct val="0"/>
              </a:spcAft>
              <a:buClr>
                <a:srgbClr val="99CCFF"/>
              </a:buClr>
              <a:buSzPct val="70000"/>
              <a:buFont typeface="Wingdings" pitchFamily="2" charset="2"/>
              <a:buChar char="l"/>
            </a:pPr>
            <a:endParaRPr lang="en-US" sz="2400">
              <a:solidFill>
                <a:srgbClr val="000000"/>
              </a:solidFill>
              <a:ea typeface="宋体" pitchFamily="2" charset="-122"/>
            </a:endParaRPr>
          </a:p>
        </p:txBody>
      </p:sp>
      <p:sp>
        <p:nvSpPr>
          <p:cNvPr id="128008" name="Line 8"/>
          <p:cNvSpPr>
            <a:spLocks noChangeShapeType="1"/>
          </p:cNvSpPr>
          <p:nvPr/>
        </p:nvSpPr>
        <p:spPr bwMode="auto">
          <a:xfrm flipH="1" flipV="1">
            <a:off x="5638800" y="2209800"/>
            <a:ext cx="914400" cy="2362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20000"/>
              </a:spcBef>
              <a:spcAft>
                <a:spcPct val="0"/>
              </a:spcAft>
              <a:buClr>
                <a:srgbClr val="99CCFF"/>
              </a:buClr>
              <a:buSzPct val="70000"/>
              <a:buFont typeface="Wingdings" pitchFamily="2" charset="2"/>
              <a:buChar char="l"/>
            </a:pPr>
            <a:endParaRPr lang="en-US" sz="2400">
              <a:solidFill>
                <a:srgbClr val="000000"/>
              </a:solidFill>
              <a:ea typeface="宋体" pitchFamily="2" charset="-122"/>
            </a:endParaRPr>
          </a:p>
        </p:txBody>
      </p:sp>
      <p:pic>
        <p:nvPicPr>
          <p:cNvPr id="2663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t="3751" b="3751"/>
          <a:stretch>
            <a:fillRect/>
          </a:stretch>
        </p:blipFill>
        <p:spPr bwMode="auto">
          <a:xfrm>
            <a:off x="1828800" y="3733801"/>
            <a:ext cx="38100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Text Box 10"/>
          <p:cNvSpPr txBox="1">
            <a:spLocks noChangeArrowheads="1"/>
          </p:cNvSpPr>
          <p:nvPr/>
        </p:nvSpPr>
        <p:spPr bwMode="auto">
          <a:xfrm>
            <a:off x="4648201" y="3657600"/>
            <a:ext cx="1052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9pPr>
          </a:lstStyle>
          <a:p>
            <a:pPr eaLnBrk="1" fontAlgn="base" hangingPunct="1">
              <a:spcBef>
                <a:spcPct val="20000"/>
              </a:spcBef>
              <a:spcAft>
                <a:spcPct val="0"/>
              </a:spcAft>
              <a:buClr>
                <a:srgbClr val="99CCFF"/>
              </a:buClr>
              <a:buSzPct val="70000"/>
              <a:buFont typeface="Wingdings" pitchFamily="2" charset="2"/>
              <a:buNone/>
            </a:pPr>
            <a:r>
              <a:rPr lang="en-US" sz="1600" b="1">
                <a:solidFill>
                  <a:srgbClr val="FF0000"/>
                </a:solidFill>
              </a:rPr>
              <a:t>Author B</a:t>
            </a:r>
          </a:p>
        </p:txBody>
      </p:sp>
      <p:pic>
        <p:nvPicPr>
          <p:cNvPr id="26635"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t="3751" b="3751"/>
          <a:stretch>
            <a:fillRect/>
          </a:stretch>
        </p:blipFill>
        <p:spPr bwMode="auto">
          <a:xfrm>
            <a:off x="1828800" y="838200"/>
            <a:ext cx="3810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6" name="Text Box 12"/>
          <p:cNvSpPr txBox="1">
            <a:spLocks noChangeArrowheads="1"/>
          </p:cNvSpPr>
          <p:nvPr/>
        </p:nvSpPr>
        <p:spPr bwMode="auto">
          <a:xfrm>
            <a:off x="4648201" y="762000"/>
            <a:ext cx="1052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9pPr>
          </a:lstStyle>
          <a:p>
            <a:pPr eaLnBrk="1" fontAlgn="base" hangingPunct="1">
              <a:spcBef>
                <a:spcPct val="20000"/>
              </a:spcBef>
              <a:spcAft>
                <a:spcPct val="0"/>
              </a:spcAft>
              <a:buClr>
                <a:srgbClr val="99CCFF"/>
              </a:buClr>
              <a:buSzPct val="70000"/>
              <a:buFont typeface="Wingdings" pitchFamily="2" charset="2"/>
              <a:buNone/>
            </a:pPr>
            <a:r>
              <a:rPr lang="en-US" sz="1600" b="1">
                <a:solidFill>
                  <a:srgbClr val="FF0000"/>
                </a:solidFill>
              </a:rPr>
              <a:t>Author A</a:t>
            </a:r>
          </a:p>
        </p:txBody>
      </p:sp>
      <p:pic>
        <p:nvPicPr>
          <p:cNvPr id="128013"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t="3751" b="3751"/>
          <a:stretch>
            <a:fillRect/>
          </a:stretch>
        </p:blipFill>
        <p:spPr bwMode="auto">
          <a:xfrm>
            <a:off x="6400800" y="838200"/>
            <a:ext cx="3810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14" name="Text Box 14"/>
          <p:cNvSpPr txBox="1">
            <a:spLocks noChangeArrowheads="1"/>
          </p:cNvSpPr>
          <p:nvPr/>
        </p:nvSpPr>
        <p:spPr bwMode="auto">
          <a:xfrm>
            <a:off x="8991600" y="762000"/>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9pPr>
          </a:lstStyle>
          <a:p>
            <a:pPr eaLnBrk="1" fontAlgn="base" hangingPunct="1">
              <a:spcBef>
                <a:spcPct val="20000"/>
              </a:spcBef>
              <a:spcAft>
                <a:spcPct val="0"/>
              </a:spcAft>
              <a:buClr>
                <a:srgbClr val="99CCFF"/>
              </a:buClr>
              <a:buSzPct val="70000"/>
              <a:buFont typeface="Wingdings" pitchFamily="2" charset="2"/>
              <a:buNone/>
            </a:pPr>
            <a:r>
              <a:rPr lang="en-US" sz="1600" b="1">
                <a:solidFill>
                  <a:srgbClr val="FF0000"/>
                </a:solidFill>
              </a:rPr>
              <a:t>10 messages</a:t>
            </a:r>
          </a:p>
        </p:txBody>
      </p:sp>
      <p:pic>
        <p:nvPicPr>
          <p:cNvPr id="128015"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t="3751" b="3751"/>
          <a:stretch>
            <a:fillRect/>
          </a:stretch>
        </p:blipFill>
        <p:spPr bwMode="auto">
          <a:xfrm>
            <a:off x="6400801" y="3733800"/>
            <a:ext cx="38004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16" name="Text Box 16"/>
          <p:cNvSpPr txBox="1">
            <a:spLocks noChangeArrowheads="1"/>
          </p:cNvSpPr>
          <p:nvPr/>
        </p:nvSpPr>
        <p:spPr bwMode="auto">
          <a:xfrm>
            <a:off x="8991600" y="3657600"/>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lr>
                <a:schemeClr val="accent1"/>
              </a:buClr>
              <a:buSzPct val="70000"/>
              <a:buFont typeface="Wingdings" pitchFamily="2" charset="2"/>
              <a:buChar char="l"/>
              <a:defRPr sz="2400">
                <a:solidFill>
                  <a:schemeClr val="tx1"/>
                </a:solidFill>
                <a:latin typeface="Arial" pitchFamily="34" charset="0"/>
                <a:ea typeface="宋体" pitchFamily="2" charset="-122"/>
              </a:defRPr>
            </a:lvl9pPr>
          </a:lstStyle>
          <a:p>
            <a:pPr eaLnBrk="1" fontAlgn="base" hangingPunct="1">
              <a:spcBef>
                <a:spcPct val="20000"/>
              </a:spcBef>
              <a:spcAft>
                <a:spcPct val="0"/>
              </a:spcAft>
              <a:buClr>
                <a:srgbClr val="99CCFF"/>
              </a:buClr>
              <a:buSzPct val="70000"/>
              <a:buFont typeface="Wingdings" pitchFamily="2" charset="2"/>
              <a:buNone/>
            </a:pPr>
            <a:r>
              <a:rPr lang="en-US" sz="1600" b="1">
                <a:solidFill>
                  <a:srgbClr val="FF0000"/>
                </a:solidFill>
              </a:rPr>
              <a:t>10 messages</a:t>
            </a:r>
          </a:p>
        </p:txBody>
      </p:sp>
    </p:spTree>
    <p:extLst>
      <p:ext uri="{BB962C8B-B14F-4D97-AF65-F5344CB8AC3E}">
        <p14:creationId xmlns:p14="http://schemas.microsoft.com/office/powerpoint/2010/main" val="4799645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8003"/>
                                        </p:tgtEl>
                                        <p:attrNameLst>
                                          <p:attrName>style.visibility</p:attrName>
                                        </p:attrNameLst>
                                      </p:cBhvr>
                                      <p:to>
                                        <p:strVal val="visible"/>
                                      </p:to>
                                    </p:set>
                                    <p:anim calcmode="lin" valueType="num">
                                      <p:cBhvr additive="base">
                                        <p:cTn id="7" dur="500" fill="hold"/>
                                        <p:tgtEl>
                                          <p:spTgt spid="128003"/>
                                        </p:tgtEl>
                                        <p:attrNameLst>
                                          <p:attrName>ppt_x</p:attrName>
                                        </p:attrNameLst>
                                      </p:cBhvr>
                                      <p:tavLst>
                                        <p:tav tm="0">
                                          <p:val>
                                            <p:strVal val="1+#ppt_w/2"/>
                                          </p:val>
                                        </p:tav>
                                        <p:tav tm="100000">
                                          <p:val>
                                            <p:strVal val="#ppt_x"/>
                                          </p:val>
                                        </p:tav>
                                      </p:tavLst>
                                    </p:anim>
                                    <p:anim calcmode="lin" valueType="num">
                                      <p:cBhvr additive="base">
                                        <p:cTn id="8" dur="500" fill="hold"/>
                                        <p:tgtEl>
                                          <p:spTgt spid="12800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8013"/>
                                        </p:tgtEl>
                                        <p:attrNameLst>
                                          <p:attrName>style.visibility</p:attrName>
                                        </p:attrNameLst>
                                      </p:cBhvr>
                                      <p:to>
                                        <p:strVal val="visible"/>
                                      </p:to>
                                    </p:set>
                                    <p:anim calcmode="lin" valueType="num">
                                      <p:cBhvr additive="base">
                                        <p:cTn id="11" dur="500" fill="hold"/>
                                        <p:tgtEl>
                                          <p:spTgt spid="128013"/>
                                        </p:tgtEl>
                                        <p:attrNameLst>
                                          <p:attrName>ppt_x</p:attrName>
                                        </p:attrNameLst>
                                      </p:cBhvr>
                                      <p:tavLst>
                                        <p:tav tm="0">
                                          <p:val>
                                            <p:strVal val="1+#ppt_w/2"/>
                                          </p:val>
                                        </p:tav>
                                        <p:tav tm="100000">
                                          <p:val>
                                            <p:strVal val="#ppt_x"/>
                                          </p:val>
                                        </p:tav>
                                      </p:tavLst>
                                    </p:anim>
                                    <p:anim calcmode="lin" valueType="num">
                                      <p:cBhvr additive="base">
                                        <p:cTn id="12" dur="500" fill="hold"/>
                                        <p:tgtEl>
                                          <p:spTgt spid="12801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28015"/>
                                        </p:tgtEl>
                                        <p:attrNameLst>
                                          <p:attrName>style.visibility</p:attrName>
                                        </p:attrNameLst>
                                      </p:cBhvr>
                                      <p:to>
                                        <p:strVal val="visible"/>
                                      </p:to>
                                    </p:set>
                                    <p:anim calcmode="lin" valueType="num">
                                      <p:cBhvr additive="base">
                                        <p:cTn id="15" dur="500" fill="hold"/>
                                        <p:tgtEl>
                                          <p:spTgt spid="128015"/>
                                        </p:tgtEl>
                                        <p:attrNameLst>
                                          <p:attrName>ppt_x</p:attrName>
                                        </p:attrNameLst>
                                      </p:cBhvr>
                                      <p:tavLst>
                                        <p:tav tm="0">
                                          <p:val>
                                            <p:strVal val="1+#ppt_w/2"/>
                                          </p:val>
                                        </p:tav>
                                        <p:tav tm="100000">
                                          <p:val>
                                            <p:strVal val="#ppt_x"/>
                                          </p:val>
                                        </p:tav>
                                      </p:tavLst>
                                    </p:anim>
                                    <p:anim calcmode="lin" valueType="num">
                                      <p:cBhvr additive="base">
                                        <p:cTn id="16" dur="500" fill="hold"/>
                                        <p:tgtEl>
                                          <p:spTgt spid="12801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28014"/>
                                        </p:tgtEl>
                                        <p:attrNameLst>
                                          <p:attrName>style.visibility</p:attrName>
                                        </p:attrNameLst>
                                      </p:cBhvr>
                                      <p:to>
                                        <p:strVal val="visible"/>
                                      </p:to>
                                    </p:set>
                                    <p:anim calcmode="lin" valueType="num">
                                      <p:cBhvr additive="base">
                                        <p:cTn id="19" dur="500" fill="hold"/>
                                        <p:tgtEl>
                                          <p:spTgt spid="128014"/>
                                        </p:tgtEl>
                                        <p:attrNameLst>
                                          <p:attrName>ppt_x</p:attrName>
                                        </p:attrNameLst>
                                      </p:cBhvr>
                                      <p:tavLst>
                                        <p:tav tm="0">
                                          <p:val>
                                            <p:strVal val="1+#ppt_w/2"/>
                                          </p:val>
                                        </p:tav>
                                        <p:tav tm="100000">
                                          <p:val>
                                            <p:strVal val="#ppt_x"/>
                                          </p:val>
                                        </p:tav>
                                      </p:tavLst>
                                    </p:anim>
                                    <p:anim calcmode="lin" valueType="num">
                                      <p:cBhvr additive="base">
                                        <p:cTn id="20" dur="500" fill="hold"/>
                                        <p:tgtEl>
                                          <p:spTgt spid="128014"/>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28016"/>
                                        </p:tgtEl>
                                        <p:attrNameLst>
                                          <p:attrName>style.visibility</p:attrName>
                                        </p:attrNameLst>
                                      </p:cBhvr>
                                      <p:to>
                                        <p:strVal val="visible"/>
                                      </p:to>
                                    </p:set>
                                    <p:anim calcmode="lin" valueType="num">
                                      <p:cBhvr additive="base">
                                        <p:cTn id="23" dur="500" fill="hold"/>
                                        <p:tgtEl>
                                          <p:spTgt spid="128016"/>
                                        </p:tgtEl>
                                        <p:attrNameLst>
                                          <p:attrName>ppt_x</p:attrName>
                                        </p:attrNameLst>
                                      </p:cBhvr>
                                      <p:tavLst>
                                        <p:tav tm="0">
                                          <p:val>
                                            <p:strVal val="1+#ppt_w/2"/>
                                          </p:val>
                                        </p:tav>
                                        <p:tav tm="100000">
                                          <p:val>
                                            <p:strVal val="#ppt_x"/>
                                          </p:val>
                                        </p:tav>
                                      </p:tavLst>
                                    </p:anim>
                                    <p:anim calcmode="lin" valueType="num">
                                      <p:cBhvr additive="base">
                                        <p:cTn id="24" dur="500" fill="hold"/>
                                        <p:tgtEl>
                                          <p:spTgt spid="12801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28004"/>
                                        </p:tgtEl>
                                        <p:attrNameLst>
                                          <p:attrName>style.visibility</p:attrName>
                                        </p:attrNameLst>
                                      </p:cBhvr>
                                      <p:to>
                                        <p:strVal val="visible"/>
                                      </p:to>
                                    </p:set>
                                    <p:anim calcmode="lin" valueType="num">
                                      <p:cBhvr additive="base">
                                        <p:cTn id="27" dur="500" fill="hold"/>
                                        <p:tgtEl>
                                          <p:spTgt spid="128004"/>
                                        </p:tgtEl>
                                        <p:attrNameLst>
                                          <p:attrName>ppt_x</p:attrName>
                                        </p:attrNameLst>
                                      </p:cBhvr>
                                      <p:tavLst>
                                        <p:tav tm="0">
                                          <p:val>
                                            <p:strVal val="1+#ppt_w/2"/>
                                          </p:val>
                                        </p:tav>
                                        <p:tav tm="100000">
                                          <p:val>
                                            <p:strVal val="#ppt_x"/>
                                          </p:val>
                                        </p:tav>
                                      </p:tavLst>
                                    </p:anim>
                                    <p:anim calcmode="lin" valueType="num">
                                      <p:cBhvr additive="base">
                                        <p:cTn id="28" dur="500" fill="hold"/>
                                        <p:tgtEl>
                                          <p:spTgt spid="128004"/>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28008"/>
                                        </p:tgtEl>
                                        <p:attrNameLst>
                                          <p:attrName>style.visibility</p:attrName>
                                        </p:attrNameLst>
                                      </p:cBhvr>
                                      <p:to>
                                        <p:strVal val="visible"/>
                                      </p:to>
                                    </p:set>
                                    <p:animEffect transition="in" filter="blinds(horizontal)">
                                      <p:cBhvr>
                                        <p:cTn id="33" dur="500"/>
                                        <p:tgtEl>
                                          <p:spTgt spid="128008"/>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28007"/>
                                        </p:tgtEl>
                                        <p:attrNameLst>
                                          <p:attrName>style.visibility</p:attrName>
                                        </p:attrNameLst>
                                      </p:cBhvr>
                                      <p:to>
                                        <p:strVal val="visible"/>
                                      </p:to>
                                    </p:set>
                                    <p:animEffect transition="in" filter="blinds(horizontal)">
                                      <p:cBhvr>
                                        <p:cTn id="36" dur="500"/>
                                        <p:tgtEl>
                                          <p:spTgt spid="128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animBg="1"/>
      <p:bldP spid="128004" grpId="0" animBg="1"/>
      <p:bldP spid="128007" grpId="0" animBg="1"/>
      <p:bldP spid="128008" grpId="0" animBg="1"/>
      <p:bldP spid="128014" grpId="0"/>
      <p:bldP spid="128016"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475056" y="686085"/>
            <a:ext cx="7943850" cy="6076950"/>
          </a:xfrm>
          <a:prstGeom prst="rect">
            <a:avLst/>
          </a:prstGeom>
        </p:spPr>
      </p:pic>
      <p:sp>
        <p:nvSpPr>
          <p:cNvPr id="2" name="Title 1"/>
          <p:cNvSpPr>
            <a:spLocks noGrp="1"/>
          </p:cNvSpPr>
          <p:nvPr>
            <p:ph type="title"/>
          </p:nvPr>
        </p:nvSpPr>
        <p:spPr>
          <a:xfrm>
            <a:off x="2152650" y="0"/>
            <a:ext cx="7886700" cy="748146"/>
          </a:xfrm>
        </p:spPr>
        <p:txBody>
          <a:bodyPr>
            <a:noAutofit/>
          </a:bodyPr>
          <a:lstStyle/>
          <a:p>
            <a:r>
              <a:rPr lang="en-US" sz="2800" dirty="0"/>
              <a:t>Evaluation 2: </a:t>
            </a:r>
            <a:br>
              <a:rPr lang="en-US" sz="2800" dirty="0"/>
            </a:br>
            <a:r>
              <a:rPr lang="en-US" sz="2800" dirty="0"/>
              <a:t>Whether the nonparametric technique helps?</a:t>
            </a:r>
          </a:p>
        </p:txBody>
      </p:sp>
      <p:cxnSp>
        <p:nvCxnSpPr>
          <p:cNvPr id="9" name="Straight Arrow Connector 8"/>
          <p:cNvCxnSpPr/>
          <p:nvPr/>
        </p:nvCxnSpPr>
        <p:spPr>
          <a:xfrm flipV="1">
            <a:off x="2263833" y="972589"/>
            <a:ext cx="0" cy="118872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263833" y="2704292"/>
            <a:ext cx="0" cy="12276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66604" y="4760306"/>
            <a:ext cx="0" cy="13661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812956" y="603257"/>
            <a:ext cx="775853" cy="369332"/>
          </a:xfrm>
          <a:prstGeom prst="rect">
            <a:avLst/>
          </a:prstGeom>
          <a:noFill/>
        </p:spPr>
        <p:txBody>
          <a:bodyPr wrap="none" rtlCol="0">
            <a:spAutoFit/>
          </a:bodyPr>
          <a:lstStyle/>
          <a:p>
            <a:r>
              <a:rPr lang="en-US" b="1" dirty="0"/>
              <a:t>Better</a:t>
            </a:r>
          </a:p>
        </p:txBody>
      </p:sp>
      <p:sp>
        <p:nvSpPr>
          <p:cNvPr id="13" name="TextBox 12"/>
          <p:cNvSpPr txBox="1"/>
          <p:nvPr/>
        </p:nvSpPr>
        <p:spPr>
          <a:xfrm>
            <a:off x="1812956" y="3931920"/>
            <a:ext cx="775853" cy="369332"/>
          </a:xfrm>
          <a:prstGeom prst="rect">
            <a:avLst/>
          </a:prstGeom>
          <a:noFill/>
        </p:spPr>
        <p:txBody>
          <a:bodyPr wrap="none" rtlCol="0">
            <a:spAutoFit/>
          </a:bodyPr>
          <a:lstStyle/>
          <a:p>
            <a:r>
              <a:rPr lang="en-US" b="1" dirty="0"/>
              <a:t>Better</a:t>
            </a:r>
          </a:p>
        </p:txBody>
      </p:sp>
      <p:sp>
        <p:nvSpPr>
          <p:cNvPr id="14" name="TextBox 13"/>
          <p:cNvSpPr txBox="1"/>
          <p:nvPr/>
        </p:nvSpPr>
        <p:spPr>
          <a:xfrm>
            <a:off x="1812955" y="6126480"/>
            <a:ext cx="775853" cy="369332"/>
          </a:xfrm>
          <a:prstGeom prst="rect">
            <a:avLst/>
          </a:prstGeom>
          <a:noFill/>
        </p:spPr>
        <p:txBody>
          <a:bodyPr wrap="none" rtlCol="0">
            <a:spAutoFit/>
          </a:bodyPr>
          <a:lstStyle/>
          <a:p>
            <a:r>
              <a:rPr lang="en-US" b="1" dirty="0"/>
              <a:t>Better</a:t>
            </a:r>
          </a:p>
        </p:txBody>
      </p:sp>
      <p:grpSp>
        <p:nvGrpSpPr>
          <p:cNvPr id="3" name="Group 2"/>
          <p:cNvGrpSpPr/>
          <p:nvPr/>
        </p:nvGrpSpPr>
        <p:grpSpPr>
          <a:xfrm>
            <a:off x="5896495" y="1317084"/>
            <a:ext cx="3075410" cy="5459159"/>
            <a:chOff x="4372495" y="1317083"/>
            <a:chExt cx="3075410" cy="5459159"/>
          </a:xfrm>
        </p:grpSpPr>
        <p:sp>
          <p:nvSpPr>
            <p:cNvPr id="15" name="TextBox 14"/>
            <p:cNvSpPr txBox="1"/>
            <p:nvPr/>
          </p:nvSpPr>
          <p:spPr>
            <a:xfrm rot="16200000">
              <a:off x="4377579" y="1519999"/>
              <a:ext cx="929052" cy="523220"/>
            </a:xfrm>
            <a:prstGeom prst="rect">
              <a:avLst/>
            </a:prstGeom>
            <a:noFill/>
          </p:spPr>
          <p:txBody>
            <a:bodyPr wrap="square" rtlCol="0">
              <a:spAutoFit/>
            </a:bodyPr>
            <a:lstStyle/>
            <a:p>
              <a:r>
                <a:rPr lang="en-US" sz="1400" b="1" dirty="0">
                  <a:solidFill>
                    <a:srgbClr val="C00000"/>
                  </a:solidFill>
                </a:rPr>
                <a:t>Failed to converge</a:t>
              </a:r>
            </a:p>
          </p:txBody>
        </p:sp>
        <p:sp>
          <p:nvSpPr>
            <p:cNvPr id="16" name="TextBox 15"/>
            <p:cNvSpPr txBox="1"/>
            <p:nvPr/>
          </p:nvSpPr>
          <p:spPr>
            <a:xfrm rot="16200000">
              <a:off x="4377579" y="3608368"/>
              <a:ext cx="929052" cy="523220"/>
            </a:xfrm>
            <a:prstGeom prst="rect">
              <a:avLst/>
            </a:prstGeom>
            <a:noFill/>
          </p:spPr>
          <p:txBody>
            <a:bodyPr wrap="square" rtlCol="0">
              <a:spAutoFit/>
            </a:bodyPr>
            <a:lstStyle/>
            <a:p>
              <a:r>
                <a:rPr lang="en-US" sz="1400" b="1" dirty="0">
                  <a:solidFill>
                    <a:srgbClr val="C00000"/>
                  </a:solidFill>
                </a:rPr>
                <a:t>Failed to converge</a:t>
              </a:r>
            </a:p>
          </p:txBody>
        </p:sp>
        <p:sp>
          <p:nvSpPr>
            <p:cNvPr id="17" name="TextBox 16"/>
            <p:cNvSpPr txBox="1"/>
            <p:nvPr/>
          </p:nvSpPr>
          <p:spPr>
            <a:xfrm rot="16200000">
              <a:off x="4377579" y="5671248"/>
              <a:ext cx="929052" cy="523220"/>
            </a:xfrm>
            <a:prstGeom prst="rect">
              <a:avLst/>
            </a:prstGeom>
            <a:noFill/>
          </p:spPr>
          <p:txBody>
            <a:bodyPr wrap="square" rtlCol="0">
              <a:spAutoFit/>
            </a:bodyPr>
            <a:lstStyle/>
            <a:p>
              <a:r>
                <a:rPr lang="en-US" sz="1400" b="1" dirty="0">
                  <a:solidFill>
                    <a:srgbClr val="C00000"/>
                  </a:solidFill>
                </a:rPr>
                <a:t>Failed to converge</a:t>
              </a:r>
            </a:p>
          </p:txBody>
        </p:sp>
        <p:sp>
          <p:nvSpPr>
            <p:cNvPr id="18" name="TextBox 17"/>
            <p:cNvSpPr txBox="1"/>
            <p:nvPr/>
          </p:nvSpPr>
          <p:spPr>
            <a:xfrm rot="16200000">
              <a:off x="6721769" y="1519999"/>
              <a:ext cx="929052" cy="523220"/>
            </a:xfrm>
            <a:prstGeom prst="rect">
              <a:avLst/>
            </a:prstGeom>
            <a:noFill/>
          </p:spPr>
          <p:txBody>
            <a:bodyPr wrap="square" rtlCol="0">
              <a:spAutoFit/>
            </a:bodyPr>
            <a:lstStyle/>
            <a:p>
              <a:r>
                <a:rPr lang="en-US" sz="1400" b="1" dirty="0">
                  <a:solidFill>
                    <a:srgbClr val="C00000"/>
                  </a:solidFill>
                </a:rPr>
                <a:t>Failed to converge</a:t>
              </a:r>
            </a:p>
          </p:txBody>
        </p:sp>
        <p:sp>
          <p:nvSpPr>
            <p:cNvPr id="19" name="TextBox 18"/>
            <p:cNvSpPr txBox="1"/>
            <p:nvPr/>
          </p:nvSpPr>
          <p:spPr>
            <a:xfrm rot="16200000">
              <a:off x="6721769" y="3608368"/>
              <a:ext cx="929052" cy="523220"/>
            </a:xfrm>
            <a:prstGeom prst="rect">
              <a:avLst/>
            </a:prstGeom>
            <a:noFill/>
          </p:spPr>
          <p:txBody>
            <a:bodyPr wrap="square" rtlCol="0">
              <a:spAutoFit/>
            </a:bodyPr>
            <a:lstStyle/>
            <a:p>
              <a:r>
                <a:rPr lang="en-US" sz="1400" b="1" dirty="0">
                  <a:solidFill>
                    <a:srgbClr val="C00000"/>
                  </a:solidFill>
                </a:rPr>
                <a:t>Failed to converge</a:t>
              </a:r>
            </a:p>
          </p:txBody>
        </p:sp>
        <p:sp>
          <p:nvSpPr>
            <p:cNvPr id="20" name="TextBox 19"/>
            <p:cNvSpPr txBox="1"/>
            <p:nvPr/>
          </p:nvSpPr>
          <p:spPr>
            <a:xfrm rot="16200000">
              <a:off x="6721769" y="5671248"/>
              <a:ext cx="929052" cy="523220"/>
            </a:xfrm>
            <a:prstGeom prst="rect">
              <a:avLst/>
            </a:prstGeom>
            <a:noFill/>
          </p:spPr>
          <p:txBody>
            <a:bodyPr wrap="square" rtlCol="0">
              <a:spAutoFit/>
            </a:bodyPr>
            <a:lstStyle/>
            <a:p>
              <a:r>
                <a:rPr lang="en-US" sz="1400" b="1" dirty="0">
                  <a:solidFill>
                    <a:srgbClr val="C00000"/>
                  </a:solidFill>
                </a:rPr>
                <a:t>Failed to converge</a:t>
              </a:r>
            </a:p>
          </p:txBody>
        </p:sp>
        <p:sp>
          <p:nvSpPr>
            <p:cNvPr id="21" name="Rectangle 20"/>
            <p:cNvSpPr/>
            <p:nvPr/>
          </p:nvSpPr>
          <p:spPr>
            <a:xfrm>
              <a:off x="4372495" y="2442666"/>
              <a:ext cx="648393" cy="19119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372495" y="4526218"/>
              <a:ext cx="648393" cy="19119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372495" y="6585052"/>
              <a:ext cx="648393" cy="19119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761201" y="2442666"/>
              <a:ext cx="648393" cy="19119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761201" y="4526218"/>
              <a:ext cx="648393" cy="19119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761201" y="6585052"/>
              <a:ext cx="648393" cy="19119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Straight Connector 26"/>
          <p:cNvCxnSpPr/>
          <p:nvPr/>
        </p:nvCxnSpPr>
        <p:spPr>
          <a:xfrm>
            <a:off x="4400204" y="748146"/>
            <a:ext cx="0" cy="599484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608320" y="748146"/>
            <a:ext cx="0" cy="599484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788727" y="739612"/>
            <a:ext cx="0" cy="599484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996843" y="739612"/>
            <a:ext cx="0" cy="599484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9180021" y="863156"/>
            <a:ext cx="0" cy="58713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3245511" y="945489"/>
            <a:ext cx="948869" cy="30973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Line Callout 2 32"/>
          <p:cNvSpPr/>
          <p:nvPr/>
        </p:nvSpPr>
        <p:spPr>
          <a:xfrm>
            <a:off x="4495453" y="199269"/>
            <a:ext cx="2200912" cy="486816"/>
          </a:xfrm>
          <a:prstGeom prst="borderCallout2">
            <a:avLst>
              <a:gd name="adj1" fmla="val 53850"/>
              <a:gd name="adj2" fmla="val 139"/>
              <a:gd name="adj3" fmla="val 53091"/>
              <a:gd name="adj4" fmla="val -13095"/>
              <a:gd name="adj5" fmla="val 152621"/>
              <a:gd name="adj6" fmla="val -2947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At least 17% improvement over closest technique</a:t>
            </a:r>
          </a:p>
        </p:txBody>
      </p:sp>
      <p:sp>
        <p:nvSpPr>
          <p:cNvPr id="4" name="Slide Number Placeholder 3"/>
          <p:cNvSpPr>
            <a:spLocks noGrp="1"/>
          </p:cNvSpPr>
          <p:nvPr>
            <p:ph type="sldNum" sz="quarter" idx="12"/>
          </p:nvPr>
        </p:nvSpPr>
        <p:spPr/>
        <p:txBody>
          <a:bodyPr/>
          <a:lstStyle/>
          <a:p>
            <a:fld id="{EA95A752-284A-4133-95AE-4EC9FB72B490}" type="slidenum">
              <a:rPr lang="en-US" smtClean="0"/>
              <a:t>140</a:t>
            </a:fld>
            <a:endParaRPr lang="en-US"/>
          </a:p>
        </p:txBody>
      </p:sp>
    </p:spTree>
    <p:extLst>
      <p:ext uri="{BB962C8B-B14F-4D97-AF65-F5344CB8AC3E}">
        <p14:creationId xmlns:p14="http://schemas.microsoft.com/office/powerpoint/2010/main" val="19527743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20533"/>
          <a:stretch/>
        </p:blipFill>
        <p:spPr>
          <a:xfrm>
            <a:off x="2080251" y="4680093"/>
            <a:ext cx="8153417" cy="2201748"/>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0189"/>
          <a:stretch/>
        </p:blipFill>
        <p:spPr>
          <a:xfrm>
            <a:off x="2080251" y="2488471"/>
            <a:ext cx="8153417" cy="2191623"/>
          </a:xfrm>
          <a:prstGeom prst="rect">
            <a:avLst/>
          </a:prstGeom>
        </p:spPr>
      </p:pic>
      <p:sp>
        <p:nvSpPr>
          <p:cNvPr id="2" name="Title 1"/>
          <p:cNvSpPr txBox="1">
            <a:spLocks/>
          </p:cNvSpPr>
          <p:nvPr/>
        </p:nvSpPr>
        <p:spPr>
          <a:xfrm>
            <a:off x="2152650" y="0"/>
            <a:ext cx="7886700" cy="74814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t>Evaluation 2:</a:t>
            </a:r>
            <a:br>
              <a:rPr lang="en-US" sz="2800"/>
            </a:br>
            <a:r>
              <a:rPr lang="en-US" sz="2800"/>
              <a:t>NSTM vs. Traditional Supervised Topic Models</a:t>
            </a:r>
            <a:endParaRPr lang="en-US" sz="2800"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8701" b="2453"/>
          <a:stretch/>
        </p:blipFill>
        <p:spPr>
          <a:xfrm>
            <a:off x="2080251" y="26856"/>
            <a:ext cx="8153417" cy="2439757"/>
          </a:xfrm>
          <a:prstGeom prst="rect">
            <a:avLst/>
          </a:prstGeom>
        </p:spPr>
      </p:pic>
      <p:sp>
        <p:nvSpPr>
          <p:cNvPr id="8" name="Rectangle 7"/>
          <p:cNvSpPr/>
          <p:nvPr/>
        </p:nvSpPr>
        <p:spPr>
          <a:xfrm>
            <a:off x="5771803" y="26854"/>
            <a:ext cx="706582" cy="25986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2732117" y="1047401"/>
            <a:ext cx="7321091" cy="4970316"/>
            <a:chOff x="1208116" y="1047401"/>
            <a:chExt cx="7321091" cy="4970316"/>
          </a:xfrm>
        </p:grpSpPr>
        <p:sp>
          <p:nvSpPr>
            <p:cNvPr id="9" name="Oval 8"/>
            <p:cNvSpPr/>
            <p:nvPr/>
          </p:nvSpPr>
          <p:spPr>
            <a:xfrm>
              <a:off x="1288471" y="1047401"/>
              <a:ext cx="1620982" cy="10806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169918" y="1101435"/>
              <a:ext cx="1620982" cy="10806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034739" y="1138665"/>
              <a:ext cx="1620982" cy="10806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888829" y="1101435"/>
              <a:ext cx="1620982" cy="10806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208116" y="3484616"/>
              <a:ext cx="1620982" cy="5403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131128" y="3538649"/>
              <a:ext cx="1620982" cy="2187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034739" y="3389353"/>
              <a:ext cx="1620982" cy="25736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908225" y="3463833"/>
              <a:ext cx="1620982" cy="10806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227514" y="5709491"/>
              <a:ext cx="1620982" cy="5403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150526" y="5709492"/>
              <a:ext cx="1620982" cy="27273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034739" y="5760352"/>
              <a:ext cx="1620982" cy="25736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908225" y="5780967"/>
              <a:ext cx="1620982" cy="10806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Slide Number Placeholder 23"/>
          <p:cNvSpPr>
            <a:spLocks noGrp="1"/>
          </p:cNvSpPr>
          <p:nvPr>
            <p:ph type="sldNum" sz="quarter" idx="12"/>
          </p:nvPr>
        </p:nvSpPr>
        <p:spPr/>
        <p:txBody>
          <a:bodyPr/>
          <a:lstStyle/>
          <a:p>
            <a:fld id="{EA95A752-284A-4133-95AE-4EC9FB72B490}" type="slidenum">
              <a:rPr lang="en-US" smtClean="0"/>
              <a:t>141</a:t>
            </a:fld>
            <a:endParaRPr lang="en-US"/>
          </a:p>
        </p:txBody>
      </p:sp>
      <p:sp>
        <p:nvSpPr>
          <p:cNvPr id="7" name="Rectangle 6"/>
          <p:cNvSpPr/>
          <p:nvPr/>
        </p:nvSpPr>
        <p:spPr>
          <a:xfrm>
            <a:off x="4587064" y="1846761"/>
            <a:ext cx="3981450" cy="1200329"/>
          </a:xfrm>
          <a:prstGeom prst="rect">
            <a:avLst/>
          </a:prstGeom>
          <a:solidFill>
            <a:srgbClr val="FFFFFF">
              <a:alpha val="89804"/>
            </a:srgbClr>
          </a:solidFill>
          <a:ln>
            <a:solidFill>
              <a:srgbClr val="C00000"/>
            </a:solidFill>
          </a:ln>
        </p:spPr>
        <p:txBody>
          <a:bodyPr wrap="square">
            <a:spAutoFit/>
          </a:bodyPr>
          <a:lstStyle/>
          <a:p>
            <a:pPr marL="285750" indent="-285750">
              <a:buFont typeface="Arial" panose="020B0604020202020204" pitchFamily="34" charset="0"/>
              <a:buChar char="•"/>
            </a:pPr>
            <a:r>
              <a:rPr lang="en-US" dirty="0"/>
              <a:t>Less topic variation in Movie reviews</a:t>
            </a:r>
          </a:p>
          <a:p>
            <a:pPr marL="285750" indent="-285750">
              <a:buFont typeface="Arial" panose="020B0604020202020204" pitchFamily="34" charset="0"/>
              <a:buChar char="•"/>
            </a:pPr>
            <a:r>
              <a:rPr lang="en-US" dirty="0"/>
              <a:t>Yelp &amp; Amazon covers a variety of services/topics, entailing more topic variation.</a:t>
            </a:r>
          </a:p>
        </p:txBody>
      </p:sp>
      <p:sp>
        <p:nvSpPr>
          <p:cNvPr id="25" name="Rectangle 24"/>
          <p:cNvSpPr/>
          <p:nvPr/>
        </p:nvSpPr>
        <p:spPr>
          <a:xfrm>
            <a:off x="4587064" y="4154745"/>
            <a:ext cx="3981450" cy="923330"/>
          </a:xfrm>
          <a:prstGeom prst="rect">
            <a:avLst/>
          </a:prstGeom>
          <a:solidFill>
            <a:srgbClr val="FFFFFF">
              <a:alpha val="89804"/>
            </a:srgbClr>
          </a:solidFill>
          <a:ln>
            <a:solidFill>
              <a:srgbClr val="C00000"/>
            </a:solidFill>
          </a:ln>
        </p:spPr>
        <p:txBody>
          <a:bodyPr wrap="square">
            <a:spAutoFit/>
          </a:bodyPr>
          <a:lstStyle/>
          <a:p>
            <a:pPr marL="285750" indent="-285750">
              <a:buFont typeface="Arial" panose="020B0604020202020204" pitchFamily="34" charset="0"/>
              <a:buChar char="•"/>
            </a:pPr>
            <a:r>
              <a:rPr lang="en-US" dirty="0"/>
              <a:t>NSTM performs better on (1) larger scale datasets with (2) large topic variety.</a:t>
            </a:r>
          </a:p>
        </p:txBody>
      </p:sp>
    </p:spTree>
    <p:extLst>
      <p:ext uri="{BB962C8B-B14F-4D97-AF65-F5344CB8AC3E}">
        <p14:creationId xmlns:p14="http://schemas.microsoft.com/office/powerpoint/2010/main" val="12621879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triped Right Arrow 23"/>
          <p:cNvSpPr/>
          <p:nvPr/>
        </p:nvSpPr>
        <p:spPr>
          <a:xfrm>
            <a:off x="7345681" y="3173412"/>
            <a:ext cx="821055" cy="1854200"/>
          </a:xfrm>
          <a:prstGeom prst="stripedRightArrow">
            <a:avLst>
              <a:gd name="adj1" fmla="val 50000"/>
              <a:gd name="adj2" fmla="val 6456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riped Right Arrow 22"/>
          <p:cNvSpPr/>
          <p:nvPr/>
        </p:nvSpPr>
        <p:spPr>
          <a:xfrm>
            <a:off x="4023360" y="3173412"/>
            <a:ext cx="822961" cy="1854200"/>
          </a:xfrm>
          <a:prstGeom prst="stripedRightArrow">
            <a:avLst>
              <a:gd name="adj1" fmla="val 50000"/>
              <a:gd name="adj2" fmla="val 6456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3600" dirty="0"/>
              <a:t>Application in Hacker Underground Economy</a:t>
            </a:r>
          </a:p>
        </p:txBody>
      </p:sp>
      <p:graphicFrame>
        <p:nvGraphicFramePr>
          <p:cNvPr id="4" name="Table 3"/>
          <p:cNvGraphicFramePr>
            <a:graphicFrameLocks noGrp="1"/>
          </p:cNvGraphicFramePr>
          <p:nvPr>
            <p:extLst/>
          </p:nvPr>
        </p:nvGraphicFramePr>
        <p:xfrm>
          <a:off x="1524000" y="3173412"/>
          <a:ext cx="2499360" cy="1854200"/>
        </p:xfrm>
        <a:graphic>
          <a:graphicData uri="http://schemas.openxmlformats.org/drawingml/2006/table">
            <a:tbl>
              <a:tblPr firstRow="1" bandRow="1">
                <a:tableStyleId>{5940675A-B579-460E-94D1-54222C63F5DA}</a:tableStyleId>
              </a:tblPr>
              <a:tblGrid>
                <a:gridCol w="1249680">
                  <a:extLst>
                    <a:ext uri="{9D8B030D-6E8A-4147-A177-3AD203B41FA5}">
                      <a16:colId xmlns:a16="http://schemas.microsoft.com/office/drawing/2014/main" xmlns="" val="20000"/>
                    </a:ext>
                  </a:extLst>
                </a:gridCol>
                <a:gridCol w="1249680">
                  <a:extLst>
                    <a:ext uri="{9D8B030D-6E8A-4147-A177-3AD203B41FA5}">
                      <a16:colId xmlns:a16="http://schemas.microsoft.com/office/drawing/2014/main" xmlns="" val="20001"/>
                    </a:ext>
                  </a:extLst>
                </a:gridCol>
              </a:tblGrid>
              <a:tr h="370840">
                <a:tc gridSpan="2">
                  <a:txBody>
                    <a:bodyPr/>
                    <a:lstStyle/>
                    <a:p>
                      <a:pPr algn="ctr"/>
                      <a:r>
                        <a:rPr lang="en-US" b="1" dirty="0" smtClean="0"/>
                        <a:t>Infrastructure</a:t>
                      </a:r>
                      <a:endParaRPr lang="en-US" b="1" dirty="0"/>
                    </a:p>
                  </a:txBody>
                  <a:tcPr>
                    <a:solidFill>
                      <a:schemeClr val="bg1">
                        <a:lumMod val="75000"/>
                      </a:schemeClr>
                    </a:solidFill>
                  </a:tcPr>
                </a:tc>
                <a:tc hMerge="1">
                  <a:txBody>
                    <a:bodyPr/>
                    <a:lstStyle/>
                    <a:p>
                      <a:endParaRPr lang="en-US" dirty="0"/>
                    </a:p>
                  </a:txBody>
                  <a:tcPr/>
                </a:tc>
                <a:extLst>
                  <a:ext uri="{0D108BD9-81ED-4DB2-BD59-A6C34878D82A}">
                    <a16:rowId xmlns:a16="http://schemas.microsoft.com/office/drawing/2014/main" xmlns="" val="10000"/>
                  </a:ext>
                </a:extLst>
              </a:tr>
              <a:tr h="370840">
                <a:tc>
                  <a:txBody>
                    <a:bodyPr/>
                    <a:lstStyle/>
                    <a:p>
                      <a:pPr algn="ctr"/>
                      <a:r>
                        <a:rPr lang="en-US" b="1" dirty="0" smtClean="0"/>
                        <a:t>Seller</a:t>
                      </a:r>
                      <a:endParaRPr lang="en-US" b="1" dirty="0"/>
                    </a:p>
                  </a:txBody>
                  <a:tcPr/>
                </a:tc>
                <a:tc>
                  <a:txBody>
                    <a:bodyPr/>
                    <a:lstStyle/>
                    <a:p>
                      <a:pPr algn="ctr"/>
                      <a:r>
                        <a:rPr lang="en-US" b="1" dirty="0" smtClean="0"/>
                        <a:t>Quality</a:t>
                      </a:r>
                      <a:endParaRPr lang="en-US" b="1" dirty="0"/>
                    </a:p>
                  </a:txBody>
                  <a:tcPr/>
                </a:tc>
                <a:extLst>
                  <a:ext uri="{0D108BD9-81ED-4DB2-BD59-A6C34878D82A}">
                    <a16:rowId xmlns:a16="http://schemas.microsoft.com/office/drawing/2014/main" xmlns="" val="10001"/>
                  </a:ext>
                </a:extLst>
              </a:tr>
              <a:tr h="370840">
                <a:tc>
                  <a:txBody>
                    <a:bodyPr/>
                    <a:lstStyle/>
                    <a:p>
                      <a:r>
                        <a:rPr lang="en-US" dirty="0" err="1" smtClean="0"/>
                        <a:t>Alkatron</a:t>
                      </a:r>
                      <a:endParaRPr lang="en-US" b="0" dirty="0">
                        <a:solidFill>
                          <a:schemeClr val="tx1"/>
                        </a:solidFill>
                      </a:endParaRPr>
                    </a:p>
                  </a:txBody>
                  <a:tcPr/>
                </a:tc>
                <a:tc>
                  <a:txBody>
                    <a:bodyPr/>
                    <a:lstStyle/>
                    <a:p>
                      <a:pPr algn="ctr"/>
                      <a:r>
                        <a:rPr lang="en-US" b="0" dirty="0" smtClean="0">
                          <a:solidFill>
                            <a:schemeClr val="tx1"/>
                          </a:solidFill>
                        </a:rPr>
                        <a:t>?</a:t>
                      </a:r>
                      <a:endParaRPr lang="en-US" b="0" dirty="0">
                        <a:solidFill>
                          <a:schemeClr val="tx1"/>
                        </a:solidFill>
                      </a:endParaRPr>
                    </a:p>
                  </a:txBody>
                  <a:tcPr/>
                </a:tc>
                <a:extLst>
                  <a:ext uri="{0D108BD9-81ED-4DB2-BD59-A6C34878D82A}">
                    <a16:rowId xmlns:a16="http://schemas.microsoft.com/office/drawing/2014/main" xmlns="" val="10002"/>
                  </a:ext>
                </a:extLst>
              </a:tr>
              <a:tr h="370840">
                <a:tc>
                  <a:txBody>
                    <a:bodyPr/>
                    <a:lstStyle/>
                    <a:p>
                      <a:r>
                        <a:rPr lang="en-US" dirty="0" err="1" smtClean="0"/>
                        <a:t>Nikkon</a:t>
                      </a:r>
                      <a:endParaRPr lang="en-US" dirty="0"/>
                    </a:p>
                  </a:txBody>
                  <a:tcPr/>
                </a:tc>
                <a:tc>
                  <a:txBody>
                    <a:bodyPr/>
                    <a:lstStyle/>
                    <a:p>
                      <a:pPr algn="ctr"/>
                      <a:r>
                        <a:rPr lang="en-US" dirty="0" smtClean="0"/>
                        <a:t>?</a:t>
                      </a:r>
                      <a:endParaRPr lang="en-US" dirty="0"/>
                    </a:p>
                  </a:txBody>
                  <a:tcPr/>
                </a:tc>
                <a:extLst>
                  <a:ext uri="{0D108BD9-81ED-4DB2-BD59-A6C34878D82A}">
                    <a16:rowId xmlns:a16="http://schemas.microsoft.com/office/drawing/2014/main" xmlns="" val="10003"/>
                  </a:ext>
                </a:extLst>
              </a:tr>
              <a:tr h="370840">
                <a:tc>
                  <a:txBody>
                    <a:bodyPr/>
                    <a:lstStyle/>
                    <a:p>
                      <a:r>
                        <a:rPr lang="en-US" dirty="0" err="1" smtClean="0"/>
                        <a:t>alexbbr</a:t>
                      </a:r>
                      <a:endParaRPr lang="en-US" dirty="0"/>
                    </a:p>
                  </a:txBody>
                  <a:tcPr/>
                </a:tc>
                <a:tc>
                  <a:txBody>
                    <a:bodyPr/>
                    <a:lstStyle/>
                    <a:p>
                      <a:pPr algn="ctr"/>
                      <a:r>
                        <a:rPr lang="en-US" dirty="0" smtClean="0"/>
                        <a:t>?</a:t>
                      </a:r>
                      <a:endParaRPr lang="en-US" dirty="0"/>
                    </a:p>
                  </a:txBody>
                  <a:tcPr/>
                </a:tc>
                <a:extLst>
                  <a:ext uri="{0D108BD9-81ED-4DB2-BD59-A6C34878D82A}">
                    <a16:rowId xmlns:a16="http://schemas.microsoft.com/office/drawing/2014/main" xmlns="" val="10004"/>
                  </a:ext>
                </a:extLst>
              </a:tr>
            </a:tbl>
          </a:graphicData>
        </a:graphic>
      </p:graphicFrame>
      <p:graphicFrame>
        <p:nvGraphicFramePr>
          <p:cNvPr id="5" name="Table 4"/>
          <p:cNvGraphicFramePr>
            <a:graphicFrameLocks noGrp="1"/>
          </p:cNvGraphicFramePr>
          <p:nvPr>
            <p:extLst/>
          </p:nvPr>
        </p:nvGraphicFramePr>
        <p:xfrm>
          <a:off x="4846320" y="3173412"/>
          <a:ext cx="2499360" cy="1854200"/>
        </p:xfrm>
        <a:graphic>
          <a:graphicData uri="http://schemas.openxmlformats.org/drawingml/2006/table">
            <a:tbl>
              <a:tblPr firstRow="1" bandRow="1">
                <a:tableStyleId>{5940675A-B579-460E-94D1-54222C63F5DA}</a:tableStyleId>
              </a:tblPr>
              <a:tblGrid>
                <a:gridCol w="1249680">
                  <a:extLst>
                    <a:ext uri="{9D8B030D-6E8A-4147-A177-3AD203B41FA5}">
                      <a16:colId xmlns:a16="http://schemas.microsoft.com/office/drawing/2014/main" xmlns="" val="20000"/>
                    </a:ext>
                  </a:extLst>
                </a:gridCol>
                <a:gridCol w="1249680">
                  <a:extLst>
                    <a:ext uri="{9D8B030D-6E8A-4147-A177-3AD203B41FA5}">
                      <a16:colId xmlns:a16="http://schemas.microsoft.com/office/drawing/2014/main" xmlns="" val="20001"/>
                    </a:ext>
                  </a:extLst>
                </a:gridCol>
              </a:tblGrid>
              <a:tr h="370840">
                <a:tc gridSpan="2">
                  <a:txBody>
                    <a:bodyPr/>
                    <a:lstStyle/>
                    <a:p>
                      <a:pPr algn="ctr"/>
                      <a:r>
                        <a:rPr lang="en-US" b="1" dirty="0" smtClean="0"/>
                        <a:t>Data</a:t>
                      </a:r>
                      <a:endParaRPr lang="en-US" b="1" dirty="0"/>
                    </a:p>
                  </a:txBody>
                  <a:tcPr>
                    <a:solidFill>
                      <a:schemeClr val="bg1">
                        <a:lumMod val="75000"/>
                      </a:schemeClr>
                    </a:solidFill>
                  </a:tcPr>
                </a:tc>
                <a:tc hMerge="1">
                  <a:txBody>
                    <a:bodyPr/>
                    <a:lstStyle/>
                    <a:p>
                      <a:endParaRPr lang="en-US" dirty="0"/>
                    </a:p>
                  </a:txBody>
                  <a:tcPr/>
                </a:tc>
                <a:extLst>
                  <a:ext uri="{0D108BD9-81ED-4DB2-BD59-A6C34878D82A}">
                    <a16:rowId xmlns:a16="http://schemas.microsoft.com/office/drawing/2014/main" xmlns="" val="10000"/>
                  </a:ext>
                </a:extLst>
              </a:tr>
              <a:tr h="370840">
                <a:tc>
                  <a:txBody>
                    <a:bodyPr/>
                    <a:lstStyle/>
                    <a:p>
                      <a:pPr algn="ctr"/>
                      <a:r>
                        <a:rPr lang="en-US" b="1" dirty="0" smtClean="0"/>
                        <a:t>Seller</a:t>
                      </a:r>
                      <a:endParaRPr lang="en-US" b="1" dirty="0"/>
                    </a:p>
                  </a:txBody>
                  <a:tcPr/>
                </a:tc>
                <a:tc>
                  <a:txBody>
                    <a:bodyPr/>
                    <a:lstStyle/>
                    <a:p>
                      <a:pPr algn="ctr"/>
                      <a:r>
                        <a:rPr lang="en-US" b="1" dirty="0" smtClean="0"/>
                        <a:t>Quality</a:t>
                      </a:r>
                      <a:endParaRPr lang="en-US" b="1" dirty="0"/>
                    </a:p>
                  </a:txBody>
                  <a:tcPr/>
                </a:tc>
                <a:extLst>
                  <a:ext uri="{0D108BD9-81ED-4DB2-BD59-A6C34878D82A}">
                    <a16:rowId xmlns:a16="http://schemas.microsoft.com/office/drawing/2014/main" xmlns="" val="10001"/>
                  </a:ext>
                </a:extLst>
              </a:tr>
              <a:tr h="370840">
                <a:tc>
                  <a:txBody>
                    <a:bodyPr/>
                    <a:lstStyle/>
                    <a:p>
                      <a:r>
                        <a:rPr lang="en-US" b="0" dirty="0" err="1" smtClean="0">
                          <a:solidFill>
                            <a:schemeClr val="tx1"/>
                          </a:solidFill>
                        </a:rPr>
                        <a:t>Rescator</a:t>
                      </a:r>
                      <a:endParaRPr lang="en-US" b="0" dirty="0">
                        <a:solidFill>
                          <a:schemeClr val="tx1"/>
                        </a:solidFill>
                      </a:endParaRPr>
                    </a:p>
                  </a:txBody>
                  <a:tcPr/>
                </a:tc>
                <a:tc>
                  <a:txBody>
                    <a:bodyPr/>
                    <a:lstStyle/>
                    <a:p>
                      <a:pPr algn="ctr"/>
                      <a:r>
                        <a:rPr lang="en-US" b="0" dirty="0" smtClean="0">
                          <a:solidFill>
                            <a:schemeClr val="tx1"/>
                          </a:solidFill>
                        </a:rPr>
                        <a:t>?</a:t>
                      </a:r>
                      <a:endParaRPr lang="en-US" b="0" dirty="0">
                        <a:solidFill>
                          <a:schemeClr val="tx1"/>
                        </a:solidFill>
                      </a:endParaRPr>
                    </a:p>
                  </a:txBody>
                  <a:tcPr/>
                </a:tc>
                <a:extLst>
                  <a:ext uri="{0D108BD9-81ED-4DB2-BD59-A6C34878D82A}">
                    <a16:rowId xmlns:a16="http://schemas.microsoft.com/office/drawing/2014/main" xmlns="" val="10002"/>
                  </a:ext>
                </a:extLst>
              </a:tr>
              <a:tr h="370840">
                <a:tc>
                  <a:txBody>
                    <a:bodyPr/>
                    <a:lstStyle/>
                    <a:p>
                      <a:r>
                        <a:rPr lang="en-US" b="0" dirty="0" err="1" smtClean="0">
                          <a:solidFill>
                            <a:schemeClr val="tx1"/>
                          </a:solidFill>
                        </a:rPr>
                        <a:t>McDumpal</a:t>
                      </a:r>
                      <a:endParaRPr lang="en-US" b="0" dirty="0">
                        <a:solidFill>
                          <a:schemeClr val="tx1"/>
                        </a:solidFill>
                      </a:endParaRPr>
                    </a:p>
                  </a:txBody>
                  <a:tcPr/>
                </a:tc>
                <a:tc>
                  <a:txBody>
                    <a:bodyPr/>
                    <a:lstStyle/>
                    <a:p>
                      <a:pPr algn="ctr"/>
                      <a:r>
                        <a:rPr lang="en-US" b="0" dirty="0" smtClean="0">
                          <a:solidFill>
                            <a:schemeClr val="tx1"/>
                          </a:solidFill>
                        </a:rPr>
                        <a:t>?</a:t>
                      </a:r>
                      <a:endParaRPr lang="en-US" b="0" dirty="0">
                        <a:solidFill>
                          <a:schemeClr val="tx1"/>
                        </a:solidFill>
                      </a:endParaRPr>
                    </a:p>
                  </a:txBody>
                  <a:tcPr/>
                </a:tc>
                <a:extLst>
                  <a:ext uri="{0D108BD9-81ED-4DB2-BD59-A6C34878D82A}">
                    <a16:rowId xmlns:a16="http://schemas.microsoft.com/office/drawing/2014/main" xmlns="" val="10003"/>
                  </a:ext>
                </a:extLst>
              </a:tr>
              <a:tr h="370840">
                <a:tc>
                  <a:txBody>
                    <a:bodyPr/>
                    <a:lstStyle/>
                    <a:p>
                      <a:r>
                        <a:rPr lang="en-US" dirty="0" err="1" smtClean="0"/>
                        <a:t>Nikkon</a:t>
                      </a:r>
                      <a:endParaRPr lang="en-US" dirty="0"/>
                    </a:p>
                  </a:txBody>
                  <a:tcPr/>
                </a:tc>
                <a:tc>
                  <a:txBody>
                    <a:bodyPr/>
                    <a:lstStyle/>
                    <a:p>
                      <a:pPr algn="ctr"/>
                      <a:r>
                        <a:rPr lang="en-US" dirty="0" smtClean="0"/>
                        <a:t>?</a:t>
                      </a:r>
                      <a:endParaRPr lang="en-US" dirty="0"/>
                    </a:p>
                  </a:txBody>
                  <a:tcPr/>
                </a:tc>
                <a:extLst>
                  <a:ext uri="{0D108BD9-81ED-4DB2-BD59-A6C34878D82A}">
                    <a16:rowId xmlns:a16="http://schemas.microsoft.com/office/drawing/2014/main" xmlns="" val="10004"/>
                  </a:ext>
                </a:extLst>
              </a:tr>
            </a:tbl>
          </a:graphicData>
        </a:graphic>
      </p:graphicFrame>
      <p:graphicFrame>
        <p:nvGraphicFramePr>
          <p:cNvPr id="6" name="Table 5"/>
          <p:cNvGraphicFramePr>
            <a:graphicFrameLocks noGrp="1"/>
          </p:cNvGraphicFramePr>
          <p:nvPr>
            <p:extLst/>
          </p:nvPr>
        </p:nvGraphicFramePr>
        <p:xfrm>
          <a:off x="8166735" y="3152948"/>
          <a:ext cx="2499360" cy="1854200"/>
        </p:xfrm>
        <a:graphic>
          <a:graphicData uri="http://schemas.openxmlformats.org/drawingml/2006/table">
            <a:tbl>
              <a:tblPr firstRow="1" bandRow="1">
                <a:tableStyleId>{5940675A-B579-460E-94D1-54222C63F5DA}</a:tableStyleId>
              </a:tblPr>
              <a:tblGrid>
                <a:gridCol w="1249680">
                  <a:extLst>
                    <a:ext uri="{9D8B030D-6E8A-4147-A177-3AD203B41FA5}">
                      <a16:colId xmlns:a16="http://schemas.microsoft.com/office/drawing/2014/main" xmlns="" val="20000"/>
                    </a:ext>
                  </a:extLst>
                </a:gridCol>
                <a:gridCol w="1249680">
                  <a:extLst>
                    <a:ext uri="{9D8B030D-6E8A-4147-A177-3AD203B41FA5}">
                      <a16:colId xmlns:a16="http://schemas.microsoft.com/office/drawing/2014/main" xmlns="" val="20001"/>
                    </a:ext>
                  </a:extLst>
                </a:gridCol>
              </a:tblGrid>
              <a:tr h="370840">
                <a:tc gridSpan="2">
                  <a:txBody>
                    <a:bodyPr/>
                    <a:lstStyle/>
                    <a:p>
                      <a:pPr algn="ctr"/>
                      <a:r>
                        <a:rPr lang="en-US" b="1" dirty="0" smtClean="0"/>
                        <a:t>Cashing</a:t>
                      </a:r>
                      <a:endParaRPr lang="en-US" b="1" dirty="0"/>
                    </a:p>
                  </a:txBody>
                  <a:tcPr>
                    <a:solidFill>
                      <a:schemeClr val="bg1">
                        <a:lumMod val="75000"/>
                      </a:schemeClr>
                    </a:solidFill>
                  </a:tcPr>
                </a:tc>
                <a:tc hMerge="1">
                  <a:txBody>
                    <a:bodyPr/>
                    <a:lstStyle/>
                    <a:p>
                      <a:endParaRPr lang="en-US" dirty="0"/>
                    </a:p>
                  </a:txBody>
                  <a:tcPr/>
                </a:tc>
                <a:extLst>
                  <a:ext uri="{0D108BD9-81ED-4DB2-BD59-A6C34878D82A}">
                    <a16:rowId xmlns:a16="http://schemas.microsoft.com/office/drawing/2014/main" xmlns="" val="10000"/>
                  </a:ext>
                </a:extLst>
              </a:tr>
              <a:tr h="370840">
                <a:tc>
                  <a:txBody>
                    <a:bodyPr/>
                    <a:lstStyle/>
                    <a:p>
                      <a:pPr algn="ctr"/>
                      <a:r>
                        <a:rPr lang="en-US" b="1" dirty="0" smtClean="0"/>
                        <a:t>Seller</a:t>
                      </a:r>
                      <a:endParaRPr lang="en-US" b="1" dirty="0"/>
                    </a:p>
                  </a:txBody>
                  <a:tcPr/>
                </a:tc>
                <a:tc>
                  <a:txBody>
                    <a:bodyPr/>
                    <a:lstStyle/>
                    <a:p>
                      <a:pPr algn="ctr"/>
                      <a:r>
                        <a:rPr lang="en-US" b="1" dirty="0" smtClean="0"/>
                        <a:t>Quality</a:t>
                      </a:r>
                      <a:endParaRPr lang="en-US" b="1" dirty="0"/>
                    </a:p>
                  </a:txBody>
                  <a:tcPr/>
                </a:tc>
                <a:extLst>
                  <a:ext uri="{0D108BD9-81ED-4DB2-BD59-A6C34878D82A}">
                    <a16:rowId xmlns:a16="http://schemas.microsoft.com/office/drawing/2014/main" xmlns="" val="10001"/>
                  </a:ext>
                </a:extLst>
              </a:tr>
              <a:tr h="370840">
                <a:tc>
                  <a:txBody>
                    <a:bodyPr/>
                    <a:lstStyle/>
                    <a:p>
                      <a:r>
                        <a:rPr lang="en-US" b="0" dirty="0" err="1" smtClean="0">
                          <a:solidFill>
                            <a:schemeClr val="tx1"/>
                          </a:solidFill>
                        </a:rPr>
                        <a:t>Nikkon</a:t>
                      </a:r>
                      <a:endParaRPr lang="en-US" b="0" dirty="0">
                        <a:solidFill>
                          <a:schemeClr val="tx1"/>
                        </a:solidFill>
                      </a:endParaRPr>
                    </a:p>
                  </a:txBody>
                  <a:tcPr/>
                </a:tc>
                <a:tc>
                  <a:txBody>
                    <a:bodyPr/>
                    <a:lstStyle/>
                    <a:p>
                      <a:pPr algn="ctr"/>
                      <a:r>
                        <a:rPr lang="en-US" b="0" dirty="0" smtClean="0">
                          <a:solidFill>
                            <a:schemeClr val="tx1"/>
                          </a:solidFill>
                        </a:rPr>
                        <a:t>?</a:t>
                      </a:r>
                      <a:endParaRPr lang="en-US" b="0" dirty="0">
                        <a:solidFill>
                          <a:schemeClr val="tx1"/>
                        </a:solidFill>
                      </a:endParaRPr>
                    </a:p>
                  </a:txBody>
                  <a:tcPr/>
                </a:tc>
                <a:extLst>
                  <a:ext uri="{0D108BD9-81ED-4DB2-BD59-A6C34878D82A}">
                    <a16:rowId xmlns:a16="http://schemas.microsoft.com/office/drawing/2014/main" xmlns="" val="10002"/>
                  </a:ext>
                </a:extLst>
              </a:tr>
              <a:tr h="370840">
                <a:tc>
                  <a:txBody>
                    <a:bodyPr/>
                    <a:lstStyle/>
                    <a:p>
                      <a:r>
                        <a:rPr lang="en-US" dirty="0" err="1" smtClean="0"/>
                        <a:t>ArtHouse</a:t>
                      </a:r>
                      <a:endParaRPr lang="en-US" dirty="0"/>
                    </a:p>
                  </a:txBody>
                  <a:tcPr/>
                </a:tc>
                <a:tc>
                  <a:txBody>
                    <a:bodyPr/>
                    <a:lstStyle/>
                    <a:p>
                      <a:pPr algn="ctr"/>
                      <a:r>
                        <a:rPr lang="en-US" dirty="0" smtClean="0"/>
                        <a:t>?</a:t>
                      </a:r>
                      <a:endParaRPr lang="en-US" dirty="0"/>
                    </a:p>
                  </a:txBody>
                  <a:tcPr/>
                </a:tc>
                <a:extLst>
                  <a:ext uri="{0D108BD9-81ED-4DB2-BD59-A6C34878D82A}">
                    <a16:rowId xmlns:a16="http://schemas.microsoft.com/office/drawing/2014/main" xmlns="" val="10003"/>
                  </a:ext>
                </a:extLst>
              </a:tr>
              <a:tr h="370840">
                <a:tc>
                  <a:txBody>
                    <a:bodyPr/>
                    <a:lstStyle/>
                    <a:p>
                      <a:r>
                        <a:rPr lang="en-US" dirty="0" err="1" smtClean="0"/>
                        <a:t>devica</a:t>
                      </a:r>
                      <a:endParaRPr lang="en-US" dirty="0"/>
                    </a:p>
                  </a:txBody>
                  <a:tcPr/>
                </a:tc>
                <a:tc>
                  <a:txBody>
                    <a:bodyPr/>
                    <a:lstStyle/>
                    <a:p>
                      <a:pPr algn="ctr"/>
                      <a:r>
                        <a:rPr lang="en-US" dirty="0" smtClean="0"/>
                        <a:t>?</a:t>
                      </a:r>
                      <a:endParaRPr lang="en-US" dirty="0"/>
                    </a:p>
                  </a:txBody>
                  <a:tcPr/>
                </a:tc>
                <a:extLst>
                  <a:ext uri="{0D108BD9-81ED-4DB2-BD59-A6C34878D82A}">
                    <a16:rowId xmlns:a16="http://schemas.microsoft.com/office/drawing/2014/main" xmlns="" val="10004"/>
                  </a:ext>
                </a:extLst>
              </a:tr>
            </a:tbl>
          </a:graphicData>
        </a:graphic>
      </p:graphicFrame>
      <p:grpSp>
        <p:nvGrpSpPr>
          <p:cNvPr id="7" name="Group 6"/>
          <p:cNvGrpSpPr/>
          <p:nvPr/>
        </p:nvGrpSpPr>
        <p:grpSpPr>
          <a:xfrm>
            <a:off x="4629150" y="5434011"/>
            <a:ext cx="2933700" cy="719456"/>
            <a:chOff x="4309110" y="4081144"/>
            <a:chExt cx="2933700" cy="719456"/>
          </a:xfrm>
        </p:grpSpPr>
        <p:sp>
          <p:nvSpPr>
            <p:cNvPr id="8" name="Rectangle 7"/>
            <p:cNvSpPr/>
            <p:nvPr/>
          </p:nvSpPr>
          <p:spPr>
            <a:xfrm>
              <a:off x="4309110" y="4081144"/>
              <a:ext cx="2933700" cy="71945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effectLst>
                    <a:outerShdw blurRad="38100" dist="38100" dir="2700000" algn="tl">
                      <a:srgbClr val="000000">
                        <a:alpha val="43137"/>
                      </a:srgbClr>
                    </a:outerShdw>
                  </a:effectLst>
                </a:rPr>
                <a:t>Buyers</a:t>
              </a:r>
            </a:p>
            <a:p>
              <a:endParaRPr lang="en-US" dirty="0">
                <a:solidFill>
                  <a:schemeClr val="tx1"/>
                </a:solidFill>
              </a:endParaRPr>
            </a:p>
          </p:txBody>
        </p:sp>
        <p:pic>
          <p:nvPicPr>
            <p:cNvPr id="9" name="Picture 4" descr="Johnny_Cox's Avat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5413" y="4126864"/>
              <a:ext cx="635318" cy="635319"/>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pic>
          <p:nvPicPr>
            <p:cNvPr id="10" name="Picture 8" descr="XaOC's Ava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1212" y="4126864"/>
              <a:ext cx="621665" cy="634352"/>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pic>
          <p:nvPicPr>
            <p:cNvPr id="11" name="Picture 10" descr="Plamer's Avat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3358" y="4126864"/>
              <a:ext cx="634352" cy="634352"/>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grpSp>
      <p:sp>
        <p:nvSpPr>
          <p:cNvPr id="12" name="TextBox 11"/>
          <p:cNvSpPr txBox="1"/>
          <p:nvPr/>
        </p:nvSpPr>
        <p:spPr>
          <a:xfrm>
            <a:off x="2074833" y="5688330"/>
            <a:ext cx="858440" cy="369332"/>
          </a:xfrm>
          <a:prstGeom prst="rect">
            <a:avLst/>
          </a:prstGeom>
          <a:noFill/>
        </p:spPr>
        <p:txBody>
          <a:bodyPr wrap="none" rtlCol="0">
            <a:spAutoFit/>
          </a:bodyPr>
          <a:lstStyle/>
          <a:p>
            <a:r>
              <a:rPr lang="en-US" dirty="0"/>
              <a:t>Service</a:t>
            </a:r>
          </a:p>
        </p:txBody>
      </p:sp>
      <p:sp>
        <p:nvSpPr>
          <p:cNvPr id="13" name="TextBox 12"/>
          <p:cNvSpPr txBox="1"/>
          <p:nvPr/>
        </p:nvSpPr>
        <p:spPr>
          <a:xfrm>
            <a:off x="8011965" y="5247221"/>
            <a:ext cx="858440" cy="369332"/>
          </a:xfrm>
          <a:prstGeom prst="rect">
            <a:avLst/>
          </a:prstGeom>
          <a:noFill/>
        </p:spPr>
        <p:txBody>
          <a:bodyPr wrap="none" rtlCol="0">
            <a:spAutoFit/>
          </a:bodyPr>
          <a:lstStyle/>
          <a:p>
            <a:r>
              <a:rPr lang="en-US" dirty="0"/>
              <a:t>Service</a:t>
            </a:r>
          </a:p>
        </p:txBody>
      </p:sp>
      <p:cxnSp>
        <p:nvCxnSpPr>
          <p:cNvPr id="14" name="Elbow Connector 13"/>
          <p:cNvCxnSpPr/>
          <p:nvPr/>
        </p:nvCxnSpPr>
        <p:spPr>
          <a:xfrm flipV="1">
            <a:off x="7590328" y="5027612"/>
            <a:ext cx="2449023" cy="1030050"/>
          </a:xfrm>
          <a:prstGeom prst="bentConnector3">
            <a:avLst>
              <a:gd name="adj1" fmla="val 99783"/>
            </a:avLst>
          </a:prstGeom>
          <a:ln w="571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057177" y="5688330"/>
            <a:ext cx="944105" cy="369332"/>
          </a:xfrm>
          <a:prstGeom prst="rect">
            <a:avLst/>
          </a:prstGeom>
          <a:noFill/>
        </p:spPr>
        <p:txBody>
          <a:bodyPr wrap="none" rtlCol="0">
            <a:spAutoFit/>
          </a:bodyPr>
          <a:lstStyle/>
          <a:p>
            <a:r>
              <a:rPr lang="en-US" dirty="0"/>
              <a:t>Reviews</a:t>
            </a:r>
          </a:p>
        </p:txBody>
      </p:sp>
      <p:cxnSp>
        <p:nvCxnSpPr>
          <p:cNvPr id="16" name="Elbow Connector 15"/>
          <p:cNvCxnSpPr/>
          <p:nvPr/>
        </p:nvCxnSpPr>
        <p:spPr>
          <a:xfrm rot="10800000" flipV="1">
            <a:off x="7576493" y="5037137"/>
            <a:ext cx="1357054" cy="579417"/>
          </a:xfrm>
          <a:prstGeom prst="bentConnector3">
            <a:avLst>
              <a:gd name="adj1" fmla="val 2272"/>
            </a:avLst>
          </a:prstGeom>
          <a:ln w="571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a:off x="2093908" y="5070554"/>
            <a:ext cx="2521601" cy="987109"/>
          </a:xfrm>
          <a:prstGeom prst="bentConnector3">
            <a:avLst>
              <a:gd name="adj1" fmla="val -994"/>
            </a:avLst>
          </a:prstGeom>
          <a:ln w="571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p:cNvCxnSpPr/>
          <p:nvPr/>
        </p:nvCxnSpPr>
        <p:spPr>
          <a:xfrm rot="10800000">
            <a:off x="3337560" y="5043426"/>
            <a:ext cx="1270634" cy="573129"/>
          </a:xfrm>
          <a:prstGeom prst="bentConnector3">
            <a:avLst>
              <a:gd name="adj1" fmla="val 100225"/>
            </a:avLst>
          </a:prstGeom>
          <a:ln w="571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315347" y="5247221"/>
            <a:ext cx="944105" cy="369332"/>
          </a:xfrm>
          <a:prstGeom prst="rect">
            <a:avLst/>
          </a:prstGeom>
          <a:noFill/>
        </p:spPr>
        <p:txBody>
          <a:bodyPr wrap="none" rtlCol="0">
            <a:spAutoFit/>
          </a:bodyPr>
          <a:lstStyle/>
          <a:p>
            <a:r>
              <a:rPr lang="en-US" dirty="0"/>
              <a:t>Reviews</a:t>
            </a:r>
          </a:p>
        </p:txBody>
      </p:sp>
      <p:cxnSp>
        <p:nvCxnSpPr>
          <p:cNvPr id="20" name="Straight Arrow Connector 19"/>
          <p:cNvCxnSpPr>
            <a:stCxn id="8" idx="0"/>
            <a:endCxn id="5" idx="2"/>
          </p:cNvCxnSpPr>
          <p:nvPr/>
        </p:nvCxnSpPr>
        <p:spPr>
          <a:xfrm flipV="1">
            <a:off x="6096000" y="5027613"/>
            <a:ext cx="0" cy="406399"/>
          </a:xfrm>
          <a:prstGeom prst="straightConnector1">
            <a:avLst/>
          </a:prstGeom>
          <a:ln w="5715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138173" y="5043422"/>
            <a:ext cx="944105" cy="369332"/>
          </a:xfrm>
          <a:prstGeom prst="rect">
            <a:avLst/>
          </a:prstGeom>
          <a:noFill/>
        </p:spPr>
        <p:txBody>
          <a:bodyPr wrap="none" rtlCol="0">
            <a:spAutoFit/>
          </a:bodyPr>
          <a:lstStyle/>
          <a:p>
            <a:r>
              <a:rPr lang="en-US" dirty="0"/>
              <a:t>Reviews</a:t>
            </a:r>
          </a:p>
        </p:txBody>
      </p:sp>
      <p:sp>
        <p:nvSpPr>
          <p:cNvPr id="22" name="TextBox 21"/>
          <p:cNvSpPr txBox="1"/>
          <p:nvPr/>
        </p:nvSpPr>
        <p:spPr>
          <a:xfrm>
            <a:off x="5105262" y="5050391"/>
            <a:ext cx="858440" cy="369332"/>
          </a:xfrm>
          <a:prstGeom prst="rect">
            <a:avLst/>
          </a:prstGeom>
          <a:noFill/>
        </p:spPr>
        <p:txBody>
          <a:bodyPr wrap="none" rtlCol="0">
            <a:spAutoFit/>
          </a:bodyPr>
          <a:lstStyle/>
          <a:p>
            <a:r>
              <a:rPr lang="en-US" dirty="0"/>
              <a:t>Service</a:t>
            </a:r>
          </a:p>
        </p:txBody>
      </p:sp>
      <p:sp>
        <p:nvSpPr>
          <p:cNvPr id="45" name="Content Placeholder 2"/>
          <p:cNvSpPr>
            <a:spLocks noGrp="1"/>
          </p:cNvSpPr>
          <p:nvPr>
            <p:ph idx="1"/>
          </p:nvPr>
        </p:nvSpPr>
        <p:spPr>
          <a:xfrm>
            <a:off x="2152650" y="1690689"/>
            <a:ext cx="7886700" cy="1138300"/>
          </a:xfrm>
        </p:spPr>
        <p:txBody>
          <a:bodyPr>
            <a:normAutofit fontScale="92500" lnSpcReduction="20000"/>
          </a:bodyPr>
          <a:lstStyle/>
          <a:p>
            <a:r>
              <a:rPr lang="en-US" dirty="0" smtClean="0"/>
              <a:t>Goal: identify high quality data breach services</a:t>
            </a:r>
          </a:p>
          <a:p>
            <a:r>
              <a:rPr lang="en-US" dirty="0" smtClean="0"/>
              <a:t>Approach: predicting service quality from textual customer reviews</a:t>
            </a:r>
            <a:endParaRPr lang="en-US" dirty="0"/>
          </a:p>
        </p:txBody>
      </p:sp>
      <p:graphicFrame>
        <p:nvGraphicFramePr>
          <p:cNvPr id="25" name="Table 24"/>
          <p:cNvGraphicFramePr>
            <a:graphicFrameLocks noGrp="1"/>
          </p:cNvGraphicFramePr>
          <p:nvPr>
            <p:extLst/>
          </p:nvPr>
        </p:nvGraphicFramePr>
        <p:xfrm>
          <a:off x="4257547" y="2844802"/>
          <a:ext cx="5197671" cy="3014980"/>
        </p:xfrm>
        <a:graphic>
          <a:graphicData uri="http://schemas.openxmlformats.org/drawingml/2006/table">
            <a:tbl>
              <a:tblPr firstRow="1" bandRow="1">
                <a:tableStyleId>{793D81CF-94F2-401A-BA57-92F5A7B2D0C5}</a:tableStyleId>
              </a:tblPr>
              <a:tblGrid>
                <a:gridCol w="5197671">
                  <a:extLst>
                    <a:ext uri="{9D8B030D-6E8A-4147-A177-3AD203B41FA5}">
                      <a16:colId xmlns:a16="http://schemas.microsoft.com/office/drawing/2014/main" xmlns="" val="20000"/>
                    </a:ext>
                  </a:extLst>
                </a:gridCol>
              </a:tblGrid>
              <a:tr h="370840">
                <a:tc>
                  <a:txBody>
                    <a:bodyPr/>
                    <a:lstStyle/>
                    <a:p>
                      <a:pPr algn="ctr"/>
                      <a:r>
                        <a:rPr lang="en-US" dirty="0" smtClean="0"/>
                        <a:t>Sample</a:t>
                      </a:r>
                      <a:r>
                        <a:rPr lang="en-US" baseline="0" dirty="0" smtClean="0"/>
                        <a:t> </a:t>
                      </a:r>
                      <a:r>
                        <a:rPr lang="en-US" dirty="0" smtClean="0"/>
                        <a:t>Customer Reviews</a:t>
                      </a:r>
                      <a:endParaRPr lang="en-US" dirty="0"/>
                    </a:p>
                  </a:txBody>
                  <a:tcPr/>
                </a:tc>
                <a:extLst>
                  <a:ext uri="{0D108BD9-81ED-4DB2-BD59-A6C34878D82A}">
                    <a16:rowId xmlns:a16="http://schemas.microsoft.com/office/drawing/2014/main" xmlns="" val="10000"/>
                  </a:ext>
                </a:extLst>
              </a:tr>
              <a:tr h="370840">
                <a:tc>
                  <a:txBody>
                    <a:bodyPr/>
                    <a:lstStyle/>
                    <a:p>
                      <a:r>
                        <a:rPr lang="en-US" sz="2000" b="1" dirty="0" smtClean="0">
                          <a:solidFill>
                            <a:srgbClr val="7030A0"/>
                          </a:solidFill>
                        </a:rPr>
                        <a:t>New</a:t>
                      </a:r>
                      <a:r>
                        <a:rPr lang="en-US" sz="2000" dirty="0" smtClean="0"/>
                        <a:t> </a:t>
                      </a:r>
                      <a:r>
                        <a:rPr lang="en-US" sz="2000" b="1" dirty="0" err="1" smtClean="0">
                          <a:solidFill>
                            <a:srgbClr val="5A9AD6"/>
                          </a:solidFill>
                        </a:rPr>
                        <a:t>pos</a:t>
                      </a:r>
                      <a:r>
                        <a:rPr lang="en-US" sz="2000" dirty="0" smtClean="0">
                          <a:solidFill>
                            <a:srgbClr val="5A9AD6"/>
                          </a:solidFill>
                        </a:rPr>
                        <a:t> </a:t>
                      </a:r>
                      <a:r>
                        <a:rPr lang="en-US" sz="2000" b="1" dirty="0" smtClean="0">
                          <a:solidFill>
                            <a:srgbClr val="FFC000"/>
                          </a:solidFill>
                        </a:rPr>
                        <a:t>models</a:t>
                      </a:r>
                      <a:r>
                        <a:rPr lang="en-US" sz="2000" dirty="0" smtClean="0">
                          <a:solidFill>
                            <a:srgbClr val="FFC000"/>
                          </a:solidFill>
                        </a:rPr>
                        <a:t> </a:t>
                      </a:r>
                      <a:r>
                        <a:rPr lang="en-US" sz="2000" b="0" dirty="0" smtClean="0">
                          <a:solidFill>
                            <a:schemeClr val="tx1"/>
                          </a:solidFill>
                        </a:rPr>
                        <a:t>good</a:t>
                      </a:r>
                      <a:r>
                        <a:rPr lang="en-US" sz="2000" dirty="0" smtClean="0">
                          <a:solidFill>
                            <a:schemeClr val="tx1"/>
                          </a:solidFill>
                        </a:rPr>
                        <a:t> </a:t>
                      </a:r>
                      <a:r>
                        <a:rPr lang="en-US" sz="2000" b="1" dirty="0" smtClean="0">
                          <a:solidFill>
                            <a:srgbClr val="ED7D31"/>
                          </a:solidFill>
                        </a:rPr>
                        <a:t>price</a:t>
                      </a:r>
                      <a:r>
                        <a:rPr lang="en-US" sz="2000" dirty="0" smtClean="0">
                          <a:solidFill>
                            <a:srgbClr val="ED7D31"/>
                          </a:solidFill>
                        </a:rPr>
                        <a:t> </a:t>
                      </a:r>
                      <a:r>
                        <a:rPr lang="en-US" sz="2000" dirty="0" smtClean="0"/>
                        <a:t>and </a:t>
                      </a:r>
                      <a:r>
                        <a:rPr lang="en-US" sz="2000" b="0" dirty="0" smtClean="0">
                          <a:solidFill>
                            <a:schemeClr val="tx1"/>
                          </a:solidFill>
                        </a:rPr>
                        <a:t>fast</a:t>
                      </a:r>
                      <a:r>
                        <a:rPr lang="en-US" sz="2000" dirty="0" smtClean="0">
                          <a:solidFill>
                            <a:schemeClr val="tx1"/>
                          </a:solidFill>
                        </a:rPr>
                        <a:t> </a:t>
                      </a:r>
                      <a:r>
                        <a:rPr lang="en-US" sz="2000" b="1" dirty="0" smtClean="0">
                          <a:solidFill>
                            <a:srgbClr val="ED7D31"/>
                          </a:solidFill>
                        </a:rPr>
                        <a:t>delivery</a:t>
                      </a:r>
                      <a:r>
                        <a:rPr lang="en-US" sz="2000" dirty="0" smtClean="0"/>
                        <a:t>!! up</a:t>
                      </a:r>
                      <a:endParaRPr lang="en-US" sz="2000" dirty="0"/>
                    </a:p>
                  </a:txBody>
                  <a:tcPr marL="68580" marR="68580" marT="34290" marB="34290"/>
                </a:tc>
                <a:extLst>
                  <a:ext uri="{0D108BD9-81ED-4DB2-BD59-A6C34878D82A}">
                    <a16:rowId xmlns:a16="http://schemas.microsoft.com/office/drawing/2014/main" xmlns="" val="10001"/>
                  </a:ext>
                </a:extLst>
              </a:tr>
              <a:tr h="370840">
                <a:tc>
                  <a:txBody>
                    <a:bodyPr/>
                    <a:lstStyle/>
                    <a:p>
                      <a:r>
                        <a:rPr lang="en-US" sz="2000" dirty="0" err="1" smtClean="0"/>
                        <a:t>Alkatron</a:t>
                      </a:r>
                      <a:r>
                        <a:rPr lang="en-US" sz="2000" dirty="0" smtClean="0"/>
                        <a:t>, </a:t>
                      </a:r>
                      <a:r>
                        <a:rPr lang="en-US" sz="2000" dirty="0" err="1" smtClean="0"/>
                        <a:t>i</a:t>
                      </a:r>
                      <a:r>
                        <a:rPr lang="en-US" sz="2000" dirty="0" smtClean="0"/>
                        <a:t> am </a:t>
                      </a:r>
                      <a:r>
                        <a:rPr lang="en-US" sz="2000" b="0" dirty="0" smtClean="0">
                          <a:solidFill>
                            <a:schemeClr val="tx1"/>
                          </a:solidFill>
                        </a:rPr>
                        <a:t>satisfied</a:t>
                      </a:r>
                      <a:r>
                        <a:rPr lang="en-US" sz="2000" dirty="0" smtClean="0">
                          <a:solidFill>
                            <a:schemeClr val="tx1"/>
                          </a:solidFill>
                        </a:rPr>
                        <a:t> </a:t>
                      </a:r>
                      <a:r>
                        <a:rPr lang="en-US" sz="2000" dirty="0" smtClean="0"/>
                        <a:t>with the </a:t>
                      </a:r>
                      <a:r>
                        <a:rPr lang="en-US" sz="2000" b="1" dirty="0" smtClean="0">
                          <a:solidFill>
                            <a:srgbClr val="FFC000"/>
                          </a:solidFill>
                        </a:rPr>
                        <a:t>device</a:t>
                      </a:r>
                      <a:r>
                        <a:rPr lang="en-US" sz="2000" dirty="0" smtClean="0"/>
                        <a:t> but </a:t>
                      </a:r>
                      <a:r>
                        <a:rPr lang="en-US" sz="2000" dirty="0" err="1" smtClean="0"/>
                        <a:t>i</a:t>
                      </a:r>
                      <a:r>
                        <a:rPr lang="en-US" sz="2000" dirty="0" smtClean="0"/>
                        <a:t> did sent you a </a:t>
                      </a:r>
                      <a:r>
                        <a:rPr lang="en-US" sz="2000" dirty="0" err="1" smtClean="0"/>
                        <a:t>msg</a:t>
                      </a:r>
                      <a:r>
                        <a:rPr lang="en-US" sz="2000" dirty="0" smtClean="0"/>
                        <a:t> about </a:t>
                      </a:r>
                      <a:r>
                        <a:rPr lang="en-US" sz="2000" b="1" dirty="0" smtClean="0">
                          <a:solidFill>
                            <a:srgbClr val="5B9BD5"/>
                          </a:solidFill>
                        </a:rPr>
                        <a:t>encrypted</a:t>
                      </a:r>
                      <a:r>
                        <a:rPr lang="en-US" sz="2000" dirty="0" smtClean="0"/>
                        <a:t> data to inbox 1 day ago please help me my questions check inbox!!thanks</a:t>
                      </a:r>
                      <a:endParaRPr lang="en-US" sz="2000" dirty="0"/>
                    </a:p>
                  </a:txBody>
                  <a:tcPr marL="68580" marR="68580" marT="34290" marB="34290"/>
                </a:tc>
                <a:extLst>
                  <a:ext uri="{0D108BD9-81ED-4DB2-BD59-A6C34878D82A}">
                    <a16:rowId xmlns:a16="http://schemas.microsoft.com/office/drawing/2014/main" xmlns="" val="10002"/>
                  </a:ext>
                </a:extLst>
              </a:tr>
              <a:tr h="370840">
                <a:tc>
                  <a:txBody>
                    <a:bodyPr/>
                    <a:lstStyle/>
                    <a:p>
                      <a:r>
                        <a:rPr lang="en-US" sz="2000" b="0" dirty="0" smtClean="0">
                          <a:solidFill>
                            <a:schemeClr val="tx1"/>
                          </a:solidFill>
                        </a:rPr>
                        <a:t>Fast</a:t>
                      </a:r>
                      <a:r>
                        <a:rPr lang="en-US" sz="2000" dirty="0" smtClean="0">
                          <a:solidFill>
                            <a:schemeClr val="tx1"/>
                          </a:solidFill>
                        </a:rPr>
                        <a:t> </a:t>
                      </a:r>
                      <a:r>
                        <a:rPr lang="en-US" sz="2000" b="1" dirty="0" smtClean="0">
                          <a:solidFill>
                            <a:srgbClr val="ED7D31"/>
                          </a:solidFill>
                        </a:rPr>
                        <a:t>service</a:t>
                      </a:r>
                      <a:r>
                        <a:rPr lang="en-US" sz="2000" dirty="0" smtClean="0"/>
                        <a:t>! </a:t>
                      </a:r>
                      <a:r>
                        <a:rPr lang="en-US" sz="2000" dirty="0" err="1" smtClean="0"/>
                        <a:t>Droped</a:t>
                      </a:r>
                      <a:r>
                        <a:rPr lang="en-US" sz="2000" dirty="0" smtClean="0"/>
                        <a:t> </a:t>
                      </a:r>
                      <a:r>
                        <a:rPr lang="en-US" sz="2000" b="1" kern="1200" dirty="0" smtClean="0">
                          <a:solidFill>
                            <a:srgbClr val="ED7D31"/>
                          </a:solidFill>
                          <a:latin typeface="+mn-lt"/>
                          <a:ea typeface="+mn-ea"/>
                          <a:cs typeface="+mn-cs"/>
                        </a:rPr>
                        <a:t>Prices</a:t>
                      </a:r>
                      <a:r>
                        <a:rPr lang="en-US" sz="2000" dirty="0" smtClean="0"/>
                        <a:t> , Amazing offers with New </a:t>
                      </a:r>
                      <a:r>
                        <a:rPr lang="en-US" sz="2000" b="1" dirty="0" smtClean="0">
                          <a:solidFill>
                            <a:srgbClr val="FFC000"/>
                          </a:solidFill>
                        </a:rPr>
                        <a:t>MODELS</a:t>
                      </a:r>
                      <a:r>
                        <a:rPr lang="en-US" sz="2000" dirty="0" smtClean="0">
                          <a:solidFill>
                            <a:srgbClr val="FFC000"/>
                          </a:solidFill>
                        </a:rPr>
                        <a:t> </a:t>
                      </a:r>
                      <a:r>
                        <a:rPr lang="en-US" sz="2000" dirty="0" smtClean="0"/>
                        <a:t>! Serious Buyers Pm !</a:t>
                      </a:r>
                      <a:endParaRPr lang="en-US" sz="2000" dirty="0"/>
                    </a:p>
                  </a:txBody>
                  <a:tcPr marL="68580" marR="68580" marT="34290" marB="34290"/>
                </a:tc>
                <a:extLst>
                  <a:ext uri="{0D108BD9-81ED-4DB2-BD59-A6C34878D82A}">
                    <a16:rowId xmlns:a16="http://schemas.microsoft.com/office/drawing/2014/main" xmlns="" val="10003"/>
                  </a:ext>
                </a:extLst>
              </a:tr>
            </a:tbl>
          </a:graphicData>
        </a:graphic>
      </p:graphicFrame>
      <p:sp>
        <p:nvSpPr>
          <p:cNvPr id="26" name="Freeform 25"/>
          <p:cNvSpPr/>
          <p:nvPr/>
        </p:nvSpPr>
        <p:spPr>
          <a:xfrm>
            <a:off x="4022149" y="2884628"/>
            <a:ext cx="237302" cy="2803702"/>
          </a:xfrm>
          <a:custGeom>
            <a:avLst/>
            <a:gdLst>
              <a:gd name="connsiteX0" fmla="*/ 0 w 228600"/>
              <a:gd name="connsiteY0" fmla="*/ 880110 h 2651760"/>
              <a:gd name="connsiteX1" fmla="*/ 228600 w 228600"/>
              <a:gd name="connsiteY1" fmla="*/ 0 h 2651760"/>
              <a:gd name="connsiteX2" fmla="*/ 228600 w 228600"/>
              <a:gd name="connsiteY2" fmla="*/ 2651760 h 2651760"/>
              <a:gd name="connsiteX3" fmla="*/ 0 w 228600"/>
              <a:gd name="connsiteY3" fmla="*/ 1245870 h 2651760"/>
              <a:gd name="connsiteX4" fmla="*/ 0 w 228600"/>
              <a:gd name="connsiteY4" fmla="*/ 880110 h 2651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2651760">
                <a:moveTo>
                  <a:pt x="0" y="880110"/>
                </a:moveTo>
                <a:lnTo>
                  <a:pt x="228600" y="0"/>
                </a:lnTo>
                <a:lnTo>
                  <a:pt x="228600" y="2651760"/>
                </a:lnTo>
                <a:lnTo>
                  <a:pt x="0" y="1245870"/>
                </a:lnTo>
                <a:lnTo>
                  <a:pt x="0" y="88011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074833" y="6181725"/>
            <a:ext cx="7761548" cy="369332"/>
          </a:xfrm>
          <a:prstGeom prst="rect">
            <a:avLst/>
          </a:prstGeom>
          <a:noFill/>
        </p:spPr>
        <p:txBody>
          <a:bodyPr wrap="none" rtlCol="0">
            <a:spAutoFit/>
          </a:bodyPr>
          <a:lstStyle/>
          <a:p>
            <a:r>
              <a:rPr lang="en-US" dirty="0"/>
              <a:t>Color: latent semantic themes (i.e., topics) that are common across all reviews</a:t>
            </a:r>
          </a:p>
        </p:txBody>
      </p:sp>
    </p:spTree>
    <p:extLst>
      <p:ext uri="{BB962C8B-B14F-4D97-AF65-F5344CB8AC3E}">
        <p14:creationId xmlns:p14="http://schemas.microsoft.com/office/powerpoint/2010/main" val="22249576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Application in Hacker Underground Economy</a:t>
            </a:r>
          </a:p>
        </p:txBody>
      </p:sp>
      <p:sp>
        <p:nvSpPr>
          <p:cNvPr id="3" name="Content Placeholder 2"/>
          <p:cNvSpPr>
            <a:spLocks noGrp="1"/>
          </p:cNvSpPr>
          <p:nvPr>
            <p:ph idx="1"/>
          </p:nvPr>
        </p:nvSpPr>
        <p:spPr>
          <a:xfrm>
            <a:off x="2152650" y="1733631"/>
            <a:ext cx="7886700" cy="1297398"/>
          </a:xfrm>
        </p:spPr>
        <p:txBody>
          <a:bodyPr>
            <a:normAutofit/>
          </a:bodyPr>
          <a:lstStyle/>
          <a:p>
            <a:r>
              <a:rPr lang="en-US" dirty="0" smtClean="0"/>
              <a:t>Predicted service quality helps identify the key services in hacker underground economy.</a:t>
            </a:r>
            <a:endParaRPr lang="en-US" dirty="0"/>
          </a:p>
        </p:txBody>
      </p:sp>
      <p:sp>
        <p:nvSpPr>
          <p:cNvPr id="4" name="Striped Right Arrow 3"/>
          <p:cNvSpPr/>
          <p:nvPr/>
        </p:nvSpPr>
        <p:spPr>
          <a:xfrm>
            <a:off x="7345681" y="3097212"/>
            <a:ext cx="821055" cy="1854200"/>
          </a:xfrm>
          <a:prstGeom prst="stripedRightArrow">
            <a:avLst>
              <a:gd name="adj1" fmla="val 50000"/>
              <a:gd name="adj2" fmla="val 6456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riped Right Arrow 4"/>
          <p:cNvSpPr/>
          <p:nvPr/>
        </p:nvSpPr>
        <p:spPr>
          <a:xfrm>
            <a:off x="4023360" y="3097212"/>
            <a:ext cx="822961" cy="1854200"/>
          </a:xfrm>
          <a:prstGeom prst="stripedRightArrow">
            <a:avLst>
              <a:gd name="adj1" fmla="val 50000"/>
              <a:gd name="adj2" fmla="val 6456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p:cNvGraphicFramePr>
            <a:graphicFrameLocks noGrp="1"/>
          </p:cNvGraphicFramePr>
          <p:nvPr>
            <p:extLst/>
          </p:nvPr>
        </p:nvGraphicFramePr>
        <p:xfrm>
          <a:off x="1524000" y="3097212"/>
          <a:ext cx="2499360" cy="1854200"/>
        </p:xfrm>
        <a:graphic>
          <a:graphicData uri="http://schemas.openxmlformats.org/drawingml/2006/table">
            <a:tbl>
              <a:tblPr firstRow="1" bandRow="1">
                <a:tableStyleId>{5940675A-B579-460E-94D1-54222C63F5DA}</a:tableStyleId>
              </a:tblPr>
              <a:tblGrid>
                <a:gridCol w="1249680">
                  <a:extLst>
                    <a:ext uri="{9D8B030D-6E8A-4147-A177-3AD203B41FA5}">
                      <a16:colId xmlns:a16="http://schemas.microsoft.com/office/drawing/2014/main" xmlns="" val="20000"/>
                    </a:ext>
                  </a:extLst>
                </a:gridCol>
                <a:gridCol w="1249680">
                  <a:extLst>
                    <a:ext uri="{9D8B030D-6E8A-4147-A177-3AD203B41FA5}">
                      <a16:colId xmlns:a16="http://schemas.microsoft.com/office/drawing/2014/main" xmlns="" val="20001"/>
                    </a:ext>
                  </a:extLst>
                </a:gridCol>
              </a:tblGrid>
              <a:tr h="370840">
                <a:tc gridSpan="2">
                  <a:txBody>
                    <a:bodyPr/>
                    <a:lstStyle/>
                    <a:p>
                      <a:pPr algn="ctr"/>
                      <a:r>
                        <a:rPr lang="en-US" b="1" dirty="0" smtClean="0"/>
                        <a:t>Infrastructure</a:t>
                      </a:r>
                      <a:endParaRPr lang="en-US" b="1" dirty="0"/>
                    </a:p>
                  </a:txBody>
                  <a:tcPr>
                    <a:solidFill>
                      <a:schemeClr val="bg1">
                        <a:lumMod val="75000"/>
                      </a:schemeClr>
                    </a:solidFill>
                  </a:tcPr>
                </a:tc>
                <a:tc hMerge="1">
                  <a:txBody>
                    <a:bodyPr/>
                    <a:lstStyle/>
                    <a:p>
                      <a:endParaRPr lang="en-US" dirty="0"/>
                    </a:p>
                  </a:txBody>
                  <a:tcPr/>
                </a:tc>
                <a:extLst>
                  <a:ext uri="{0D108BD9-81ED-4DB2-BD59-A6C34878D82A}">
                    <a16:rowId xmlns:a16="http://schemas.microsoft.com/office/drawing/2014/main" xmlns="" val="10000"/>
                  </a:ext>
                </a:extLst>
              </a:tr>
              <a:tr h="370840">
                <a:tc>
                  <a:txBody>
                    <a:bodyPr/>
                    <a:lstStyle/>
                    <a:p>
                      <a:pPr algn="ctr"/>
                      <a:r>
                        <a:rPr lang="en-US" b="1" dirty="0" smtClean="0"/>
                        <a:t>Seller</a:t>
                      </a:r>
                      <a:endParaRPr lang="en-US" b="1" dirty="0"/>
                    </a:p>
                  </a:txBody>
                  <a:tcPr/>
                </a:tc>
                <a:tc>
                  <a:txBody>
                    <a:bodyPr/>
                    <a:lstStyle/>
                    <a:p>
                      <a:pPr algn="ctr"/>
                      <a:r>
                        <a:rPr lang="en-US" b="1" dirty="0" smtClean="0"/>
                        <a:t>Quality</a:t>
                      </a:r>
                      <a:endParaRPr lang="en-US" b="1" dirty="0"/>
                    </a:p>
                  </a:txBody>
                  <a:tcPr/>
                </a:tc>
                <a:extLst>
                  <a:ext uri="{0D108BD9-81ED-4DB2-BD59-A6C34878D82A}">
                    <a16:rowId xmlns:a16="http://schemas.microsoft.com/office/drawing/2014/main" xmlns="" val="10001"/>
                  </a:ext>
                </a:extLst>
              </a:tr>
              <a:tr h="370840">
                <a:tc>
                  <a:txBody>
                    <a:bodyPr/>
                    <a:lstStyle/>
                    <a:p>
                      <a:r>
                        <a:rPr lang="en-US" b="1" dirty="0" err="1" smtClean="0">
                          <a:solidFill>
                            <a:srgbClr val="C00000"/>
                          </a:solidFill>
                        </a:rPr>
                        <a:t>Alkatron</a:t>
                      </a:r>
                      <a:endParaRPr lang="en-US" b="1" dirty="0">
                        <a:solidFill>
                          <a:srgbClr val="C00000"/>
                        </a:solidFill>
                      </a:endParaRPr>
                    </a:p>
                  </a:txBody>
                  <a:tcPr/>
                </a:tc>
                <a:tc>
                  <a:txBody>
                    <a:bodyPr/>
                    <a:lstStyle/>
                    <a:p>
                      <a:r>
                        <a:rPr lang="en-US" b="1" dirty="0" smtClean="0">
                          <a:solidFill>
                            <a:srgbClr val="C00000"/>
                          </a:solidFill>
                        </a:rPr>
                        <a:t>High</a:t>
                      </a:r>
                      <a:endParaRPr lang="en-US" b="1" dirty="0">
                        <a:solidFill>
                          <a:srgbClr val="C00000"/>
                        </a:solidFill>
                      </a:endParaRPr>
                    </a:p>
                  </a:txBody>
                  <a:tcPr/>
                </a:tc>
                <a:extLst>
                  <a:ext uri="{0D108BD9-81ED-4DB2-BD59-A6C34878D82A}">
                    <a16:rowId xmlns:a16="http://schemas.microsoft.com/office/drawing/2014/main" xmlns="" val="10002"/>
                  </a:ext>
                </a:extLst>
              </a:tr>
              <a:tr h="370840">
                <a:tc>
                  <a:txBody>
                    <a:bodyPr/>
                    <a:lstStyle/>
                    <a:p>
                      <a:r>
                        <a:rPr lang="en-US" dirty="0" err="1" smtClean="0"/>
                        <a:t>Nikkon</a:t>
                      </a:r>
                      <a:endParaRPr lang="en-US" dirty="0"/>
                    </a:p>
                  </a:txBody>
                  <a:tcPr/>
                </a:tc>
                <a:tc>
                  <a:txBody>
                    <a:bodyPr/>
                    <a:lstStyle/>
                    <a:p>
                      <a:r>
                        <a:rPr lang="en-US" dirty="0" smtClean="0"/>
                        <a:t>Medium</a:t>
                      </a:r>
                      <a:endParaRPr lang="en-US" dirty="0"/>
                    </a:p>
                  </a:txBody>
                  <a:tcPr/>
                </a:tc>
                <a:extLst>
                  <a:ext uri="{0D108BD9-81ED-4DB2-BD59-A6C34878D82A}">
                    <a16:rowId xmlns:a16="http://schemas.microsoft.com/office/drawing/2014/main" xmlns="" val="10003"/>
                  </a:ext>
                </a:extLst>
              </a:tr>
              <a:tr h="370840">
                <a:tc>
                  <a:txBody>
                    <a:bodyPr/>
                    <a:lstStyle/>
                    <a:p>
                      <a:r>
                        <a:rPr lang="en-US" dirty="0" err="1" smtClean="0"/>
                        <a:t>alexbbr</a:t>
                      </a:r>
                      <a:endParaRPr lang="en-US" dirty="0"/>
                    </a:p>
                  </a:txBody>
                  <a:tcPr/>
                </a:tc>
                <a:tc>
                  <a:txBody>
                    <a:bodyPr/>
                    <a:lstStyle/>
                    <a:p>
                      <a:r>
                        <a:rPr lang="en-US" dirty="0" smtClean="0"/>
                        <a:t>Low</a:t>
                      </a:r>
                      <a:endParaRPr lang="en-US" dirty="0"/>
                    </a:p>
                  </a:txBody>
                  <a:tcPr/>
                </a:tc>
                <a:extLst>
                  <a:ext uri="{0D108BD9-81ED-4DB2-BD59-A6C34878D82A}">
                    <a16:rowId xmlns:a16="http://schemas.microsoft.com/office/drawing/2014/main" xmlns="" val="10004"/>
                  </a:ext>
                </a:extLst>
              </a:tr>
            </a:tbl>
          </a:graphicData>
        </a:graphic>
      </p:graphicFrame>
      <p:graphicFrame>
        <p:nvGraphicFramePr>
          <p:cNvPr id="7" name="Table 6"/>
          <p:cNvGraphicFramePr>
            <a:graphicFrameLocks noGrp="1"/>
          </p:cNvGraphicFramePr>
          <p:nvPr>
            <p:extLst/>
          </p:nvPr>
        </p:nvGraphicFramePr>
        <p:xfrm>
          <a:off x="4846320" y="3097212"/>
          <a:ext cx="2499360" cy="1854200"/>
        </p:xfrm>
        <a:graphic>
          <a:graphicData uri="http://schemas.openxmlformats.org/drawingml/2006/table">
            <a:tbl>
              <a:tblPr firstRow="1" bandRow="1">
                <a:tableStyleId>{5940675A-B579-460E-94D1-54222C63F5DA}</a:tableStyleId>
              </a:tblPr>
              <a:tblGrid>
                <a:gridCol w="1249680">
                  <a:extLst>
                    <a:ext uri="{9D8B030D-6E8A-4147-A177-3AD203B41FA5}">
                      <a16:colId xmlns:a16="http://schemas.microsoft.com/office/drawing/2014/main" xmlns="" val="20000"/>
                    </a:ext>
                  </a:extLst>
                </a:gridCol>
                <a:gridCol w="1249680">
                  <a:extLst>
                    <a:ext uri="{9D8B030D-6E8A-4147-A177-3AD203B41FA5}">
                      <a16:colId xmlns:a16="http://schemas.microsoft.com/office/drawing/2014/main" xmlns="" val="20001"/>
                    </a:ext>
                  </a:extLst>
                </a:gridCol>
              </a:tblGrid>
              <a:tr h="370840">
                <a:tc gridSpan="2">
                  <a:txBody>
                    <a:bodyPr/>
                    <a:lstStyle/>
                    <a:p>
                      <a:pPr algn="ctr"/>
                      <a:r>
                        <a:rPr lang="en-US" b="1" dirty="0" smtClean="0"/>
                        <a:t>Data</a:t>
                      </a:r>
                      <a:endParaRPr lang="en-US" b="1" dirty="0"/>
                    </a:p>
                  </a:txBody>
                  <a:tcPr>
                    <a:solidFill>
                      <a:schemeClr val="bg1">
                        <a:lumMod val="75000"/>
                      </a:schemeClr>
                    </a:solidFill>
                  </a:tcPr>
                </a:tc>
                <a:tc hMerge="1">
                  <a:txBody>
                    <a:bodyPr/>
                    <a:lstStyle/>
                    <a:p>
                      <a:endParaRPr lang="en-US" dirty="0"/>
                    </a:p>
                  </a:txBody>
                  <a:tcPr/>
                </a:tc>
                <a:extLst>
                  <a:ext uri="{0D108BD9-81ED-4DB2-BD59-A6C34878D82A}">
                    <a16:rowId xmlns:a16="http://schemas.microsoft.com/office/drawing/2014/main" xmlns="" val="10000"/>
                  </a:ext>
                </a:extLst>
              </a:tr>
              <a:tr h="370840">
                <a:tc>
                  <a:txBody>
                    <a:bodyPr/>
                    <a:lstStyle/>
                    <a:p>
                      <a:pPr algn="ctr"/>
                      <a:r>
                        <a:rPr lang="en-US" b="1" dirty="0" smtClean="0"/>
                        <a:t>Seller</a:t>
                      </a:r>
                      <a:endParaRPr lang="en-US" b="1" dirty="0"/>
                    </a:p>
                  </a:txBody>
                  <a:tcPr/>
                </a:tc>
                <a:tc>
                  <a:txBody>
                    <a:bodyPr/>
                    <a:lstStyle/>
                    <a:p>
                      <a:pPr algn="ctr"/>
                      <a:r>
                        <a:rPr lang="en-US" b="1" dirty="0" smtClean="0"/>
                        <a:t>Quality</a:t>
                      </a:r>
                      <a:endParaRPr lang="en-US" b="1" dirty="0"/>
                    </a:p>
                  </a:txBody>
                  <a:tcPr/>
                </a:tc>
                <a:extLst>
                  <a:ext uri="{0D108BD9-81ED-4DB2-BD59-A6C34878D82A}">
                    <a16:rowId xmlns:a16="http://schemas.microsoft.com/office/drawing/2014/main" xmlns="" val="10001"/>
                  </a:ext>
                </a:extLst>
              </a:tr>
              <a:tr h="370840">
                <a:tc>
                  <a:txBody>
                    <a:bodyPr/>
                    <a:lstStyle/>
                    <a:p>
                      <a:r>
                        <a:rPr lang="en-US" b="1" dirty="0" err="1" smtClean="0">
                          <a:solidFill>
                            <a:srgbClr val="C00000"/>
                          </a:solidFill>
                        </a:rPr>
                        <a:t>Rescator</a:t>
                      </a:r>
                      <a:endParaRPr lang="en-US" b="1" dirty="0">
                        <a:solidFill>
                          <a:srgbClr val="C00000"/>
                        </a:solidFill>
                      </a:endParaRPr>
                    </a:p>
                  </a:txBody>
                  <a:tcPr/>
                </a:tc>
                <a:tc>
                  <a:txBody>
                    <a:bodyPr/>
                    <a:lstStyle/>
                    <a:p>
                      <a:r>
                        <a:rPr lang="en-US" b="1" dirty="0" smtClean="0">
                          <a:solidFill>
                            <a:srgbClr val="C00000"/>
                          </a:solidFill>
                        </a:rPr>
                        <a:t>High</a:t>
                      </a:r>
                      <a:endParaRPr lang="en-US" b="1" dirty="0">
                        <a:solidFill>
                          <a:srgbClr val="C00000"/>
                        </a:solidFill>
                      </a:endParaRPr>
                    </a:p>
                  </a:txBody>
                  <a:tcPr/>
                </a:tc>
                <a:extLst>
                  <a:ext uri="{0D108BD9-81ED-4DB2-BD59-A6C34878D82A}">
                    <a16:rowId xmlns:a16="http://schemas.microsoft.com/office/drawing/2014/main" xmlns="" val="10002"/>
                  </a:ext>
                </a:extLst>
              </a:tr>
              <a:tr h="370840">
                <a:tc>
                  <a:txBody>
                    <a:bodyPr/>
                    <a:lstStyle/>
                    <a:p>
                      <a:r>
                        <a:rPr lang="en-US" b="1" dirty="0" err="1" smtClean="0">
                          <a:solidFill>
                            <a:srgbClr val="C00000"/>
                          </a:solidFill>
                        </a:rPr>
                        <a:t>McDumpal</a:t>
                      </a:r>
                      <a:endParaRPr lang="en-US" b="1" dirty="0">
                        <a:solidFill>
                          <a:srgbClr val="C00000"/>
                        </a:solidFill>
                      </a:endParaRPr>
                    </a:p>
                  </a:txBody>
                  <a:tcPr/>
                </a:tc>
                <a:tc>
                  <a:txBody>
                    <a:bodyPr/>
                    <a:lstStyle/>
                    <a:p>
                      <a:r>
                        <a:rPr lang="en-US" b="1" dirty="0" smtClean="0">
                          <a:solidFill>
                            <a:srgbClr val="C00000"/>
                          </a:solidFill>
                        </a:rPr>
                        <a:t>High</a:t>
                      </a:r>
                      <a:endParaRPr lang="en-US" b="1" dirty="0">
                        <a:solidFill>
                          <a:srgbClr val="C00000"/>
                        </a:solidFill>
                      </a:endParaRPr>
                    </a:p>
                  </a:txBody>
                  <a:tcPr/>
                </a:tc>
                <a:extLst>
                  <a:ext uri="{0D108BD9-81ED-4DB2-BD59-A6C34878D82A}">
                    <a16:rowId xmlns:a16="http://schemas.microsoft.com/office/drawing/2014/main" xmlns="" val="10003"/>
                  </a:ext>
                </a:extLst>
              </a:tr>
              <a:tr h="370840">
                <a:tc>
                  <a:txBody>
                    <a:bodyPr/>
                    <a:lstStyle/>
                    <a:p>
                      <a:r>
                        <a:rPr lang="en-US" dirty="0" err="1" smtClean="0"/>
                        <a:t>Nikkon</a:t>
                      </a:r>
                      <a:endParaRPr lang="en-US" dirty="0"/>
                    </a:p>
                  </a:txBody>
                  <a:tcPr/>
                </a:tc>
                <a:tc>
                  <a:txBody>
                    <a:bodyPr/>
                    <a:lstStyle/>
                    <a:p>
                      <a:r>
                        <a:rPr lang="en-US" dirty="0" smtClean="0"/>
                        <a:t>Low</a:t>
                      </a:r>
                      <a:endParaRPr lang="en-US" dirty="0"/>
                    </a:p>
                  </a:txBody>
                  <a:tcPr/>
                </a:tc>
                <a:extLst>
                  <a:ext uri="{0D108BD9-81ED-4DB2-BD59-A6C34878D82A}">
                    <a16:rowId xmlns:a16="http://schemas.microsoft.com/office/drawing/2014/main" xmlns="" val="10004"/>
                  </a:ext>
                </a:extLst>
              </a:tr>
            </a:tbl>
          </a:graphicData>
        </a:graphic>
      </p:graphicFrame>
      <p:graphicFrame>
        <p:nvGraphicFramePr>
          <p:cNvPr id="8" name="Table 7"/>
          <p:cNvGraphicFramePr>
            <a:graphicFrameLocks noGrp="1"/>
          </p:cNvGraphicFramePr>
          <p:nvPr>
            <p:extLst/>
          </p:nvPr>
        </p:nvGraphicFramePr>
        <p:xfrm>
          <a:off x="8166735" y="3076748"/>
          <a:ext cx="2499360" cy="1854200"/>
        </p:xfrm>
        <a:graphic>
          <a:graphicData uri="http://schemas.openxmlformats.org/drawingml/2006/table">
            <a:tbl>
              <a:tblPr firstRow="1" bandRow="1">
                <a:tableStyleId>{5940675A-B579-460E-94D1-54222C63F5DA}</a:tableStyleId>
              </a:tblPr>
              <a:tblGrid>
                <a:gridCol w="1249680">
                  <a:extLst>
                    <a:ext uri="{9D8B030D-6E8A-4147-A177-3AD203B41FA5}">
                      <a16:colId xmlns:a16="http://schemas.microsoft.com/office/drawing/2014/main" xmlns="" val="20000"/>
                    </a:ext>
                  </a:extLst>
                </a:gridCol>
                <a:gridCol w="1249680">
                  <a:extLst>
                    <a:ext uri="{9D8B030D-6E8A-4147-A177-3AD203B41FA5}">
                      <a16:colId xmlns:a16="http://schemas.microsoft.com/office/drawing/2014/main" xmlns="" val="20001"/>
                    </a:ext>
                  </a:extLst>
                </a:gridCol>
              </a:tblGrid>
              <a:tr h="370840">
                <a:tc gridSpan="2">
                  <a:txBody>
                    <a:bodyPr/>
                    <a:lstStyle/>
                    <a:p>
                      <a:pPr algn="ctr"/>
                      <a:r>
                        <a:rPr lang="en-US" b="1" dirty="0" smtClean="0"/>
                        <a:t>Cashing</a:t>
                      </a:r>
                      <a:endParaRPr lang="en-US" b="1" dirty="0"/>
                    </a:p>
                  </a:txBody>
                  <a:tcPr>
                    <a:solidFill>
                      <a:schemeClr val="bg1">
                        <a:lumMod val="75000"/>
                      </a:schemeClr>
                    </a:solidFill>
                  </a:tcPr>
                </a:tc>
                <a:tc hMerge="1">
                  <a:txBody>
                    <a:bodyPr/>
                    <a:lstStyle/>
                    <a:p>
                      <a:endParaRPr lang="en-US" dirty="0"/>
                    </a:p>
                  </a:txBody>
                  <a:tcPr/>
                </a:tc>
                <a:extLst>
                  <a:ext uri="{0D108BD9-81ED-4DB2-BD59-A6C34878D82A}">
                    <a16:rowId xmlns:a16="http://schemas.microsoft.com/office/drawing/2014/main" xmlns="" val="10000"/>
                  </a:ext>
                </a:extLst>
              </a:tr>
              <a:tr h="370840">
                <a:tc>
                  <a:txBody>
                    <a:bodyPr/>
                    <a:lstStyle/>
                    <a:p>
                      <a:pPr algn="ctr"/>
                      <a:r>
                        <a:rPr lang="en-US" b="1" dirty="0" smtClean="0"/>
                        <a:t>Seller</a:t>
                      </a:r>
                      <a:endParaRPr lang="en-US" b="1" dirty="0"/>
                    </a:p>
                  </a:txBody>
                  <a:tcPr/>
                </a:tc>
                <a:tc>
                  <a:txBody>
                    <a:bodyPr/>
                    <a:lstStyle/>
                    <a:p>
                      <a:pPr algn="ctr"/>
                      <a:r>
                        <a:rPr lang="en-US" b="1" dirty="0" smtClean="0"/>
                        <a:t>Quality</a:t>
                      </a:r>
                      <a:endParaRPr lang="en-US" b="1" dirty="0"/>
                    </a:p>
                  </a:txBody>
                  <a:tcPr/>
                </a:tc>
                <a:extLst>
                  <a:ext uri="{0D108BD9-81ED-4DB2-BD59-A6C34878D82A}">
                    <a16:rowId xmlns:a16="http://schemas.microsoft.com/office/drawing/2014/main" xmlns="" val="10001"/>
                  </a:ext>
                </a:extLst>
              </a:tr>
              <a:tr h="370840">
                <a:tc>
                  <a:txBody>
                    <a:bodyPr/>
                    <a:lstStyle/>
                    <a:p>
                      <a:r>
                        <a:rPr lang="en-US" b="1" dirty="0" err="1" smtClean="0">
                          <a:solidFill>
                            <a:srgbClr val="C00000"/>
                          </a:solidFill>
                        </a:rPr>
                        <a:t>Nikkon</a:t>
                      </a:r>
                      <a:endParaRPr lang="en-US" b="1" dirty="0">
                        <a:solidFill>
                          <a:srgbClr val="C00000"/>
                        </a:solidFill>
                      </a:endParaRPr>
                    </a:p>
                  </a:txBody>
                  <a:tcPr/>
                </a:tc>
                <a:tc>
                  <a:txBody>
                    <a:bodyPr/>
                    <a:lstStyle/>
                    <a:p>
                      <a:r>
                        <a:rPr lang="en-US" b="1" dirty="0" smtClean="0">
                          <a:solidFill>
                            <a:srgbClr val="C00000"/>
                          </a:solidFill>
                        </a:rPr>
                        <a:t>High</a:t>
                      </a:r>
                      <a:endParaRPr lang="en-US" b="1" dirty="0">
                        <a:solidFill>
                          <a:srgbClr val="C00000"/>
                        </a:solidFill>
                      </a:endParaRPr>
                    </a:p>
                  </a:txBody>
                  <a:tcPr/>
                </a:tc>
                <a:extLst>
                  <a:ext uri="{0D108BD9-81ED-4DB2-BD59-A6C34878D82A}">
                    <a16:rowId xmlns:a16="http://schemas.microsoft.com/office/drawing/2014/main" xmlns="" val="10002"/>
                  </a:ext>
                </a:extLst>
              </a:tr>
              <a:tr h="370840">
                <a:tc>
                  <a:txBody>
                    <a:bodyPr/>
                    <a:lstStyle/>
                    <a:p>
                      <a:r>
                        <a:rPr lang="en-US" dirty="0" err="1" smtClean="0"/>
                        <a:t>ArtHouse</a:t>
                      </a:r>
                      <a:endParaRPr lang="en-US" dirty="0"/>
                    </a:p>
                  </a:txBody>
                  <a:tcPr/>
                </a:tc>
                <a:tc>
                  <a:txBody>
                    <a:bodyPr/>
                    <a:lstStyle/>
                    <a:p>
                      <a:r>
                        <a:rPr lang="en-US" dirty="0" smtClean="0"/>
                        <a:t>Medium</a:t>
                      </a:r>
                      <a:endParaRPr lang="en-US" dirty="0"/>
                    </a:p>
                  </a:txBody>
                  <a:tcPr/>
                </a:tc>
                <a:extLst>
                  <a:ext uri="{0D108BD9-81ED-4DB2-BD59-A6C34878D82A}">
                    <a16:rowId xmlns:a16="http://schemas.microsoft.com/office/drawing/2014/main" xmlns="" val="10003"/>
                  </a:ext>
                </a:extLst>
              </a:tr>
              <a:tr h="370840">
                <a:tc>
                  <a:txBody>
                    <a:bodyPr/>
                    <a:lstStyle/>
                    <a:p>
                      <a:r>
                        <a:rPr lang="en-US" dirty="0" err="1" smtClean="0"/>
                        <a:t>devica</a:t>
                      </a:r>
                      <a:endParaRPr lang="en-US" dirty="0"/>
                    </a:p>
                  </a:txBody>
                  <a:tcPr/>
                </a:tc>
                <a:tc>
                  <a:txBody>
                    <a:bodyPr/>
                    <a:lstStyle/>
                    <a:p>
                      <a:r>
                        <a:rPr lang="en-US" dirty="0" smtClean="0"/>
                        <a:t>Low</a:t>
                      </a:r>
                      <a:endParaRPr lang="en-US" dirty="0"/>
                    </a:p>
                  </a:txBody>
                  <a:tcPr/>
                </a:tc>
                <a:extLst>
                  <a:ext uri="{0D108BD9-81ED-4DB2-BD59-A6C34878D82A}">
                    <a16:rowId xmlns:a16="http://schemas.microsoft.com/office/drawing/2014/main" xmlns="" val="10004"/>
                  </a:ext>
                </a:extLst>
              </a:tr>
            </a:tbl>
          </a:graphicData>
        </a:graphic>
      </p:graphicFrame>
      <p:grpSp>
        <p:nvGrpSpPr>
          <p:cNvPr id="9" name="Group 8"/>
          <p:cNvGrpSpPr/>
          <p:nvPr/>
        </p:nvGrpSpPr>
        <p:grpSpPr>
          <a:xfrm>
            <a:off x="4629150" y="5357811"/>
            <a:ext cx="2933700" cy="719456"/>
            <a:chOff x="4309110" y="4081144"/>
            <a:chExt cx="2933700" cy="719456"/>
          </a:xfrm>
        </p:grpSpPr>
        <p:sp>
          <p:nvSpPr>
            <p:cNvPr id="10" name="Rectangle 9"/>
            <p:cNvSpPr/>
            <p:nvPr/>
          </p:nvSpPr>
          <p:spPr>
            <a:xfrm>
              <a:off x="4309110" y="4081144"/>
              <a:ext cx="2933700" cy="71945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effectLst>
                    <a:outerShdw blurRad="38100" dist="38100" dir="2700000" algn="tl">
                      <a:srgbClr val="000000">
                        <a:alpha val="43137"/>
                      </a:srgbClr>
                    </a:outerShdw>
                  </a:effectLst>
                </a:rPr>
                <a:t>Buyers</a:t>
              </a:r>
            </a:p>
            <a:p>
              <a:endParaRPr lang="en-US" dirty="0">
                <a:solidFill>
                  <a:schemeClr val="tx1"/>
                </a:solidFill>
              </a:endParaRPr>
            </a:p>
          </p:txBody>
        </p:sp>
        <p:pic>
          <p:nvPicPr>
            <p:cNvPr id="11" name="Picture 4" descr="Johnny_Cox's Avat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5413" y="4126864"/>
              <a:ext cx="635318" cy="635319"/>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pic>
          <p:nvPicPr>
            <p:cNvPr id="12" name="Picture 8" descr="XaOC's Ava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1212" y="4126864"/>
              <a:ext cx="621665" cy="634352"/>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pic>
          <p:nvPicPr>
            <p:cNvPr id="13" name="Picture 12" descr="Plamer's Avat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3358" y="4126864"/>
              <a:ext cx="634352" cy="634352"/>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grpSp>
      <p:sp>
        <p:nvSpPr>
          <p:cNvPr id="14" name="TextBox 13"/>
          <p:cNvSpPr txBox="1"/>
          <p:nvPr/>
        </p:nvSpPr>
        <p:spPr>
          <a:xfrm>
            <a:off x="2074833" y="5612130"/>
            <a:ext cx="858440" cy="369332"/>
          </a:xfrm>
          <a:prstGeom prst="rect">
            <a:avLst/>
          </a:prstGeom>
          <a:noFill/>
        </p:spPr>
        <p:txBody>
          <a:bodyPr wrap="none" rtlCol="0">
            <a:spAutoFit/>
          </a:bodyPr>
          <a:lstStyle/>
          <a:p>
            <a:r>
              <a:rPr lang="en-US" dirty="0"/>
              <a:t>Service</a:t>
            </a:r>
          </a:p>
        </p:txBody>
      </p:sp>
      <p:sp>
        <p:nvSpPr>
          <p:cNvPr id="15" name="TextBox 14"/>
          <p:cNvSpPr txBox="1"/>
          <p:nvPr/>
        </p:nvSpPr>
        <p:spPr>
          <a:xfrm>
            <a:off x="8011965" y="5171021"/>
            <a:ext cx="858440" cy="369332"/>
          </a:xfrm>
          <a:prstGeom prst="rect">
            <a:avLst/>
          </a:prstGeom>
          <a:noFill/>
        </p:spPr>
        <p:txBody>
          <a:bodyPr wrap="none" rtlCol="0">
            <a:spAutoFit/>
          </a:bodyPr>
          <a:lstStyle/>
          <a:p>
            <a:r>
              <a:rPr lang="en-US" dirty="0"/>
              <a:t>Service</a:t>
            </a:r>
          </a:p>
        </p:txBody>
      </p:sp>
      <p:cxnSp>
        <p:nvCxnSpPr>
          <p:cNvPr id="16" name="Elbow Connector 15"/>
          <p:cNvCxnSpPr/>
          <p:nvPr/>
        </p:nvCxnSpPr>
        <p:spPr>
          <a:xfrm flipV="1">
            <a:off x="7590328" y="4951412"/>
            <a:ext cx="2449023" cy="1030050"/>
          </a:xfrm>
          <a:prstGeom prst="bentConnector3">
            <a:avLst>
              <a:gd name="adj1" fmla="val 99783"/>
            </a:avLst>
          </a:prstGeom>
          <a:ln w="571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057177" y="5612130"/>
            <a:ext cx="944105" cy="369332"/>
          </a:xfrm>
          <a:prstGeom prst="rect">
            <a:avLst/>
          </a:prstGeom>
          <a:noFill/>
        </p:spPr>
        <p:txBody>
          <a:bodyPr wrap="none" rtlCol="0">
            <a:spAutoFit/>
          </a:bodyPr>
          <a:lstStyle/>
          <a:p>
            <a:r>
              <a:rPr lang="en-US" dirty="0"/>
              <a:t>Reviews</a:t>
            </a:r>
          </a:p>
        </p:txBody>
      </p:sp>
      <p:cxnSp>
        <p:nvCxnSpPr>
          <p:cNvPr id="18" name="Elbow Connector 17"/>
          <p:cNvCxnSpPr/>
          <p:nvPr/>
        </p:nvCxnSpPr>
        <p:spPr>
          <a:xfrm rot="10800000" flipV="1">
            <a:off x="7576493" y="4960937"/>
            <a:ext cx="1357054" cy="579417"/>
          </a:xfrm>
          <a:prstGeom prst="bentConnector3">
            <a:avLst>
              <a:gd name="adj1" fmla="val 2272"/>
            </a:avLst>
          </a:prstGeom>
          <a:ln w="571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p:cNvCxnSpPr/>
          <p:nvPr/>
        </p:nvCxnSpPr>
        <p:spPr>
          <a:xfrm>
            <a:off x="2093908" y="4994354"/>
            <a:ext cx="2521601" cy="987109"/>
          </a:xfrm>
          <a:prstGeom prst="bentConnector3">
            <a:avLst>
              <a:gd name="adj1" fmla="val -994"/>
            </a:avLst>
          </a:prstGeom>
          <a:ln w="571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10800000">
            <a:off x="3337560" y="4967226"/>
            <a:ext cx="1270634" cy="573129"/>
          </a:xfrm>
          <a:prstGeom prst="bentConnector3">
            <a:avLst>
              <a:gd name="adj1" fmla="val 100225"/>
            </a:avLst>
          </a:prstGeom>
          <a:ln w="571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315347" y="5171021"/>
            <a:ext cx="944105" cy="369332"/>
          </a:xfrm>
          <a:prstGeom prst="rect">
            <a:avLst/>
          </a:prstGeom>
          <a:noFill/>
        </p:spPr>
        <p:txBody>
          <a:bodyPr wrap="none" rtlCol="0">
            <a:spAutoFit/>
          </a:bodyPr>
          <a:lstStyle/>
          <a:p>
            <a:r>
              <a:rPr lang="en-US" dirty="0"/>
              <a:t>Reviews</a:t>
            </a:r>
          </a:p>
        </p:txBody>
      </p:sp>
      <p:cxnSp>
        <p:nvCxnSpPr>
          <p:cNvPr id="22" name="Straight Arrow Connector 21"/>
          <p:cNvCxnSpPr>
            <a:stCxn id="10" idx="0"/>
            <a:endCxn id="7" idx="2"/>
          </p:cNvCxnSpPr>
          <p:nvPr/>
        </p:nvCxnSpPr>
        <p:spPr>
          <a:xfrm flipV="1">
            <a:off x="6096000" y="4951413"/>
            <a:ext cx="0" cy="406399"/>
          </a:xfrm>
          <a:prstGeom prst="straightConnector1">
            <a:avLst/>
          </a:prstGeom>
          <a:ln w="5715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138173" y="4967222"/>
            <a:ext cx="944105" cy="369332"/>
          </a:xfrm>
          <a:prstGeom prst="rect">
            <a:avLst/>
          </a:prstGeom>
          <a:noFill/>
        </p:spPr>
        <p:txBody>
          <a:bodyPr wrap="none" rtlCol="0">
            <a:spAutoFit/>
          </a:bodyPr>
          <a:lstStyle/>
          <a:p>
            <a:r>
              <a:rPr lang="en-US" dirty="0"/>
              <a:t>Reviews</a:t>
            </a:r>
          </a:p>
        </p:txBody>
      </p:sp>
      <p:sp>
        <p:nvSpPr>
          <p:cNvPr id="24" name="TextBox 23"/>
          <p:cNvSpPr txBox="1"/>
          <p:nvPr/>
        </p:nvSpPr>
        <p:spPr>
          <a:xfrm>
            <a:off x="5105262" y="4974191"/>
            <a:ext cx="858440" cy="369332"/>
          </a:xfrm>
          <a:prstGeom prst="rect">
            <a:avLst/>
          </a:prstGeom>
          <a:noFill/>
        </p:spPr>
        <p:txBody>
          <a:bodyPr wrap="none" rtlCol="0">
            <a:spAutoFit/>
          </a:bodyPr>
          <a:lstStyle/>
          <a:p>
            <a:r>
              <a:rPr lang="en-US" dirty="0"/>
              <a:t>Service</a:t>
            </a:r>
          </a:p>
        </p:txBody>
      </p:sp>
      <p:sp>
        <p:nvSpPr>
          <p:cNvPr id="25" name="Oval 24"/>
          <p:cNvSpPr/>
          <p:nvPr/>
        </p:nvSpPr>
        <p:spPr>
          <a:xfrm>
            <a:off x="4648062" y="3762375"/>
            <a:ext cx="2869688" cy="5524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178768"/>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144</a:t>
            </a:fld>
            <a:endParaRPr lang="en-US"/>
          </a:p>
        </p:txBody>
      </p:sp>
      <p:pic>
        <p:nvPicPr>
          <p:cNvPr id="3" name="Picture 2" descr="rescator.PNG"/>
          <p:cNvPicPr>
            <a:picLocks noChangeAspect="1"/>
          </p:cNvPicPr>
          <p:nvPr/>
        </p:nvPicPr>
        <p:blipFill>
          <a:blip r:embed="rId2" cstate="print"/>
          <a:stretch>
            <a:fillRect/>
          </a:stretch>
        </p:blipFill>
        <p:spPr>
          <a:xfrm>
            <a:off x="1524000" y="146154"/>
            <a:ext cx="9144000" cy="6565692"/>
          </a:xfrm>
          <a:prstGeom prst="rect">
            <a:avLst/>
          </a:prstGeom>
        </p:spPr>
      </p:pic>
      <p:sp>
        <p:nvSpPr>
          <p:cNvPr id="4" name="Rectangle 3"/>
          <p:cNvSpPr/>
          <p:nvPr/>
        </p:nvSpPr>
        <p:spPr>
          <a:xfrm>
            <a:off x="1524000" y="152400"/>
            <a:ext cx="1143000" cy="990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276600" y="1600200"/>
            <a:ext cx="7239000" cy="914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657600" y="2819400"/>
            <a:ext cx="2667000" cy="1066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276600" y="5410200"/>
            <a:ext cx="6400800"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657600" y="3962400"/>
            <a:ext cx="2667000" cy="1371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57600" y="5867400"/>
            <a:ext cx="762000" cy="533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ular Callout 10"/>
          <p:cNvSpPr/>
          <p:nvPr/>
        </p:nvSpPr>
        <p:spPr>
          <a:xfrm>
            <a:off x="1662114" y="1600200"/>
            <a:ext cx="1476375" cy="914400"/>
          </a:xfrm>
          <a:prstGeom prst="wedgeRectCallout">
            <a:avLst>
              <a:gd name="adj1" fmla="val 56869"/>
              <a:gd name="adj2" fmla="val 11312"/>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r>
              <a:rPr lang="en-US" dirty="0"/>
              <a:t>Description of the stolen data/service</a:t>
            </a:r>
          </a:p>
        </p:txBody>
      </p:sp>
      <p:sp>
        <p:nvSpPr>
          <p:cNvPr id="12" name="Rectangular Callout 11"/>
          <p:cNvSpPr/>
          <p:nvPr/>
        </p:nvSpPr>
        <p:spPr>
          <a:xfrm>
            <a:off x="6477000" y="2819400"/>
            <a:ext cx="2619375" cy="342900"/>
          </a:xfrm>
          <a:prstGeom prst="wedgeRectCallout">
            <a:avLst>
              <a:gd name="adj1" fmla="val -56308"/>
              <a:gd name="adj2" fmla="val 15206"/>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r>
              <a:rPr lang="en-US" dirty="0"/>
              <a:t>Prices of the stolen data</a:t>
            </a:r>
          </a:p>
        </p:txBody>
      </p:sp>
      <p:cxnSp>
        <p:nvCxnSpPr>
          <p:cNvPr id="14" name="Elbow Connector 13"/>
          <p:cNvCxnSpPr>
            <a:stCxn id="8" idx="1"/>
            <a:endCxn id="9" idx="1"/>
          </p:cNvCxnSpPr>
          <p:nvPr/>
        </p:nvCxnSpPr>
        <p:spPr>
          <a:xfrm rot="10800000" flipV="1">
            <a:off x="3657600" y="4648200"/>
            <a:ext cx="12700" cy="1485900"/>
          </a:xfrm>
          <a:prstGeom prst="bentConnector3">
            <a:avLst>
              <a:gd name="adj1" fmla="val 5193104"/>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ular Callout 15"/>
          <p:cNvSpPr/>
          <p:nvPr/>
        </p:nvSpPr>
        <p:spPr>
          <a:xfrm>
            <a:off x="1600200" y="4457700"/>
            <a:ext cx="1295400" cy="1104900"/>
          </a:xfrm>
          <a:prstGeom prst="wedgeRectCallout">
            <a:avLst>
              <a:gd name="adj1" fmla="val 60276"/>
              <a:gd name="adj2" fmla="val -11691"/>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r>
              <a:rPr lang="en-US" dirty="0"/>
              <a:t>Contact: a dedicated shop and ICQ</a:t>
            </a:r>
          </a:p>
        </p:txBody>
      </p:sp>
      <p:sp>
        <p:nvSpPr>
          <p:cNvPr id="17" name="Rectangular Callout 16"/>
          <p:cNvSpPr/>
          <p:nvPr/>
        </p:nvSpPr>
        <p:spPr>
          <a:xfrm>
            <a:off x="7924800" y="4953000"/>
            <a:ext cx="1828800" cy="381000"/>
          </a:xfrm>
          <a:prstGeom prst="wedgeRectCallout">
            <a:avLst>
              <a:gd name="adj1" fmla="val 12985"/>
              <a:gd name="adj2" fmla="val 67619"/>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r>
              <a:rPr lang="en-US" dirty="0"/>
              <a:t>Payment Options</a:t>
            </a:r>
          </a:p>
        </p:txBody>
      </p:sp>
      <p:sp>
        <p:nvSpPr>
          <p:cNvPr id="18" name="Line Callout 1 17"/>
          <p:cNvSpPr/>
          <p:nvPr/>
        </p:nvSpPr>
        <p:spPr>
          <a:xfrm>
            <a:off x="3052763" y="71628"/>
            <a:ext cx="2428875" cy="612648"/>
          </a:xfrm>
          <a:prstGeom prst="borderCallout1">
            <a:avLst>
              <a:gd name="adj1" fmla="val 49845"/>
              <a:gd name="adj2" fmla="val -98"/>
              <a:gd name="adj3" fmla="val 110945"/>
              <a:gd name="adj4" fmla="val -16372"/>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Hacker Responsible for 2013 Target Breach</a:t>
            </a:r>
          </a:p>
        </p:txBody>
      </p:sp>
    </p:spTree>
    <p:extLst>
      <p:ext uri="{BB962C8B-B14F-4D97-AF65-F5344CB8AC3E}">
        <p14:creationId xmlns:p14="http://schemas.microsoft.com/office/powerpoint/2010/main" val="35514101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A95A752-284A-4133-95AE-4EC9FB72B490}" type="slidenum">
              <a:rPr lang="en-US" smtClean="0"/>
              <a:t>145</a:t>
            </a:fld>
            <a:endParaRPr lang="en-US"/>
          </a:p>
        </p:txBody>
      </p:sp>
      <p:pic>
        <p:nvPicPr>
          <p:cNvPr id="3" name="Picture 3"/>
          <p:cNvPicPr>
            <a:picLocks noChangeAspect="1" noChangeArrowheads="1"/>
          </p:cNvPicPr>
          <p:nvPr/>
        </p:nvPicPr>
        <p:blipFill>
          <a:blip r:embed="rId2" cstate="print"/>
          <a:srcRect/>
          <a:stretch>
            <a:fillRect/>
          </a:stretch>
        </p:blipFill>
        <p:spPr bwMode="auto">
          <a:xfrm>
            <a:off x="1524001" y="506002"/>
            <a:ext cx="9143999" cy="6351999"/>
          </a:xfrm>
          <a:prstGeom prst="rect">
            <a:avLst/>
          </a:prstGeom>
          <a:noFill/>
          <a:ln w="9525">
            <a:noFill/>
            <a:miter lim="800000"/>
            <a:headEnd/>
            <a:tailEnd/>
          </a:ln>
        </p:spPr>
      </p:pic>
      <p:sp>
        <p:nvSpPr>
          <p:cNvPr id="4" name="TextBox 3"/>
          <p:cNvSpPr txBox="1"/>
          <p:nvPr/>
        </p:nvSpPr>
        <p:spPr>
          <a:xfrm>
            <a:off x="1857375" y="58266"/>
            <a:ext cx="5143844" cy="400110"/>
          </a:xfrm>
          <a:prstGeom prst="rect">
            <a:avLst/>
          </a:prstGeom>
          <a:noFill/>
        </p:spPr>
        <p:txBody>
          <a:bodyPr wrap="none" rtlCol="0">
            <a:spAutoFit/>
          </a:bodyPr>
          <a:lstStyle/>
          <a:p>
            <a:r>
              <a:rPr lang="en-US" sz="2000" i="1" dirty="0" err="1"/>
              <a:t>Rescator</a:t>
            </a:r>
            <a:r>
              <a:rPr lang="en-US" sz="2000" dirty="0"/>
              <a:t> claims to have millions of such listings.</a:t>
            </a:r>
          </a:p>
        </p:txBody>
      </p:sp>
    </p:spTree>
    <p:extLst>
      <p:ext uri="{BB962C8B-B14F-4D97-AF65-F5344CB8AC3E}">
        <p14:creationId xmlns:p14="http://schemas.microsoft.com/office/powerpoint/2010/main" val="3296849531"/>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r>
              <a:rPr lang="en-US" dirty="0" smtClean="0"/>
              <a:t>Finding: Shop Update Timeline</a:t>
            </a:r>
            <a:endParaRPr lang="en-US" dirty="0"/>
          </a:p>
        </p:txBody>
      </p:sp>
      <p:graphicFrame>
        <p:nvGraphicFramePr>
          <p:cNvPr id="4" name="Chart 3"/>
          <p:cNvGraphicFramePr/>
          <p:nvPr>
            <p:extLst/>
          </p:nvPr>
        </p:nvGraphicFramePr>
        <p:xfrm>
          <a:off x="2152650" y="1265452"/>
          <a:ext cx="7886701" cy="4113778"/>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descr="http://www.michaels.com/static/on/demandware.static/Sites-MichaelsUS-Site/-/default/dwdd7e414d/images/logo-bi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6311" y="3668026"/>
            <a:ext cx="758825" cy="2748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ontently.com/wp-content/uploads/2015/09/jpmorgan-chase-co-logo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09522" y="3001690"/>
            <a:ext cx="1351949" cy="4022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img.grouponcdn.com/coupons/cgdVPVcbDsDftv6r325RPg/trans-homedepot-500x50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863" t="24936" r="25000" b="24495"/>
          <a:stretch/>
        </p:blipFill>
        <p:spPr bwMode="auto">
          <a:xfrm>
            <a:off x="4835610" y="1435316"/>
            <a:ext cx="741407" cy="7331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chambermaster.blob.core.windows.net/userfiles/UserFiles/chambers/1291/Image/staples2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77017" y="2281981"/>
            <a:ext cx="848498" cy="3620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pd2.secure.anthem.com/nep/images/anthem_logo.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42457" y="1490734"/>
            <a:ext cx="1692875" cy="35909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www.scottrade.com/etc/designs/scottrade/images/footer-imag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46890" y="2699163"/>
            <a:ext cx="997726" cy="39909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downdetector.com/i/logo/T_Mobil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77856" y="3107813"/>
            <a:ext cx="935794" cy="1899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83191" y="4430236"/>
            <a:ext cx="1011944" cy="461665"/>
          </a:xfrm>
          <a:prstGeom prst="rect">
            <a:avLst/>
          </a:prstGeom>
          <a:noFill/>
        </p:spPr>
        <p:txBody>
          <a:bodyPr wrap="none" rtlCol="0">
            <a:spAutoFit/>
          </a:bodyPr>
          <a:lstStyle/>
          <a:p>
            <a:r>
              <a:rPr lang="en-US" sz="2400" dirty="0">
                <a:solidFill>
                  <a:prstClr val="black"/>
                </a:solidFill>
              </a:rPr>
              <a:t>Shops:</a:t>
            </a:r>
          </a:p>
        </p:txBody>
      </p:sp>
      <p:sp>
        <p:nvSpPr>
          <p:cNvPr id="5" name="TextBox 4"/>
          <p:cNvSpPr txBox="1"/>
          <p:nvPr/>
        </p:nvSpPr>
        <p:spPr>
          <a:xfrm>
            <a:off x="2152648" y="5379230"/>
            <a:ext cx="7886702" cy="923330"/>
          </a:xfrm>
          <a:prstGeom prst="rect">
            <a:avLst/>
          </a:prstGeom>
          <a:noFill/>
        </p:spPr>
        <p:txBody>
          <a:bodyPr wrap="square" rtlCol="0">
            <a:spAutoFit/>
          </a:bodyPr>
          <a:lstStyle/>
          <a:p>
            <a:r>
              <a:rPr lang="en-US" dirty="0">
                <a:solidFill>
                  <a:prstClr val="black"/>
                </a:solidFill>
              </a:rPr>
              <a:t>Timeline for the Updates in the Carding Shops: We parallel the updates in shops with the data breach incidents over time. Before the discovery of data breach, bulks of breached data already appear in the market for sale</a:t>
            </a:r>
          </a:p>
        </p:txBody>
      </p:sp>
      <p:sp>
        <p:nvSpPr>
          <p:cNvPr id="8" name="Slide Number Placeholder 7"/>
          <p:cNvSpPr>
            <a:spLocks noGrp="1"/>
          </p:cNvSpPr>
          <p:nvPr>
            <p:ph type="sldNum" sz="quarter" idx="12"/>
          </p:nvPr>
        </p:nvSpPr>
        <p:spPr/>
        <p:txBody>
          <a:bodyPr/>
          <a:lstStyle/>
          <a:p>
            <a:fld id="{0F1900E3-258A-4813-BB52-182D6E9B6AF0}" type="slidenum">
              <a:rPr lang="en-US" smtClean="0">
                <a:solidFill>
                  <a:prstClr val="black">
                    <a:tint val="75000"/>
                  </a:prstClr>
                </a:solidFill>
              </a:rPr>
              <a:pPr/>
              <a:t>146</a:t>
            </a:fld>
            <a:endParaRPr lang="en-US">
              <a:solidFill>
                <a:prstClr val="black">
                  <a:tint val="75000"/>
                </a:prstClr>
              </a:solidFill>
            </a:endParaRPr>
          </a:p>
        </p:txBody>
      </p:sp>
    </p:spTree>
    <p:extLst>
      <p:ext uri="{BB962C8B-B14F-4D97-AF65-F5344CB8AC3E}">
        <p14:creationId xmlns:p14="http://schemas.microsoft.com/office/powerpoint/2010/main" val="3537938330"/>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752600"/>
            <a:ext cx="8534400" cy="2362200"/>
          </a:xfrm>
        </p:spPr>
        <p:txBody>
          <a:bodyPr>
            <a:noAutofit/>
          </a:bodyPr>
          <a:lstStyle/>
          <a:p>
            <a:r>
              <a:rPr lang="en-US" sz="4000" dirty="0"/>
              <a:t>Pharmacovigilance in </a:t>
            </a:r>
            <a:br>
              <a:rPr lang="en-US" sz="4000" dirty="0"/>
            </a:br>
            <a:r>
              <a:rPr lang="en-US" sz="4000" dirty="0"/>
              <a:t>Patient Social Media</a:t>
            </a:r>
            <a:br>
              <a:rPr lang="en-US" sz="4000" dirty="0"/>
            </a:br>
            <a:r>
              <a:rPr lang="en-US" sz="3200" dirty="0"/>
              <a:t>Xiao Liu, U of Utah</a:t>
            </a:r>
          </a:p>
        </p:txBody>
      </p:sp>
      <p:sp>
        <p:nvSpPr>
          <p:cNvPr id="5" name="Slide Number Placeholder 4"/>
          <p:cNvSpPr>
            <a:spLocks noGrp="1"/>
          </p:cNvSpPr>
          <p:nvPr>
            <p:ph type="sldNum" sz="quarter" idx="12"/>
          </p:nvPr>
        </p:nvSpPr>
        <p:spPr/>
        <p:txBody>
          <a:bodyPr/>
          <a:lstStyle/>
          <a:p>
            <a:fld id="{02D70044-0CA6-4FFD-872C-C9DAD7BA926A}" type="slidenum">
              <a:rPr lang="en-US" smtClean="0"/>
              <a:pPr/>
              <a:t>147</a:t>
            </a:fld>
            <a:endParaRPr lang="en-US"/>
          </a:p>
        </p:txBody>
      </p:sp>
    </p:spTree>
    <p:extLst>
      <p:ext uri="{BB962C8B-B14F-4D97-AF65-F5344CB8AC3E}">
        <p14:creationId xmlns:p14="http://schemas.microsoft.com/office/powerpoint/2010/main" val="331475923"/>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28600"/>
            <a:ext cx="8229600" cy="1143000"/>
          </a:xfrm>
        </p:spPr>
        <p:txBody>
          <a:bodyPr/>
          <a:lstStyle/>
          <a:p>
            <a:r>
              <a:rPr lang="en-US" dirty="0" smtClean="0"/>
              <a:t>Research Framework</a:t>
            </a:r>
            <a:endParaRPr lang="en-US" dirty="0"/>
          </a:p>
        </p:txBody>
      </p:sp>
      <p:sp>
        <p:nvSpPr>
          <p:cNvPr id="3" name="Content Placeholder 2"/>
          <p:cNvSpPr>
            <a:spLocks noGrp="1"/>
          </p:cNvSpPr>
          <p:nvPr>
            <p:ph idx="1"/>
          </p:nvPr>
        </p:nvSpPr>
        <p:spPr>
          <a:xfrm>
            <a:off x="1981200" y="3962400"/>
            <a:ext cx="8229600" cy="2362200"/>
          </a:xfrm>
        </p:spPr>
        <p:txBody>
          <a:bodyPr>
            <a:normAutofit/>
          </a:bodyPr>
          <a:lstStyle/>
          <a:p>
            <a:r>
              <a:rPr lang="en-US" sz="1600" b="1" dirty="0"/>
              <a:t>Patient Forum Data Collection: </a:t>
            </a:r>
            <a:r>
              <a:rPr lang="en-US" sz="1600" dirty="0"/>
              <a:t>collect patient forum data through a web crawler </a:t>
            </a:r>
          </a:p>
          <a:p>
            <a:r>
              <a:rPr lang="en-US" sz="1600" b="1" dirty="0"/>
              <a:t>Data Preprocessing</a:t>
            </a:r>
            <a:r>
              <a:rPr lang="en-US" sz="1600" dirty="0"/>
              <a:t>: remove noisy text including URL, duplicated punctuation, etc, separate post to individual sentences.</a:t>
            </a:r>
          </a:p>
          <a:p>
            <a:r>
              <a:rPr lang="en-US" sz="1600" b="1" dirty="0">
                <a:solidFill>
                  <a:srgbClr val="FF0000"/>
                </a:solidFill>
              </a:rPr>
              <a:t>Medical entity extraction</a:t>
            </a:r>
            <a:r>
              <a:rPr lang="en-US" sz="1600" dirty="0">
                <a:solidFill>
                  <a:srgbClr val="FF0000"/>
                </a:solidFill>
              </a:rPr>
              <a:t>: identify treatments and adverse events discussed in forum</a:t>
            </a:r>
          </a:p>
          <a:p>
            <a:r>
              <a:rPr lang="en-US" sz="1600" b="1" dirty="0">
                <a:solidFill>
                  <a:srgbClr val="FF0000"/>
                </a:solidFill>
              </a:rPr>
              <a:t>Adverse drug event extraction</a:t>
            </a:r>
            <a:r>
              <a:rPr lang="en-US" sz="1600" dirty="0">
                <a:solidFill>
                  <a:srgbClr val="FF0000"/>
                </a:solidFill>
              </a:rPr>
              <a:t>: identify drug-event pairs indicating an adverse drug event based on results of medical entity extraction</a:t>
            </a:r>
          </a:p>
          <a:p>
            <a:r>
              <a:rPr lang="en-US" sz="1600" b="1" dirty="0">
                <a:solidFill>
                  <a:srgbClr val="FF0000"/>
                </a:solidFill>
              </a:rPr>
              <a:t>Report source classification</a:t>
            </a:r>
            <a:r>
              <a:rPr lang="en-US" sz="1600" dirty="0">
                <a:solidFill>
                  <a:srgbClr val="FF0000"/>
                </a:solidFill>
              </a:rPr>
              <a:t>: classify the source of reported events either from patient experience or hearsay</a:t>
            </a:r>
          </a:p>
        </p:txBody>
      </p:sp>
      <p:sp>
        <p:nvSpPr>
          <p:cNvPr id="4" name="Slide Number Placeholder 3"/>
          <p:cNvSpPr>
            <a:spLocks noGrp="1"/>
          </p:cNvSpPr>
          <p:nvPr>
            <p:ph type="sldNum" sz="quarter" idx="12"/>
          </p:nvPr>
        </p:nvSpPr>
        <p:spPr/>
        <p:txBody>
          <a:bodyPr/>
          <a:lstStyle/>
          <a:p>
            <a:fld id="{02D70044-0CA6-4FFD-872C-C9DAD7BA926A}" type="slidenum">
              <a:rPr lang="en-US" smtClean="0"/>
              <a:pPr/>
              <a:t>148</a:t>
            </a:fld>
            <a:endParaRPr lang="en-US" dirty="0"/>
          </a:p>
        </p:txBody>
      </p:sp>
      <p:sp>
        <p:nvSpPr>
          <p:cNvPr id="10242"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241" name="Object 1"/>
          <p:cNvGraphicFramePr>
            <a:graphicFrameLocks noChangeAspect="1"/>
          </p:cNvGraphicFramePr>
          <p:nvPr/>
        </p:nvGraphicFramePr>
        <p:xfrm>
          <a:off x="1981200" y="1503362"/>
          <a:ext cx="8269884" cy="2459038"/>
        </p:xfrm>
        <a:graphic>
          <a:graphicData uri="http://schemas.openxmlformats.org/presentationml/2006/ole">
            <mc:AlternateContent xmlns:mc="http://schemas.openxmlformats.org/markup-compatibility/2006">
              <mc:Choice xmlns:v="urn:schemas-microsoft-com:vml" Requires="v">
                <p:oleObj spid="_x0000_s11267" name="Visio" r:id="rId3" imgW="6092578" imgH="1812510" progId="Visio.Drawing.11">
                  <p:embed/>
                </p:oleObj>
              </mc:Choice>
              <mc:Fallback>
                <p:oleObj name="Visio" r:id="rId3" imgW="6092578" imgH="1812510"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503362"/>
                        <a:ext cx="8269884" cy="2459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15564686"/>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Adverse Drug Event Extraction</a:t>
            </a:r>
            <a:endParaRPr lang="en-US" dirty="0"/>
          </a:p>
        </p:txBody>
      </p:sp>
      <p:sp>
        <p:nvSpPr>
          <p:cNvPr id="3" name="Content Placeholder 2"/>
          <p:cNvSpPr>
            <a:spLocks noGrp="1"/>
          </p:cNvSpPr>
          <p:nvPr>
            <p:ph idx="1"/>
          </p:nvPr>
        </p:nvSpPr>
        <p:spPr>
          <a:xfrm>
            <a:off x="1828800" y="1524000"/>
            <a:ext cx="8610600" cy="5181600"/>
          </a:xfrm>
        </p:spPr>
        <p:txBody>
          <a:bodyPr>
            <a:noAutofit/>
          </a:bodyPr>
          <a:lstStyle/>
          <a:p>
            <a:r>
              <a:rPr lang="en-US" sz="2400" dirty="0"/>
              <a:t>To address these issues, our approach incorporates the </a:t>
            </a:r>
            <a:r>
              <a:rPr lang="en-US" sz="2400" dirty="0">
                <a:solidFill>
                  <a:srgbClr val="FF0000"/>
                </a:solidFill>
              </a:rPr>
              <a:t>kernel based statistical learning method and semantic filtering  with information from medical and linguistic knowledge bases to identify adverse drug events in social media discussions</a:t>
            </a:r>
            <a:r>
              <a:rPr lang="en-US" sz="2400" dirty="0"/>
              <a:t>. </a:t>
            </a:r>
            <a:endParaRPr lang="en-US" sz="2400" dirty="0">
              <a:solidFill>
                <a:srgbClr val="000000"/>
              </a:solidFill>
            </a:endParaRPr>
          </a:p>
          <a:p>
            <a:pPr lvl="1"/>
            <a:endParaRPr lang="en-US" sz="1600" dirty="0">
              <a:solidFill>
                <a:srgbClr val="000000"/>
              </a:solidFill>
            </a:endParaRPr>
          </a:p>
        </p:txBody>
      </p:sp>
      <p:sp>
        <p:nvSpPr>
          <p:cNvPr id="4" name="Slide Number Placeholder 3"/>
          <p:cNvSpPr>
            <a:spLocks noGrp="1"/>
          </p:cNvSpPr>
          <p:nvPr>
            <p:ph type="sldNum" sz="quarter" idx="12"/>
          </p:nvPr>
        </p:nvSpPr>
        <p:spPr/>
        <p:txBody>
          <a:bodyPr/>
          <a:lstStyle/>
          <a:p>
            <a:fld id="{02D70044-0CA6-4FFD-872C-C9DAD7BA926A}" type="slidenum">
              <a:rPr lang="en-US" smtClean="0"/>
              <a:pPr/>
              <a:t>149</a:t>
            </a:fld>
            <a:endParaRPr lang="en-US" dirty="0"/>
          </a:p>
        </p:txBody>
      </p:sp>
      <p:pic>
        <p:nvPicPr>
          <p:cNvPr id="63492" name="Picture 4"/>
          <p:cNvPicPr>
            <a:picLocks noChangeAspect="1" noChangeArrowheads="1"/>
          </p:cNvPicPr>
          <p:nvPr/>
        </p:nvPicPr>
        <p:blipFill>
          <a:blip r:embed="rId2" cstate="print"/>
          <a:srcRect/>
          <a:stretch>
            <a:fillRect/>
          </a:stretch>
        </p:blipFill>
        <p:spPr bwMode="auto">
          <a:xfrm>
            <a:off x="3200400" y="3505200"/>
            <a:ext cx="5889812" cy="2743200"/>
          </a:xfrm>
          <a:prstGeom prst="rect">
            <a:avLst/>
          </a:prstGeom>
          <a:noFill/>
          <a:ln w="9525">
            <a:noFill/>
            <a:miter lim="800000"/>
            <a:headEnd/>
            <a:tailEnd/>
          </a:ln>
        </p:spPr>
      </p:pic>
    </p:spTree>
    <p:extLst>
      <p:ext uri="{BB962C8B-B14F-4D97-AF65-F5344CB8AC3E}">
        <p14:creationId xmlns:p14="http://schemas.microsoft.com/office/powerpoint/2010/main" val="220132518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fld id="{283CC658-F59E-48A2-8566-ED66742B8DBC}" type="slidenum">
              <a:rPr lang="en-US" altLang="zh-CN" sz="1400"/>
              <a:pPr>
                <a:spcBef>
                  <a:spcPct val="0"/>
                </a:spcBef>
                <a:buFontTx/>
                <a:buNone/>
              </a:pPr>
              <a:t>15</a:t>
            </a:fld>
            <a:endParaRPr lang="en-US" altLang="zh-CN" sz="1400"/>
          </a:p>
        </p:txBody>
      </p:sp>
      <p:sp>
        <p:nvSpPr>
          <p:cNvPr id="70659" name="Rectangle 2"/>
          <p:cNvSpPr>
            <a:spLocks noGrp="1" noChangeArrowheads="1"/>
          </p:cNvSpPr>
          <p:nvPr>
            <p:ph type="title"/>
          </p:nvPr>
        </p:nvSpPr>
        <p:spPr>
          <a:xfrm>
            <a:off x="1147161" y="457201"/>
            <a:ext cx="10679523" cy="457654"/>
          </a:xfrm>
        </p:spPr>
        <p:txBody>
          <a:bodyPr>
            <a:normAutofit fontScale="90000"/>
          </a:bodyPr>
          <a:lstStyle/>
          <a:p>
            <a:pPr eaLnBrk="1" hangingPunct="1"/>
            <a:r>
              <a:rPr lang="en-US" sz="4000" b="1" dirty="0" err="1" smtClean="0">
                <a:solidFill>
                  <a:srgbClr val="FF0000"/>
                </a:solidFill>
              </a:rPr>
              <a:t>CyberGate</a:t>
            </a:r>
            <a:r>
              <a:rPr lang="en-US" sz="4000" b="1" dirty="0" smtClean="0">
                <a:solidFill>
                  <a:srgbClr val="FF0000"/>
                </a:solidFill>
              </a:rPr>
              <a:t> (Abbasi, et al., MISQ, 2010) </a:t>
            </a:r>
            <a:r>
              <a:rPr lang="en-US" sz="4000" b="1" dirty="0" smtClean="0">
                <a:solidFill>
                  <a:srgbClr val="FF0000"/>
                </a:solidFill>
                <a:sym typeface="Wingdings"/>
              </a:rPr>
              <a:t> </a:t>
            </a:r>
            <a:br>
              <a:rPr lang="en-US" sz="4000" b="1" dirty="0" smtClean="0">
                <a:solidFill>
                  <a:srgbClr val="FF0000"/>
                </a:solidFill>
                <a:sym typeface="Wingdings"/>
              </a:rPr>
            </a:br>
            <a:r>
              <a:rPr lang="en-US" sz="4000" b="1" dirty="0" smtClean="0">
                <a:solidFill>
                  <a:srgbClr val="FF0000"/>
                </a:solidFill>
                <a:sym typeface="Wingdings"/>
              </a:rPr>
              <a:t>AZ </a:t>
            </a:r>
            <a:r>
              <a:rPr lang="en-US" sz="4000" b="1" dirty="0" err="1" smtClean="0">
                <a:solidFill>
                  <a:srgbClr val="FF0000"/>
                </a:solidFill>
                <a:sym typeface="Wingdings"/>
              </a:rPr>
              <a:t>PhishMonger</a:t>
            </a:r>
            <a:r>
              <a:rPr lang="en-US" sz="4000" b="1" dirty="0" smtClean="0">
                <a:solidFill>
                  <a:srgbClr val="FF0000"/>
                </a:solidFill>
                <a:sym typeface="Wingdings"/>
              </a:rPr>
              <a:t> (</a:t>
            </a:r>
            <a:r>
              <a:rPr lang="en-US" sz="4000" b="1" dirty="0" err="1" smtClean="0">
                <a:solidFill>
                  <a:srgbClr val="FF0000"/>
                </a:solidFill>
                <a:sym typeface="Wingdings"/>
              </a:rPr>
              <a:t>Abbasi</a:t>
            </a:r>
            <a:r>
              <a:rPr lang="en-US" sz="4000" b="1" dirty="0" smtClean="0">
                <a:solidFill>
                  <a:srgbClr val="FF0000"/>
                </a:solidFill>
                <a:sym typeface="Wingdings"/>
              </a:rPr>
              <a:t>, et al., MISQ 2012, best paper)</a:t>
            </a:r>
            <a:endParaRPr lang="en-US" sz="4000" b="1" dirty="0">
              <a:solidFill>
                <a:srgbClr val="FF0000"/>
              </a:solidFill>
            </a:endParaRPr>
          </a:p>
        </p:txBody>
      </p:sp>
      <p:pic>
        <p:nvPicPr>
          <p:cNvPr id="70660"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1312" b="5000"/>
          <a:stretch>
            <a:fillRect/>
          </a:stretch>
        </p:blipFill>
        <p:spPr>
          <a:xfrm>
            <a:off x="1600200" y="1371600"/>
            <a:ext cx="8991600" cy="5374758"/>
          </a:xfrm>
          <a:noFill/>
        </p:spPr>
      </p:pic>
    </p:spTree>
    <p:extLst>
      <p:ext uri="{BB962C8B-B14F-4D97-AF65-F5344CB8AC3E}">
        <p14:creationId xmlns:p14="http://schemas.microsoft.com/office/powerpoint/2010/main" val="2563989956"/>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smtClean="0"/>
              <a:t>Test bed</a:t>
            </a:r>
            <a:endParaRPr lang="en-US" dirty="0"/>
          </a:p>
        </p:txBody>
      </p:sp>
      <p:sp>
        <p:nvSpPr>
          <p:cNvPr id="3" name="Content Placeholder 2"/>
          <p:cNvSpPr>
            <a:spLocks noGrp="1"/>
          </p:cNvSpPr>
          <p:nvPr>
            <p:ph idx="1"/>
          </p:nvPr>
        </p:nvSpPr>
        <p:spPr>
          <a:xfrm>
            <a:off x="1752600" y="990601"/>
            <a:ext cx="8610600" cy="4525963"/>
          </a:xfrm>
        </p:spPr>
        <p:txBody>
          <a:bodyPr>
            <a:normAutofit/>
          </a:bodyPr>
          <a:lstStyle/>
          <a:p>
            <a:r>
              <a:rPr lang="en-US" sz="2000" dirty="0"/>
              <a:t>Our test bed is developed from </a:t>
            </a:r>
            <a:r>
              <a:rPr lang="en-US" sz="2000" dirty="0">
                <a:solidFill>
                  <a:srgbClr val="FF0000"/>
                </a:solidFill>
              </a:rPr>
              <a:t>three major diabetes patient forums in the United States, the </a:t>
            </a:r>
            <a:r>
              <a:rPr lang="en-US" sz="2000" b="1" dirty="0">
                <a:solidFill>
                  <a:srgbClr val="FF0000"/>
                </a:solidFill>
              </a:rPr>
              <a:t>American Diabetes Association </a:t>
            </a:r>
            <a:r>
              <a:rPr lang="en-US" sz="2000" dirty="0">
                <a:solidFill>
                  <a:srgbClr val="FF0000"/>
                </a:solidFill>
              </a:rPr>
              <a:t>online community, </a:t>
            </a:r>
            <a:r>
              <a:rPr lang="en-US" sz="2000" b="1" dirty="0">
                <a:solidFill>
                  <a:srgbClr val="FF0000"/>
                </a:solidFill>
              </a:rPr>
              <a:t>Diabetes Forums</a:t>
            </a:r>
            <a:r>
              <a:rPr lang="en-US" sz="2000" dirty="0">
                <a:solidFill>
                  <a:srgbClr val="FF0000"/>
                </a:solidFill>
              </a:rPr>
              <a:t>, and </a:t>
            </a:r>
            <a:r>
              <a:rPr lang="en-US" sz="2000" b="1" dirty="0">
                <a:solidFill>
                  <a:srgbClr val="FF0000"/>
                </a:solidFill>
              </a:rPr>
              <a:t>Diabetes Forum</a:t>
            </a:r>
            <a:r>
              <a:rPr lang="en-US" sz="2000" dirty="0">
                <a:solidFill>
                  <a:srgbClr val="FF0000"/>
                </a:solidFill>
              </a:rPr>
              <a:t>. </a:t>
            </a:r>
          </a:p>
          <a:p>
            <a:pPr lvl="1"/>
            <a:r>
              <a:rPr lang="en-US" sz="2000" dirty="0"/>
              <a:t>Diabetes affects </a:t>
            </a:r>
            <a:r>
              <a:rPr lang="en-US" sz="2000" b="1" dirty="0"/>
              <a:t>25.8 million </a:t>
            </a:r>
            <a:r>
              <a:rPr lang="en-US" sz="2000" dirty="0"/>
              <a:t>people, </a:t>
            </a:r>
            <a:r>
              <a:rPr lang="en-US" sz="2000" b="1" dirty="0"/>
              <a:t>or 8.3% of the American population</a:t>
            </a:r>
            <a:r>
              <a:rPr lang="en-US" sz="2000" dirty="0"/>
              <a:t>. A large number of treatments exist to help control patients’ glucose level and prevent organ damage from hyperglycemia. However, many treatments have a number of adverse events that range from minor to serious, affecting patient safety to varying degrees.</a:t>
            </a:r>
          </a:p>
          <a:p>
            <a:pPr marL="457200" lvl="1" indent="0">
              <a:buNone/>
            </a:pPr>
            <a:endParaRPr lang="en-US" sz="1100" dirty="0"/>
          </a:p>
          <a:p>
            <a:endParaRPr lang="en-US" sz="1400" dirty="0"/>
          </a:p>
        </p:txBody>
      </p:sp>
      <p:sp>
        <p:nvSpPr>
          <p:cNvPr id="4" name="Slide Number Placeholder 3"/>
          <p:cNvSpPr>
            <a:spLocks noGrp="1"/>
          </p:cNvSpPr>
          <p:nvPr>
            <p:ph type="sldNum" sz="quarter" idx="12"/>
          </p:nvPr>
        </p:nvSpPr>
        <p:spPr/>
        <p:txBody>
          <a:bodyPr/>
          <a:lstStyle/>
          <a:p>
            <a:fld id="{02D70044-0CA6-4FFD-872C-C9DAD7BA926A}" type="slidenum">
              <a:rPr lang="en-US" smtClean="0"/>
              <a:pPr/>
              <a:t>150</a:t>
            </a:fld>
            <a:endParaRPr lang="en-US" dirty="0"/>
          </a:p>
        </p:txBody>
      </p:sp>
      <p:graphicFrame>
        <p:nvGraphicFramePr>
          <p:cNvPr id="6" name="Table 5"/>
          <p:cNvGraphicFramePr>
            <a:graphicFrameLocks noGrp="1"/>
          </p:cNvGraphicFramePr>
          <p:nvPr>
            <p:extLst/>
          </p:nvPr>
        </p:nvGraphicFramePr>
        <p:xfrm>
          <a:off x="1905000" y="3886200"/>
          <a:ext cx="8610600" cy="1676400"/>
        </p:xfrm>
        <a:graphic>
          <a:graphicData uri="http://schemas.openxmlformats.org/drawingml/2006/table">
            <a:tbl>
              <a:tblPr/>
              <a:tblGrid>
                <a:gridCol w="1828800">
                  <a:extLst>
                    <a:ext uri="{9D8B030D-6E8A-4147-A177-3AD203B41FA5}">
                      <a16:colId xmlns:a16="http://schemas.microsoft.com/office/drawing/2014/main" xmlns="" val="20000"/>
                    </a:ext>
                  </a:extLst>
                </a:gridCol>
                <a:gridCol w="990600">
                  <a:extLst>
                    <a:ext uri="{9D8B030D-6E8A-4147-A177-3AD203B41FA5}">
                      <a16:colId xmlns:a16="http://schemas.microsoft.com/office/drawing/2014/main" xmlns="" val="20001"/>
                    </a:ext>
                  </a:extLst>
                </a:gridCol>
                <a:gridCol w="1371600">
                  <a:extLst>
                    <a:ext uri="{9D8B030D-6E8A-4147-A177-3AD203B41FA5}">
                      <a16:colId xmlns:a16="http://schemas.microsoft.com/office/drawing/2014/main" xmlns="" val="20002"/>
                    </a:ext>
                  </a:extLst>
                </a:gridCol>
                <a:gridCol w="1656178">
                  <a:extLst>
                    <a:ext uri="{9D8B030D-6E8A-4147-A177-3AD203B41FA5}">
                      <a16:colId xmlns:a16="http://schemas.microsoft.com/office/drawing/2014/main" xmlns="" val="20003"/>
                    </a:ext>
                  </a:extLst>
                </a:gridCol>
                <a:gridCol w="1419811">
                  <a:extLst>
                    <a:ext uri="{9D8B030D-6E8A-4147-A177-3AD203B41FA5}">
                      <a16:colId xmlns:a16="http://schemas.microsoft.com/office/drawing/2014/main" xmlns="" val="20004"/>
                    </a:ext>
                  </a:extLst>
                </a:gridCol>
                <a:gridCol w="1343611">
                  <a:extLst>
                    <a:ext uri="{9D8B030D-6E8A-4147-A177-3AD203B41FA5}">
                      <a16:colId xmlns:a16="http://schemas.microsoft.com/office/drawing/2014/main" xmlns="" val="20005"/>
                    </a:ext>
                  </a:extLst>
                </a:gridCol>
              </a:tblGrid>
              <a:tr h="441880">
                <a:tc>
                  <a:txBody>
                    <a:bodyPr/>
                    <a:lstStyle/>
                    <a:p>
                      <a:pPr algn="ctr" fontAlgn="b"/>
                      <a:r>
                        <a:rPr lang="de-DE" sz="1400" b="0" i="0" u="none" strike="noStrike" dirty="0">
                          <a:solidFill>
                            <a:srgbClr val="000000"/>
                          </a:solidFill>
                          <a:effectLst/>
                          <a:latin typeface="Calibri"/>
                        </a:rPr>
                        <a:t> Forum Name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FF0000"/>
                          </a:solidFill>
                          <a:effectLst/>
                          <a:latin typeface="Calibri"/>
                        </a:rPr>
                        <a:t> Number of Posts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Number of Topics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Number of Member Profiles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 Time Span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FF0000"/>
                          </a:solidFill>
                          <a:effectLst/>
                          <a:latin typeface="Calibri"/>
                        </a:rPr>
                        <a:t> Total Number of Sentences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548720">
                <a:tc>
                  <a:txBody>
                    <a:bodyPr/>
                    <a:lstStyle/>
                    <a:p>
                      <a:pPr algn="ctr" fontAlgn="b"/>
                      <a:r>
                        <a:rPr lang="en-US" sz="1400" b="0" i="0" u="none" strike="noStrike" dirty="0">
                          <a:solidFill>
                            <a:srgbClr val="000000"/>
                          </a:solidFill>
                          <a:effectLst/>
                          <a:latin typeface="Calibri"/>
                        </a:rPr>
                        <a:t> American Diabetes Association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FF0000"/>
                          </a:solidFill>
                          <a:effectLst/>
                          <a:latin typeface="Calibri"/>
                        </a:rPr>
                        <a:t> 184,874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26,084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6,544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 2009.2-2012.11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FF0000"/>
                          </a:solidFill>
                          <a:effectLst/>
                          <a:latin typeface="Calibri"/>
                        </a:rPr>
                        <a:t> 1,348,364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81000">
                <a:tc>
                  <a:txBody>
                    <a:bodyPr/>
                    <a:lstStyle/>
                    <a:p>
                      <a:pPr algn="ctr" fontAlgn="b"/>
                      <a:r>
                        <a:rPr lang="hu-HU" sz="1400" b="0" i="0" u="none" strike="noStrike">
                          <a:solidFill>
                            <a:srgbClr val="000000"/>
                          </a:solidFill>
                          <a:effectLst/>
                          <a:latin typeface="Calibri"/>
                        </a:rPr>
                        <a:t> Diabetes Forums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FF0000"/>
                          </a:solidFill>
                          <a:effectLst/>
                          <a:latin typeface="Calibri"/>
                        </a:rPr>
                        <a:t> 568,684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 45,830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12,075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2002.2-2012.11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FF0000"/>
                          </a:solidFill>
                          <a:effectLst/>
                          <a:latin typeface="Calibri"/>
                        </a:rPr>
                        <a:t> 3,303,804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04800">
                <a:tc>
                  <a:txBody>
                    <a:bodyPr/>
                    <a:lstStyle/>
                    <a:p>
                      <a:pPr algn="ctr" fontAlgn="b"/>
                      <a:r>
                        <a:rPr lang="hu-HU" sz="1400" b="0" i="0" u="none" strike="noStrike" dirty="0">
                          <a:solidFill>
                            <a:srgbClr val="000000"/>
                          </a:solidFill>
                          <a:effectLst/>
                          <a:latin typeface="Calibri"/>
                        </a:rPr>
                        <a:t> Diabetes Forum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FF0000"/>
                          </a:solidFill>
                          <a:effectLst/>
                          <a:latin typeface="Calibri"/>
                        </a:rPr>
                        <a:t> 67,444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6,474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 3,007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 2007.2-2012.11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FF0000"/>
                          </a:solidFill>
                          <a:effectLst/>
                          <a:latin typeface="Calibri"/>
                        </a:rPr>
                        <a:t> 422,355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312918981"/>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Evaluation on Adverse Drug Event Extraction </a:t>
            </a:r>
          </a:p>
        </p:txBody>
      </p:sp>
      <p:sp>
        <p:nvSpPr>
          <p:cNvPr id="3" name="Content Placeholder 2"/>
          <p:cNvSpPr>
            <a:spLocks noGrp="1"/>
          </p:cNvSpPr>
          <p:nvPr>
            <p:ph idx="1"/>
          </p:nvPr>
        </p:nvSpPr>
        <p:spPr>
          <a:xfrm>
            <a:off x="1752600" y="1295400"/>
            <a:ext cx="8610600" cy="5486400"/>
          </a:xfrm>
        </p:spPr>
        <p:txBody>
          <a:bodyPr>
            <a:normAutofit/>
          </a:bodyPr>
          <a:lstStyle/>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r>
              <a:rPr lang="en-US" sz="1800" dirty="0"/>
              <a:t>Compared to co-occurrence based approach (CO), </a:t>
            </a:r>
            <a:r>
              <a:rPr lang="en-US" sz="1800" dirty="0">
                <a:solidFill>
                  <a:srgbClr val="FF0000"/>
                </a:solidFill>
              </a:rPr>
              <a:t>statistical learning (SL) contributed to the increase of precision from around 40% to above 60% </a:t>
            </a:r>
            <a:r>
              <a:rPr lang="en-US" sz="1800" dirty="0"/>
              <a:t>while  the recall dropped from 100% to around 60%. </a:t>
            </a:r>
            <a:r>
              <a:rPr lang="en-US" sz="1800" b="1" dirty="0">
                <a:solidFill>
                  <a:srgbClr val="FF0000"/>
                </a:solidFill>
              </a:rPr>
              <a:t>F-measure of SL is better than CO by 0.3-3.6%.</a:t>
            </a:r>
          </a:p>
          <a:p>
            <a:r>
              <a:rPr lang="en-US" sz="1800" dirty="0"/>
              <a:t>Semantic filtering (SF) further improved the precision in extraction from 60% to about 80% by filtering drug indications and negated ADEs. </a:t>
            </a:r>
            <a:r>
              <a:rPr lang="en-US" sz="1800" b="1" dirty="0">
                <a:solidFill>
                  <a:srgbClr val="FF0000"/>
                </a:solidFill>
              </a:rPr>
              <a:t>F-measure of SF-SL is better than CO by 6-12%.</a:t>
            </a:r>
          </a:p>
          <a:p>
            <a:endParaRPr lang="en-US" sz="2000" dirty="0"/>
          </a:p>
        </p:txBody>
      </p:sp>
      <p:sp>
        <p:nvSpPr>
          <p:cNvPr id="4" name="Slide Number Placeholder 3"/>
          <p:cNvSpPr>
            <a:spLocks noGrp="1"/>
          </p:cNvSpPr>
          <p:nvPr>
            <p:ph type="sldNum" sz="quarter" idx="12"/>
          </p:nvPr>
        </p:nvSpPr>
        <p:spPr/>
        <p:txBody>
          <a:bodyPr/>
          <a:lstStyle/>
          <a:p>
            <a:fld id="{02D70044-0CA6-4FFD-872C-C9DAD7BA926A}" type="slidenum">
              <a:rPr lang="en-US" smtClean="0"/>
              <a:pPr/>
              <a:t>151</a:t>
            </a:fld>
            <a:endParaRPr lang="en-US" dirty="0"/>
          </a:p>
        </p:txBody>
      </p:sp>
      <p:pic>
        <p:nvPicPr>
          <p:cNvPr id="5" name="Picture 4"/>
          <p:cNvPicPr>
            <a:picLocks noChangeAspect="1"/>
          </p:cNvPicPr>
          <p:nvPr/>
        </p:nvPicPr>
        <p:blipFill>
          <a:blip r:embed="rId2" cstate="print"/>
          <a:stretch>
            <a:fillRect/>
          </a:stretch>
        </p:blipFill>
        <p:spPr>
          <a:xfrm>
            <a:off x="1524000" y="1564106"/>
            <a:ext cx="9144000" cy="2626895"/>
          </a:xfrm>
          <a:prstGeom prst="rect">
            <a:avLst/>
          </a:prstGeom>
          <a:ln>
            <a:solidFill>
              <a:srgbClr val="4F81BD"/>
            </a:solidFill>
          </a:ln>
        </p:spPr>
      </p:pic>
      <p:sp>
        <p:nvSpPr>
          <p:cNvPr id="6" name="Rounded Rectangle 5"/>
          <p:cNvSpPr/>
          <p:nvPr/>
        </p:nvSpPr>
        <p:spPr>
          <a:xfrm>
            <a:off x="4191000" y="2590800"/>
            <a:ext cx="381000" cy="1371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024463774"/>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Evaluation on Report Source Classification</a:t>
            </a:r>
            <a:endParaRPr lang="en-US" dirty="0"/>
          </a:p>
        </p:txBody>
      </p:sp>
      <p:sp>
        <p:nvSpPr>
          <p:cNvPr id="3" name="Content Placeholder 2"/>
          <p:cNvSpPr>
            <a:spLocks noGrp="1"/>
          </p:cNvSpPr>
          <p:nvPr>
            <p:ph idx="1"/>
          </p:nvPr>
        </p:nvSpPr>
        <p:spPr>
          <a:xfrm>
            <a:off x="1828800" y="4343400"/>
            <a:ext cx="8534400" cy="2209800"/>
          </a:xfrm>
        </p:spPr>
        <p:txBody>
          <a:bodyPr>
            <a:normAutofit/>
          </a:bodyPr>
          <a:lstStyle/>
          <a:p>
            <a:pPr marL="0" indent="0">
              <a:buNone/>
            </a:pPr>
            <a:endParaRPr lang="en-US" sz="2000" dirty="0"/>
          </a:p>
          <a:p>
            <a:r>
              <a:rPr lang="en-US" sz="2000" dirty="0"/>
              <a:t>After report source classification, the precision and F-measure significantly improved.</a:t>
            </a:r>
          </a:p>
          <a:p>
            <a:pPr lvl="1"/>
            <a:r>
              <a:rPr lang="en-US" sz="2000" dirty="0"/>
              <a:t>The precision increased from 51% up to 84%</a:t>
            </a:r>
          </a:p>
          <a:p>
            <a:pPr lvl="1"/>
            <a:r>
              <a:rPr lang="en-US" sz="2000" b="1" dirty="0">
                <a:solidFill>
                  <a:srgbClr val="FF0000"/>
                </a:solidFill>
              </a:rPr>
              <a:t>The overall RSC performance (F-measure ) increased from about 68% to above 80%. </a:t>
            </a:r>
          </a:p>
          <a:p>
            <a:endParaRPr lang="en-US" sz="2000" dirty="0"/>
          </a:p>
        </p:txBody>
      </p:sp>
      <p:sp>
        <p:nvSpPr>
          <p:cNvPr id="4" name="Slide Number Placeholder 3"/>
          <p:cNvSpPr>
            <a:spLocks noGrp="1"/>
          </p:cNvSpPr>
          <p:nvPr>
            <p:ph type="sldNum" sz="quarter" idx="12"/>
          </p:nvPr>
        </p:nvSpPr>
        <p:spPr/>
        <p:txBody>
          <a:bodyPr/>
          <a:lstStyle/>
          <a:p>
            <a:fld id="{02D70044-0CA6-4FFD-872C-C9DAD7BA926A}" type="slidenum">
              <a:rPr lang="en-US" smtClean="0"/>
              <a:pPr/>
              <a:t>152</a:t>
            </a:fld>
            <a:endParaRPr lang="en-US"/>
          </a:p>
        </p:txBody>
      </p:sp>
      <p:graphicFrame>
        <p:nvGraphicFramePr>
          <p:cNvPr id="6" name="Chart 5"/>
          <p:cNvGraphicFramePr>
            <a:graphicFrameLocks/>
          </p:cNvGraphicFramePr>
          <p:nvPr>
            <p:extLst/>
          </p:nvPr>
        </p:nvGraphicFramePr>
        <p:xfrm>
          <a:off x="1671482" y="1600200"/>
          <a:ext cx="8920318"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53632044"/>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l" rtl="0">
              <a:lnSpc>
                <a:spcPct val="85000"/>
              </a:lnSpc>
              <a:spcBef>
                <a:spcPct val="0"/>
              </a:spcBef>
            </a:pPr>
            <a:r>
              <a:rPr lang="en-US" sz="2400" dirty="0" err="1">
                <a:latin typeface="+mj-lt"/>
              </a:rPr>
              <a:t>MetaAlert</a:t>
            </a:r>
            <a:r>
              <a:rPr lang="en-US" sz="2400" dirty="0">
                <a:latin typeface="+mj-lt"/>
              </a:rPr>
              <a:t>: A Meta Learning Framework for Pharmacovigilance with Integrated Health Data </a:t>
            </a:r>
          </a:p>
        </p:txBody>
      </p:sp>
      <p:sp>
        <p:nvSpPr>
          <p:cNvPr id="4" name="Slide Number Placeholder 3"/>
          <p:cNvSpPr>
            <a:spLocks noGrp="1"/>
          </p:cNvSpPr>
          <p:nvPr>
            <p:ph type="sldNum" sz="quarter" idx="12"/>
          </p:nvPr>
        </p:nvSpPr>
        <p:spPr/>
        <p:txBody>
          <a:bodyPr/>
          <a:lstStyle/>
          <a:p>
            <a:fld id="{5BF0D85B-BADF-4FE9-AEA4-EFBEADBE7F7E}" type="slidenum">
              <a:rPr lang="en-US" smtClean="0"/>
              <a:t>153</a:t>
            </a:fld>
            <a:endParaRPr lang="en-US"/>
          </a:p>
        </p:txBody>
      </p:sp>
      <p:grpSp>
        <p:nvGrpSpPr>
          <p:cNvPr id="5" name="Group 4"/>
          <p:cNvGrpSpPr/>
          <p:nvPr/>
        </p:nvGrpSpPr>
        <p:grpSpPr>
          <a:xfrm>
            <a:off x="2075460" y="1828800"/>
            <a:ext cx="7982941" cy="3620176"/>
            <a:chOff x="1097280" y="2001635"/>
            <a:chExt cx="8404009" cy="3556621"/>
          </a:xfrm>
        </p:grpSpPr>
        <p:sp>
          <p:nvSpPr>
            <p:cNvPr id="6" name="Slide Number Placeholder 3"/>
            <p:cNvSpPr txBox="1">
              <a:spLocks/>
            </p:cNvSpPr>
            <p:nvPr/>
          </p:nvSpPr>
          <p:spPr>
            <a:xfrm>
              <a:off x="7367689" y="5284412"/>
              <a:ext cx="2133600" cy="273844"/>
            </a:xfrm>
            <a:prstGeom prst="rect">
              <a:avLst/>
            </a:prstGeom>
          </p:spPr>
          <p:txBody>
            <a:bodyPr vert="horz" lIns="68580" tIns="34290" rIns="68580" bIns="34290" rtlCol="0" anchor="ctr"/>
            <a:lstStyle>
              <a:defPPr>
                <a:defRPr lang="en-US"/>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B5E9C9-DF84-8840-B93A-577CD2CC80B0}" type="slidenum">
                <a:rPr lang="en-US" sz="788"/>
                <a:pPr/>
                <a:t>153</a:t>
              </a:fld>
              <a:endParaRPr lang="en-US" sz="788" dirty="0"/>
            </a:p>
          </p:txBody>
        </p:sp>
        <p:sp>
          <p:nvSpPr>
            <p:cNvPr id="7" name="Up-Down Arrow 6"/>
            <p:cNvSpPr/>
            <p:nvPr/>
          </p:nvSpPr>
          <p:spPr>
            <a:xfrm>
              <a:off x="1097280" y="2284414"/>
              <a:ext cx="246185" cy="1370036"/>
            </a:xfrm>
            <a:prstGeom prst="upDownArrow">
              <a:avLst/>
            </a:prstGeom>
          </p:spPr>
          <p:style>
            <a:lnRef idx="1">
              <a:schemeClr val="accent5"/>
            </a:lnRef>
            <a:fillRef idx="2">
              <a:schemeClr val="accent5"/>
            </a:fillRef>
            <a:effectRef idx="1">
              <a:schemeClr val="accent5"/>
            </a:effectRef>
            <a:fontRef idx="minor">
              <a:schemeClr val="dk1"/>
            </a:fontRef>
          </p:style>
          <p:txBody>
            <a:bodyPr vert="vert270" rtlCol="0" anchor="ctr"/>
            <a:lstStyle/>
            <a:p>
              <a:pPr algn="ctr"/>
              <a:r>
                <a:rPr lang="en-US" sz="825" b="1" dirty="0">
                  <a:solidFill>
                    <a:schemeClr val="tx1">
                      <a:lumMod val="85000"/>
                      <a:lumOff val="15000"/>
                    </a:schemeClr>
                  </a:solidFill>
                </a:rPr>
                <a:t>Passive Surveillance</a:t>
              </a:r>
            </a:p>
          </p:txBody>
        </p:sp>
        <p:sp>
          <p:nvSpPr>
            <p:cNvPr id="8" name="Up-Down Arrow 7"/>
            <p:cNvSpPr/>
            <p:nvPr/>
          </p:nvSpPr>
          <p:spPr>
            <a:xfrm>
              <a:off x="1104149" y="3738033"/>
              <a:ext cx="246185" cy="1514625"/>
            </a:xfrm>
            <a:prstGeom prst="upDownArrow">
              <a:avLst/>
            </a:prstGeom>
          </p:spPr>
          <p:style>
            <a:lnRef idx="1">
              <a:schemeClr val="accent1"/>
            </a:lnRef>
            <a:fillRef idx="2">
              <a:schemeClr val="accent1"/>
            </a:fillRef>
            <a:effectRef idx="1">
              <a:schemeClr val="accent1"/>
            </a:effectRef>
            <a:fontRef idx="minor">
              <a:schemeClr val="dk1"/>
            </a:fontRef>
          </p:style>
          <p:txBody>
            <a:bodyPr vert="vert270" rtlCol="0" anchor="ctr"/>
            <a:lstStyle/>
            <a:p>
              <a:pPr algn="ctr"/>
              <a:r>
                <a:rPr lang="en-US" sz="825" b="1" dirty="0">
                  <a:solidFill>
                    <a:schemeClr val="tx1">
                      <a:lumMod val="85000"/>
                      <a:lumOff val="15000"/>
                    </a:schemeClr>
                  </a:solidFill>
                </a:rPr>
                <a:t>Active Surveillance</a:t>
              </a:r>
            </a:p>
          </p:txBody>
        </p:sp>
        <p:grpSp>
          <p:nvGrpSpPr>
            <p:cNvPr id="9" name="Group 8"/>
            <p:cNvGrpSpPr/>
            <p:nvPr/>
          </p:nvGrpSpPr>
          <p:grpSpPr>
            <a:xfrm>
              <a:off x="1435169" y="2001635"/>
              <a:ext cx="7984550" cy="3528948"/>
              <a:chOff x="538326" y="1527602"/>
              <a:chExt cx="7984550" cy="3528948"/>
            </a:xfrm>
          </p:grpSpPr>
          <p:grpSp>
            <p:nvGrpSpPr>
              <p:cNvPr id="19" name="Group 18"/>
              <p:cNvGrpSpPr/>
              <p:nvPr/>
            </p:nvGrpSpPr>
            <p:grpSpPr>
              <a:xfrm>
                <a:off x="538327" y="1810381"/>
                <a:ext cx="7979662" cy="3246169"/>
                <a:chOff x="538327" y="1740046"/>
                <a:chExt cx="7979662" cy="3246169"/>
              </a:xfrm>
            </p:grpSpPr>
            <p:grpSp>
              <p:nvGrpSpPr>
                <p:cNvPr id="23" name="Group 22"/>
                <p:cNvGrpSpPr/>
                <p:nvPr/>
              </p:nvGrpSpPr>
              <p:grpSpPr>
                <a:xfrm>
                  <a:off x="538328" y="1740046"/>
                  <a:ext cx="7979661" cy="2982014"/>
                  <a:chOff x="538328" y="1740046"/>
                  <a:chExt cx="7979661" cy="2982014"/>
                </a:xfrm>
              </p:grpSpPr>
              <p:cxnSp>
                <p:nvCxnSpPr>
                  <p:cNvPr id="25" name="Elbow Connector 24"/>
                  <p:cNvCxnSpPr>
                    <a:stCxn id="50" idx="3"/>
                    <a:endCxn id="42" idx="1"/>
                  </p:cNvCxnSpPr>
                  <p:nvPr/>
                </p:nvCxnSpPr>
                <p:spPr>
                  <a:xfrm flipV="1">
                    <a:off x="4076201" y="2444205"/>
                    <a:ext cx="790334" cy="341771"/>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Elbow Connector 25"/>
                  <p:cNvCxnSpPr>
                    <a:stCxn id="42" idx="3"/>
                    <a:endCxn id="35" idx="0"/>
                  </p:cNvCxnSpPr>
                  <p:nvPr/>
                </p:nvCxnSpPr>
                <p:spPr>
                  <a:xfrm>
                    <a:off x="5858307" y="2444205"/>
                    <a:ext cx="947828" cy="403001"/>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Elbow Connector 26"/>
                  <p:cNvCxnSpPr>
                    <a:stCxn id="43" idx="3"/>
                    <a:endCxn id="36" idx="1"/>
                  </p:cNvCxnSpPr>
                  <p:nvPr/>
                </p:nvCxnSpPr>
                <p:spPr>
                  <a:xfrm flipV="1">
                    <a:off x="5847674" y="3234959"/>
                    <a:ext cx="573833" cy="709328"/>
                  </a:xfrm>
                  <a:prstGeom prst="bentConnector3">
                    <a:avLst>
                      <a:gd name="adj1" fmla="val 50000"/>
                    </a:avLst>
                  </a:prstGeom>
                  <a:ln>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Elbow Connector 27"/>
                  <p:cNvCxnSpPr>
                    <a:stCxn id="51" idx="3"/>
                    <a:endCxn id="43" idx="1"/>
                  </p:cNvCxnSpPr>
                  <p:nvPr/>
                </p:nvCxnSpPr>
                <p:spPr>
                  <a:xfrm>
                    <a:off x="4076201" y="3942047"/>
                    <a:ext cx="779701" cy="2240"/>
                  </a:xfrm>
                  <a:prstGeom prst="bentConnector3">
                    <a:avLst>
                      <a:gd name="adj1" fmla="val 50000"/>
                    </a:avLst>
                  </a:prstGeom>
                  <a:ln>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grpSp>
                <p:nvGrpSpPr>
                  <p:cNvPr id="29" name="Group 28"/>
                  <p:cNvGrpSpPr/>
                  <p:nvPr/>
                </p:nvGrpSpPr>
                <p:grpSpPr>
                  <a:xfrm>
                    <a:off x="538328" y="1740046"/>
                    <a:ext cx="7979661" cy="2982014"/>
                    <a:chOff x="538328" y="1740046"/>
                    <a:chExt cx="7979661" cy="2982014"/>
                  </a:xfrm>
                </p:grpSpPr>
                <p:sp>
                  <p:nvSpPr>
                    <p:cNvPr id="30" name="Can 29"/>
                    <p:cNvSpPr/>
                    <p:nvPr/>
                  </p:nvSpPr>
                  <p:spPr>
                    <a:xfrm>
                      <a:off x="933176" y="2138150"/>
                      <a:ext cx="769607" cy="590844"/>
                    </a:xfrm>
                    <a:prstGeom prst="can">
                      <a:avLst/>
                    </a:prstGeom>
                    <a:solidFill>
                      <a:schemeClr val="accent1">
                        <a:lumMod val="40000"/>
                        <a:lumOff val="60000"/>
                      </a:schemeClr>
                    </a:solidFill>
                    <a:ln>
                      <a:solidFill>
                        <a:srgbClr val="0070C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25" b="1" dirty="0">
                          <a:solidFill>
                            <a:schemeClr val="tx1"/>
                          </a:solidFill>
                        </a:rPr>
                        <a:t>Voluntary Reports</a:t>
                      </a:r>
                    </a:p>
                  </p:txBody>
                </p:sp>
                <p:grpSp>
                  <p:nvGrpSpPr>
                    <p:cNvPr id="31" name="Group 30"/>
                    <p:cNvGrpSpPr/>
                    <p:nvPr/>
                  </p:nvGrpSpPr>
                  <p:grpSpPr>
                    <a:xfrm>
                      <a:off x="538328" y="1740046"/>
                      <a:ext cx="7979661" cy="2982014"/>
                      <a:chOff x="499253" y="1779121"/>
                      <a:chExt cx="7979661" cy="2982014"/>
                    </a:xfrm>
                  </p:grpSpPr>
                  <p:grpSp>
                    <p:nvGrpSpPr>
                      <p:cNvPr id="32" name="Group 31"/>
                      <p:cNvGrpSpPr/>
                      <p:nvPr/>
                    </p:nvGrpSpPr>
                    <p:grpSpPr>
                      <a:xfrm>
                        <a:off x="499253" y="1779121"/>
                        <a:ext cx="3632168" cy="2974199"/>
                        <a:chOff x="499403" y="1865086"/>
                        <a:chExt cx="3333572" cy="2974199"/>
                      </a:xfrm>
                    </p:grpSpPr>
                    <p:sp>
                      <p:nvSpPr>
                        <p:cNvPr id="48" name="Can 47"/>
                        <p:cNvSpPr/>
                        <p:nvPr/>
                      </p:nvSpPr>
                      <p:spPr>
                        <a:xfrm>
                          <a:off x="2267998" y="2074721"/>
                          <a:ext cx="731520" cy="485336"/>
                        </a:xfrm>
                        <a:prstGeom prst="can">
                          <a:avLst/>
                        </a:prstGeom>
                        <a:noFill/>
                        <a:ln>
                          <a:solidFill>
                            <a:srgbClr val="0070C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b="1" dirty="0" err="1">
                              <a:solidFill>
                                <a:schemeClr val="tx1"/>
                              </a:solidFill>
                            </a:rPr>
                            <a:t>MedDRA</a:t>
                          </a:r>
                          <a:endParaRPr lang="en-US" sz="750" b="1" dirty="0">
                            <a:solidFill>
                              <a:schemeClr val="tx1"/>
                            </a:solidFill>
                          </a:endParaRPr>
                        </a:p>
                      </p:txBody>
                    </p:sp>
                    <p:sp>
                      <p:nvSpPr>
                        <p:cNvPr id="49" name="Can 48"/>
                        <p:cNvSpPr/>
                        <p:nvPr/>
                      </p:nvSpPr>
                      <p:spPr>
                        <a:xfrm>
                          <a:off x="3101455" y="2074721"/>
                          <a:ext cx="731520" cy="485336"/>
                        </a:xfrm>
                        <a:prstGeom prst="can">
                          <a:avLst/>
                        </a:prstGeom>
                        <a:noFill/>
                        <a:ln>
                          <a:solidFill>
                            <a:srgbClr val="0070C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b="1" dirty="0">
                              <a:solidFill>
                                <a:schemeClr val="tx1"/>
                              </a:solidFill>
                            </a:rPr>
                            <a:t>Medical Terminology</a:t>
                          </a:r>
                        </a:p>
                      </p:txBody>
                    </p:sp>
                    <p:sp>
                      <p:nvSpPr>
                        <p:cNvPr id="50" name="Rectangle 49"/>
                        <p:cNvSpPr/>
                        <p:nvPr/>
                      </p:nvSpPr>
                      <p:spPr>
                        <a:xfrm>
                          <a:off x="2346696" y="2643178"/>
                          <a:ext cx="1399736" cy="535676"/>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50" b="1" dirty="0">
                              <a:solidFill>
                                <a:schemeClr val="tx1"/>
                              </a:solidFill>
                            </a:rPr>
                            <a:t>Processing Reports (Coding)</a:t>
                          </a:r>
                        </a:p>
                      </p:txBody>
                    </p:sp>
                    <p:sp>
                      <p:nvSpPr>
                        <p:cNvPr id="51" name="Rectangle 50"/>
                        <p:cNvSpPr/>
                        <p:nvPr/>
                      </p:nvSpPr>
                      <p:spPr>
                        <a:xfrm>
                          <a:off x="2346696" y="3759633"/>
                          <a:ext cx="1399736" cy="614908"/>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788" b="1" dirty="0">
                              <a:solidFill>
                                <a:schemeClr val="tx1"/>
                              </a:solidFill>
                            </a:rPr>
                            <a:t>Entity Extraction </a:t>
                          </a:r>
                        </a:p>
                        <a:p>
                          <a:pPr algn="ctr"/>
                          <a:r>
                            <a:rPr lang="en-US" sz="788" b="1" dirty="0">
                              <a:solidFill>
                                <a:schemeClr val="tx1"/>
                              </a:solidFill>
                            </a:rPr>
                            <a:t>Relation Extraction</a:t>
                          </a:r>
                        </a:p>
                        <a:p>
                          <a:pPr algn="ctr"/>
                          <a:r>
                            <a:rPr lang="en-US" sz="788" b="1" dirty="0">
                              <a:solidFill>
                                <a:schemeClr val="tx1"/>
                              </a:solidFill>
                            </a:rPr>
                            <a:t>Text Classification</a:t>
                          </a:r>
                        </a:p>
                      </p:txBody>
                    </p:sp>
                    <p:sp>
                      <p:nvSpPr>
                        <p:cNvPr id="52" name="Can 51"/>
                        <p:cNvSpPr/>
                        <p:nvPr/>
                      </p:nvSpPr>
                      <p:spPr>
                        <a:xfrm>
                          <a:off x="564938" y="3579215"/>
                          <a:ext cx="643593" cy="590844"/>
                        </a:xfrm>
                        <a:prstGeom prst="can">
                          <a:avLst/>
                        </a:prstGeom>
                        <a:noFill/>
                        <a:ln>
                          <a:solidFill>
                            <a:schemeClr val="accent2">
                              <a:lumMod val="60000"/>
                              <a:lumOff val="40000"/>
                            </a:schemeClr>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25" b="1" dirty="0">
                              <a:solidFill>
                                <a:schemeClr val="tx1"/>
                              </a:solidFill>
                            </a:rPr>
                            <a:t>Biomedical Literature</a:t>
                          </a:r>
                        </a:p>
                      </p:txBody>
                    </p:sp>
                    <p:sp>
                      <p:nvSpPr>
                        <p:cNvPr id="53" name="Can 52"/>
                        <p:cNvSpPr/>
                        <p:nvPr/>
                      </p:nvSpPr>
                      <p:spPr>
                        <a:xfrm>
                          <a:off x="564938" y="4204415"/>
                          <a:ext cx="643593" cy="590844"/>
                        </a:xfrm>
                        <a:prstGeom prst="can">
                          <a:avLst/>
                        </a:prstGeom>
                        <a:solidFill>
                          <a:schemeClr val="accent1">
                            <a:lumMod val="40000"/>
                            <a:lumOff val="60000"/>
                          </a:schemeClr>
                        </a:solidFill>
                        <a:ln>
                          <a:solidFill>
                            <a:schemeClr val="accent2">
                              <a:lumMod val="60000"/>
                              <a:lumOff val="40000"/>
                            </a:schemeClr>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25" b="1" dirty="0">
                              <a:solidFill>
                                <a:schemeClr val="tx1"/>
                              </a:solidFill>
                            </a:rPr>
                            <a:t>Electronic Healthcare Data</a:t>
                          </a:r>
                        </a:p>
                      </p:txBody>
                    </p:sp>
                    <p:sp>
                      <p:nvSpPr>
                        <p:cNvPr id="54" name="Can 53"/>
                        <p:cNvSpPr/>
                        <p:nvPr/>
                      </p:nvSpPr>
                      <p:spPr>
                        <a:xfrm>
                          <a:off x="1327107" y="4214920"/>
                          <a:ext cx="643593" cy="590844"/>
                        </a:xfrm>
                        <a:prstGeom prst="can">
                          <a:avLst/>
                        </a:prstGeom>
                        <a:solidFill>
                          <a:schemeClr val="accent1">
                            <a:lumMod val="40000"/>
                            <a:lumOff val="60000"/>
                          </a:schemeClr>
                        </a:solidFill>
                        <a:ln>
                          <a:solidFill>
                            <a:schemeClr val="accent2">
                              <a:lumMod val="60000"/>
                              <a:lumOff val="40000"/>
                            </a:schemeClr>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25" b="1" dirty="0">
                              <a:solidFill>
                                <a:schemeClr val="tx1"/>
                              </a:solidFill>
                            </a:rPr>
                            <a:t>Social Media</a:t>
                          </a:r>
                        </a:p>
                      </p:txBody>
                    </p:sp>
                    <p:sp>
                      <p:nvSpPr>
                        <p:cNvPr id="55" name="Can 54"/>
                        <p:cNvSpPr/>
                        <p:nvPr/>
                      </p:nvSpPr>
                      <p:spPr>
                        <a:xfrm>
                          <a:off x="1333271" y="3585098"/>
                          <a:ext cx="643593" cy="590844"/>
                        </a:xfrm>
                        <a:prstGeom prst="can">
                          <a:avLst/>
                        </a:prstGeom>
                        <a:noFill/>
                        <a:ln>
                          <a:solidFill>
                            <a:schemeClr val="accent2">
                              <a:lumMod val="60000"/>
                              <a:lumOff val="40000"/>
                            </a:schemeClr>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25" b="1" dirty="0">
                              <a:solidFill>
                                <a:schemeClr val="tx1"/>
                              </a:solidFill>
                            </a:rPr>
                            <a:t>Search Logs</a:t>
                          </a:r>
                        </a:p>
                      </p:txBody>
                    </p:sp>
                    <p:sp>
                      <p:nvSpPr>
                        <p:cNvPr id="56" name="Rectangle 55"/>
                        <p:cNvSpPr/>
                        <p:nvPr/>
                      </p:nvSpPr>
                      <p:spPr>
                        <a:xfrm>
                          <a:off x="499403" y="1865086"/>
                          <a:ext cx="1529315" cy="1373981"/>
                        </a:xfrm>
                        <a:prstGeom prst="rect">
                          <a:avLst/>
                        </a:prstGeom>
                        <a:noFill/>
                        <a:ln>
                          <a:solidFill>
                            <a:srgbClr val="0070C0"/>
                          </a:solidFill>
                          <a:prstDash val="sysDash"/>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57" name="Rectangle 56"/>
                        <p:cNvSpPr/>
                        <p:nvPr/>
                      </p:nvSpPr>
                      <p:spPr>
                        <a:xfrm>
                          <a:off x="499403" y="3298870"/>
                          <a:ext cx="1529315" cy="1540415"/>
                        </a:xfrm>
                        <a:prstGeom prst="rect">
                          <a:avLst/>
                        </a:prstGeom>
                        <a:noFill/>
                        <a:ln w="12700">
                          <a:solidFill>
                            <a:srgbClr val="FF0000"/>
                          </a:solidFill>
                          <a:prstDash val="soli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58" name="TextBox 57"/>
                        <p:cNvSpPr txBox="1"/>
                        <p:nvPr/>
                      </p:nvSpPr>
                      <p:spPr>
                        <a:xfrm>
                          <a:off x="2160363" y="1880318"/>
                          <a:ext cx="1080071" cy="226780"/>
                        </a:xfrm>
                        <a:prstGeom prst="rect">
                          <a:avLst/>
                        </a:prstGeom>
                        <a:noFill/>
                        <a:ln>
                          <a:noFill/>
                        </a:ln>
                      </p:spPr>
                      <p:txBody>
                        <a:bodyPr wrap="square" rtlCol="0">
                          <a:spAutoFit/>
                        </a:bodyPr>
                        <a:lstStyle/>
                        <a:p>
                          <a:r>
                            <a:rPr lang="en-US" sz="900" b="1" dirty="0"/>
                            <a:t>Semantic Mapping</a:t>
                          </a:r>
                        </a:p>
                      </p:txBody>
                    </p:sp>
                    <p:sp>
                      <p:nvSpPr>
                        <p:cNvPr id="59" name="TextBox 58"/>
                        <p:cNvSpPr txBox="1"/>
                        <p:nvPr/>
                      </p:nvSpPr>
                      <p:spPr>
                        <a:xfrm>
                          <a:off x="2179301" y="3327166"/>
                          <a:ext cx="1080071" cy="226780"/>
                        </a:xfrm>
                        <a:prstGeom prst="rect">
                          <a:avLst/>
                        </a:prstGeom>
                        <a:noFill/>
                        <a:ln>
                          <a:noFill/>
                        </a:ln>
                      </p:spPr>
                      <p:txBody>
                        <a:bodyPr wrap="square" rtlCol="0">
                          <a:spAutoFit/>
                        </a:bodyPr>
                        <a:lstStyle/>
                        <a:p>
                          <a:r>
                            <a:rPr lang="en-US" sz="900" b="1" dirty="0"/>
                            <a:t>Text Mining</a:t>
                          </a:r>
                        </a:p>
                      </p:txBody>
                    </p:sp>
                  </p:grpSp>
                  <p:grpSp>
                    <p:nvGrpSpPr>
                      <p:cNvPr id="33" name="Group 32"/>
                      <p:cNvGrpSpPr/>
                      <p:nvPr/>
                    </p:nvGrpSpPr>
                    <p:grpSpPr>
                      <a:xfrm>
                        <a:off x="4413702" y="1791764"/>
                        <a:ext cx="1852350" cy="2959565"/>
                        <a:chOff x="4147976" y="1869914"/>
                        <a:chExt cx="1852350" cy="2959565"/>
                      </a:xfrm>
                    </p:grpSpPr>
                    <p:sp>
                      <p:nvSpPr>
                        <p:cNvPr id="42" name="Rectangle 41"/>
                        <p:cNvSpPr/>
                        <p:nvPr/>
                      </p:nvSpPr>
                      <p:spPr>
                        <a:xfrm>
                          <a:off x="4561734" y="2318762"/>
                          <a:ext cx="991772" cy="485335"/>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750" b="1" dirty="0">
                              <a:solidFill>
                                <a:schemeClr val="tx1"/>
                              </a:solidFill>
                            </a:rPr>
                            <a:t>Signal Detection Measures</a:t>
                          </a:r>
                        </a:p>
                      </p:txBody>
                    </p:sp>
                    <p:sp>
                      <p:nvSpPr>
                        <p:cNvPr id="43" name="Rectangle 42"/>
                        <p:cNvSpPr/>
                        <p:nvPr/>
                      </p:nvSpPr>
                      <p:spPr>
                        <a:xfrm>
                          <a:off x="4551101" y="3818844"/>
                          <a:ext cx="991772" cy="485335"/>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788" b="1" dirty="0">
                              <a:solidFill>
                                <a:schemeClr val="tx1"/>
                              </a:solidFill>
                            </a:rPr>
                            <a:t>Adverse Drug Reaction Signal Detection</a:t>
                          </a:r>
                        </a:p>
                      </p:txBody>
                    </p:sp>
                    <p:sp>
                      <p:nvSpPr>
                        <p:cNvPr id="44" name="Rectangle 43"/>
                        <p:cNvSpPr/>
                        <p:nvPr/>
                      </p:nvSpPr>
                      <p:spPr>
                        <a:xfrm>
                          <a:off x="4153419" y="1869914"/>
                          <a:ext cx="1803985" cy="1361338"/>
                        </a:xfrm>
                        <a:prstGeom prst="rect">
                          <a:avLst/>
                        </a:prstGeom>
                        <a:noFill/>
                        <a:ln>
                          <a:solidFill>
                            <a:srgbClr val="0070C0"/>
                          </a:solidFill>
                          <a:prstDash val="sysDash"/>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45" name="Rectangle 44"/>
                        <p:cNvSpPr/>
                        <p:nvPr/>
                      </p:nvSpPr>
                      <p:spPr>
                        <a:xfrm>
                          <a:off x="4151422" y="3291055"/>
                          <a:ext cx="1803985" cy="1538424"/>
                        </a:xfrm>
                        <a:prstGeom prst="rect">
                          <a:avLst/>
                        </a:prstGeom>
                        <a:noFill/>
                        <a:ln>
                          <a:solidFill>
                            <a:schemeClr val="accent2">
                              <a:lumMod val="60000"/>
                              <a:lumOff val="40000"/>
                            </a:schemeClr>
                          </a:solidFill>
                          <a:prstDash val="soli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46" name="TextBox 45"/>
                        <p:cNvSpPr txBox="1"/>
                        <p:nvPr/>
                      </p:nvSpPr>
                      <p:spPr>
                        <a:xfrm>
                          <a:off x="4147976" y="1884018"/>
                          <a:ext cx="1852350" cy="226780"/>
                        </a:xfrm>
                        <a:prstGeom prst="rect">
                          <a:avLst/>
                        </a:prstGeom>
                        <a:noFill/>
                        <a:ln>
                          <a:noFill/>
                        </a:ln>
                      </p:spPr>
                      <p:txBody>
                        <a:bodyPr wrap="square" rtlCol="0">
                          <a:spAutoFit/>
                        </a:bodyPr>
                        <a:lstStyle/>
                        <a:p>
                          <a:r>
                            <a:rPr lang="en-US" sz="900" b="1" dirty="0"/>
                            <a:t>Passive Drug Safety Data Mining</a:t>
                          </a:r>
                        </a:p>
                      </p:txBody>
                    </p:sp>
                    <p:sp>
                      <p:nvSpPr>
                        <p:cNvPr id="47" name="TextBox 46"/>
                        <p:cNvSpPr txBox="1"/>
                        <p:nvPr/>
                      </p:nvSpPr>
                      <p:spPr>
                        <a:xfrm>
                          <a:off x="4158609" y="3348339"/>
                          <a:ext cx="1826015" cy="226780"/>
                        </a:xfrm>
                        <a:prstGeom prst="rect">
                          <a:avLst/>
                        </a:prstGeom>
                        <a:noFill/>
                        <a:ln>
                          <a:noFill/>
                        </a:ln>
                      </p:spPr>
                      <p:txBody>
                        <a:bodyPr wrap="square" rtlCol="0">
                          <a:spAutoFit/>
                        </a:bodyPr>
                        <a:lstStyle/>
                        <a:p>
                          <a:r>
                            <a:rPr lang="en-US" sz="900" b="1" dirty="0"/>
                            <a:t>Active Drug Safety Data Mining</a:t>
                          </a:r>
                        </a:p>
                      </p:txBody>
                    </p:sp>
                  </p:grpSp>
                  <p:grpSp>
                    <p:nvGrpSpPr>
                      <p:cNvPr id="34" name="Group 33"/>
                      <p:cNvGrpSpPr/>
                      <p:nvPr/>
                    </p:nvGrpSpPr>
                    <p:grpSpPr>
                      <a:xfrm>
                        <a:off x="6362763" y="1786932"/>
                        <a:ext cx="2116151" cy="2974203"/>
                        <a:chOff x="6362763" y="1786932"/>
                        <a:chExt cx="2116151" cy="2974203"/>
                      </a:xfrm>
                    </p:grpSpPr>
                    <p:pic>
                      <p:nvPicPr>
                        <p:cNvPr id="35" name="Picture 2" descr="http://technovationacademy.com/images/person-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4481" y="2886281"/>
                          <a:ext cx="785157" cy="63661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6" name="Rectangle 35"/>
                        <p:cNvSpPr/>
                        <p:nvPr/>
                      </p:nvSpPr>
                      <p:spPr>
                        <a:xfrm>
                          <a:off x="6382432" y="1786932"/>
                          <a:ext cx="2096482" cy="2974203"/>
                        </a:xfrm>
                        <a:prstGeom prst="rect">
                          <a:avLst/>
                        </a:prstGeom>
                        <a:noFill/>
                        <a:ln>
                          <a:solidFill>
                            <a:srgbClr val="00B050"/>
                          </a:solidFill>
                          <a:prstDash val="sysDash"/>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7" name="Rectangle 36"/>
                        <p:cNvSpPr/>
                        <p:nvPr/>
                      </p:nvSpPr>
                      <p:spPr>
                        <a:xfrm>
                          <a:off x="7383974" y="2863473"/>
                          <a:ext cx="962858" cy="7409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825" b="1" dirty="0"/>
                            <a:t>Prioritizing Signals, Further Investigation, &amp; Action</a:t>
                          </a:r>
                        </a:p>
                      </p:txBody>
                    </p:sp>
                    <p:cxnSp>
                      <p:nvCxnSpPr>
                        <p:cNvPr id="38" name="Straight Arrow Connector 37"/>
                        <p:cNvCxnSpPr>
                          <a:endCxn id="37" idx="1"/>
                        </p:cNvCxnSpPr>
                        <p:nvPr/>
                      </p:nvCxnSpPr>
                      <p:spPr>
                        <a:xfrm>
                          <a:off x="6984234" y="3230529"/>
                          <a:ext cx="399741" cy="34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388295" y="1805447"/>
                          <a:ext cx="1882073" cy="226780"/>
                        </a:xfrm>
                        <a:prstGeom prst="rect">
                          <a:avLst/>
                        </a:prstGeom>
                        <a:noFill/>
                      </p:spPr>
                      <p:txBody>
                        <a:bodyPr wrap="square" rtlCol="0">
                          <a:spAutoFit/>
                        </a:bodyPr>
                        <a:lstStyle/>
                        <a:p>
                          <a:r>
                            <a:rPr lang="en-US" sz="900" b="1" dirty="0"/>
                            <a:t>Causality Assessment</a:t>
                          </a:r>
                        </a:p>
                      </p:txBody>
                    </p:sp>
                    <p:sp>
                      <p:nvSpPr>
                        <p:cNvPr id="40" name="TextBox 39"/>
                        <p:cNvSpPr txBox="1"/>
                        <p:nvPr/>
                      </p:nvSpPr>
                      <p:spPr>
                        <a:xfrm>
                          <a:off x="6362763" y="3489522"/>
                          <a:ext cx="1089464" cy="498916"/>
                        </a:xfrm>
                        <a:prstGeom prst="rect">
                          <a:avLst/>
                        </a:prstGeom>
                        <a:noFill/>
                      </p:spPr>
                      <p:txBody>
                        <a:bodyPr wrap="square" rtlCol="0">
                          <a:spAutoFit/>
                        </a:bodyPr>
                        <a:lstStyle/>
                        <a:p>
                          <a:pPr algn="ctr"/>
                          <a:r>
                            <a:rPr lang="en-US" sz="900" dirty="0"/>
                            <a:t>Medication Safety Review &amp; Assessment</a:t>
                          </a:r>
                        </a:p>
                      </p:txBody>
                    </p:sp>
                    <p:sp>
                      <p:nvSpPr>
                        <p:cNvPr id="41" name="TextBox 40"/>
                        <p:cNvSpPr txBox="1"/>
                        <p:nvPr/>
                      </p:nvSpPr>
                      <p:spPr>
                        <a:xfrm>
                          <a:off x="6859638" y="3043603"/>
                          <a:ext cx="582182" cy="340170"/>
                        </a:xfrm>
                        <a:prstGeom prst="rect">
                          <a:avLst/>
                        </a:prstGeom>
                        <a:noFill/>
                      </p:spPr>
                      <p:txBody>
                        <a:bodyPr wrap="square" rtlCol="0">
                          <a:spAutoFit/>
                        </a:bodyPr>
                        <a:lstStyle/>
                        <a:p>
                          <a:pPr algn="ctr"/>
                          <a:r>
                            <a:rPr lang="en-US" sz="825" b="1" dirty="0"/>
                            <a:t>Potential Signals</a:t>
                          </a:r>
                        </a:p>
                      </p:txBody>
                    </p:sp>
                  </p:grpSp>
                </p:grpSp>
              </p:grpSp>
            </p:grpSp>
            <p:sp>
              <p:nvSpPr>
                <p:cNvPr id="24" name="Rectangle 23"/>
                <p:cNvSpPr/>
                <p:nvPr/>
              </p:nvSpPr>
              <p:spPr>
                <a:xfrm>
                  <a:off x="538327" y="4767264"/>
                  <a:ext cx="7979662" cy="218951"/>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latin typeface="Arial"/>
                      <a:cs typeface="Arial"/>
                    </a:rPr>
                    <a:t>Data Driven Approach for Post-approval Pharmacovigilance </a:t>
                  </a:r>
                </a:p>
              </p:txBody>
            </p:sp>
          </p:grpSp>
          <p:sp>
            <p:nvSpPr>
              <p:cNvPr id="20" name="Rectangle 19"/>
              <p:cNvSpPr/>
              <p:nvPr/>
            </p:nvSpPr>
            <p:spPr>
              <a:xfrm>
                <a:off x="538326" y="1527602"/>
                <a:ext cx="1666301" cy="222436"/>
              </a:xfrm>
              <a:prstGeom prst="rect">
                <a:avLst/>
              </a:prstGeom>
              <a:solidFill>
                <a:schemeClr val="accent1"/>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 dirty="0">
                    <a:solidFill>
                      <a:schemeClr val="bg1"/>
                    </a:solidFill>
                  </a:rPr>
                  <a:t>Data Collection</a:t>
                </a:r>
              </a:p>
            </p:txBody>
          </p:sp>
          <p:sp>
            <p:nvSpPr>
              <p:cNvPr id="21" name="Rectangle 20"/>
              <p:cNvSpPr/>
              <p:nvPr/>
            </p:nvSpPr>
            <p:spPr>
              <a:xfrm>
                <a:off x="4458220" y="1533298"/>
                <a:ext cx="1803985" cy="214964"/>
              </a:xfrm>
              <a:prstGeom prst="rect">
                <a:avLst/>
              </a:prstGeom>
              <a:solidFill>
                <a:schemeClr val="accent1"/>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 dirty="0">
                    <a:solidFill>
                      <a:schemeClr val="bg1"/>
                    </a:solidFill>
                  </a:rPr>
                  <a:t>Drug Safety Data Mining</a:t>
                </a:r>
              </a:p>
            </p:txBody>
          </p:sp>
          <p:sp>
            <p:nvSpPr>
              <p:cNvPr id="22" name="Rectangle 21"/>
              <p:cNvSpPr/>
              <p:nvPr/>
            </p:nvSpPr>
            <p:spPr>
              <a:xfrm>
                <a:off x="6427370" y="1533298"/>
                <a:ext cx="2095506" cy="214964"/>
              </a:xfrm>
              <a:prstGeom prst="rect">
                <a:avLst/>
              </a:prstGeom>
              <a:solidFill>
                <a:schemeClr val="accent1"/>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 dirty="0">
                    <a:solidFill>
                      <a:schemeClr val="bg1"/>
                    </a:solidFill>
                  </a:rPr>
                  <a:t>Expert Review</a:t>
                </a:r>
              </a:p>
            </p:txBody>
          </p:sp>
        </p:grpSp>
        <p:sp>
          <p:nvSpPr>
            <p:cNvPr id="10" name="Rectangle 9"/>
            <p:cNvSpPr/>
            <p:nvPr/>
          </p:nvSpPr>
          <p:spPr>
            <a:xfrm>
              <a:off x="3234275" y="2001635"/>
              <a:ext cx="1944444" cy="222436"/>
            </a:xfrm>
            <a:prstGeom prst="rect">
              <a:avLst/>
            </a:prstGeom>
            <a:solidFill>
              <a:schemeClr val="accent1"/>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 dirty="0">
                  <a:solidFill>
                    <a:schemeClr val="bg1"/>
                  </a:solidFill>
                </a:rPr>
                <a:t>Data Processing</a:t>
              </a:r>
            </a:p>
          </p:txBody>
        </p:sp>
        <p:sp>
          <p:nvSpPr>
            <p:cNvPr id="11" name="Rectangle 10"/>
            <p:cNvSpPr/>
            <p:nvPr/>
          </p:nvSpPr>
          <p:spPr>
            <a:xfrm>
              <a:off x="3234274" y="2297057"/>
              <a:ext cx="1944445" cy="1361338"/>
            </a:xfrm>
            <a:prstGeom prst="rect">
              <a:avLst/>
            </a:prstGeom>
            <a:noFill/>
            <a:ln>
              <a:solidFill>
                <a:srgbClr val="0070C0"/>
              </a:solidFill>
              <a:prstDash val="sysDash"/>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2" name="Rectangle 11"/>
            <p:cNvSpPr/>
            <p:nvPr/>
          </p:nvSpPr>
          <p:spPr>
            <a:xfrm>
              <a:off x="3236325" y="3725228"/>
              <a:ext cx="1939501" cy="1526191"/>
            </a:xfrm>
            <a:prstGeom prst="rect">
              <a:avLst/>
            </a:prstGeom>
            <a:noFill/>
            <a:ln w="12700">
              <a:solidFill>
                <a:srgbClr val="FF0000"/>
              </a:solidFill>
              <a:prstDash val="soli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cxnSp>
          <p:nvCxnSpPr>
            <p:cNvPr id="13" name="Straight Arrow Connector 12"/>
            <p:cNvCxnSpPr>
              <a:stCxn id="30" idx="4"/>
              <a:endCxn id="11" idx="1"/>
            </p:cNvCxnSpPr>
            <p:nvPr/>
          </p:nvCxnSpPr>
          <p:spPr>
            <a:xfrm flipV="1">
              <a:off x="2599626" y="2977726"/>
              <a:ext cx="634648" cy="2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440733" y="2310739"/>
              <a:ext cx="1712903" cy="226780"/>
            </a:xfrm>
            <a:prstGeom prst="rect">
              <a:avLst/>
            </a:prstGeom>
            <a:noFill/>
          </p:spPr>
          <p:txBody>
            <a:bodyPr wrap="square" rtlCol="0">
              <a:spAutoFit/>
            </a:bodyPr>
            <a:lstStyle/>
            <a:p>
              <a:r>
                <a:rPr lang="en-US" sz="900" b="1" dirty="0"/>
                <a:t>Spontaneous Report Systems</a:t>
              </a:r>
            </a:p>
          </p:txBody>
        </p:sp>
        <p:sp>
          <p:nvSpPr>
            <p:cNvPr id="15" name="TextBox 14"/>
            <p:cNvSpPr txBox="1"/>
            <p:nvPr/>
          </p:nvSpPr>
          <p:spPr>
            <a:xfrm>
              <a:off x="1439241" y="3738443"/>
              <a:ext cx="1886564" cy="226780"/>
            </a:xfrm>
            <a:prstGeom prst="rect">
              <a:avLst/>
            </a:prstGeom>
            <a:noFill/>
          </p:spPr>
          <p:txBody>
            <a:bodyPr wrap="square" rtlCol="0">
              <a:spAutoFit/>
            </a:bodyPr>
            <a:lstStyle/>
            <a:p>
              <a:r>
                <a:rPr lang="en-US" sz="900" b="1" dirty="0"/>
                <a:t>Periodic Data Collection</a:t>
              </a:r>
            </a:p>
          </p:txBody>
        </p:sp>
        <p:cxnSp>
          <p:nvCxnSpPr>
            <p:cNvPr id="16" name="Elbow Connector 15"/>
            <p:cNvCxnSpPr>
              <a:stCxn id="57" idx="3"/>
              <a:endCxn id="51" idx="1"/>
            </p:cNvCxnSpPr>
            <p:nvPr/>
          </p:nvCxnSpPr>
          <p:spPr>
            <a:xfrm flipV="1">
              <a:off x="3101470" y="4486415"/>
              <a:ext cx="346460" cy="1991"/>
            </a:xfrm>
            <a:prstGeom prst="bentConnector3">
              <a:avLst/>
            </a:prstGeom>
            <a:ln>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48" idx="3"/>
            </p:cNvCxnSpPr>
            <p:nvPr/>
          </p:nvCxnSpPr>
          <p:spPr>
            <a:xfrm flipH="1">
              <a:off x="3759708" y="2979385"/>
              <a:ext cx="997" cy="2518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49" idx="3"/>
            </p:cNvCxnSpPr>
            <p:nvPr/>
          </p:nvCxnSpPr>
          <p:spPr>
            <a:xfrm>
              <a:off x="4668817" y="2979385"/>
              <a:ext cx="5291" cy="2518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85599126"/>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Design</a:t>
            </a:r>
            <a:endParaRPr lang="en-US" dirty="0"/>
          </a:p>
        </p:txBody>
      </p:sp>
      <p:sp>
        <p:nvSpPr>
          <p:cNvPr id="3" name="Content Placeholder 2"/>
          <p:cNvSpPr>
            <a:spLocks noGrp="1"/>
          </p:cNvSpPr>
          <p:nvPr>
            <p:ph idx="1"/>
          </p:nvPr>
        </p:nvSpPr>
        <p:spPr>
          <a:xfrm>
            <a:off x="2268954" y="2241551"/>
            <a:ext cx="7815906" cy="3203575"/>
          </a:xfrm>
        </p:spPr>
        <p:txBody>
          <a:bodyPr>
            <a:normAutofit fontScale="85000" lnSpcReduction="20000"/>
          </a:bodyPr>
          <a:lstStyle/>
          <a:p>
            <a:pPr marL="0" indent="0">
              <a:buNone/>
            </a:pPr>
            <a:r>
              <a:rPr lang="en-US" dirty="0" smtClean="0"/>
              <a:t> </a:t>
            </a: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sz="900" dirty="0"/>
          </a:p>
          <a:p>
            <a:pPr>
              <a:buFont typeface="Arial" panose="020B0604020202020204" pitchFamily="34" charset="0"/>
              <a:buChar char="•"/>
            </a:pPr>
            <a:r>
              <a:rPr lang="en-US" dirty="0" smtClean="0"/>
              <a:t> </a:t>
            </a:r>
            <a:r>
              <a:rPr lang="en-US" sz="1800" dirty="0"/>
              <a:t>We are the first study to investigate and develop a novel distant supervision construction for social media pharmacovigilance</a:t>
            </a:r>
          </a:p>
          <a:p>
            <a:pPr lvl="1">
              <a:buFont typeface="Arial" panose="020B0604020202020204" pitchFamily="34" charset="0"/>
              <a:buChar char="•"/>
            </a:pPr>
            <a:r>
              <a:rPr lang="en-US" sz="1500" dirty="0"/>
              <a:t>Proper selection of knowledge base and labeling heuristics</a:t>
            </a:r>
          </a:p>
          <a:p>
            <a:pPr lvl="1">
              <a:buFont typeface="Arial" panose="020B0604020202020204" pitchFamily="34" charset="0"/>
              <a:buChar char="•"/>
            </a:pPr>
            <a:r>
              <a:rPr lang="en-US" sz="1500" dirty="0"/>
              <a:t>Proper assumptions to model social media ADE extraction problem</a:t>
            </a:r>
          </a:p>
        </p:txBody>
      </p:sp>
      <p:sp>
        <p:nvSpPr>
          <p:cNvPr id="4" name="Slide Number Placeholder 3"/>
          <p:cNvSpPr>
            <a:spLocks noGrp="1"/>
          </p:cNvSpPr>
          <p:nvPr>
            <p:ph type="sldNum" sz="quarter" idx="12"/>
          </p:nvPr>
        </p:nvSpPr>
        <p:spPr/>
        <p:txBody>
          <a:bodyPr/>
          <a:lstStyle/>
          <a:p>
            <a:fld id="{5BF0D85B-BADF-4FE9-AEA4-EFBEADBE7F7E}" type="slidenum">
              <a:rPr lang="en-US" smtClean="0"/>
              <a:t>154</a:t>
            </a:fld>
            <a:endParaRPr lang="en-US"/>
          </a:p>
        </p:txBody>
      </p:sp>
      <p:sp>
        <p:nvSpPr>
          <p:cNvPr id="5" name="Rectangle 4"/>
          <p:cNvSpPr/>
          <p:nvPr/>
        </p:nvSpPr>
        <p:spPr>
          <a:xfrm>
            <a:off x="2781300" y="2334577"/>
            <a:ext cx="1371600" cy="1680104"/>
          </a:xfrm>
          <a:prstGeom prst="rect">
            <a:avLst/>
          </a:prstGeom>
          <a:ln w="38100">
            <a:solidFill>
              <a:schemeClr val="tx1"/>
            </a:solidFill>
          </a:ln>
        </p:spPr>
        <p:style>
          <a:lnRef idx="2">
            <a:schemeClr val="dk1"/>
          </a:lnRef>
          <a:fillRef idx="1">
            <a:schemeClr val="lt1"/>
          </a:fillRef>
          <a:effectRef idx="0">
            <a:schemeClr val="dk1"/>
          </a:effectRef>
          <a:fontRef idx="minor">
            <a:schemeClr val="dk1"/>
          </a:fontRef>
        </p:style>
        <p:txBody>
          <a:bodyPr rtlCol="0" anchor="t"/>
          <a:lstStyle/>
          <a:p>
            <a:pPr algn="ctr"/>
            <a:r>
              <a:rPr lang="en-US" sz="1200" dirty="0">
                <a:latin typeface="Helvetica Light"/>
                <a:cs typeface="Helvetica Light"/>
              </a:rPr>
              <a:t>Data </a:t>
            </a:r>
          </a:p>
          <a:p>
            <a:pPr algn="ctr"/>
            <a:r>
              <a:rPr lang="en-US" sz="1200" dirty="0">
                <a:latin typeface="Helvetica Light"/>
                <a:cs typeface="Helvetica Light"/>
              </a:rPr>
              <a:t>Collection</a:t>
            </a:r>
          </a:p>
        </p:txBody>
      </p:sp>
      <p:cxnSp>
        <p:nvCxnSpPr>
          <p:cNvPr id="6" name="Straight Arrow Connector 5"/>
          <p:cNvCxnSpPr/>
          <p:nvPr/>
        </p:nvCxnSpPr>
        <p:spPr>
          <a:xfrm flipV="1">
            <a:off x="4152900" y="3106102"/>
            <a:ext cx="342900" cy="45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490359" y="2334577"/>
            <a:ext cx="1377043" cy="1680104"/>
          </a:xfrm>
          <a:prstGeom prst="rect">
            <a:avLst/>
          </a:prstGeom>
          <a:ln w="38100"/>
        </p:spPr>
        <p:style>
          <a:lnRef idx="2">
            <a:schemeClr val="dk1"/>
          </a:lnRef>
          <a:fillRef idx="1">
            <a:schemeClr val="lt1"/>
          </a:fillRef>
          <a:effectRef idx="0">
            <a:schemeClr val="dk1"/>
          </a:effectRef>
          <a:fontRef idx="minor">
            <a:schemeClr val="dk1"/>
          </a:fontRef>
        </p:style>
        <p:txBody>
          <a:bodyPr rtlCol="0" anchor="t"/>
          <a:lstStyle/>
          <a:p>
            <a:pPr algn="ctr"/>
            <a:r>
              <a:rPr lang="en-US" sz="1200" dirty="0">
                <a:latin typeface="Helvetica Light"/>
                <a:cs typeface="Helvetica Light"/>
              </a:rPr>
              <a:t>Data Preprocessing</a:t>
            </a:r>
          </a:p>
        </p:txBody>
      </p:sp>
      <p:cxnSp>
        <p:nvCxnSpPr>
          <p:cNvPr id="8" name="Straight Arrow Connector 7"/>
          <p:cNvCxnSpPr/>
          <p:nvPr/>
        </p:nvCxnSpPr>
        <p:spPr>
          <a:xfrm flipV="1">
            <a:off x="5867400" y="3101589"/>
            <a:ext cx="342900" cy="45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210300" y="2334580"/>
            <a:ext cx="1371600" cy="1680103"/>
          </a:xfrm>
          <a:prstGeom prst="rect">
            <a:avLst/>
          </a:prstGeom>
          <a:ln w="38100"/>
        </p:spPr>
        <p:style>
          <a:lnRef idx="2">
            <a:schemeClr val="dk1"/>
          </a:lnRef>
          <a:fillRef idx="1">
            <a:schemeClr val="lt1"/>
          </a:fillRef>
          <a:effectRef idx="0">
            <a:schemeClr val="dk1"/>
          </a:effectRef>
          <a:fontRef idx="minor">
            <a:schemeClr val="dk1"/>
          </a:fontRef>
        </p:style>
        <p:txBody>
          <a:bodyPr rtlCol="0" anchor="t"/>
          <a:lstStyle/>
          <a:p>
            <a:pPr algn="ctr"/>
            <a:r>
              <a:rPr lang="en-US" sz="1200" dirty="0">
                <a:latin typeface="Helvetica Light"/>
                <a:cs typeface="Helvetica Light"/>
              </a:rPr>
              <a:t>Distant Supervision</a:t>
            </a:r>
          </a:p>
        </p:txBody>
      </p:sp>
      <p:sp>
        <p:nvSpPr>
          <p:cNvPr id="10" name="Rectangle 9"/>
          <p:cNvSpPr/>
          <p:nvPr/>
        </p:nvSpPr>
        <p:spPr>
          <a:xfrm>
            <a:off x="6290583" y="2775649"/>
            <a:ext cx="1171575" cy="335852"/>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latin typeface="Helvetica Light"/>
                <a:cs typeface="Helvetica Light"/>
              </a:rPr>
              <a:t>Model assumptions</a:t>
            </a:r>
          </a:p>
        </p:txBody>
      </p:sp>
      <p:sp>
        <p:nvSpPr>
          <p:cNvPr id="11" name="Rectangle 10"/>
          <p:cNvSpPr/>
          <p:nvPr/>
        </p:nvSpPr>
        <p:spPr>
          <a:xfrm>
            <a:off x="6280151" y="3198176"/>
            <a:ext cx="1171575" cy="341948"/>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latin typeface="Helvetica Light"/>
                <a:cs typeface="Helvetica Light"/>
              </a:rPr>
              <a:t>Labeling heuristics</a:t>
            </a:r>
          </a:p>
        </p:txBody>
      </p:sp>
      <p:cxnSp>
        <p:nvCxnSpPr>
          <p:cNvPr id="12" name="Straight Arrow Connector 11"/>
          <p:cNvCxnSpPr/>
          <p:nvPr/>
        </p:nvCxnSpPr>
        <p:spPr>
          <a:xfrm flipV="1">
            <a:off x="7581900" y="3101589"/>
            <a:ext cx="342900" cy="45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913914" y="2334580"/>
            <a:ext cx="1325336" cy="1680103"/>
          </a:xfrm>
          <a:prstGeom prst="rect">
            <a:avLst/>
          </a:prstGeom>
          <a:ln w="38100"/>
        </p:spPr>
        <p:style>
          <a:lnRef idx="2">
            <a:schemeClr val="dk1"/>
          </a:lnRef>
          <a:fillRef idx="1">
            <a:schemeClr val="lt1"/>
          </a:fillRef>
          <a:effectRef idx="0">
            <a:schemeClr val="dk1"/>
          </a:effectRef>
          <a:fontRef idx="minor">
            <a:schemeClr val="dk1"/>
          </a:fontRef>
        </p:style>
        <p:txBody>
          <a:bodyPr rtlCol="0" anchor="t"/>
          <a:lstStyle/>
          <a:p>
            <a:pPr algn="ctr"/>
            <a:endParaRPr lang="en-US" sz="600" dirty="0">
              <a:latin typeface="Helvetica Light"/>
              <a:cs typeface="Helvetica Light"/>
            </a:endParaRPr>
          </a:p>
          <a:p>
            <a:pPr algn="ctr"/>
            <a:r>
              <a:rPr lang="en-US" sz="1200" dirty="0">
                <a:latin typeface="Helvetica Light"/>
                <a:cs typeface="Helvetica Light"/>
              </a:rPr>
              <a:t>Evaluation</a:t>
            </a:r>
          </a:p>
        </p:txBody>
      </p:sp>
      <p:sp>
        <p:nvSpPr>
          <p:cNvPr id="14" name="Rectangle 13"/>
          <p:cNvSpPr/>
          <p:nvPr/>
        </p:nvSpPr>
        <p:spPr>
          <a:xfrm>
            <a:off x="7999640" y="2775925"/>
            <a:ext cx="1125311" cy="479402"/>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latin typeface="Helvetica Light"/>
                <a:cs typeface="Helvetica Light"/>
              </a:rPr>
              <a:t>Hold-out evaluation</a:t>
            </a:r>
          </a:p>
        </p:txBody>
      </p:sp>
      <p:sp>
        <p:nvSpPr>
          <p:cNvPr id="15" name="Rectangle 14"/>
          <p:cNvSpPr/>
          <p:nvPr/>
        </p:nvSpPr>
        <p:spPr>
          <a:xfrm>
            <a:off x="7999640" y="3372802"/>
            <a:ext cx="1125311" cy="471488"/>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latin typeface="Helvetica Light"/>
                <a:cs typeface="Helvetica Light"/>
              </a:rPr>
              <a:t>Gold Standard</a:t>
            </a:r>
          </a:p>
        </p:txBody>
      </p:sp>
      <p:sp>
        <p:nvSpPr>
          <p:cNvPr id="16" name="Rectangle 15"/>
          <p:cNvSpPr/>
          <p:nvPr/>
        </p:nvSpPr>
        <p:spPr>
          <a:xfrm>
            <a:off x="2874171" y="2798852"/>
            <a:ext cx="1164431" cy="326323"/>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latin typeface="Helvetica Light"/>
                <a:cs typeface="Helvetica Light"/>
              </a:rPr>
              <a:t>Twitter</a:t>
            </a:r>
          </a:p>
        </p:txBody>
      </p:sp>
      <p:sp>
        <p:nvSpPr>
          <p:cNvPr id="17" name="Rectangle 16"/>
          <p:cNvSpPr/>
          <p:nvPr/>
        </p:nvSpPr>
        <p:spPr>
          <a:xfrm>
            <a:off x="2872469" y="3211936"/>
            <a:ext cx="1166132" cy="328190"/>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latin typeface="Helvetica Light"/>
                <a:cs typeface="Helvetica Light"/>
              </a:rPr>
              <a:t>Online forum</a:t>
            </a:r>
          </a:p>
        </p:txBody>
      </p:sp>
      <p:sp>
        <p:nvSpPr>
          <p:cNvPr id="18" name="Rectangle 17"/>
          <p:cNvSpPr/>
          <p:nvPr/>
        </p:nvSpPr>
        <p:spPr>
          <a:xfrm>
            <a:off x="4581526" y="2788268"/>
            <a:ext cx="1171575" cy="324388"/>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latin typeface="Helvetica Light"/>
                <a:cs typeface="Helvetica Light"/>
              </a:rPr>
              <a:t>Medical entity extraction</a:t>
            </a:r>
          </a:p>
        </p:txBody>
      </p:sp>
      <p:sp>
        <p:nvSpPr>
          <p:cNvPr id="19" name="Rectangle 18"/>
          <p:cNvSpPr/>
          <p:nvPr/>
        </p:nvSpPr>
        <p:spPr>
          <a:xfrm>
            <a:off x="4586969" y="3185476"/>
            <a:ext cx="1171575" cy="338774"/>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latin typeface="Helvetica Light"/>
                <a:cs typeface="Helvetica Light"/>
              </a:rPr>
              <a:t>Co-reference resolution</a:t>
            </a:r>
          </a:p>
        </p:txBody>
      </p:sp>
      <p:sp>
        <p:nvSpPr>
          <p:cNvPr id="20" name="Rectangle 19"/>
          <p:cNvSpPr/>
          <p:nvPr/>
        </p:nvSpPr>
        <p:spPr>
          <a:xfrm>
            <a:off x="2872469" y="3619500"/>
            <a:ext cx="1166132" cy="317500"/>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latin typeface="Helvetica Light"/>
                <a:cs typeface="Helvetica Light"/>
              </a:rPr>
              <a:t>External Knowledge base</a:t>
            </a:r>
          </a:p>
        </p:txBody>
      </p:sp>
      <p:sp>
        <p:nvSpPr>
          <p:cNvPr id="21" name="Rectangle 20"/>
          <p:cNvSpPr/>
          <p:nvPr/>
        </p:nvSpPr>
        <p:spPr>
          <a:xfrm>
            <a:off x="4581526" y="3592581"/>
            <a:ext cx="1171575" cy="328545"/>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latin typeface="Helvetica Light"/>
                <a:cs typeface="Helvetica Light"/>
              </a:rPr>
              <a:t>Syntactic parsing</a:t>
            </a:r>
          </a:p>
        </p:txBody>
      </p:sp>
      <p:sp>
        <p:nvSpPr>
          <p:cNvPr id="22" name="Rectangle 21"/>
          <p:cNvSpPr/>
          <p:nvPr/>
        </p:nvSpPr>
        <p:spPr>
          <a:xfrm>
            <a:off x="6299199" y="3614106"/>
            <a:ext cx="1171575" cy="341948"/>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latin typeface="Helvetica Light"/>
                <a:cs typeface="Helvetica Light"/>
              </a:rPr>
              <a:t>Iterative learning</a:t>
            </a:r>
          </a:p>
        </p:txBody>
      </p:sp>
    </p:spTree>
    <p:extLst>
      <p:ext uri="{BB962C8B-B14F-4D97-AF65-F5344CB8AC3E}">
        <p14:creationId xmlns:p14="http://schemas.microsoft.com/office/powerpoint/2010/main" val="3871051216"/>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2167217" y="3161183"/>
            <a:ext cx="2667000" cy="2228850"/>
          </a:xfrm>
          <a:prstGeom prst="rect">
            <a:avLst/>
          </a:prstGeom>
        </p:spPr>
        <p:style>
          <a:lnRef idx="2">
            <a:schemeClr val="accent1"/>
          </a:lnRef>
          <a:fillRef idx="1">
            <a:schemeClr val="lt1"/>
          </a:fillRef>
          <a:effectRef idx="0">
            <a:schemeClr val="accent1"/>
          </a:effectRef>
          <a:fontRef idx="minor">
            <a:schemeClr val="dk1"/>
          </a:fontRef>
        </p:style>
        <p:txBody>
          <a:bodyPr lIns="91438" tIns="45719" rIns="91438" bIns="45719" rtlCol="0" anchor="ctr"/>
          <a:lstStyle/>
          <a:p>
            <a:pPr algn="ctr"/>
            <a:endParaRPr lang="en-US" sz="1350"/>
          </a:p>
        </p:txBody>
      </p:sp>
      <p:sp>
        <p:nvSpPr>
          <p:cNvPr id="28" name="Rectangle 27"/>
          <p:cNvSpPr/>
          <p:nvPr/>
        </p:nvSpPr>
        <p:spPr>
          <a:xfrm>
            <a:off x="2776817" y="3904133"/>
            <a:ext cx="1447800" cy="1200150"/>
          </a:xfrm>
          <a:prstGeom prst="rect">
            <a:avLst/>
          </a:prstGeom>
        </p:spPr>
        <p:style>
          <a:lnRef idx="2">
            <a:schemeClr val="accent1"/>
          </a:lnRef>
          <a:fillRef idx="1">
            <a:schemeClr val="lt1"/>
          </a:fillRef>
          <a:effectRef idx="0">
            <a:schemeClr val="accent1"/>
          </a:effectRef>
          <a:fontRef idx="minor">
            <a:schemeClr val="dk1"/>
          </a:fontRef>
        </p:style>
        <p:txBody>
          <a:bodyPr lIns="91438" tIns="45719" rIns="91438" bIns="45719" rtlCol="0" anchor="ctr"/>
          <a:lstStyle/>
          <a:p>
            <a:pPr algn="ctr"/>
            <a:endParaRPr lang="en-US" sz="1350"/>
          </a:p>
        </p:txBody>
      </p:sp>
      <p:sp>
        <p:nvSpPr>
          <p:cNvPr id="2" name="Title 1"/>
          <p:cNvSpPr>
            <a:spLocks noGrp="1"/>
          </p:cNvSpPr>
          <p:nvPr>
            <p:ph type="title"/>
          </p:nvPr>
        </p:nvSpPr>
        <p:spPr/>
        <p:txBody>
          <a:bodyPr>
            <a:noAutofit/>
          </a:bodyPr>
          <a:lstStyle/>
          <a:p>
            <a:r>
              <a:rPr lang="en-US" sz="3300" dirty="0"/>
              <a:t>Distant Supervision-Iterative Learning</a:t>
            </a:r>
          </a:p>
        </p:txBody>
      </p:sp>
      <p:sp>
        <p:nvSpPr>
          <p:cNvPr id="3" name="Content Placeholder 2"/>
          <p:cNvSpPr>
            <a:spLocks noGrp="1"/>
          </p:cNvSpPr>
          <p:nvPr>
            <p:ph idx="1"/>
          </p:nvPr>
        </p:nvSpPr>
        <p:spPr/>
        <p:txBody>
          <a:bodyPr>
            <a:normAutofit/>
          </a:bodyPr>
          <a:lstStyle/>
          <a:p>
            <a:r>
              <a:rPr lang="en-US" sz="1800" dirty="0"/>
              <a:t>Distant supervision model for adverse drug event extraction (MIML-ADE):</a:t>
            </a:r>
          </a:p>
        </p:txBody>
      </p:sp>
      <p:sp>
        <p:nvSpPr>
          <p:cNvPr id="4" name="Slide Number Placeholder 3"/>
          <p:cNvSpPr>
            <a:spLocks noGrp="1"/>
          </p:cNvSpPr>
          <p:nvPr>
            <p:ph type="sldNum" sz="quarter" idx="12"/>
          </p:nvPr>
        </p:nvSpPr>
        <p:spPr/>
        <p:txBody>
          <a:bodyPr/>
          <a:lstStyle/>
          <a:p>
            <a:fld id="{7A76711E-DCB4-4B5E-9276-23BCD72FC8A2}" type="slidenum">
              <a:rPr lang="en-US" smtClean="0"/>
              <a:pPr/>
              <a:t>155</a:t>
            </a:fld>
            <a:endParaRPr lang="en-US"/>
          </a:p>
        </p:txBody>
      </p:sp>
      <p:sp>
        <p:nvSpPr>
          <p:cNvPr id="6" name="Oval 5"/>
          <p:cNvSpPr/>
          <p:nvPr/>
        </p:nvSpPr>
        <p:spPr>
          <a:xfrm>
            <a:off x="2319617" y="3275483"/>
            <a:ext cx="533400" cy="400050"/>
          </a:xfrm>
          <a:prstGeom prst="ellipse">
            <a:avLst/>
          </a:prstGeom>
        </p:spPr>
        <p:style>
          <a:lnRef idx="1">
            <a:schemeClr val="accent3"/>
          </a:lnRef>
          <a:fillRef idx="2">
            <a:schemeClr val="accent3"/>
          </a:fillRef>
          <a:effectRef idx="1">
            <a:schemeClr val="accent3"/>
          </a:effectRef>
          <a:fontRef idx="minor">
            <a:schemeClr val="dk1"/>
          </a:fontRef>
        </p:style>
        <p:txBody>
          <a:bodyPr lIns="91438" tIns="45719" rIns="91438" bIns="45719" rtlCol="0" anchor="ctr"/>
          <a:lstStyle/>
          <a:p>
            <a:pPr algn="ctr"/>
            <a:r>
              <a:rPr lang="en-US" sz="1350" i="1" dirty="0"/>
              <a:t>y</a:t>
            </a:r>
            <a:r>
              <a:rPr lang="en-US" sz="1350" i="1" baseline="-25000" dirty="0"/>
              <a:t>1</a:t>
            </a:r>
          </a:p>
        </p:txBody>
      </p:sp>
      <p:sp>
        <p:nvSpPr>
          <p:cNvPr id="7" name="Oval 6"/>
          <p:cNvSpPr/>
          <p:nvPr/>
        </p:nvSpPr>
        <p:spPr>
          <a:xfrm>
            <a:off x="3234017" y="3275483"/>
            <a:ext cx="533400" cy="400050"/>
          </a:xfrm>
          <a:prstGeom prst="ellipse">
            <a:avLst/>
          </a:prstGeom>
        </p:spPr>
        <p:style>
          <a:lnRef idx="1">
            <a:schemeClr val="accent3"/>
          </a:lnRef>
          <a:fillRef idx="2">
            <a:schemeClr val="accent3"/>
          </a:fillRef>
          <a:effectRef idx="1">
            <a:schemeClr val="accent3"/>
          </a:effectRef>
          <a:fontRef idx="minor">
            <a:schemeClr val="dk1"/>
          </a:fontRef>
        </p:style>
        <p:txBody>
          <a:bodyPr lIns="91438" tIns="45719" rIns="91438" bIns="45719" rtlCol="0" anchor="ctr"/>
          <a:lstStyle/>
          <a:p>
            <a:pPr algn="ctr"/>
            <a:r>
              <a:rPr lang="en-US" sz="1350" i="1" dirty="0"/>
              <a:t>y</a:t>
            </a:r>
            <a:r>
              <a:rPr lang="en-US" sz="1350" i="1" baseline="-25000" dirty="0"/>
              <a:t>2</a:t>
            </a:r>
          </a:p>
        </p:txBody>
      </p:sp>
      <p:sp>
        <p:nvSpPr>
          <p:cNvPr id="8" name="Oval 7"/>
          <p:cNvSpPr/>
          <p:nvPr/>
        </p:nvSpPr>
        <p:spPr>
          <a:xfrm>
            <a:off x="4148417" y="3275483"/>
            <a:ext cx="533400" cy="400050"/>
          </a:xfrm>
          <a:prstGeom prst="ellipse">
            <a:avLst/>
          </a:prstGeom>
        </p:spPr>
        <p:style>
          <a:lnRef idx="1">
            <a:schemeClr val="accent3"/>
          </a:lnRef>
          <a:fillRef idx="2">
            <a:schemeClr val="accent3"/>
          </a:fillRef>
          <a:effectRef idx="1">
            <a:schemeClr val="accent3"/>
          </a:effectRef>
          <a:fontRef idx="minor">
            <a:schemeClr val="dk1"/>
          </a:fontRef>
        </p:style>
        <p:txBody>
          <a:bodyPr lIns="91438" tIns="45719" rIns="91438" bIns="45719" rtlCol="0" anchor="ctr"/>
          <a:lstStyle/>
          <a:p>
            <a:pPr algn="ctr"/>
            <a:r>
              <a:rPr lang="en-US" sz="1350" i="1" dirty="0" err="1"/>
              <a:t>y</a:t>
            </a:r>
            <a:r>
              <a:rPr lang="en-US" sz="1350" i="1" baseline="-25000" dirty="0" err="1"/>
              <a:t>k</a:t>
            </a:r>
            <a:endParaRPr lang="en-US" sz="1350" i="1" baseline="-25000" dirty="0"/>
          </a:p>
        </p:txBody>
      </p:sp>
      <p:sp>
        <p:nvSpPr>
          <p:cNvPr id="9" name="Oval 8"/>
          <p:cNvSpPr/>
          <p:nvPr/>
        </p:nvSpPr>
        <p:spPr>
          <a:xfrm>
            <a:off x="2319617" y="2703983"/>
            <a:ext cx="533400" cy="400050"/>
          </a:xfrm>
          <a:prstGeom prst="ellipse">
            <a:avLst/>
          </a:prstGeom>
        </p:spPr>
        <p:style>
          <a:lnRef idx="1">
            <a:schemeClr val="accent1"/>
          </a:lnRef>
          <a:fillRef idx="2">
            <a:schemeClr val="accent1"/>
          </a:fillRef>
          <a:effectRef idx="1">
            <a:schemeClr val="accent1"/>
          </a:effectRef>
          <a:fontRef idx="minor">
            <a:schemeClr val="dk1"/>
          </a:fontRef>
        </p:style>
        <p:txBody>
          <a:bodyPr lIns="91438" tIns="45719" rIns="91438" bIns="45719" rtlCol="0" anchor="ctr"/>
          <a:lstStyle/>
          <a:p>
            <a:pPr algn="ctr"/>
            <a:r>
              <a:rPr lang="en-US" sz="1125" i="1" dirty="0"/>
              <a:t>W</a:t>
            </a:r>
            <a:r>
              <a:rPr lang="en-US" sz="1125" i="1" baseline="-25000" dirty="0"/>
              <a:t>1</a:t>
            </a:r>
          </a:p>
        </p:txBody>
      </p:sp>
      <p:sp>
        <p:nvSpPr>
          <p:cNvPr id="10" name="Oval 9"/>
          <p:cNvSpPr/>
          <p:nvPr/>
        </p:nvSpPr>
        <p:spPr>
          <a:xfrm>
            <a:off x="3234017" y="2703983"/>
            <a:ext cx="533400" cy="400050"/>
          </a:xfrm>
          <a:prstGeom prst="ellipse">
            <a:avLst/>
          </a:prstGeom>
        </p:spPr>
        <p:style>
          <a:lnRef idx="1">
            <a:schemeClr val="accent1"/>
          </a:lnRef>
          <a:fillRef idx="2">
            <a:schemeClr val="accent1"/>
          </a:fillRef>
          <a:effectRef idx="1">
            <a:schemeClr val="accent1"/>
          </a:effectRef>
          <a:fontRef idx="minor">
            <a:schemeClr val="dk1"/>
          </a:fontRef>
        </p:style>
        <p:txBody>
          <a:bodyPr lIns="91438" tIns="45719" rIns="91438" bIns="45719" rtlCol="0" anchor="ctr"/>
          <a:lstStyle/>
          <a:p>
            <a:pPr algn="ctr"/>
            <a:r>
              <a:rPr lang="en-US" sz="1200" i="1" dirty="0"/>
              <a:t>W</a:t>
            </a:r>
            <a:r>
              <a:rPr lang="en-US" sz="1200" i="1" baseline="-25000" dirty="0"/>
              <a:t>2</a:t>
            </a:r>
          </a:p>
        </p:txBody>
      </p:sp>
      <p:sp>
        <p:nvSpPr>
          <p:cNvPr id="11" name="Oval 10"/>
          <p:cNvSpPr/>
          <p:nvPr/>
        </p:nvSpPr>
        <p:spPr>
          <a:xfrm>
            <a:off x="4148417" y="2703983"/>
            <a:ext cx="533400" cy="400050"/>
          </a:xfrm>
          <a:prstGeom prst="ellipse">
            <a:avLst/>
          </a:prstGeom>
        </p:spPr>
        <p:style>
          <a:lnRef idx="1">
            <a:schemeClr val="accent1"/>
          </a:lnRef>
          <a:fillRef idx="2">
            <a:schemeClr val="accent1"/>
          </a:fillRef>
          <a:effectRef idx="1">
            <a:schemeClr val="accent1"/>
          </a:effectRef>
          <a:fontRef idx="minor">
            <a:schemeClr val="dk1"/>
          </a:fontRef>
        </p:style>
        <p:txBody>
          <a:bodyPr lIns="91438" tIns="45719" rIns="91438" bIns="45719" rtlCol="0" anchor="ctr"/>
          <a:lstStyle/>
          <a:p>
            <a:pPr algn="ctr"/>
            <a:r>
              <a:rPr lang="en-US" sz="1200" i="1" dirty="0"/>
              <a:t>W</a:t>
            </a:r>
            <a:r>
              <a:rPr lang="en-US" sz="1200" i="1" baseline="-25000" dirty="0"/>
              <a:t>k</a:t>
            </a:r>
          </a:p>
        </p:txBody>
      </p:sp>
      <p:cxnSp>
        <p:nvCxnSpPr>
          <p:cNvPr id="13" name="Straight Arrow Connector 12"/>
          <p:cNvCxnSpPr>
            <a:stCxn id="9" idx="4"/>
            <a:endCxn id="6" idx="0"/>
          </p:cNvCxnSpPr>
          <p:nvPr/>
        </p:nvCxnSpPr>
        <p:spPr>
          <a:xfrm>
            <a:off x="2586317" y="3104033"/>
            <a:ext cx="0" cy="171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0" idx="4"/>
            <a:endCxn id="7" idx="0"/>
          </p:cNvCxnSpPr>
          <p:nvPr/>
        </p:nvCxnSpPr>
        <p:spPr>
          <a:xfrm>
            <a:off x="3500717" y="3104033"/>
            <a:ext cx="0" cy="171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1" idx="4"/>
            <a:endCxn id="8" idx="0"/>
          </p:cNvCxnSpPr>
          <p:nvPr/>
        </p:nvCxnSpPr>
        <p:spPr>
          <a:xfrm>
            <a:off x="4415117" y="3104033"/>
            <a:ext cx="0" cy="171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3234017" y="4018433"/>
            <a:ext cx="533400" cy="400050"/>
          </a:xfrm>
          <a:prstGeom prst="ellipse">
            <a:avLst/>
          </a:prstGeom>
        </p:spPr>
        <p:style>
          <a:lnRef idx="1">
            <a:schemeClr val="accent5"/>
          </a:lnRef>
          <a:fillRef idx="2">
            <a:schemeClr val="accent5"/>
          </a:fillRef>
          <a:effectRef idx="1">
            <a:schemeClr val="accent5"/>
          </a:effectRef>
          <a:fontRef idx="minor">
            <a:schemeClr val="dk1"/>
          </a:fontRef>
        </p:style>
        <p:txBody>
          <a:bodyPr lIns="91438" tIns="45719" rIns="91438" bIns="45719" rtlCol="0" anchor="ctr"/>
          <a:lstStyle/>
          <a:p>
            <a:pPr algn="ctr"/>
            <a:r>
              <a:rPr lang="en-US" sz="1350" i="1" dirty="0"/>
              <a:t>Z</a:t>
            </a:r>
          </a:p>
        </p:txBody>
      </p:sp>
      <p:sp>
        <p:nvSpPr>
          <p:cNvPr id="19" name="Oval 18"/>
          <p:cNvSpPr/>
          <p:nvPr/>
        </p:nvSpPr>
        <p:spPr>
          <a:xfrm>
            <a:off x="3234017" y="4589933"/>
            <a:ext cx="533400" cy="400050"/>
          </a:xfrm>
          <a:prstGeom prst="ellipse">
            <a:avLst/>
          </a:prstGeom>
        </p:spPr>
        <p:style>
          <a:lnRef idx="1">
            <a:schemeClr val="accent6"/>
          </a:lnRef>
          <a:fillRef idx="2">
            <a:schemeClr val="accent6"/>
          </a:fillRef>
          <a:effectRef idx="1">
            <a:schemeClr val="accent6"/>
          </a:effectRef>
          <a:fontRef idx="minor">
            <a:schemeClr val="dk1"/>
          </a:fontRef>
        </p:style>
        <p:txBody>
          <a:bodyPr lIns="91438" tIns="45719" rIns="91438" bIns="45719" rtlCol="0" anchor="ctr"/>
          <a:lstStyle/>
          <a:p>
            <a:pPr algn="ctr"/>
            <a:r>
              <a:rPr lang="en-US" sz="1350" i="1" dirty="0"/>
              <a:t>X</a:t>
            </a:r>
          </a:p>
        </p:txBody>
      </p:sp>
      <p:cxnSp>
        <p:nvCxnSpPr>
          <p:cNvPr id="21" name="Straight Arrow Connector 20"/>
          <p:cNvCxnSpPr>
            <a:stCxn id="19" idx="0"/>
            <a:endCxn id="18" idx="4"/>
          </p:cNvCxnSpPr>
          <p:nvPr/>
        </p:nvCxnSpPr>
        <p:spPr>
          <a:xfrm flipV="1">
            <a:off x="3500717" y="4418483"/>
            <a:ext cx="0" cy="171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8" idx="1"/>
            <a:endCxn id="6" idx="4"/>
          </p:cNvCxnSpPr>
          <p:nvPr/>
        </p:nvCxnSpPr>
        <p:spPr>
          <a:xfrm flipH="1" flipV="1">
            <a:off x="2586321" y="3675535"/>
            <a:ext cx="725815" cy="4014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8" idx="0"/>
            <a:endCxn id="7" idx="4"/>
          </p:cNvCxnSpPr>
          <p:nvPr/>
        </p:nvCxnSpPr>
        <p:spPr>
          <a:xfrm flipV="1">
            <a:off x="3500717" y="3675533"/>
            <a:ext cx="0" cy="342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8" idx="7"/>
            <a:endCxn id="8" idx="4"/>
          </p:cNvCxnSpPr>
          <p:nvPr/>
        </p:nvCxnSpPr>
        <p:spPr>
          <a:xfrm flipV="1">
            <a:off x="3689306" y="3675535"/>
            <a:ext cx="725815" cy="4014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4148417" y="4018433"/>
            <a:ext cx="609600" cy="457200"/>
          </a:xfrm>
          <a:prstGeom prst="ellipse">
            <a:avLst/>
          </a:prstGeom>
        </p:spPr>
        <p:style>
          <a:lnRef idx="1">
            <a:schemeClr val="accent2"/>
          </a:lnRef>
          <a:fillRef idx="2">
            <a:schemeClr val="accent2"/>
          </a:fillRef>
          <a:effectRef idx="1">
            <a:schemeClr val="accent2"/>
          </a:effectRef>
          <a:fontRef idx="minor">
            <a:schemeClr val="dk1"/>
          </a:fontRef>
        </p:style>
        <p:txBody>
          <a:bodyPr lIns="91438" tIns="45719" rIns="91438" bIns="45719" rtlCol="0" anchor="ctr"/>
          <a:lstStyle/>
          <a:p>
            <a:pPr algn="ctr"/>
            <a:r>
              <a:rPr lang="en-US" sz="1425" i="1" dirty="0" err="1"/>
              <a:t>W</a:t>
            </a:r>
            <a:r>
              <a:rPr lang="en-US" sz="1425" i="1" baseline="-25000" dirty="0" err="1"/>
              <a:t>z</a:t>
            </a:r>
            <a:endParaRPr lang="en-US" sz="1425" i="1" baseline="-25000" dirty="0"/>
          </a:p>
        </p:txBody>
      </p:sp>
      <p:cxnSp>
        <p:nvCxnSpPr>
          <p:cNvPr id="32" name="Straight Arrow Connector 31"/>
          <p:cNvCxnSpPr>
            <a:stCxn id="30" idx="2"/>
            <a:endCxn id="18" idx="6"/>
          </p:cNvCxnSpPr>
          <p:nvPr/>
        </p:nvCxnSpPr>
        <p:spPr>
          <a:xfrm flipH="1" flipV="1">
            <a:off x="3767417" y="4218460"/>
            <a:ext cx="381000" cy="285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529417" y="5056542"/>
            <a:ext cx="228600" cy="300080"/>
          </a:xfrm>
          <a:prstGeom prst="rect">
            <a:avLst/>
          </a:prstGeom>
          <a:noFill/>
        </p:spPr>
        <p:txBody>
          <a:bodyPr wrap="square" lIns="91438" tIns="45719" rIns="91438" bIns="45719" rtlCol="0">
            <a:spAutoFit/>
          </a:bodyPr>
          <a:lstStyle/>
          <a:p>
            <a:r>
              <a:rPr lang="en-US" sz="1350" i="1" dirty="0"/>
              <a:t>N</a:t>
            </a:r>
          </a:p>
        </p:txBody>
      </p:sp>
      <p:sp>
        <p:nvSpPr>
          <p:cNvPr id="35" name="TextBox 34"/>
          <p:cNvSpPr txBox="1"/>
          <p:nvPr/>
        </p:nvSpPr>
        <p:spPr>
          <a:xfrm>
            <a:off x="3691217" y="4786151"/>
            <a:ext cx="762000" cy="300080"/>
          </a:xfrm>
          <a:prstGeom prst="rect">
            <a:avLst/>
          </a:prstGeom>
          <a:noFill/>
        </p:spPr>
        <p:txBody>
          <a:bodyPr wrap="square" lIns="91438" tIns="45719" rIns="91438" bIns="45719" rtlCol="0">
            <a:spAutoFit/>
          </a:bodyPr>
          <a:lstStyle/>
          <a:p>
            <a:r>
              <a:rPr lang="en-US" sz="1350" dirty="0"/>
              <a:t>|</a:t>
            </a:r>
            <a:r>
              <a:rPr lang="en-US" sz="1350" i="1" dirty="0"/>
              <a:t>Mi</a:t>
            </a:r>
            <a:r>
              <a:rPr lang="en-US" sz="1350" dirty="0"/>
              <a:t>|</a:t>
            </a:r>
          </a:p>
        </p:txBody>
      </p:sp>
      <p:sp>
        <p:nvSpPr>
          <p:cNvPr id="36" name="TextBox 35"/>
          <p:cNvSpPr txBox="1"/>
          <p:nvPr/>
        </p:nvSpPr>
        <p:spPr>
          <a:xfrm>
            <a:off x="5128990" y="2569706"/>
            <a:ext cx="5290705" cy="2077490"/>
          </a:xfrm>
          <a:prstGeom prst="rect">
            <a:avLst/>
          </a:prstGeom>
          <a:noFill/>
        </p:spPr>
        <p:txBody>
          <a:bodyPr wrap="square" lIns="91438" tIns="45719" rIns="91438" bIns="45719" rtlCol="0">
            <a:spAutoFit/>
          </a:bodyPr>
          <a:lstStyle/>
          <a:p>
            <a:pPr>
              <a:buFont typeface="Arial" pitchFamily="34" charset="0"/>
              <a:buChar char="•"/>
            </a:pPr>
            <a:r>
              <a:rPr lang="en-US" sz="1425" b="1" i="1" dirty="0"/>
              <a:t> X</a:t>
            </a:r>
            <a:r>
              <a:rPr lang="en-US" sz="1425" i="1" dirty="0"/>
              <a:t> </a:t>
            </a:r>
            <a:r>
              <a:rPr lang="en-US" sz="1425" dirty="0"/>
              <a:t>is the set of sentences involving drug-event pairs of interest;</a:t>
            </a:r>
          </a:p>
          <a:p>
            <a:pPr>
              <a:buFont typeface="Arial" pitchFamily="34" charset="0"/>
              <a:buChar char="•"/>
            </a:pPr>
            <a:r>
              <a:rPr lang="en-US" sz="1425" dirty="0"/>
              <a:t> </a:t>
            </a:r>
            <a:r>
              <a:rPr lang="en-US" sz="1425" b="1" dirty="0"/>
              <a:t>Z</a:t>
            </a:r>
            <a:r>
              <a:rPr lang="en-US" sz="1425" dirty="0"/>
              <a:t> is the latent variable which denotes relation classification results for sentences in </a:t>
            </a:r>
            <a:r>
              <a:rPr lang="en-US" sz="1425" b="1" i="1" dirty="0"/>
              <a:t>X</a:t>
            </a:r>
            <a:r>
              <a:rPr lang="en-US" sz="1425" dirty="0"/>
              <a:t>;</a:t>
            </a:r>
          </a:p>
          <a:p>
            <a:pPr>
              <a:buFont typeface="Arial" pitchFamily="34" charset="0"/>
              <a:buChar char="•"/>
            </a:pPr>
            <a:r>
              <a:rPr lang="en-US" sz="1425" b="1" i="1" dirty="0"/>
              <a:t> </a:t>
            </a:r>
            <a:r>
              <a:rPr lang="en-US" sz="1425" b="1" i="1" dirty="0" err="1"/>
              <a:t>y</a:t>
            </a:r>
            <a:r>
              <a:rPr lang="en-US" sz="1425" b="1" i="1" baseline="-25000" dirty="0" err="1"/>
              <a:t>k</a:t>
            </a:r>
            <a:r>
              <a:rPr lang="en-US" sz="1425" b="1" dirty="0"/>
              <a:t> </a:t>
            </a:r>
            <a:r>
              <a:rPr lang="en-US" sz="1425" dirty="0"/>
              <a:t>is the drug-event pair level classification result which denotes whether the </a:t>
            </a:r>
            <a:r>
              <a:rPr lang="en-US" sz="1425" b="1" i="1" dirty="0"/>
              <a:t>k-</a:t>
            </a:r>
            <a:r>
              <a:rPr lang="en-US" sz="1425" b="1" dirty="0" err="1"/>
              <a:t>th</a:t>
            </a:r>
            <a:r>
              <a:rPr lang="en-US" sz="1425" dirty="0"/>
              <a:t> relation holds;</a:t>
            </a:r>
          </a:p>
          <a:p>
            <a:pPr>
              <a:buFont typeface="Arial" pitchFamily="34" charset="0"/>
              <a:buChar char="•"/>
            </a:pPr>
            <a:r>
              <a:rPr lang="en-US" sz="1425" b="1" i="1" dirty="0"/>
              <a:t> </a:t>
            </a:r>
            <a:r>
              <a:rPr lang="en-US" sz="1425" b="1" i="1" dirty="0" err="1"/>
              <a:t>W</a:t>
            </a:r>
            <a:r>
              <a:rPr lang="en-US" sz="1425" b="1" i="1" baseline="-25000" dirty="0" err="1"/>
              <a:t>z</a:t>
            </a:r>
            <a:r>
              <a:rPr lang="en-US" sz="1425" b="1" i="1" baseline="-25000" dirty="0"/>
              <a:t> </a:t>
            </a:r>
            <a:r>
              <a:rPr lang="en-US" sz="1425" dirty="0"/>
              <a:t> and </a:t>
            </a:r>
            <a:r>
              <a:rPr lang="en-US" sz="1425" b="1" i="1" dirty="0" err="1"/>
              <a:t>W</a:t>
            </a:r>
            <a:r>
              <a:rPr lang="en-US" sz="1425" b="1" i="1" baseline="-25000" dirty="0" err="1"/>
              <a:t>k</a:t>
            </a:r>
            <a:r>
              <a:rPr lang="en-US" sz="1425" b="1" i="1" baseline="-25000" dirty="0"/>
              <a:t>  </a:t>
            </a:r>
            <a:r>
              <a:rPr lang="en-US" sz="1425" dirty="0"/>
              <a:t>are weight vectors generated by L2 regularized logistic regression classifier</a:t>
            </a:r>
          </a:p>
          <a:p>
            <a:pPr>
              <a:buFont typeface="Arial" pitchFamily="34" charset="0"/>
              <a:buChar char="•"/>
            </a:pPr>
            <a:r>
              <a:rPr lang="en-US" sz="1500" dirty="0"/>
              <a:t>The probability distribution of this graphical model is:</a:t>
            </a:r>
          </a:p>
          <a:p>
            <a:endParaRPr lang="en-US" sz="1425" dirty="0"/>
          </a:p>
        </p:txBody>
      </p:sp>
      <p:graphicFrame>
        <p:nvGraphicFramePr>
          <p:cNvPr id="31" name="Object 30"/>
          <p:cNvGraphicFramePr>
            <a:graphicFrameLocks noChangeAspect="1"/>
          </p:cNvGraphicFramePr>
          <p:nvPr>
            <p:extLst/>
          </p:nvPr>
        </p:nvGraphicFramePr>
        <p:xfrm>
          <a:off x="5367617" y="4475634"/>
          <a:ext cx="5086002" cy="860182"/>
        </p:xfrm>
        <a:graphic>
          <a:graphicData uri="http://schemas.openxmlformats.org/presentationml/2006/ole">
            <mc:AlternateContent xmlns:mc="http://schemas.openxmlformats.org/markup-compatibility/2006">
              <mc:Choice xmlns:v="urn:schemas-microsoft-com:vml" Requires="v">
                <p:oleObj spid="_x0000_s12291" name="Equation" r:id="rId4" imgW="2831760" imgH="609480" progId="Equation.3">
                  <p:embed/>
                </p:oleObj>
              </mc:Choice>
              <mc:Fallback>
                <p:oleObj name="Equation" r:id="rId4" imgW="2831760" imgH="609480" progId="Equation.3">
                  <p:embed/>
                  <p:pic>
                    <p:nvPicPr>
                      <p:cNvPr id="0" name=""/>
                      <p:cNvPicPr/>
                      <p:nvPr/>
                    </p:nvPicPr>
                    <p:blipFill>
                      <a:blip r:embed="rId5"/>
                      <a:stretch>
                        <a:fillRect/>
                      </a:stretch>
                    </p:blipFill>
                    <p:spPr>
                      <a:xfrm>
                        <a:off x="5367617" y="4475634"/>
                        <a:ext cx="5086002" cy="860182"/>
                      </a:xfrm>
                      <a:prstGeom prst="rect">
                        <a:avLst/>
                      </a:prstGeom>
                    </p:spPr>
                  </p:pic>
                </p:oleObj>
              </mc:Fallback>
            </mc:AlternateContent>
          </a:graphicData>
        </a:graphic>
      </p:graphicFrame>
      <p:sp>
        <p:nvSpPr>
          <p:cNvPr id="5" name="TextBox 4"/>
          <p:cNvSpPr txBox="1"/>
          <p:nvPr/>
        </p:nvSpPr>
        <p:spPr>
          <a:xfrm>
            <a:off x="2167218" y="5625346"/>
            <a:ext cx="7394445" cy="369332"/>
          </a:xfrm>
          <a:prstGeom prst="rect">
            <a:avLst/>
          </a:prstGeom>
          <a:noFill/>
        </p:spPr>
        <p:txBody>
          <a:bodyPr wrap="square" rtlCol="0">
            <a:spAutoFit/>
          </a:bodyPr>
          <a:lstStyle/>
          <a:p>
            <a:pPr>
              <a:buFont typeface="Arial" pitchFamily="34" charset="0"/>
              <a:buChar char="•"/>
            </a:pPr>
            <a:r>
              <a:rPr lang="en-US" sz="900" i="1" dirty="0">
                <a:solidFill>
                  <a:schemeClr val="bg1"/>
                </a:solidFill>
              </a:rPr>
              <a:t> </a:t>
            </a:r>
            <a:r>
              <a:rPr lang="en-US" sz="900" b="1" i="1" dirty="0">
                <a:solidFill>
                  <a:schemeClr val="bg1"/>
                </a:solidFill>
              </a:rPr>
              <a:t>k</a:t>
            </a:r>
            <a:r>
              <a:rPr lang="en-US" sz="900" dirty="0">
                <a:solidFill>
                  <a:schemeClr val="bg1"/>
                </a:solidFill>
              </a:rPr>
              <a:t> is the number of known relation types (</a:t>
            </a:r>
            <a:r>
              <a:rPr lang="en-US" sz="900" b="1" i="1" dirty="0">
                <a:solidFill>
                  <a:schemeClr val="bg1"/>
                </a:solidFill>
              </a:rPr>
              <a:t>k=3</a:t>
            </a:r>
            <a:r>
              <a:rPr lang="en-US" sz="900" dirty="0">
                <a:solidFill>
                  <a:schemeClr val="bg1"/>
                </a:solidFill>
              </a:rPr>
              <a:t> in this study); </a:t>
            </a:r>
          </a:p>
          <a:p>
            <a:pPr>
              <a:buFont typeface="Arial" pitchFamily="34" charset="0"/>
              <a:buChar char="•"/>
            </a:pPr>
            <a:r>
              <a:rPr lang="en-US" sz="900" b="1" i="1" dirty="0">
                <a:solidFill>
                  <a:schemeClr val="bg1"/>
                </a:solidFill>
              </a:rPr>
              <a:t>N</a:t>
            </a:r>
            <a:r>
              <a:rPr lang="en-US" sz="900" dirty="0">
                <a:solidFill>
                  <a:schemeClr val="bg1"/>
                </a:solidFill>
              </a:rPr>
              <a:t> is the number of distinct drug-event pairs in knowledge base </a:t>
            </a:r>
            <a:r>
              <a:rPr lang="en-US" sz="900" b="1" i="1" dirty="0">
                <a:solidFill>
                  <a:schemeClr val="bg1"/>
                </a:solidFill>
              </a:rPr>
              <a:t>D</a:t>
            </a:r>
            <a:r>
              <a:rPr lang="en-US" sz="900" dirty="0">
                <a:solidFill>
                  <a:schemeClr val="bg1"/>
                </a:solidFill>
              </a:rPr>
              <a:t>; </a:t>
            </a:r>
            <a:r>
              <a:rPr lang="en-US" sz="900" b="1" i="1" dirty="0" err="1">
                <a:solidFill>
                  <a:schemeClr val="bg1"/>
                </a:solidFill>
              </a:rPr>
              <a:t>M</a:t>
            </a:r>
            <a:r>
              <a:rPr lang="en-US" sz="900" b="1" i="1" baseline="-25000" dirty="0" err="1">
                <a:solidFill>
                  <a:schemeClr val="bg1"/>
                </a:solidFill>
              </a:rPr>
              <a:t>i</a:t>
            </a:r>
            <a:r>
              <a:rPr lang="en-US" sz="900" b="1" i="1" baseline="-25000" dirty="0">
                <a:solidFill>
                  <a:schemeClr val="bg1"/>
                </a:solidFill>
              </a:rPr>
              <a:t> </a:t>
            </a:r>
            <a:r>
              <a:rPr lang="en-US" sz="900" dirty="0">
                <a:solidFill>
                  <a:schemeClr val="bg1"/>
                </a:solidFill>
              </a:rPr>
              <a:t>is the number of posts involving the </a:t>
            </a:r>
            <a:r>
              <a:rPr lang="en-US" sz="900" b="1" i="1" dirty="0" err="1">
                <a:solidFill>
                  <a:schemeClr val="bg1"/>
                </a:solidFill>
              </a:rPr>
              <a:t>i</a:t>
            </a:r>
            <a:r>
              <a:rPr lang="en-US" sz="900" b="1" dirty="0" err="1">
                <a:solidFill>
                  <a:schemeClr val="bg1"/>
                </a:solidFill>
              </a:rPr>
              <a:t>-th</a:t>
            </a:r>
            <a:r>
              <a:rPr lang="en-US" sz="900" dirty="0">
                <a:solidFill>
                  <a:schemeClr val="bg1"/>
                </a:solidFill>
              </a:rPr>
              <a:t> drug-event pair</a:t>
            </a:r>
          </a:p>
        </p:txBody>
      </p:sp>
    </p:spTree>
    <p:extLst>
      <p:ext uri="{BB962C8B-B14F-4D97-AF65-F5344CB8AC3E}">
        <p14:creationId xmlns:p14="http://schemas.microsoft.com/office/powerpoint/2010/main" val="3805682079"/>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Distant </a:t>
            </a:r>
            <a:r>
              <a:rPr lang="en-US" dirty="0"/>
              <a:t>Supervision </a:t>
            </a:r>
            <a:r>
              <a:rPr lang="en-US" dirty="0" smtClean="0"/>
              <a:t>– Iterative Learning</a:t>
            </a:r>
            <a:endParaRPr lang="en-US" dirty="0"/>
          </a:p>
        </p:txBody>
      </p:sp>
      <p:sp>
        <p:nvSpPr>
          <p:cNvPr id="4" name="Slide Number Placeholder 3"/>
          <p:cNvSpPr>
            <a:spLocks noGrp="1"/>
          </p:cNvSpPr>
          <p:nvPr>
            <p:ph type="sldNum" sz="quarter" idx="12"/>
          </p:nvPr>
        </p:nvSpPr>
        <p:spPr/>
        <p:txBody>
          <a:bodyPr/>
          <a:lstStyle/>
          <a:p>
            <a:fld id="{05B5E9C9-DF84-8840-B93A-577CD2CC80B0}" type="slidenum">
              <a:rPr lang="en-US" smtClean="0"/>
              <a:t>156</a:t>
            </a:fld>
            <a:endParaRPr lang="en-US"/>
          </a:p>
        </p:txBody>
      </p:sp>
      <p:grpSp>
        <p:nvGrpSpPr>
          <p:cNvPr id="3" name="Group 2"/>
          <p:cNvGrpSpPr/>
          <p:nvPr/>
        </p:nvGrpSpPr>
        <p:grpSpPr>
          <a:xfrm>
            <a:off x="2105741" y="2240370"/>
            <a:ext cx="3980277" cy="3243034"/>
            <a:chOff x="207815" y="1588860"/>
            <a:chExt cx="3980277" cy="3243033"/>
          </a:xfrm>
        </p:grpSpPr>
        <p:sp>
          <p:nvSpPr>
            <p:cNvPr id="7" name="Oval 6"/>
            <p:cNvSpPr/>
            <p:nvPr/>
          </p:nvSpPr>
          <p:spPr>
            <a:xfrm>
              <a:off x="1018310" y="2469573"/>
              <a:ext cx="533400" cy="40005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aseline="-25000" dirty="0"/>
                <a:t>1</a:t>
              </a:r>
            </a:p>
          </p:txBody>
        </p:sp>
        <p:sp>
          <p:nvSpPr>
            <p:cNvPr id="8" name="Oval 7"/>
            <p:cNvSpPr/>
            <p:nvPr/>
          </p:nvSpPr>
          <p:spPr>
            <a:xfrm>
              <a:off x="1932710" y="2469573"/>
              <a:ext cx="533400" cy="40005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aseline="-25000" dirty="0"/>
                <a:t>0</a:t>
              </a:r>
            </a:p>
          </p:txBody>
        </p:sp>
        <p:sp>
          <p:nvSpPr>
            <p:cNvPr id="9" name="Oval 8"/>
            <p:cNvSpPr/>
            <p:nvPr/>
          </p:nvSpPr>
          <p:spPr>
            <a:xfrm>
              <a:off x="2847110" y="2469573"/>
              <a:ext cx="533400" cy="40005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aseline="-25000" dirty="0"/>
                <a:t>1</a:t>
              </a:r>
            </a:p>
          </p:txBody>
        </p:sp>
        <p:sp>
          <p:nvSpPr>
            <p:cNvPr id="10" name="Oval 9"/>
            <p:cNvSpPr/>
            <p:nvPr/>
          </p:nvSpPr>
          <p:spPr>
            <a:xfrm>
              <a:off x="1018310" y="1898073"/>
              <a:ext cx="533400" cy="40005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100" i="1" baseline="-25000" dirty="0"/>
            </a:p>
          </p:txBody>
        </p:sp>
        <p:sp>
          <p:nvSpPr>
            <p:cNvPr id="11" name="Oval 10"/>
            <p:cNvSpPr/>
            <p:nvPr/>
          </p:nvSpPr>
          <p:spPr>
            <a:xfrm>
              <a:off x="1932710" y="1898073"/>
              <a:ext cx="533400" cy="40005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200" i="1" baseline="-25000" dirty="0"/>
            </a:p>
          </p:txBody>
        </p:sp>
        <p:sp>
          <p:nvSpPr>
            <p:cNvPr id="12" name="Oval 11"/>
            <p:cNvSpPr/>
            <p:nvPr/>
          </p:nvSpPr>
          <p:spPr>
            <a:xfrm>
              <a:off x="2847110" y="1898073"/>
              <a:ext cx="533400" cy="40005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200" i="1" baseline="-25000" dirty="0"/>
            </a:p>
          </p:txBody>
        </p:sp>
        <p:cxnSp>
          <p:nvCxnSpPr>
            <p:cNvPr id="13" name="Straight Arrow Connector 12"/>
            <p:cNvCxnSpPr>
              <a:stCxn id="10" idx="4"/>
              <a:endCxn id="7" idx="0"/>
            </p:cNvCxnSpPr>
            <p:nvPr/>
          </p:nvCxnSpPr>
          <p:spPr>
            <a:xfrm>
              <a:off x="1285010" y="2298123"/>
              <a:ext cx="0" cy="171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1" idx="4"/>
              <a:endCxn id="8" idx="0"/>
            </p:cNvCxnSpPr>
            <p:nvPr/>
          </p:nvCxnSpPr>
          <p:spPr>
            <a:xfrm>
              <a:off x="2199410" y="2298123"/>
              <a:ext cx="0" cy="171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2" idx="4"/>
              <a:endCxn id="9" idx="0"/>
            </p:cNvCxnSpPr>
            <p:nvPr/>
          </p:nvCxnSpPr>
          <p:spPr>
            <a:xfrm>
              <a:off x="3113810" y="2298123"/>
              <a:ext cx="0" cy="171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32509" y="1588860"/>
              <a:ext cx="3096491" cy="307777"/>
            </a:xfrm>
            <a:prstGeom prst="rect">
              <a:avLst/>
            </a:prstGeom>
            <a:noFill/>
          </p:spPr>
          <p:txBody>
            <a:bodyPr wrap="square" rtlCol="0">
              <a:spAutoFit/>
            </a:bodyPr>
            <a:lstStyle/>
            <a:p>
              <a:r>
                <a:rPr lang="en-US" sz="1400" dirty="0"/>
                <a:t>For entity pair (Avandia, heart attack)</a:t>
              </a:r>
            </a:p>
          </p:txBody>
        </p:sp>
        <p:sp>
          <p:nvSpPr>
            <p:cNvPr id="34" name="TextBox 33"/>
            <p:cNvSpPr txBox="1"/>
            <p:nvPr/>
          </p:nvSpPr>
          <p:spPr>
            <a:xfrm>
              <a:off x="863666" y="2412950"/>
              <a:ext cx="557641" cy="276999"/>
            </a:xfrm>
            <a:prstGeom prst="rect">
              <a:avLst/>
            </a:prstGeom>
            <a:noFill/>
          </p:spPr>
          <p:txBody>
            <a:bodyPr wrap="square" rtlCol="0">
              <a:spAutoFit/>
            </a:bodyPr>
            <a:lstStyle/>
            <a:p>
              <a:r>
                <a:rPr lang="en-US" sz="1200" dirty="0" err="1"/>
                <a:t>y</a:t>
              </a:r>
              <a:r>
                <a:rPr lang="en-US" sz="1200" baseline="-25000" dirty="0" err="1"/>
                <a:t>ADE</a:t>
              </a:r>
              <a:endParaRPr lang="en-US" sz="1200" baseline="-25000" dirty="0"/>
            </a:p>
          </p:txBody>
        </p:sp>
        <p:sp>
          <p:nvSpPr>
            <p:cNvPr id="35" name="TextBox 34"/>
            <p:cNvSpPr txBox="1"/>
            <p:nvPr/>
          </p:nvSpPr>
          <p:spPr>
            <a:xfrm>
              <a:off x="1789356" y="2419158"/>
              <a:ext cx="666571" cy="276999"/>
            </a:xfrm>
            <a:prstGeom prst="rect">
              <a:avLst/>
            </a:prstGeom>
            <a:noFill/>
          </p:spPr>
          <p:txBody>
            <a:bodyPr wrap="square" rtlCol="0">
              <a:spAutoFit/>
            </a:bodyPr>
            <a:lstStyle/>
            <a:p>
              <a:r>
                <a:rPr lang="en-US" sz="1200" dirty="0" err="1"/>
                <a:t>y</a:t>
              </a:r>
              <a:r>
                <a:rPr lang="en-US" sz="1200" baseline="-25000" dirty="0" err="1"/>
                <a:t>indication</a:t>
              </a:r>
              <a:endParaRPr lang="en-US" sz="1200" baseline="-25000" dirty="0"/>
            </a:p>
          </p:txBody>
        </p:sp>
        <p:sp>
          <p:nvSpPr>
            <p:cNvPr id="36" name="TextBox 35"/>
            <p:cNvSpPr txBox="1"/>
            <p:nvPr/>
          </p:nvSpPr>
          <p:spPr>
            <a:xfrm>
              <a:off x="2664576" y="2405497"/>
              <a:ext cx="815504" cy="276999"/>
            </a:xfrm>
            <a:prstGeom prst="rect">
              <a:avLst/>
            </a:prstGeom>
            <a:noFill/>
          </p:spPr>
          <p:txBody>
            <a:bodyPr wrap="square" rtlCol="0">
              <a:spAutoFit/>
            </a:bodyPr>
            <a:lstStyle/>
            <a:p>
              <a:r>
                <a:rPr lang="en-US" sz="1200" dirty="0" err="1"/>
                <a:t>y</a:t>
              </a:r>
              <a:r>
                <a:rPr lang="en-US" sz="1200" baseline="-25000" dirty="0" err="1"/>
                <a:t>No_relation</a:t>
              </a:r>
              <a:endParaRPr lang="en-US" sz="1200" baseline="-25000" dirty="0"/>
            </a:p>
          </p:txBody>
        </p:sp>
        <p:sp>
          <p:nvSpPr>
            <p:cNvPr id="37" name="Oval 36"/>
            <p:cNvSpPr/>
            <p:nvPr/>
          </p:nvSpPr>
          <p:spPr>
            <a:xfrm>
              <a:off x="1018310" y="3120261"/>
              <a:ext cx="533400" cy="40005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200" baseline="-25000" dirty="0"/>
            </a:p>
          </p:txBody>
        </p:sp>
        <p:sp>
          <p:nvSpPr>
            <p:cNvPr id="38" name="Oval 37"/>
            <p:cNvSpPr/>
            <p:nvPr/>
          </p:nvSpPr>
          <p:spPr>
            <a:xfrm>
              <a:off x="2847110" y="3093809"/>
              <a:ext cx="533400" cy="40005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i="1" baseline="-25000" dirty="0"/>
            </a:p>
          </p:txBody>
        </p:sp>
        <p:sp>
          <p:nvSpPr>
            <p:cNvPr id="39" name="Oval 38"/>
            <p:cNvSpPr/>
            <p:nvPr/>
          </p:nvSpPr>
          <p:spPr>
            <a:xfrm>
              <a:off x="1932710" y="3099480"/>
              <a:ext cx="533400" cy="40005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i="1" baseline="-25000" dirty="0"/>
            </a:p>
          </p:txBody>
        </p:sp>
        <p:sp>
          <p:nvSpPr>
            <p:cNvPr id="40" name="TextBox 39"/>
            <p:cNvSpPr txBox="1"/>
            <p:nvPr/>
          </p:nvSpPr>
          <p:spPr>
            <a:xfrm>
              <a:off x="457200" y="4062307"/>
              <a:ext cx="955525" cy="769441"/>
            </a:xfrm>
            <a:prstGeom prst="rect">
              <a:avLst/>
            </a:prstGeom>
            <a:noFill/>
            <a:ln w="9525">
              <a:solidFill>
                <a:schemeClr val="tx1"/>
              </a:solidFill>
              <a:prstDash val="sysDash"/>
            </a:ln>
          </p:spPr>
          <p:txBody>
            <a:bodyPr wrap="square" rtlCol="0">
              <a:spAutoFit/>
            </a:bodyPr>
            <a:lstStyle/>
            <a:p>
              <a:r>
                <a:rPr lang="en-US" sz="1100" dirty="0"/>
                <a:t>Avandia does cause heart attack. </a:t>
              </a:r>
            </a:p>
            <a:p>
              <a:r>
                <a:rPr lang="en-US" sz="1100" i="1" dirty="0"/>
                <a:t>          x</a:t>
              </a:r>
              <a:r>
                <a:rPr lang="en-US" sz="1100" i="1" baseline="-25000" dirty="0"/>
                <a:t>1</a:t>
              </a:r>
            </a:p>
          </p:txBody>
        </p:sp>
        <p:sp>
          <p:nvSpPr>
            <p:cNvPr id="41" name="TextBox 40"/>
            <p:cNvSpPr txBox="1"/>
            <p:nvPr/>
          </p:nvSpPr>
          <p:spPr>
            <a:xfrm>
              <a:off x="1516810" y="4059382"/>
              <a:ext cx="1385631" cy="769441"/>
            </a:xfrm>
            <a:prstGeom prst="rect">
              <a:avLst/>
            </a:prstGeom>
            <a:noFill/>
            <a:ln w="9525">
              <a:solidFill>
                <a:schemeClr val="tx1"/>
              </a:solidFill>
              <a:prstDash val="sysDash"/>
            </a:ln>
          </p:spPr>
          <p:txBody>
            <a:bodyPr wrap="square" rtlCol="0">
              <a:spAutoFit/>
            </a:bodyPr>
            <a:lstStyle/>
            <a:p>
              <a:r>
                <a:rPr lang="en-US" sz="1100" dirty="0"/>
                <a:t>Avandia is restricted due to an increased risk of heart attack.    </a:t>
              </a:r>
            </a:p>
            <a:p>
              <a:pPr algn="ctr"/>
              <a:r>
                <a:rPr lang="en-US" sz="1100" i="1" dirty="0"/>
                <a:t>x</a:t>
              </a:r>
              <a:r>
                <a:rPr lang="en-US" sz="1100" i="1" baseline="-25000" dirty="0"/>
                <a:t>2</a:t>
              </a:r>
            </a:p>
          </p:txBody>
        </p:sp>
        <p:sp>
          <p:nvSpPr>
            <p:cNvPr id="42" name="TextBox 41"/>
            <p:cNvSpPr txBox="1"/>
            <p:nvPr/>
          </p:nvSpPr>
          <p:spPr>
            <a:xfrm>
              <a:off x="2999131" y="4062452"/>
              <a:ext cx="1188961" cy="769441"/>
            </a:xfrm>
            <a:prstGeom prst="rect">
              <a:avLst/>
            </a:prstGeom>
            <a:noFill/>
            <a:ln w="9525">
              <a:solidFill>
                <a:schemeClr val="tx1"/>
              </a:solidFill>
              <a:prstDash val="sysDash"/>
            </a:ln>
          </p:spPr>
          <p:txBody>
            <a:bodyPr wrap="square" rtlCol="0">
              <a:spAutoFit/>
            </a:bodyPr>
            <a:lstStyle/>
            <a:p>
              <a:r>
                <a:rPr lang="en-US" sz="1100" dirty="0"/>
                <a:t>I didn’t have heart attack after using Avandia. </a:t>
              </a:r>
            </a:p>
            <a:p>
              <a:pPr algn="ctr"/>
              <a:r>
                <a:rPr lang="en-US" sz="1100" i="1" dirty="0"/>
                <a:t>x</a:t>
              </a:r>
              <a:r>
                <a:rPr lang="en-US" sz="1100" i="1" baseline="-25000" dirty="0"/>
                <a:t>3</a:t>
              </a:r>
            </a:p>
          </p:txBody>
        </p:sp>
        <p:sp>
          <p:nvSpPr>
            <p:cNvPr id="43" name="TextBox 42"/>
            <p:cNvSpPr txBox="1"/>
            <p:nvPr/>
          </p:nvSpPr>
          <p:spPr>
            <a:xfrm>
              <a:off x="1093397" y="3205745"/>
              <a:ext cx="616524" cy="276999"/>
            </a:xfrm>
            <a:prstGeom prst="rect">
              <a:avLst/>
            </a:prstGeom>
            <a:noFill/>
          </p:spPr>
          <p:txBody>
            <a:bodyPr wrap="square" rtlCol="0">
              <a:spAutoFit/>
            </a:bodyPr>
            <a:lstStyle/>
            <a:p>
              <a:r>
                <a:rPr lang="en-US" sz="1200" dirty="0"/>
                <a:t>ADE</a:t>
              </a:r>
            </a:p>
          </p:txBody>
        </p:sp>
        <p:sp>
          <p:nvSpPr>
            <p:cNvPr id="44" name="TextBox 43"/>
            <p:cNvSpPr txBox="1"/>
            <p:nvPr/>
          </p:nvSpPr>
          <p:spPr>
            <a:xfrm>
              <a:off x="2027392" y="3181093"/>
              <a:ext cx="616524" cy="276999"/>
            </a:xfrm>
            <a:prstGeom prst="rect">
              <a:avLst/>
            </a:prstGeom>
            <a:noFill/>
          </p:spPr>
          <p:txBody>
            <a:bodyPr wrap="square" rtlCol="0">
              <a:spAutoFit/>
            </a:bodyPr>
            <a:lstStyle/>
            <a:p>
              <a:r>
                <a:rPr lang="en-US" sz="1200" dirty="0"/>
                <a:t>ADE</a:t>
              </a:r>
            </a:p>
          </p:txBody>
        </p:sp>
        <p:sp>
          <p:nvSpPr>
            <p:cNvPr id="45" name="TextBox 44"/>
            <p:cNvSpPr txBox="1"/>
            <p:nvPr/>
          </p:nvSpPr>
          <p:spPr>
            <a:xfrm>
              <a:off x="2824958" y="3195989"/>
              <a:ext cx="616524" cy="346249"/>
            </a:xfrm>
            <a:prstGeom prst="rect">
              <a:avLst/>
            </a:prstGeom>
            <a:noFill/>
          </p:spPr>
          <p:txBody>
            <a:bodyPr wrap="square" rtlCol="0">
              <a:spAutoFit/>
            </a:bodyPr>
            <a:lstStyle/>
            <a:p>
              <a:r>
                <a:rPr lang="en-US" sz="825" dirty="0"/>
                <a:t>No relation</a:t>
              </a:r>
            </a:p>
          </p:txBody>
        </p:sp>
        <p:sp>
          <p:nvSpPr>
            <p:cNvPr id="46" name="TextBox 45"/>
            <p:cNvSpPr txBox="1"/>
            <p:nvPr/>
          </p:nvSpPr>
          <p:spPr>
            <a:xfrm>
              <a:off x="214745" y="3983182"/>
              <a:ext cx="304800" cy="369332"/>
            </a:xfrm>
            <a:prstGeom prst="rect">
              <a:avLst/>
            </a:prstGeom>
            <a:noFill/>
          </p:spPr>
          <p:txBody>
            <a:bodyPr wrap="square" rtlCol="0">
              <a:spAutoFit/>
            </a:bodyPr>
            <a:lstStyle/>
            <a:p>
              <a:r>
                <a:rPr lang="en-US" i="1" dirty="0"/>
                <a:t>X</a:t>
              </a:r>
            </a:p>
          </p:txBody>
        </p:sp>
        <p:sp>
          <p:nvSpPr>
            <p:cNvPr id="48" name="TextBox 47"/>
            <p:cNvSpPr txBox="1"/>
            <p:nvPr/>
          </p:nvSpPr>
          <p:spPr>
            <a:xfrm>
              <a:off x="211280" y="3160531"/>
              <a:ext cx="304800" cy="369332"/>
            </a:xfrm>
            <a:prstGeom prst="rect">
              <a:avLst/>
            </a:prstGeom>
            <a:noFill/>
          </p:spPr>
          <p:txBody>
            <a:bodyPr wrap="square" rtlCol="0">
              <a:spAutoFit/>
            </a:bodyPr>
            <a:lstStyle/>
            <a:p>
              <a:r>
                <a:rPr lang="en-US" i="1" dirty="0"/>
                <a:t>Z</a:t>
              </a:r>
            </a:p>
          </p:txBody>
        </p:sp>
        <p:sp>
          <p:nvSpPr>
            <p:cNvPr id="49" name="TextBox 48"/>
            <p:cNvSpPr txBox="1"/>
            <p:nvPr/>
          </p:nvSpPr>
          <p:spPr>
            <a:xfrm>
              <a:off x="214745" y="2525722"/>
              <a:ext cx="304800" cy="369332"/>
            </a:xfrm>
            <a:prstGeom prst="rect">
              <a:avLst/>
            </a:prstGeom>
            <a:noFill/>
          </p:spPr>
          <p:txBody>
            <a:bodyPr wrap="square" rtlCol="0">
              <a:spAutoFit/>
            </a:bodyPr>
            <a:lstStyle/>
            <a:p>
              <a:r>
                <a:rPr lang="en-US" i="1" dirty="0"/>
                <a:t>y</a:t>
              </a:r>
            </a:p>
          </p:txBody>
        </p:sp>
        <p:sp>
          <p:nvSpPr>
            <p:cNvPr id="50" name="TextBox 49"/>
            <p:cNvSpPr txBox="1"/>
            <p:nvPr/>
          </p:nvSpPr>
          <p:spPr>
            <a:xfrm>
              <a:off x="207815" y="1937061"/>
              <a:ext cx="304800" cy="369332"/>
            </a:xfrm>
            <a:prstGeom prst="rect">
              <a:avLst/>
            </a:prstGeom>
            <a:noFill/>
          </p:spPr>
          <p:txBody>
            <a:bodyPr wrap="square" rtlCol="0">
              <a:spAutoFit/>
            </a:bodyPr>
            <a:lstStyle/>
            <a:p>
              <a:r>
                <a:rPr lang="en-US" i="1" dirty="0"/>
                <a:t>w</a:t>
              </a:r>
            </a:p>
          </p:txBody>
        </p:sp>
        <p:cxnSp>
          <p:nvCxnSpPr>
            <p:cNvPr id="55" name="Straight Arrow Connector 54"/>
            <p:cNvCxnSpPr>
              <a:stCxn id="37" idx="0"/>
              <a:endCxn id="7" idx="4"/>
            </p:cNvCxnSpPr>
            <p:nvPr/>
          </p:nvCxnSpPr>
          <p:spPr>
            <a:xfrm flipV="1">
              <a:off x="1285010" y="2869623"/>
              <a:ext cx="0" cy="250638"/>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37" idx="0"/>
              <a:endCxn id="8" idx="3"/>
            </p:cNvCxnSpPr>
            <p:nvPr/>
          </p:nvCxnSpPr>
          <p:spPr>
            <a:xfrm flipV="1">
              <a:off x="1285010" y="2811037"/>
              <a:ext cx="725815" cy="309224"/>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37" idx="0"/>
              <a:endCxn id="9" idx="3"/>
            </p:cNvCxnSpPr>
            <p:nvPr/>
          </p:nvCxnSpPr>
          <p:spPr>
            <a:xfrm flipV="1">
              <a:off x="1285010" y="2811037"/>
              <a:ext cx="1640215" cy="309224"/>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39" idx="0"/>
              <a:endCxn id="8" idx="4"/>
            </p:cNvCxnSpPr>
            <p:nvPr/>
          </p:nvCxnSpPr>
          <p:spPr>
            <a:xfrm flipV="1">
              <a:off x="2199410" y="2869623"/>
              <a:ext cx="0" cy="229857"/>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39" idx="0"/>
              <a:endCxn id="7" idx="5"/>
            </p:cNvCxnSpPr>
            <p:nvPr/>
          </p:nvCxnSpPr>
          <p:spPr>
            <a:xfrm flipH="1" flipV="1">
              <a:off x="1473595" y="2811037"/>
              <a:ext cx="725815" cy="288443"/>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stCxn id="39" idx="0"/>
              <a:endCxn id="9" idx="3"/>
            </p:cNvCxnSpPr>
            <p:nvPr/>
          </p:nvCxnSpPr>
          <p:spPr>
            <a:xfrm flipV="1">
              <a:off x="2199410" y="2811037"/>
              <a:ext cx="725815" cy="288443"/>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38" idx="0"/>
              <a:endCxn id="9" idx="4"/>
            </p:cNvCxnSpPr>
            <p:nvPr/>
          </p:nvCxnSpPr>
          <p:spPr>
            <a:xfrm flipV="1">
              <a:off x="3113810" y="2869623"/>
              <a:ext cx="0" cy="224186"/>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38" idx="0"/>
              <a:endCxn id="8" idx="5"/>
            </p:cNvCxnSpPr>
            <p:nvPr/>
          </p:nvCxnSpPr>
          <p:spPr>
            <a:xfrm flipH="1" flipV="1">
              <a:off x="2387995" y="2811037"/>
              <a:ext cx="725815" cy="282772"/>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stCxn id="38" idx="0"/>
              <a:endCxn id="7" idx="5"/>
            </p:cNvCxnSpPr>
            <p:nvPr/>
          </p:nvCxnSpPr>
          <p:spPr>
            <a:xfrm flipH="1" flipV="1">
              <a:off x="1473595" y="2811037"/>
              <a:ext cx="1640215" cy="282772"/>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73" name="Oval 72"/>
            <p:cNvSpPr/>
            <p:nvPr/>
          </p:nvSpPr>
          <p:spPr>
            <a:xfrm>
              <a:off x="1401709" y="3606723"/>
              <a:ext cx="534946" cy="38314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dirty="0" err="1"/>
                <a:t>W</a:t>
              </a:r>
              <a:r>
                <a:rPr lang="en-US" sz="1200" baseline="-25000" dirty="0" err="1"/>
                <a:t>z</a:t>
              </a:r>
              <a:endParaRPr lang="en-US" sz="1200" baseline="-25000" dirty="0"/>
            </a:p>
          </p:txBody>
        </p:sp>
        <p:cxnSp>
          <p:nvCxnSpPr>
            <p:cNvPr id="75" name="Straight Arrow Connector 74"/>
            <p:cNvCxnSpPr>
              <a:stCxn id="40" idx="0"/>
              <a:endCxn id="37" idx="4"/>
            </p:cNvCxnSpPr>
            <p:nvPr/>
          </p:nvCxnSpPr>
          <p:spPr>
            <a:xfrm flipV="1">
              <a:off x="934963" y="3520310"/>
              <a:ext cx="350047" cy="541997"/>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a:stCxn id="41" idx="0"/>
              <a:endCxn id="39" idx="4"/>
            </p:cNvCxnSpPr>
            <p:nvPr/>
          </p:nvCxnSpPr>
          <p:spPr>
            <a:xfrm flipH="1" flipV="1">
              <a:off x="2199410" y="3499529"/>
              <a:ext cx="10216" cy="559853"/>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a:stCxn id="42" idx="0"/>
              <a:endCxn id="38" idx="4"/>
            </p:cNvCxnSpPr>
            <p:nvPr/>
          </p:nvCxnSpPr>
          <p:spPr>
            <a:xfrm flipH="1" flipV="1">
              <a:off x="3113810" y="3493858"/>
              <a:ext cx="479802" cy="568594"/>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a:stCxn id="73" idx="1"/>
              <a:endCxn id="37" idx="4"/>
            </p:cNvCxnSpPr>
            <p:nvPr/>
          </p:nvCxnSpPr>
          <p:spPr>
            <a:xfrm flipH="1" flipV="1">
              <a:off x="1285010" y="3520311"/>
              <a:ext cx="195040" cy="142522"/>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a:stCxn id="73" idx="7"/>
              <a:endCxn id="39" idx="4"/>
            </p:cNvCxnSpPr>
            <p:nvPr/>
          </p:nvCxnSpPr>
          <p:spPr>
            <a:xfrm flipV="1">
              <a:off x="1858314" y="3499530"/>
              <a:ext cx="341096" cy="163303"/>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a:stCxn id="73" idx="7"/>
              <a:endCxn id="38" idx="4"/>
            </p:cNvCxnSpPr>
            <p:nvPr/>
          </p:nvCxnSpPr>
          <p:spPr>
            <a:xfrm flipV="1">
              <a:off x="1858314" y="3493859"/>
              <a:ext cx="1255496" cy="168974"/>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849852" y="3306725"/>
              <a:ext cx="354608" cy="261610"/>
            </a:xfrm>
            <a:prstGeom prst="rect">
              <a:avLst/>
            </a:prstGeom>
            <a:noFill/>
          </p:spPr>
          <p:txBody>
            <a:bodyPr wrap="square" rtlCol="0">
              <a:spAutoFit/>
            </a:bodyPr>
            <a:lstStyle/>
            <a:p>
              <a:r>
                <a:rPr lang="en-US" sz="1100" dirty="0"/>
                <a:t>z</a:t>
              </a:r>
              <a:r>
                <a:rPr lang="en-US" sz="1100" baseline="-25000" dirty="0"/>
                <a:t>1</a:t>
              </a:r>
            </a:p>
          </p:txBody>
        </p:sp>
        <p:sp>
          <p:nvSpPr>
            <p:cNvPr id="97" name="TextBox 96"/>
            <p:cNvSpPr txBox="1"/>
            <p:nvPr/>
          </p:nvSpPr>
          <p:spPr>
            <a:xfrm>
              <a:off x="1743381" y="3278315"/>
              <a:ext cx="354608" cy="261610"/>
            </a:xfrm>
            <a:prstGeom prst="rect">
              <a:avLst/>
            </a:prstGeom>
            <a:noFill/>
          </p:spPr>
          <p:txBody>
            <a:bodyPr wrap="square" rtlCol="0">
              <a:spAutoFit/>
            </a:bodyPr>
            <a:lstStyle/>
            <a:p>
              <a:r>
                <a:rPr lang="en-US" sz="1100" dirty="0"/>
                <a:t>z</a:t>
              </a:r>
              <a:r>
                <a:rPr lang="en-US" sz="1100" baseline="-25000" dirty="0"/>
                <a:t>2</a:t>
              </a:r>
            </a:p>
          </p:txBody>
        </p:sp>
        <p:sp>
          <p:nvSpPr>
            <p:cNvPr id="98" name="TextBox 97"/>
            <p:cNvSpPr txBox="1"/>
            <p:nvPr/>
          </p:nvSpPr>
          <p:spPr>
            <a:xfrm>
              <a:off x="2703708" y="3300605"/>
              <a:ext cx="354608" cy="261610"/>
            </a:xfrm>
            <a:prstGeom prst="rect">
              <a:avLst/>
            </a:prstGeom>
            <a:noFill/>
          </p:spPr>
          <p:txBody>
            <a:bodyPr wrap="square" rtlCol="0">
              <a:spAutoFit/>
            </a:bodyPr>
            <a:lstStyle/>
            <a:p>
              <a:r>
                <a:rPr lang="en-US" sz="1100" dirty="0"/>
                <a:t>z</a:t>
              </a:r>
              <a:r>
                <a:rPr lang="en-US" sz="1100" baseline="-25000" dirty="0"/>
                <a:t>3</a:t>
              </a:r>
            </a:p>
          </p:txBody>
        </p:sp>
        <p:sp>
          <p:nvSpPr>
            <p:cNvPr id="99" name="TextBox 98"/>
            <p:cNvSpPr txBox="1"/>
            <p:nvPr/>
          </p:nvSpPr>
          <p:spPr>
            <a:xfrm>
              <a:off x="1037549" y="1971951"/>
              <a:ext cx="548795" cy="261610"/>
            </a:xfrm>
            <a:prstGeom prst="rect">
              <a:avLst/>
            </a:prstGeom>
            <a:noFill/>
          </p:spPr>
          <p:txBody>
            <a:bodyPr wrap="square" rtlCol="0">
              <a:spAutoFit/>
            </a:bodyPr>
            <a:lstStyle/>
            <a:p>
              <a:r>
                <a:rPr lang="en-US" sz="1100" i="1" dirty="0"/>
                <a:t>W</a:t>
              </a:r>
              <a:r>
                <a:rPr lang="en-US" sz="1100" i="1" baseline="-25000" dirty="0"/>
                <a:t>ADE</a:t>
              </a:r>
            </a:p>
          </p:txBody>
        </p:sp>
        <p:sp>
          <p:nvSpPr>
            <p:cNvPr id="100" name="TextBox 99"/>
            <p:cNvSpPr txBox="1"/>
            <p:nvPr/>
          </p:nvSpPr>
          <p:spPr>
            <a:xfrm>
              <a:off x="1943184" y="1965170"/>
              <a:ext cx="637227" cy="374461"/>
            </a:xfrm>
            <a:prstGeom prst="rect">
              <a:avLst/>
            </a:prstGeom>
            <a:noFill/>
          </p:spPr>
          <p:txBody>
            <a:bodyPr wrap="square" rtlCol="0">
              <a:spAutoFit/>
            </a:bodyPr>
            <a:lstStyle/>
            <a:p>
              <a:r>
                <a:rPr lang="en-US" sz="1100" i="1" dirty="0" err="1"/>
                <a:t>W</a:t>
              </a:r>
              <a:r>
                <a:rPr lang="en-US" sz="1100" i="1" baseline="-25000" dirty="0" err="1"/>
                <a:t>Indication</a:t>
              </a:r>
              <a:endParaRPr lang="en-US" sz="1100" i="1" baseline="-25000" dirty="0"/>
            </a:p>
          </p:txBody>
        </p:sp>
        <p:sp>
          <p:nvSpPr>
            <p:cNvPr id="101" name="TextBox 100"/>
            <p:cNvSpPr txBox="1"/>
            <p:nvPr/>
          </p:nvSpPr>
          <p:spPr>
            <a:xfrm>
              <a:off x="2772063" y="1951378"/>
              <a:ext cx="726298" cy="374461"/>
            </a:xfrm>
            <a:prstGeom prst="rect">
              <a:avLst/>
            </a:prstGeom>
            <a:noFill/>
          </p:spPr>
          <p:txBody>
            <a:bodyPr wrap="square" rtlCol="0">
              <a:spAutoFit/>
            </a:bodyPr>
            <a:lstStyle/>
            <a:p>
              <a:r>
                <a:rPr lang="en-US" sz="1100" i="1" dirty="0" err="1"/>
                <a:t>W</a:t>
              </a:r>
              <a:r>
                <a:rPr lang="en-US" sz="1100" i="1" baseline="-25000" dirty="0" err="1"/>
                <a:t>no_relation</a:t>
              </a:r>
              <a:endParaRPr lang="en-US" sz="1100" i="1" baseline="-25000" dirty="0"/>
            </a:p>
          </p:txBody>
        </p:sp>
      </p:grpSp>
      <p:sp>
        <p:nvSpPr>
          <p:cNvPr id="102" name="Content Placeholder 2"/>
          <p:cNvSpPr>
            <a:spLocks noGrp="1"/>
          </p:cNvSpPr>
          <p:nvPr>
            <p:ph idx="1"/>
          </p:nvPr>
        </p:nvSpPr>
        <p:spPr>
          <a:xfrm>
            <a:off x="6041675" y="2248108"/>
            <a:ext cx="4383414" cy="3394472"/>
          </a:xfrm>
        </p:spPr>
        <p:txBody>
          <a:bodyPr>
            <a:normAutofit/>
          </a:bodyPr>
          <a:lstStyle/>
          <a:p>
            <a:pPr marL="0" indent="0">
              <a:buNone/>
            </a:pPr>
            <a:r>
              <a:rPr lang="en-US" sz="1800" dirty="0"/>
              <a:t>Example of instantiation for the pair of entities (Avandia, heart attack)</a:t>
            </a:r>
          </a:p>
          <a:p>
            <a:r>
              <a:rPr lang="en-US" sz="1350" dirty="0"/>
              <a:t>Allows multiple relations for the same entity pair (Avandia, heart attack)</a:t>
            </a:r>
          </a:p>
          <a:p>
            <a:r>
              <a:rPr lang="en-US" sz="1350" i="1" dirty="0"/>
              <a:t>x</a:t>
            </a:r>
            <a:r>
              <a:rPr lang="en-US" sz="1350" i="1" baseline="-25000" dirty="0"/>
              <a:t>i </a:t>
            </a:r>
            <a:r>
              <a:rPr lang="en-US" sz="1350" i="1" dirty="0"/>
              <a:t>: </a:t>
            </a:r>
            <a:r>
              <a:rPr lang="en-US" sz="1350" dirty="0"/>
              <a:t>a sentence containing the entity pair (Avandia, heart attack)</a:t>
            </a:r>
          </a:p>
          <a:p>
            <a:r>
              <a:rPr lang="en-US" sz="1350" i="1" dirty="0" err="1"/>
              <a:t>y</a:t>
            </a:r>
            <a:r>
              <a:rPr lang="en-US" sz="1350" i="1" baseline="-25000" dirty="0" err="1"/>
              <a:t>r</a:t>
            </a:r>
            <a:r>
              <a:rPr lang="en-US" sz="1350" i="1" dirty="0"/>
              <a:t>: </a:t>
            </a:r>
            <a:r>
              <a:rPr lang="en-US" sz="1350" dirty="0"/>
              <a:t>1 if the relation classification indicates the pair with relation </a:t>
            </a:r>
            <a:r>
              <a:rPr lang="en-US" sz="1350" i="1" dirty="0"/>
              <a:t> r, 0 </a:t>
            </a:r>
            <a:r>
              <a:rPr lang="en-US" sz="1350" dirty="0"/>
              <a:t>otherwise</a:t>
            </a:r>
            <a:endParaRPr lang="en-US" sz="1350" i="1" dirty="0"/>
          </a:p>
          <a:p>
            <a:r>
              <a:rPr lang="en-US" sz="1350" i="1" dirty="0" err="1"/>
              <a:t>Z</a:t>
            </a:r>
            <a:r>
              <a:rPr lang="en-US" sz="1350" i="1" baseline="-25000" dirty="0" err="1"/>
              <a:t>i</a:t>
            </a:r>
            <a:r>
              <a:rPr lang="en-US" sz="1350" i="1" baseline="-25000" dirty="0"/>
              <a:t> </a:t>
            </a:r>
            <a:r>
              <a:rPr lang="en-US" sz="1350" dirty="0"/>
              <a:t>: the relation expressed by sentence </a:t>
            </a:r>
            <a:r>
              <a:rPr lang="en-US" sz="1350" i="1" dirty="0"/>
              <a:t>x</a:t>
            </a:r>
            <a:r>
              <a:rPr lang="en-US" sz="1350" i="1" baseline="-25000" dirty="0"/>
              <a:t>i</a:t>
            </a:r>
          </a:p>
          <a:p>
            <a:endParaRPr lang="en-US" sz="2100" dirty="0"/>
          </a:p>
        </p:txBody>
      </p:sp>
    </p:spTree>
    <p:extLst>
      <p:ext uri="{BB962C8B-B14F-4D97-AF65-F5344CB8AC3E}">
        <p14:creationId xmlns:p14="http://schemas.microsoft.com/office/powerpoint/2010/main" val="3154797428"/>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Evaluation</a:t>
            </a:r>
            <a:endParaRPr lang="en-US" dirty="0"/>
          </a:p>
        </p:txBody>
      </p:sp>
      <p:sp>
        <p:nvSpPr>
          <p:cNvPr id="9" name="Content Placeholder 8"/>
          <p:cNvSpPr>
            <a:spLocks noGrp="1"/>
          </p:cNvSpPr>
          <p:nvPr>
            <p:ph idx="1"/>
          </p:nvPr>
        </p:nvSpPr>
        <p:spPr>
          <a:xfrm>
            <a:off x="2066815" y="2437037"/>
            <a:ext cx="4421393" cy="3017520"/>
          </a:xfrm>
        </p:spPr>
        <p:txBody>
          <a:bodyPr>
            <a:normAutofit/>
          </a:bodyPr>
          <a:lstStyle/>
          <a:p>
            <a:r>
              <a:rPr lang="en-US" sz="1800" dirty="0"/>
              <a:t>Experiment 2: the performance of our proposed model as compared to other baseline distant supervision models with different assumptions </a:t>
            </a:r>
          </a:p>
          <a:p>
            <a:pPr lvl="1"/>
            <a:r>
              <a:rPr lang="en-US" sz="1800" dirty="0"/>
              <a:t>Baselines</a:t>
            </a:r>
          </a:p>
          <a:p>
            <a:pPr lvl="2"/>
            <a:r>
              <a:rPr lang="en-US" sz="1500" dirty="0"/>
              <a:t>Single instance single label model (SISL) (</a:t>
            </a:r>
            <a:r>
              <a:rPr lang="en-US" sz="1500" dirty="0" err="1"/>
              <a:t>Mintz</a:t>
            </a:r>
            <a:r>
              <a:rPr lang="en-US" sz="1500" dirty="0"/>
              <a:t> et al.2009) </a:t>
            </a:r>
          </a:p>
          <a:p>
            <a:pPr lvl="2"/>
            <a:r>
              <a:rPr lang="en-US" sz="1500" dirty="0"/>
              <a:t>Multi-instance single label model (MISL) (Hoffmann et al. 2011; </a:t>
            </a:r>
            <a:r>
              <a:rPr lang="en-US" sz="1500" dirty="0">
                <a:latin typeface="Calibri" panose="020F0502020204030204" pitchFamily="34" charset="0"/>
              </a:rPr>
              <a:t>Takamatsu et al. 2012</a:t>
            </a:r>
            <a:r>
              <a:rPr lang="en-US" sz="1500" dirty="0"/>
              <a:t>)</a:t>
            </a:r>
          </a:p>
          <a:p>
            <a:pPr lvl="3"/>
            <a:endParaRPr lang="en-US" sz="1200" dirty="0"/>
          </a:p>
          <a:p>
            <a:endParaRPr lang="en-US" sz="2100" dirty="0"/>
          </a:p>
        </p:txBody>
      </p:sp>
      <p:sp>
        <p:nvSpPr>
          <p:cNvPr id="7" name="Slide Number Placeholder 6"/>
          <p:cNvSpPr>
            <a:spLocks noGrp="1"/>
          </p:cNvSpPr>
          <p:nvPr>
            <p:ph type="sldNum" sz="quarter" idx="12"/>
          </p:nvPr>
        </p:nvSpPr>
        <p:spPr/>
        <p:txBody>
          <a:bodyPr/>
          <a:lstStyle/>
          <a:p>
            <a:fld id="{5BF0D85B-BADF-4FE9-AEA4-EFBEADBE7F7E}" type="slidenum">
              <a:rPr lang="en-US" smtClean="0"/>
              <a:t>157</a:t>
            </a:fld>
            <a:endParaRPr lang="en-US"/>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2044" y="2293412"/>
            <a:ext cx="3819780" cy="2316300"/>
          </a:xfrm>
          <a:prstGeom prst="rect">
            <a:avLst/>
          </a:prstGeom>
        </p:spPr>
      </p:pic>
      <p:sp>
        <p:nvSpPr>
          <p:cNvPr id="12" name="Content Placeholder 7"/>
          <p:cNvSpPr txBox="1">
            <a:spLocks/>
          </p:cNvSpPr>
          <p:nvPr/>
        </p:nvSpPr>
        <p:spPr>
          <a:xfrm>
            <a:off x="6736528" y="4656044"/>
            <a:ext cx="3774590" cy="784412"/>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500" dirty="0">
                <a:solidFill>
                  <a:schemeClr val="tx1"/>
                </a:solidFill>
              </a:rPr>
              <a:t>Our model fits the social media ADE extraction context better than other baseline models</a:t>
            </a:r>
          </a:p>
        </p:txBody>
      </p:sp>
    </p:spTree>
    <p:extLst>
      <p:ext uri="{BB962C8B-B14F-4D97-AF65-F5344CB8AC3E}">
        <p14:creationId xmlns:p14="http://schemas.microsoft.com/office/powerpoint/2010/main" val="31639621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Autofit/>
          </a:bodyPr>
          <a:lstStyle/>
          <a:p>
            <a:r>
              <a:rPr lang="en-US" sz="3000" dirty="0"/>
              <a:t>A Deep Learning Approach for Recognizing </a:t>
            </a:r>
            <a:r>
              <a:rPr lang="en-US" sz="3000" u="sng" dirty="0"/>
              <a:t>Activity of Daily Living</a:t>
            </a:r>
            <a:r>
              <a:rPr lang="en-US" sz="3000" dirty="0"/>
              <a:t> (ADL) for Senior Care: Exploiting Interaction Dependency and Temporal Pattern</a:t>
            </a:r>
            <a:br>
              <a:rPr lang="en-US" sz="3000" dirty="0"/>
            </a:br>
            <a:r>
              <a:rPr lang="en-US" sz="3000" dirty="0"/>
              <a:t/>
            </a:r>
            <a:br>
              <a:rPr lang="en-US" sz="3000" dirty="0"/>
            </a:br>
            <a:r>
              <a:rPr lang="en-US" sz="2800" dirty="0"/>
              <a:t>Hongyi Zhu, U Arizona</a:t>
            </a:r>
          </a:p>
        </p:txBody>
      </p:sp>
      <p:sp>
        <p:nvSpPr>
          <p:cNvPr id="4" name="灯片编号占位符 3"/>
          <p:cNvSpPr>
            <a:spLocks noGrp="1"/>
          </p:cNvSpPr>
          <p:nvPr>
            <p:ph type="sldNum" sz="quarter" idx="12"/>
          </p:nvPr>
        </p:nvSpPr>
        <p:spPr/>
        <p:txBody>
          <a:bodyPr/>
          <a:lstStyle/>
          <a:p>
            <a:fld id="{9DB6F104-8E13-4314-9B43-5C48409DA229}" type="slidenum">
              <a:rPr lang="en-US" smtClean="0"/>
              <a:t>158</a:t>
            </a:fld>
            <a:endParaRPr lang="en-US" dirty="0"/>
          </a:p>
        </p:txBody>
      </p:sp>
    </p:spTree>
    <p:extLst>
      <p:ext uri="{BB962C8B-B14F-4D97-AF65-F5344CB8AC3E}">
        <p14:creationId xmlns:p14="http://schemas.microsoft.com/office/powerpoint/2010/main" val="4162762092"/>
      </p:ext>
    </p:extLst>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sz="2700" dirty="0"/>
              <a:t>Literature Review – Deep Learning Approaches for ADLR</a:t>
            </a:r>
          </a:p>
        </p:txBody>
      </p:sp>
      <p:sp>
        <p:nvSpPr>
          <p:cNvPr id="3" name="内容占位符 2"/>
          <p:cNvSpPr>
            <a:spLocks noGrp="1"/>
          </p:cNvSpPr>
          <p:nvPr>
            <p:ph idx="1"/>
          </p:nvPr>
        </p:nvSpPr>
        <p:spPr>
          <a:xfrm>
            <a:off x="2152652" y="2226469"/>
            <a:ext cx="6242417" cy="3263504"/>
          </a:xfrm>
        </p:spPr>
        <p:txBody>
          <a:bodyPr>
            <a:normAutofit fontScale="70000" lnSpcReduction="20000"/>
          </a:bodyPr>
          <a:lstStyle/>
          <a:p>
            <a:r>
              <a:rPr lang="en-US" dirty="0" smtClean="0"/>
              <a:t>Using CNN in ADLR requires a design different from regular medical image analysis context.</a:t>
            </a:r>
          </a:p>
          <a:p>
            <a:pPr lvl="1"/>
            <a:r>
              <a:rPr lang="en-US" dirty="0" smtClean="0"/>
              <a:t>In </a:t>
            </a:r>
            <a:r>
              <a:rPr lang="en-US" dirty="0"/>
              <a:t>medical image </a:t>
            </a:r>
            <a:r>
              <a:rPr lang="en-US" dirty="0" smtClean="0"/>
              <a:t>analysis, the two dimensions of the 2D image data is homogeneous. </a:t>
            </a:r>
            <a:r>
              <a:rPr lang="en-US" dirty="0"/>
              <a:t>(Fig. 2a)</a:t>
            </a:r>
          </a:p>
          <a:p>
            <a:pPr lvl="2"/>
            <a:r>
              <a:rPr lang="en-US" dirty="0" smtClean="0"/>
              <a:t>Each pixel has spatial local dependencies in both dimensions, denoting visual patterns. </a:t>
            </a:r>
          </a:p>
          <a:p>
            <a:pPr lvl="1"/>
            <a:r>
              <a:rPr lang="en-US" dirty="0" smtClean="0"/>
              <a:t>The two dimensions of sensor data is heterogeneous.</a:t>
            </a:r>
          </a:p>
          <a:p>
            <a:pPr lvl="2"/>
            <a:r>
              <a:rPr lang="en-US" dirty="0" smtClean="0"/>
              <a:t>Temporal local dependencies within the same axis, denoting temporal patterns</a:t>
            </a:r>
          </a:p>
          <a:p>
            <a:pPr lvl="2"/>
            <a:r>
              <a:rPr lang="en-US" dirty="0" smtClean="0"/>
              <a:t>Cross-axial local dependencies across axes, denoting sensor correlations/interactions</a:t>
            </a:r>
          </a:p>
          <a:p>
            <a:pPr lvl="1"/>
            <a:endParaRPr lang="en-US" dirty="0" smtClean="0"/>
          </a:p>
          <a:p>
            <a:r>
              <a:rPr lang="en-US" dirty="0" smtClean="0"/>
              <a:t>Table 2 summarizes </a:t>
            </a:r>
            <a:r>
              <a:rPr lang="en-US" dirty="0"/>
              <a:t>selected </a:t>
            </a:r>
            <a:r>
              <a:rPr lang="en-US" dirty="0" smtClean="0"/>
              <a:t>ADLR </a:t>
            </a:r>
            <a:r>
              <a:rPr lang="en-US" dirty="0"/>
              <a:t>literature utilizing various </a:t>
            </a:r>
            <a:r>
              <a:rPr lang="en-US" dirty="0" smtClean="0"/>
              <a:t>deep learning approaches. </a:t>
            </a:r>
            <a:endParaRPr lang="en-US" dirty="0"/>
          </a:p>
          <a:p>
            <a:endParaRPr lang="en-US" dirty="0"/>
          </a:p>
          <a:p>
            <a:endParaRPr lang="en-US" dirty="0"/>
          </a:p>
          <a:p>
            <a:endParaRPr lang="en-US" dirty="0"/>
          </a:p>
        </p:txBody>
      </p:sp>
      <p:sp>
        <p:nvSpPr>
          <p:cNvPr id="4" name="灯片编号占位符 3"/>
          <p:cNvSpPr>
            <a:spLocks noGrp="1"/>
          </p:cNvSpPr>
          <p:nvPr>
            <p:ph type="sldNum" sz="quarter" idx="12"/>
          </p:nvPr>
        </p:nvSpPr>
        <p:spPr/>
        <p:txBody>
          <a:bodyPr/>
          <a:lstStyle/>
          <a:p>
            <a:fld id="{9DB6F104-8E13-4314-9B43-5C48409DA229}" type="slidenum">
              <a:rPr lang="en-US" smtClean="0"/>
              <a:t>159</a:t>
            </a:fld>
            <a:endParaRPr lang="en-US"/>
          </a:p>
        </p:txBody>
      </p:sp>
      <p:pic>
        <p:nvPicPr>
          <p:cNvPr id="1026" name="Picture 2" descr="Image result for 深度学习 糖尿病 视网膜"/>
          <p:cNvPicPr>
            <a:picLocks noChangeAspect="1" noChangeArrowheads="1"/>
          </p:cNvPicPr>
          <p:nvPr/>
        </p:nvPicPr>
        <p:blipFill rotWithShape="1">
          <a:blip r:embed="rId2">
            <a:extLst>
              <a:ext uri="{28A0092B-C50C-407E-A947-70E740481C1C}">
                <a14:useLocalDpi xmlns:a14="http://schemas.microsoft.com/office/drawing/2010/main" val="0"/>
              </a:ext>
            </a:extLst>
          </a:blip>
          <a:srcRect l="47686" t="14186" r="3504" b="16008"/>
          <a:stretch/>
        </p:blipFill>
        <p:spPr bwMode="auto">
          <a:xfrm>
            <a:off x="8620775" y="2153976"/>
            <a:ext cx="1906277" cy="15250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alk 1. Three-axis accelerometer sensor dat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10" t="18541" r="19653" b="5524"/>
          <a:stretch/>
        </p:blipFill>
        <p:spPr bwMode="auto">
          <a:xfrm>
            <a:off x="8316685" y="4199913"/>
            <a:ext cx="2210366" cy="1525021"/>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8705671" y="3677814"/>
            <a:ext cx="1783180" cy="300082"/>
          </a:xfrm>
          <a:prstGeom prst="rect">
            <a:avLst/>
          </a:prstGeom>
          <a:noFill/>
        </p:spPr>
        <p:txBody>
          <a:bodyPr wrap="none" rtlCol="0">
            <a:spAutoFit/>
          </a:bodyPr>
          <a:lstStyle/>
          <a:p>
            <a:r>
              <a:rPr lang="en-US" sz="1350" b="1" dirty="0"/>
              <a:t>Fig. 2a. Medical Image</a:t>
            </a:r>
          </a:p>
        </p:txBody>
      </p:sp>
      <p:sp>
        <p:nvSpPr>
          <p:cNvPr id="10" name="文本框 9"/>
          <p:cNvSpPr txBox="1"/>
          <p:nvPr/>
        </p:nvSpPr>
        <p:spPr>
          <a:xfrm>
            <a:off x="8478159" y="5720973"/>
            <a:ext cx="1598451" cy="300082"/>
          </a:xfrm>
          <a:prstGeom prst="rect">
            <a:avLst/>
          </a:prstGeom>
          <a:noFill/>
        </p:spPr>
        <p:txBody>
          <a:bodyPr wrap="none" rtlCol="0">
            <a:spAutoFit/>
          </a:bodyPr>
          <a:lstStyle/>
          <a:p>
            <a:r>
              <a:rPr lang="en-US" sz="1350" b="1" dirty="0"/>
              <a:t>Fig. 2b. Sensor Data</a:t>
            </a:r>
          </a:p>
        </p:txBody>
      </p:sp>
      <p:sp>
        <p:nvSpPr>
          <p:cNvPr id="7" name="矩形 6"/>
          <p:cNvSpPr/>
          <p:nvPr/>
        </p:nvSpPr>
        <p:spPr>
          <a:xfrm>
            <a:off x="8898230" y="2805034"/>
            <a:ext cx="631372" cy="61232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350" dirty="0">
              <a:solidFill>
                <a:schemeClr val="tx1"/>
              </a:solidFill>
            </a:endParaRPr>
          </a:p>
        </p:txBody>
      </p:sp>
      <p:sp>
        <p:nvSpPr>
          <p:cNvPr id="8" name="文本框 7"/>
          <p:cNvSpPr txBox="1"/>
          <p:nvPr/>
        </p:nvSpPr>
        <p:spPr>
          <a:xfrm>
            <a:off x="8898231" y="2566918"/>
            <a:ext cx="659155" cy="300082"/>
          </a:xfrm>
          <a:prstGeom prst="rect">
            <a:avLst/>
          </a:prstGeom>
          <a:noFill/>
        </p:spPr>
        <p:txBody>
          <a:bodyPr wrap="none" rtlCol="0">
            <a:spAutoFit/>
          </a:bodyPr>
          <a:lstStyle/>
          <a:p>
            <a:r>
              <a:rPr lang="en-US" sz="1350" dirty="0">
                <a:solidFill>
                  <a:schemeClr val="bg1"/>
                </a:solidFill>
              </a:rPr>
              <a:t>Spatial</a:t>
            </a:r>
          </a:p>
        </p:txBody>
      </p:sp>
      <p:sp>
        <p:nvSpPr>
          <p:cNvPr id="13" name="文本框 12"/>
          <p:cNvSpPr txBox="1"/>
          <p:nvPr/>
        </p:nvSpPr>
        <p:spPr>
          <a:xfrm>
            <a:off x="9513932" y="2959162"/>
            <a:ext cx="659155" cy="300082"/>
          </a:xfrm>
          <a:prstGeom prst="rect">
            <a:avLst/>
          </a:prstGeom>
          <a:noFill/>
        </p:spPr>
        <p:txBody>
          <a:bodyPr wrap="none" rtlCol="0">
            <a:spAutoFit/>
          </a:bodyPr>
          <a:lstStyle/>
          <a:p>
            <a:r>
              <a:rPr lang="en-US" sz="1350" dirty="0">
                <a:solidFill>
                  <a:schemeClr val="bg1"/>
                </a:solidFill>
              </a:rPr>
              <a:t>Spatial</a:t>
            </a:r>
          </a:p>
        </p:txBody>
      </p:sp>
      <p:sp>
        <p:nvSpPr>
          <p:cNvPr id="9" name="矩形 8"/>
          <p:cNvSpPr/>
          <p:nvPr/>
        </p:nvSpPr>
        <p:spPr>
          <a:xfrm>
            <a:off x="9884229" y="4268519"/>
            <a:ext cx="451415" cy="7625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350" dirty="0">
              <a:solidFill>
                <a:schemeClr val="tx1"/>
              </a:solidFill>
            </a:endParaRPr>
          </a:p>
        </p:txBody>
      </p:sp>
      <p:sp>
        <p:nvSpPr>
          <p:cNvPr id="11" name="文本框 10"/>
          <p:cNvSpPr txBox="1"/>
          <p:nvPr/>
        </p:nvSpPr>
        <p:spPr>
          <a:xfrm>
            <a:off x="9711580" y="4011718"/>
            <a:ext cx="842218" cy="300082"/>
          </a:xfrm>
          <a:prstGeom prst="rect">
            <a:avLst/>
          </a:prstGeom>
          <a:noFill/>
        </p:spPr>
        <p:txBody>
          <a:bodyPr wrap="none" rtlCol="0">
            <a:spAutoFit/>
          </a:bodyPr>
          <a:lstStyle/>
          <a:p>
            <a:r>
              <a:rPr lang="en-US" sz="1350" dirty="0"/>
              <a:t>Temporal</a:t>
            </a:r>
          </a:p>
        </p:txBody>
      </p:sp>
      <p:sp>
        <p:nvSpPr>
          <p:cNvPr id="16" name="文本框 15"/>
          <p:cNvSpPr txBox="1"/>
          <p:nvPr/>
        </p:nvSpPr>
        <p:spPr>
          <a:xfrm>
            <a:off x="9066065" y="4484183"/>
            <a:ext cx="935256" cy="300082"/>
          </a:xfrm>
          <a:prstGeom prst="rect">
            <a:avLst/>
          </a:prstGeom>
          <a:noFill/>
        </p:spPr>
        <p:txBody>
          <a:bodyPr wrap="none" rtlCol="0">
            <a:spAutoFit/>
          </a:bodyPr>
          <a:lstStyle/>
          <a:p>
            <a:r>
              <a:rPr lang="en-US" sz="1350" dirty="0"/>
              <a:t>Cross-axial</a:t>
            </a:r>
          </a:p>
        </p:txBody>
      </p:sp>
      <p:sp>
        <p:nvSpPr>
          <p:cNvPr id="17" name="矩形 16"/>
          <p:cNvSpPr/>
          <p:nvPr/>
        </p:nvSpPr>
        <p:spPr>
          <a:xfrm>
            <a:off x="8395068" y="4777271"/>
            <a:ext cx="451415" cy="7625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350" dirty="0">
              <a:solidFill>
                <a:schemeClr val="tx1"/>
              </a:solidFill>
            </a:endParaRPr>
          </a:p>
        </p:txBody>
      </p:sp>
      <p:sp>
        <p:nvSpPr>
          <p:cNvPr id="18" name="文本框 17"/>
          <p:cNvSpPr txBox="1"/>
          <p:nvPr/>
        </p:nvSpPr>
        <p:spPr>
          <a:xfrm>
            <a:off x="8826049" y="5031028"/>
            <a:ext cx="935256" cy="300082"/>
          </a:xfrm>
          <a:prstGeom prst="rect">
            <a:avLst/>
          </a:prstGeom>
          <a:noFill/>
        </p:spPr>
        <p:txBody>
          <a:bodyPr wrap="none" rtlCol="0">
            <a:spAutoFit/>
          </a:bodyPr>
          <a:lstStyle/>
          <a:p>
            <a:r>
              <a:rPr lang="en-US" sz="1350" dirty="0"/>
              <a:t>Cross-axial</a:t>
            </a:r>
          </a:p>
        </p:txBody>
      </p:sp>
      <p:sp>
        <p:nvSpPr>
          <p:cNvPr id="19" name="文本框 18"/>
          <p:cNvSpPr txBox="1"/>
          <p:nvPr/>
        </p:nvSpPr>
        <p:spPr>
          <a:xfrm>
            <a:off x="8244745" y="4511274"/>
            <a:ext cx="842218" cy="300082"/>
          </a:xfrm>
          <a:prstGeom prst="rect">
            <a:avLst/>
          </a:prstGeom>
          <a:noFill/>
        </p:spPr>
        <p:txBody>
          <a:bodyPr wrap="none" rtlCol="0">
            <a:spAutoFit/>
          </a:bodyPr>
          <a:lstStyle/>
          <a:p>
            <a:r>
              <a:rPr lang="en-US" sz="1350" dirty="0"/>
              <a:t>Temporal</a:t>
            </a:r>
          </a:p>
        </p:txBody>
      </p:sp>
    </p:spTree>
    <p:extLst>
      <p:ext uri="{BB962C8B-B14F-4D97-AF65-F5344CB8AC3E}">
        <p14:creationId xmlns:p14="http://schemas.microsoft.com/office/powerpoint/2010/main" val="66262163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ChangeArrowheads="1"/>
          </p:cNvSpPr>
          <p:nvPr/>
        </p:nvSpPr>
        <p:spPr bwMode="auto">
          <a:xfrm>
            <a:off x="3124200" y="228601"/>
            <a:ext cx="6108700" cy="523875"/>
          </a:xfrm>
          <a:prstGeom prst="rect">
            <a:avLst/>
          </a:prstGeom>
          <a:solidFill>
            <a:schemeClr val="bg1"/>
          </a:solidFill>
          <a:ln>
            <a:noFill/>
          </a:ln>
        </p:spPr>
        <p:txBody>
          <a:bodyPr wrap="none">
            <a:spAutoFit/>
          </a:bodyP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pPr algn="l" eaLnBrk="1" hangingPunct="1"/>
            <a:r>
              <a:rPr lang="en-US" altLang="en-US" sz="2800" b="1" dirty="0">
                <a:solidFill>
                  <a:schemeClr val="tx1"/>
                </a:solidFill>
                <a:latin typeface="Arial" panose="020B0604020202020204" pitchFamily="34" charset="0"/>
              </a:rPr>
              <a:t>The Dark Web project  in the Press</a:t>
            </a:r>
            <a:endParaRPr lang="en-US" sz="2800" b="1" dirty="0">
              <a:solidFill>
                <a:schemeClr val="tx1"/>
              </a:solidFill>
              <a:latin typeface="Arial" panose="020B0604020202020204" pitchFamily="34" charset="0"/>
            </a:endParaRPr>
          </a:p>
        </p:txBody>
      </p:sp>
      <p:pic>
        <p:nvPicPr>
          <p:cNvPr id="675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1" y="1524000"/>
            <a:ext cx="26193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7588" name="Rectangle 6"/>
          <p:cNvSpPr>
            <a:spLocks noChangeArrowheads="1"/>
          </p:cNvSpPr>
          <p:nvPr/>
        </p:nvSpPr>
        <p:spPr bwMode="auto">
          <a:xfrm>
            <a:off x="4953000" y="1295401"/>
            <a:ext cx="502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r>
              <a:rPr lang="en-US" sz="2000" b="1"/>
              <a:t>Project Seeks to Track Terror Web Posts, 11/11/2007</a:t>
            </a:r>
            <a:endParaRPr lang="en-US" sz="2000"/>
          </a:p>
        </p:txBody>
      </p:sp>
      <p:pic>
        <p:nvPicPr>
          <p:cNvPr id="6758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514600"/>
            <a:ext cx="13541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7590" name="Rectangle 8"/>
          <p:cNvSpPr>
            <a:spLocks noChangeArrowheads="1"/>
          </p:cNvSpPr>
          <p:nvPr/>
        </p:nvSpPr>
        <p:spPr bwMode="auto">
          <a:xfrm>
            <a:off x="4191000" y="2514601"/>
            <a:ext cx="5867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r>
              <a:rPr lang="en-US" sz="2000" b="1" dirty="0"/>
              <a:t>Researchers say tool could trace online posts to terrorists, 11/11/2007</a:t>
            </a:r>
            <a:endParaRPr lang="en-US" sz="2000" dirty="0"/>
          </a:p>
        </p:txBody>
      </p:sp>
      <p:pic>
        <p:nvPicPr>
          <p:cNvPr id="6759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1" y="3733800"/>
            <a:ext cx="1190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7592" name="Rectangle 11"/>
          <p:cNvSpPr>
            <a:spLocks noChangeArrowheads="1"/>
          </p:cNvSpPr>
          <p:nvPr/>
        </p:nvSpPr>
        <p:spPr bwMode="auto">
          <a:xfrm>
            <a:off x="4191000" y="3581401"/>
            <a:ext cx="579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r>
              <a:rPr lang="en-US" sz="2000" b="1"/>
              <a:t>Mathematicians Work to Help Track Terrorist Activity, 9/14/2007</a:t>
            </a:r>
          </a:p>
        </p:txBody>
      </p:sp>
      <p:pic>
        <p:nvPicPr>
          <p:cNvPr id="675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1" y="4495801"/>
            <a:ext cx="30956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7594" name="Rectangle 13"/>
          <p:cNvSpPr>
            <a:spLocks noChangeArrowheads="1"/>
          </p:cNvSpPr>
          <p:nvPr/>
        </p:nvSpPr>
        <p:spPr bwMode="auto">
          <a:xfrm>
            <a:off x="2209800" y="5410200"/>
            <a:ext cx="457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r>
              <a:rPr lang="en-US" sz="2000" b="1"/>
              <a:t>Team from the University of Arizona identifies and tracks terrorists on the Web, 9/10/2007</a:t>
            </a:r>
            <a:endParaRPr lang="en-US" sz="2000"/>
          </a:p>
        </p:txBody>
      </p:sp>
      <p:pic>
        <p:nvPicPr>
          <p:cNvPr id="6759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4495800"/>
            <a:ext cx="39433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6874000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Research Design</a:t>
            </a:r>
          </a:p>
        </p:txBody>
      </p:sp>
      <p:sp>
        <p:nvSpPr>
          <p:cNvPr id="38" name="灯片编号占位符 37"/>
          <p:cNvSpPr>
            <a:spLocks noGrp="1"/>
          </p:cNvSpPr>
          <p:nvPr>
            <p:ph type="sldNum" sz="quarter" idx="12"/>
          </p:nvPr>
        </p:nvSpPr>
        <p:spPr/>
        <p:txBody>
          <a:bodyPr/>
          <a:lstStyle/>
          <a:p>
            <a:fld id="{9DB6F104-8E13-4314-9B43-5C48409DA229}" type="slidenum">
              <a:rPr lang="en-US" smtClean="0"/>
              <a:t>160</a:t>
            </a:fld>
            <a:endParaRPr lang="en-US" dirty="0"/>
          </a:p>
        </p:txBody>
      </p:sp>
      <p:pic>
        <p:nvPicPr>
          <p:cNvPr id="49" name="图片 48"/>
          <p:cNvPicPr>
            <a:picLocks noChangeAspect="1"/>
          </p:cNvPicPr>
          <p:nvPr/>
        </p:nvPicPr>
        <p:blipFill rotWithShape="1">
          <a:blip r:embed="rId3"/>
          <a:srcRect b="35661"/>
          <a:stretch/>
        </p:blipFill>
        <p:spPr>
          <a:xfrm>
            <a:off x="3372391" y="4618243"/>
            <a:ext cx="3047645" cy="772236"/>
          </a:xfrm>
          <a:prstGeom prst="rect">
            <a:avLst/>
          </a:prstGeom>
        </p:spPr>
      </p:pic>
      <p:grpSp>
        <p:nvGrpSpPr>
          <p:cNvPr id="66" name="组合 65"/>
          <p:cNvGrpSpPr/>
          <p:nvPr/>
        </p:nvGrpSpPr>
        <p:grpSpPr>
          <a:xfrm>
            <a:off x="1904999" y="1903467"/>
            <a:ext cx="8352812" cy="3721046"/>
            <a:chOff x="507998" y="1394955"/>
            <a:chExt cx="11137082" cy="4961395"/>
          </a:xfrm>
        </p:grpSpPr>
        <p:grpSp>
          <p:nvGrpSpPr>
            <p:cNvPr id="64" name="组合 63"/>
            <p:cNvGrpSpPr/>
            <p:nvPr/>
          </p:nvGrpSpPr>
          <p:grpSpPr>
            <a:xfrm>
              <a:off x="507998" y="1394955"/>
              <a:ext cx="11137082" cy="4961395"/>
              <a:chOff x="507998" y="1394955"/>
              <a:chExt cx="11137082" cy="4961395"/>
            </a:xfrm>
          </p:grpSpPr>
          <p:grpSp>
            <p:nvGrpSpPr>
              <p:cNvPr id="45" name="组合 44"/>
              <p:cNvGrpSpPr/>
              <p:nvPr/>
            </p:nvGrpSpPr>
            <p:grpSpPr>
              <a:xfrm>
                <a:off x="507998" y="1394955"/>
                <a:ext cx="11137082" cy="4961395"/>
                <a:chOff x="507998" y="1394955"/>
                <a:chExt cx="11137082" cy="4961395"/>
              </a:xfrm>
            </p:grpSpPr>
            <p:grpSp>
              <p:nvGrpSpPr>
                <p:cNvPr id="37" name="组合 36"/>
                <p:cNvGrpSpPr/>
                <p:nvPr/>
              </p:nvGrpSpPr>
              <p:grpSpPr>
                <a:xfrm>
                  <a:off x="507998" y="1394955"/>
                  <a:ext cx="11137082" cy="4961395"/>
                  <a:chOff x="507998" y="2043687"/>
                  <a:chExt cx="11137082" cy="4961395"/>
                </a:xfrm>
              </p:grpSpPr>
              <p:grpSp>
                <p:nvGrpSpPr>
                  <p:cNvPr id="13" name="组合 12"/>
                  <p:cNvGrpSpPr/>
                  <p:nvPr/>
                </p:nvGrpSpPr>
                <p:grpSpPr>
                  <a:xfrm>
                    <a:off x="507998" y="2043687"/>
                    <a:ext cx="11137082" cy="4961395"/>
                    <a:chOff x="799279" y="2219324"/>
                    <a:chExt cx="11137082" cy="4961395"/>
                  </a:xfrm>
                </p:grpSpPr>
                <p:grpSp>
                  <p:nvGrpSpPr>
                    <p:cNvPr id="8" name="组合 7"/>
                    <p:cNvGrpSpPr/>
                    <p:nvPr/>
                  </p:nvGrpSpPr>
                  <p:grpSpPr>
                    <a:xfrm>
                      <a:off x="799279" y="2219324"/>
                      <a:ext cx="11137082" cy="4961395"/>
                      <a:chOff x="946763" y="2219325"/>
                      <a:chExt cx="11137082" cy="4961395"/>
                    </a:xfrm>
                  </p:grpSpPr>
                  <p:grpSp>
                    <p:nvGrpSpPr>
                      <p:cNvPr id="40" name="组合 39"/>
                      <p:cNvGrpSpPr/>
                      <p:nvPr/>
                    </p:nvGrpSpPr>
                    <p:grpSpPr>
                      <a:xfrm>
                        <a:off x="946763" y="2219325"/>
                        <a:ext cx="11137082" cy="4961395"/>
                        <a:chOff x="936494" y="2219325"/>
                        <a:chExt cx="10083603" cy="4961395"/>
                      </a:xfrm>
                    </p:grpSpPr>
                    <p:grpSp>
                      <p:nvGrpSpPr>
                        <p:cNvPr id="93" name="组合 92"/>
                        <p:cNvGrpSpPr/>
                        <p:nvPr/>
                      </p:nvGrpSpPr>
                      <p:grpSpPr>
                        <a:xfrm>
                          <a:off x="936494" y="3871287"/>
                          <a:ext cx="1488053" cy="2667626"/>
                          <a:chOff x="250969" y="2807695"/>
                          <a:chExt cx="1488053" cy="2667626"/>
                        </a:xfrm>
                      </p:grpSpPr>
                      <p:sp>
                        <p:nvSpPr>
                          <p:cNvPr id="11" name="流程图: 多文档 10"/>
                          <p:cNvSpPr/>
                          <p:nvPr/>
                        </p:nvSpPr>
                        <p:spPr>
                          <a:xfrm>
                            <a:off x="471235" y="3290564"/>
                            <a:ext cx="1183593" cy="924550"/>
                          </a:xfrm>
                          <a:prstGeom prst="flowChartMulti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rgbClr val="FF0000"/>
                                </a:solidFill>
                              </a:rPr>
                              <a:t>Wearable Sensor Data</a:t>
                            </a:r>
                          </a:p>
                        </p:txBody>
                      </p:sp>
                      <p:sp>
                        <p:nvSpPr>
                          <p:cNvPr id="12" name="流程图: 多文档 11"/>
                          <p:cNvSpPr/>
                          <p:nvPr/>
                        </p:nvSpPr>
                        <p:spPr>
                          <a:xfrm>
                            <a:off x="250969" y="4385455"/>
                            <a:ext cx="1389849" cy="924550"/>
                          </a:xfrm>
                          <a:prstGeom prst="flowChartMulti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rgbClr val="FF0000"/>
                                </a:solidFill>
                              </a:rPr>
                              <a:t>Environment Sensor Data</a:t>
                            </a:r>
                          </a:p>
                        </p:txBody>
                      </p:sp>
                      <p:sp>
                        <p:nvSpPr>
                          <p:cNvPr id="15" name="矩形 14"/>
                          <p:cNvSpPr/>
                          <p:nvPr/>
                        </p:nvSpPr>
                        <p:spPr>
                          <a:xfrm>
                            <a:off x="403709" y="2807695"/>
                            <a:ext cx="1335313" cy="26676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350" dirty="0">
                                <a:solidFill>
                                  <a:schemeClr val="tx1"/>
                                </a:solidFill>
                              </a:rPr>
                              <a:t>Testbed</a:t>
                            </a:r>
                          </a:p>
                        </p:txBody>
                      </p:sp>
                    </p:grpSp>
                    <p:sp>
                      <p:nvSpPr>
                        <p:cNvPr id="16" name="矩形 15"/>
                        <p:cNvSpPr/>
                        <p:nvPr/>
                      </p:nvSpPr>
                      <p:spPr>
                        <a:xfrm>
                          <a:off x="2579427" y="3484156"/>
                          <a:ext cx="3866632" cy="14767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350" b="1" dirty="0">
                              <a:solidFill>
                                <a:srgbClr val="FF0000"/>
                              </a:solidFill>
                            </a:rPr>
                            <a:t>Interaction CNN (</a:t>
                          </a:r>
                          <a:r>
                            <a:rPr lang="en-US" sz="1350" b="1" dirty="0" err="1">
                              <a:solidFill>
                                <a:srgbClr val="FF0000"/>
                              </a:solidFill>
                            </a:rPr>
                            <a:t>iCNN</a:t>
                          </a:r>
                          <a:r>
                            <a:rPr lang="en-US" sz="1350" b="1" dirty="0">
                              <a:solidFill>
                                <a:srgbClr val="FF0000"/>
                              </a:solidFill>
                            </a:rPr>
                            <a:t>)</a:t>
                          </a:r>
                          <a:endParaRPr lang="en-US" sz="1350" b="1" baseline="-25000" dirty="0">
                            <a:solidFill>
                              <a:srgbClr val="FF0000"/>
                            </a:solidFill>
                          </a:endParaRPr>
                        </a:p>
                      </p:txBody>
                    </p:sp>
                    <p:sp>
                      <p:nvSpPr>
                        <p:cNvPr id="24" name="流程图: 多文档 23"/>
                        <p:cNvSpPr/>
                        <p:nvPr/>
                      </p:nvSpPr>
                      <p:spPr>
                        <a:xfrm>
                          <a:off x="6779383" y="4735591"/>
                          <a:ext cx="1144462" cy="924549"/>
                        </a:xfrm>
                        <a:prstGeom prst="flowChartMulti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Interaction Sequences</a:t>
                          </a:r>
                        </a:p>
                      </p:txBody>
                    </p:sp>
                    <p:sp>
                      <p:nvSpPr>
                        <p:cNvPr id="25" name="右箭头 24"/>
                        <p:cNvSpPr/>
                        <p:nvPr/>
                      </p:nvSpPr>
                      <p:spPr>
                        <a:xfrm>
                          <a:off x="6681560" y="4978186"/>
                          <a:ext cx="182329" cy="468491"/>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cxnSp>
                      <p:nvCxnSpPr>
                        <p:cNvPr id="26" name="肘形连接符 25"/>
                        <p:cNvCxnSpPr>
                          <a:stCxn id="15" idx="0"/>
                        </p:cNvCxnSpPr>
                        <p:nvPr/>
                      </p:nvCxnSpPr>
                      <p:spPr>
                        <a:xfrm rot="16200000" flipH="1">
                          <a:off x="4309855" y="1318323"/>
                          <a:ext cx="1099239" cy="6205167"/>
                        </a:xfrm>
                        <a:prstGeom prst="bentConnector4">
                          <a:avLst>
                            <a:gd name="adj1" fmla="val -69650"/>
                            <a:gd name="adj2" fmla="val 99854"/>
                          </a:avLst>
                        </a:prstGeom>
                        <a:ln w="12700">
                          <a:tailEnd type="triangle"/>
                        </a:ln>
                      </p:spPr>
                      <p:style>
                        <a:lnRef idx="1">
                          <a:schemeClr val="dk1"/>
                        </a:lnRef>
                        <a:fillRef idx="0">
                          <a:schemeClr val="dk1"/>
                        </a:fillRef>
                        <a:effectRef idx="0">
                          <a:schemeClr val="dk1"/>
                        </a:effectRef>
                        <a:fontRef idx="minor">
                          <a:schemeClr val="tx1"/>
                        </a:fontRef>
                      </p:style>
                    </p:cxnSp>
                    <p:sp>
                      <p:nvSpPr>
                        <p:cNvPr id="27" name="文本框 26"/>
                        <p:cNvSpPr txBox="1"/>
                        <p:nvPr/>
                      </p:nvSpPr>
                      <p:spPr>
                        <a:xfrm>
                          <a:off x="3440900" y="2716662"/>
                          <a:ext cx="2061490" cy="400109"/>
                        </a:xfrm>
                        <a:prstGeom prst="rect">
                          <a:avLst/>
                        </a:prstGeom>
                        <a:noFill/>
                      </p:spPr>
                      <p:txBody>
                        <a:bodyPr wrap="none" rtlCol="0">
                          <a:spAutoFit/>
                        </a:bodyPr>
                        <a:lstStyle/>
                        <a:p>
                          <a:r>
                            <a:rPr lang="en-US" sz="1350" dirty="0"/>
                            <a:t>Semantic Information</a:t>
                          </a:r>
                        </a:p>
                      </p:txBody>
                    </p:sp>
                    <p:sp>
                      <p:nvSpPr>
                        <p:cNvPr id="28" name="矩形 27"/>
                        <p:cNvSpPr/>
                        <p:nvPr/>
                      </p:nvSpPr>
                      <p:spPr>
                        <a:xfrm>
                          <a:off x="8059881" y="4255418"/>
                          <a:ext cx="2169081" cy="19157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350" b="1" dirty="0">
                              <a:solidFill>
                                <a:srgbClr val="FF0000"/>
                              </a:solidFill>
                            </a:rPr>
                            <a:t>S2S_GRU</a:t>
                          </a:r>
                        </a:p>
                      </p:txBody>
                    </p:sp>
                    <p:sp>
                      <p:nvSpPr>
                        <p:cNvPr id="30" name="流程图: 多文档 29"/>
                        <p:cNvSpPr/>
                        <p:nvPr/>
                      </p:nvSpPr>
                      <p:spPr>
                        <a:xfrm>
                          <a:off x="10322590" y="4717694"/>
                          <a:ext cx="580806" cy="924550"/>
                        </a:xfrm>
                        <a:prstGeom prst="flowChartMulti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ADL </a:t>
                          </a:r>
                          <a:r>
                            <a:rPr lang="en-US" sz="1050" dirty="0" err="1">
                              <a:solidFill>
                                <a:schemeClr val="tx1"/>
                              </a:solidFill>
                            </a:rPr>
                            <a:t>Seq</a:t>
                          </a:r>
                          <a:endParaRPr lang="en-US" sz="1050" dirty="0">
                            <a:solidFill>
                              <a:schemeClr val="tx1"/>
                            </a:solidFill>
                          </a:endParaRPr>
                        </a:p>
                      </p:txBody>
                    </p:sp>
                    <p:sp>
                      <p:nvSpPr>
                        <p:cNvPr id="34" name="矩形 33"/>
                        <p:cNvSpPr/>
                        <p:nvPr/>
                      </p:nvSpPr>
                      <p:spPr>
                        <a:xfrm>
                          <a:off x="2539236" y="3439617"/>
                          <a:ext cx="5319333" cy="3538810"/>
                        </a:xfrm>
                        <a:prstGeom prst="rect">
                          <a:avLst/>
                        </a:prstGeom>
                        <a:noFill/>
                        <a:ln>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35" name="文本框 34"/>
                        <p:cNvSpPr txBox="1"/>
                        <p:nvPr/>
                      </p:nvSpPr>
                      <p:spPr>
                        <a:xfrm>
                          <a:off x="6727053" y="6242969"/>
                          <a:ext cx="1153047" cy="677108"/>
                        </a:xfrm>
                        <a:prstGeom prst="rect">
                          <a:avLst/>
                        </a:prstGeom>
                        <a:noFill/>
                      </p:spPr>
                      <p:txBody>
                        <a:bodyPr wrap="none" rtlCol="0">
                          <a:spAutoFit/>
                        </a:bodyPr>
                        <a:lstStyle/>
                        <a:p>
                          <a:pPr algn="r"/>
                          <a:r>
                            <a:rPr lang="en-US" sz="1350" dirty="0"/>
                            <a:t>Interaction</a:t>
                          </a:r>
                        </a:p>
                        <a:p>
                          <a:pPr algn="r"/>
                          <a:r>
                            <a:rPr lang="en-US" sz="1350" dirty="0"/>
                            <a:t>Extraction</a:t>
                          </a:r>
                        </a:p>
                      </p:txBody>
                    </p:sp>
                    <p:sp>
                      <p:nvSpPr>
                        <p:cNvPr id="36" name="矩形 35"/>
                        <p:cNvSpPr/>
                        <p:nvPr/>
                      </p:nvSpPr>
                      <p:spPr>
                        <a:xfrm>
                          <a:off x="8028722" y="3856859"/>
                          <a:ext cx="2893552" cy="2685832"/>
                        </a:xfrm>
                        <a:prstGeom prst="rect">
                          <a:avLst/>
                        </a:prstGeom>
                        <a:noFill/>
                        <a:ln>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39" name="文本框 38"/>
                        <p:cNvSpPr txBox="1"/>
                        <p:nvPr/>
                      </p:nvSpPr>
                      <p:spPr>
                        <a:xfrm>
                          <a:off x="9625819" y="5894704"/>
                          <a:ext cx="1255060" cy="677108"/>
                        </a:xfrm>
                        <a:prstGeom prst="rect">
                          <a:avLst/>
                        </a:prstGeom>
                        <a:noFill/>
                      </p:spPr>
                      <p:txBody>
                        <a:bodyPr wrap="none" rtlCol="0">
                          <a:spAutoFit/>
                        </a:bodyPr>
                        <a:lstStyle/>
                        <a:p>
                          <a:pPr algn="r"/>
                          <a:r>
                            <a:rPr lang="en-US" sz="1350" b="1" dirty="0">
                              <a:solidFill>
                                <a:srgbClr val="FF0000"/>
                              </a:solidFill>
                            </a:rPr>
                            <a:t>ADL</a:t>
                          </a:r>
                        </a:p>
                        <a:p>
                          <a:pPr algn="r"/>
                          <a:r>
                            <a:rPr lang="en-US" sz="1350" b="1" dirty="0">
                              <a:solidFill>
                                <a:srgbClr val="FF0000"/>
                              </a:solidFill>
                            </a:rPr>
                            <a:t>Recognition</a:t>
                          </a:r>
                        </a:p>
                      </p:txBody>
                    </p:sp>
                    <p:sp>
                      <p:nvSpPr>
                        <p:cNvPr id="29" name="右箭头 28"/>
                        <p:cNvSpPr/>
                        <p:nvPr/>
                      </p:nvSpPr>
                      <p:spPr>
                        <a:xfrm rot="2090433">
                          <a:off x="7705877" y="5134667"/>
                          <a:ext cx="733383" cy="468491"/>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120" name="矩形 119"/>
                        <p:cNvSpPr/>
                        <p:nvPr/>
                      </p:nvSpPr>
                      <p:spPr>
                        <a:xfrm>
                          <a:off x="971733" y="2219325"/>
                          <a:ext cx="10048364" cy="4961395"/>
                        </a:xfrm>
                        <a:prstGeom prst="rect">
                          <a:avLst/>
                        </a:prstGeom>
                        <a:noFill/>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p>
                      </p:txBody>
                    </p:sp>
                    <p:sp>
                      <p:nvSpPr>
                        <p:cNvPr id="121" name="矩形 120"/>
                        <p:cNvSpPr/>
                        <p:nvPr/>
                      </p:nvSpPr>
                      <p:spPr>
                        <a:xfrm>
                          <a:off x="978314" y="2249738"/>
                          <a:ext cx="2525078" cy="677108"/>
                        </a:xfrm>
                        <a:prstGeom prst="rect">
                          <a:avLst/>
                        </a:prstGeom>
                      </p:spPr>
                      <p:txBody>
                        <a:bodyPr wrap="none">
                          <a:spAutoFit/>
                        </a:bodyPr>
                        <a:lstStyle/>
                        <a:p>
                          <a:r>
                            <a:rPr lang="en-US" sz="1350" dirty="0"/>
                            <a:t>ADLs Modeling with</a:t>
                          </a:r>
                        </a:p>
                        <a:p>
                          <a:r>
                            <a:rPr lang="en-US" sz="1350" dirty="0"/>
                            <a:t>Human-Object Interactions</a:t>
                          </a:r>
                        </a:p>
                      </p:txBody>
                    </p:sp>
                    <p:sp>
                      <p:nvSpPr>
                        <p:cNvPr id="31" name="右箭头 30"/>
                        <p:cNvSpPr/>
                        <p:nvPr/>
                      </p:nvSpPr>
                      <p:spPr>
                        <a:xfrm rot="1983497">
                          <a:off x="9764607" y="4712929"/>
                          <a:ext cx="619763" cy="468491"/>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grpSp>
                  <p:pic>
                    <p:nvPicPr>
                      <p:cNvPr id="7" name="图片 6"/>
                      <p:cNvPicPr>
                        <a:picLocks noChangeAspect="1"/>
                      </p:cNvPicPr>
                      <p:nvPr/>
                    </p:nvPicPr>
                    <p:blipFill rotWithShape="1">
                      <a:blip r:embed="rId3"/>
                      <a:srcRect b="35661"/>
                      <a:stretch/>
                    </p:blipFill>
                    <p:spPr>
                      <a:xfrm>
                        <a:off x="2871957" y="3870426"/>
                        <a:ext cx="4063526" cy="1029648"/>
                      </a:xfrm>
                      <a:prstGeom prst="rect">
                        <a:avLst/>
                      </a:prstGeom>
                    </p:spPr>
                  </p:pic>
                </p:grpSp>
                <p:sp>
                  <p:nvSpPr>
                    <p:cNvPr id="10" name="右箭头 9"/>
                    <p:cNvSpPr/>
                    <p:nvPr/>
                  </p:nvSpPr>
                  <p:spPr>
                    <a:xfrm>
                      <a:off x="2350945" y="4907936"/>
                      <a:ext cx="491612" cy="521109"/>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46" name="图片 145"/>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8726227" y="4502414"/>
                    <a:ext cx="1530335" cy="1090422"/>
                  </a:xfrm>
                  <a:prstGeom prst="rect">
                    <a:avLst/>
                  </a:prstGeom>
                </p:spPr>
              </p:pic>
            </p:grpSp>
            <p:sp>
              <p:nvSpPr>
                <p:cNvPr id="48" name="矩形 47"/>
                <p:cNvSpPr/>
                <p:nvPr/>
              </p:nvSpPr>
              <p:spPr>
                <a:xfrm>
                  <a:off x="2353904" y="4628387"/>
                  <a:ext cx="4270596" cy="14767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350" dirty="0" err="1">
                      <a:solidFill>
                        <a:schemeClr val="tx1"/>
                      </a:solidFill>
                    </a:rPr>
                    <a:t>iCNN</a:t>
                  </a:r>
                  <a:endParaRPr lang="en-US" sz="1350" baseline="-25000" dirty="0">
                    <a:solidFill>
                      <a:schemeClr val="tx1"/>
                    </a:solidFill>
                  </a:endParaRPr>
                </a:p>
              </p:txBody>
            </p:sp>
            <p:sp>
              <p:nvSpPr>
                <p:cNvPr id="42" name="文本框 41"/>
                <p:cNvSpPr txBox="1"/>
                <p:nvPr/>
              </p:nvSpPr>
              <p:spPr>
                <a:xfrm>
                  <a:off x="4203895" y="4255214"/>
                  <a:ext cx="523220" cy="283412"/>
                </a:xfrm>
                <a:prstGeom prst="rect">
                  <a:avLst/>
                </a:prstGeom>
                <a:noFill/>
              </p:spPr>
              <p:txBody>
                <a:bodyPr vert="eaVert" wrap="none" rtlCol="0">
                  <a:spAutoFit/>
                </a:bodyPr>
                <a:lstStyle/>
                <a:p>
                  <a:r>
                    <a:rPr lang="en-US" sz="1350" dirty="0"/>
                    <a:t>…</a:t>
                  </a:r>
                </a:p>
              </p:txBody>
            </p:sp>
          </p:grpSp>
          <p:cxnSp>
            <p:nvCxnSpPr>
              <p:cNvPr id="53" name="直接箭头连接符 52"/>
              <p:cNvCxnSpPr>
                <a:endCxn id="25" idx="1"/>
              </p:cNvCxnSpPr>
              <p:nvPr/>
            </p:nvCxnSpPr>
            <p:spPr>
              <a:xfrm>
                <a:off x="6496718" y="3431049"/>
                <a:ext cx="356559" cy="9570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接箭头连接符 57"/>
              <p:cNvCxnSpPr>
                <a:stCxn id="49" idx="3"/>
                <a:endCxn id="25" idx="1"/>
              </p:cNvCxnSpPr>
              <p:nvPr/>
            </p:nvCxnSpPr>
            <p:spPr>
              <a:xfrm flipV="1">
                <a:off x="6528046" y="4388062"/>
                <a:ext cx="325231" cy="11414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a:endCxn id="25" idx="1"/>
              </p:cNvCxnSpPr>
              <p:nvPr/>
            </p:nvCxnSpPr>
            <p:spPr>
              <a:xfrm>
                <a:off x="6522659" y="4388062"/>
                <a:ext cx="33061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文本框 67"/>
              <p:cNvSpPr txBox="1"/>
              <p:nvPr/>
            </p:nvSpPr>
            <p:spPr>
              <a:xfrm>
                <a:off x="6167486" y="4247979"/>
                <a:ext cx="523220" cy="283412"/>
              </a:xfrm>
              <a:prstGeom prst="rect">
                <a:avLst/>
              </a:prstGeom>
              <a:noFill/>
            </p:spPr>
            <p:txBody>
              <a:bodyPr vert="eaVert" wrap="none" rtlCol="0">
                <a:spAutoFit/>
              </a:bodyPr>
              <a:lstStyle/>
              <a:p>
                <a:r>
                  <a:rPr lang="en-US" sz="1350" dirty="0"/>
                  <a:t>…</a:t>
                </a:r>
              </a:p>
            </p:txBody>
          </p:sp>
        </p:grpSp>
        <p:sp>
          <p:nvSpPr>
            <p:cNvPr id="65" name="文本框 64"/>
            <p:cNvSpPr txBox="1"/>
            <p:nvPr/>
          </p:nvSpPr>
          <p:spPr>
            <a:xfrm>
              <a:off x="8425431" y="4924565"/>
              <a:ext cx="1748000" cy="369332"/>
            </a:xfrm>
            <a:prstGeom prst="rect">
              <a:avLst/>
            </a:prstGeom>
            <a:noFill/>
          </p:spPr>
          <p:txBody>
            <a:bodyPr wrap="none" rtlCol="0">
              <a:spAutoFit/>
            </a:bodyPr>
            <a:lstStyle/>
            <a:p>
              <a:r>
                <a:rPr lang="en-US" sz="1200" dirty="0"/>
                <a:t>Gesture sequence</a:t>
              </a:r>
              <a:endParaRPr lang="en-US" sz="1350" dirty="0"/>
            </a:p>
          </p:txBody>
        </p:sp>
      </p:grpSp>
      <p:sp>
        <p:nvSpPr>
          <p:cNvPr id="67" name="文本框 66"/>
          <p:cNvSpPr txBox="1"/>
          <p:nvPr/>
        </p:nvSpPr>
        <p:spPr>
          <a:xfrm>
            <a:off x="5221336" y="5691014"/>
            <a:ext cx="1798698" cy="300082"/>
          </a:xfrm>
          <a:prstGeom prst="rect">
            <a:avLst/>
          </a:prstGeom>
          <a:noFill/>
        </p:spPr>
        <p:txBody>
          <a:bodyPr wrap="none" rtlCol="0">
            <a:spAutoFit/>
          </a:bodyPr>
          <a:lstStyle/>
          <a:p>
            <a:r>
              <a:rPr lang="en-US" sz="1350" b="1" dirty="0"/>
              <a:t>Fig. 7. Research design</a:t>
            </a:r>
          </a:p>
        </p:txBody>
      </p:sp>
    </p:spTree>
    <p:extLst>
      <p:ext uri="{BB962C8B-B14F-4D97-AF65-F5344CB8AC3E}">
        <p14:creationId xmlns:p14="http://schemas.microsoft.com/office/powerpoint/2010/main" val="1711391697"/>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Research Design – Evaluations</a:t>
            </a:r>
            <a:endParaRPr lang="en-US" dirty="0"/>
          </a:p>
        </p:txBody>
      </p:sp>
      <p:graphicFrame>
        <p:nvGraphicFramePr>
          <p:cNvPr id="5" name="内容占位符 4"/>
          <p:cNvGraphicFramePr>
            <a:graphicFrameLocks noGrp="1"/>
          </p:cNvGraphicFramePr>
          <p:nvPr>
            <p:ph idx="1"/>
            <p:extLst/>
          </p:nvPr>
        </p:nvGraphicFramePr>
        <p:xfrm>
          <a:off x="1861458" y="2280898"/>
          <a:ext cx="8469085" cy="3299459"/>
        </p:xfrm>
        <a:graphic>
          <a:graphicData uri="http://schemas.openxmlformats.org/drawingml/2006/table">
            <a:tbl>
              <a:tblPr firstRow="1">
                <a:tableStyleId>{9D7B26C5-4107-4FEC-AEDC-1716B250A1EF}</a:tableStyleId>
              </a:tblPr>
              <a:tblGrid>
                <a:gridCol w="511628">
                  <a:extLst>
                    <a:ext uri="{9D8B030D-6E8A-4147-A177-3AD203B41FA5}">
                      <a16:colId xmlns:a16="http://schemas.microsoft.com/office/drawing/2014/main" xmlns="" val="3823904789"/>
                    </a:ext>
                  </a:extLst>
                </a:gridCol>
                <a:gridCol w="2373086">
                  <a:extLst>
                    <a:ext uri="{9D8B030D-6E8A-4147-A177-3AD203B41FA5}">
                      <a16:colId xmlns:a16="http://schemas.microsoft.com/office/drawing/2014/main" xmlns="" val="1633746629"/>
                    </a:ext>
                  </a:extLst>
                </a:gridCol>
                <a:gridCol w="914400">
                  <a:extLst>
                    <a:ext uri="{9D8B030D-6E8A-4147-A177-3AD203B41FA5}">
                      <a16:colId xmlns:a16="http://schemas.microsoft.com/office/drawing/2014/main" xmlns="" val="271822933"/>
                    </a:ext>
                  </a:extLst>
                </a:gridCol>
                <a:gridCol w="1404257">
                  <a:extLst>
                    <a:ext uri="{9D8B030D-6E8A-4147-A177-3AD203B41FA5}">
                      <a16:colId xmlns:a16="http://schemas.microsoft.com/office/drawing/2014/main" xmlns="" val="3871962855"/>
                    </a:ext>
                  </a:extLst>
                </a:gridCol>
                <a:gridCol w="1197429">
                  <a:extLst>
                    <a:ext uri="{9D8B030D-6E8A-4147-A177-3AD203B41FA5}">
                      <a16:colId xmlns:a16="http://schemas.microsoft.com/office/drawing/2014/main" xmlns="" val="1629757292"/>
                    </a:ext>
                  </a:extLst>
                </a:gridCol>
                <a:gridCol w="858416">
                  <a:extLst>
                    <a:ext uri="{9D8B030D-6E8A-4147-A177-3AD203B41FA5}">
                      <a16:colId xmlns:a16="http://schemas.microsoft.com/office/drawing/2014/main" xmlns="" val="1490922264"/>
                    </a:ext>
                  </a:extLst>
                </a:gridCol>
                <a:gridCol w="1209869">
                  <a:extLst>
                    <a:ext uri="{9D8B030D-6E8A-4147-A177-3AD203B41FA5}">
                      <a16:colId xmlns:a16="http://schemas.microsoft.com/office/drawing/2014/main" xmlns="" val="3011099211"/>
                    </a:ext>
                  </a:extLst>
                </a:gridCol>
              </a:tblGrid>
              <a:tr h="481354">
                <a:tc>
                  <a:txBody>
                    <a:bodyPr/>
                    <a:lstStyle/>
                    <a:p>
                      <a:pPr algn="ctr"/>
                      <a:r>
                        <a:rPr lang="en-US" sz="1400" dirty="0" smtClean="0"/>
                        <a:t>Tests</a:t>
                      </a:r>
                      <a:endParaRPr lang="en-US" sz="1400" dirty="0"/>
                    </a:p>
                  </a:txBody>
                  <a:tcPr marL="68580" marR="68580" marT="34290" marB="3429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400" dirty="0" smtClean="0"/>
                        <a:t>Research Questions</a:t>
                      </a:r>
                      <a:endParaRPr lang="en-US" sz="14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400" dirty="0" smtClean="0"/>
                        <a:t>Evaluated models</a:t>
                      </a:r>
                      <a:endParaRPr lang="en-US" sz="14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400" dirty="0" smtClean="0"/>
                        <a:t>Benchmarks</a:t>
                      </a:r>
                      <a:endParaRPr lang="en-US" sz="14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400" dirty="0" smtClean="0"/>
                        <a:t>Testbeds</a:t>
                      </a:r>
                      <a:endParaRPr lang="en-US" sz="14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400" dirty="0" smtClean="0"/>
                        <a:t>Metrics</a:t>
                      </a:r>
                      <a:endParaRPr lang="en-US" sz="14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400" dirty="0" smtClean="0"/>
                        <a:t>References</a:t>
                      </a:r>
                      <a:endParaRPr lang="en-US" sz="1400" dirty="0"/>
                    </a:p>
                  </a:txBody>
                  <a:tcPr marL="68580" marR="68580" marT="34290" marB="3429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127605816"/>
                  </a:ext>
                </a:extLst>
              </a:tr>
              <a:tr h="609600">
                <a:tc>
                  <a:txBody>
                    <a:bodyPr/>
                    <a:lstStyle/>
                    <a:p>
                      <a:pPr algn="ctr"/>
                      <a:r>
                        <a:rPr lang="en-US" sz="1400" dirty="0" smtClean="0"/>
                        <a:t>1</a:t>
                      </a:r>
                      <a:endParaRPr lang="en-US" sz="1400" dirty="0"/>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Can a CNN model capture the interactions? </a:t>
                      </a:r>
                      <a:endParaRPr lang="en-US" sz="14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err="1" smtClean="0"/>
                        <a:t>iCNN</a:t>
                      </a:r>
                      <a:endParaRPr lang="en-US" sz="14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err="1" smtClean="0"/>
                        <a:t>kNN</a:t>
                      </a:r>
                      <a:r>
                        <a:rPr lang="en-US" sz="1400" dirty="0" smtClean="0"/>
                        <a:t> (k=1), </a:t>
                      </a:r>
                    </a:p>
                    <a:p>
                      <a:pPr algn="ctr"/>
                      <a:r>
                        <a:rPr lang="en-US" sz="1400" dirty="0" smtClean="0"/>
                        <a:t>SVM (RBF kernel)</a:t>
                      </a:r>
                      <a:endParaRPr lang="en-US" sz="14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solidFill>
                            <a:srgbClr val="FF0000"/>
                          </a:solidFill>
                        </a:rPr>
                        <a:t>BASIC_INT</a:t>
                      </a:r>
                      <a:endParaRPr lang="en-US" sz="1400" b="1" dirty="0">
                        <a:solidFill>
                          <a:srgbClr val="FF0000"/>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pPr algn="ctr"/>
                      <a:r>
                        <a:rPr lang="en-US" sz="1400" dirty="0" smtClean="0"/>
                        <a:t>Accuracy,</a:t>
                      </a:r>
                    </a:p>
                    <a:p>
                      <a:pPr algn="ctr"/>
                      <a:r>
                        <a:rPr lang="en-US" sz="1400" dirty="0" smtClean="0"/>
                        <a:t>Precision,</a:t>
                      </a:r>
                    </a:p>
                    <a:p>
                      <a:pPr algn="ctr"/>
                      <a:r>
                        <a:rPr lang="en-US" sz="1400" dirty="0" smtClean="0"/>
                        <a:t>Recall,</a:t>
                      </a:r>
                    </a:p>
                    <a:p>
                      <a:pPr algn="ctr"/>
                      <a:r>
                        <a:rPr lang="en-US" sz="1400" dirty="0" smtClean="0"/>
                        <a:t>F</a:t>
                      </a:r>
                      <a:r>
                        <a:rPr lang="en-US" sz="1400" baseline="-25000" dirty="0" smtClean="0"/>
                        <a:t>1</a:t>
                      </a:r>
                      <a:r>
                        <a:rPr lang="en-US" sz="1400" baseline="0" dirty="0" smtClean="0"/>
                        <a:t> </a:t>
                      </a:r>
                      <a:r>
                        <a:rPr lang="en-US" sz="1400" dirty="0" smtClean="0"/>
                        <a:t>score</a:t>
                      </a:r>
                      <a:endParaRPr lang="en-US" sz="14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400" dirty="0" smtClean="0"/>
                        <a:t>Cao et al. (2012)</a:t>
                      </a:r>
                      <a:endParaRPr lang="en-US" sz="1400" dirty="0"/>
                    </a:p>
                  </a:txBody>
                  <a:tcPr marL="68580" marR="68580" marT="34290" marB="3429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039565472"/>
                  </a:ext>
                </a:extLst>
              </a:tr>
              <a:tr h="274320">
                <a:tc>
                  <a:txBody>
                    <a:bodyPr/>
                    <a:lstStyle/>
                    <a:p>
                      <a:pPr algn="ctr"/>
                      <a:r>
                        <a:rPr lang="en-US" sz="1400" dirty="0" smtClean="0"/>
                        <a:t>2A</a:t>
                      </a:r>
                      <a:endParaRPr lang="en-US" sz="1400" dirty="0"/>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Can we recognize gestures with a fewer sensors?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400" dirty="0" err="1" smtClean="0"/>
                        <a:t>iCNN</a:t>
                      </a:r>
                      <a:endParaRPr lang="en-US" sz="14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400" dirty="0" err="1" smtClean="0"/>
                        <a:t>DeepConvLSTM</a:t>
                      </a:r>
                      <a:endParaRPr lang="en-US" sz="14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solidFill>
                            <a:srgbClr val="FF0000"/>
                          </a:solidFill>
                        </a:rPr>
                        <a:t>OPPO_INT_1</a:t>
                      </a:r>
                      <a:endParaRPr lang="en-US" sz="1400" b="1" dirty="0">
                        <a:solidFill>
                          <a:srgbClr val="FF0000"/>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400" dirty="0" err="1" smtClean="0"/>
                        <a:t>Ordóñez</a:t>
                      </a:r>
                      <a:r>
                        <a:rPr lang="en-US" sz="1400" dirty="0" smtClean="0"/>
                        <a:t> and </a:t>
                      </a:r>
                      <a:r>
                        <a:rPr lang="en-US" sz="1400" dirty="0" err="1" smtClean="0"/>
                        <a:t>Roggen</a:t>
                      </a:r>
                      <a:r>
                        <a:rPr lang="en-US" sz="1400" dirty="0" smtClean="0"/>
                        <a:t> (2016)</a:t>
                      </a:r>
                      <a:endParaRPr lang="en-US" sz="1400" dirty="0"/>
                    </a:p>
                  </a:txBody>
                  <a:tcPr marL="68580" marR="68580" marT="34290" marB="3429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79025950"/>
                  </a:ext>
                </a:extLst>
              </a:tr>
              <a:tr h="274320">
                <a:tc>
                  <a:txBody>
                    <a:bodyPr/>
                    <a:lstStyle/>
                    <a:p>
                      <a:pPr algn="ctr"/>
                      <a:r>
                        <a:rPr lang="en-US" sz="1400" dirty="0" smtClean="0"/>
                        <a:t>2B</a:t>
                      </a:r>
                      <a:endParaRPr lang="en-US" sz="1400" dirty="0"/>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OPPO_INT_2</a:t>
                      </a:r>
                      <a:endParaRPr lang="en-US" sz="14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64918611"/>
                  </a:ext>
                </a:extLst>
              </a:tr>
              <a:tr h="685800">
                <a:tc>
                  <a:txBody>
                    <a:bodyPr/>
                    <a:lstStyle/>
                    <a:p>
                      <a:pPr algn="ctr"/>
                      <a:r>
                        <a:rPr lang="en-US" sz="1400" dirty="0" smtClean="0"/>
                        <a:t>3</a:t>
                      </a:r>
                      <a:endParaRPr lang="en-US" sz="1400" dirty="0"/>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Can a Seq-2-Seq RNN model recognize the HL-ADLs from interaction sequences?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S2S_GRU</a:t>
                      </a:r>
                      <a:endParaRPr lang="en-US" sz="14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HMM, S2S_LSTM</a:t>
                      </a:r>
                      <a:endParaRPr lang="en-US" sz="14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OPPO_ADL_1</a:t>
                      </a:r>
                      <a:endParaRPr lang="en-US" sz="14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err="1" smtClean="0"/>
                        <a:t>Alsheikh</a:t>
                      </a:r>
                      <a:r>
                        <a:rPr lang="en-US" sz="1400" dirty="0" smtClean="0"/>
                        <a:t> et al. (2015), Cho et al.</a:t>
                      </a:r>
                      <a:r>
                        <a:rPr lang="en-US" sz="1400" baseline="0" dirty="0" smtClean="0"/>
                        <a:t> (2014)</a:t>
                      </a:r>
                      <a:endParaRPr lang="en-US" sz="1400" dirty="0"/>
                    </a:p>
                  </a:txBody>
                  <a:tcPr marL="68580" marR="68580" marT="34290" marB="3429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156700358"/>
                  </a:ext>
                </a:extLst>
              </a:tr>
              <a:tr h="342900">
                <a:tc rowSpan="2">
                  <a:txBody>
                    <a:bodyPr/>
                    <a:lstStyle/>
                    <a:p>
                      <a:pPr algn="ctr"/>
                      <a:r>
                        <a:rPr lang="en-US" sz="1400" dirty="0" smtClean="0"/>
                        <a:t>4</a:t>
                      </a:r>
                      <a:endParaRPr lang="en-US" sz="1400" dirty="0"/>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Can the CNN+RNN</a:t>
                      </a:r>
                      <a:r>
                        <a:rPr lang="en-US" sz="1400" baseline="0" dirty="0" smtClean="0"/>
                        <a:t> approach</a:t>
                      </a:r>
                      <a:r>
                        <a:rPr lang="en-US" sz="1400" dirty="0" smtClean="0"/>
                        <a:t> recognize HL-ADLs from raw human and object sensor data?</a:t>
                      </a:r>
                      <a:endParaRPr lang="en-US" sz="14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rowSpan="2">
                  <a:txBody>
                    <a:bodyPr/>
                    <a:lstStyle/>
                    <a:p>
                      <a:pPr algn="ctr"/>
                      <a:r>
                        <a:rPr lang="en-US" sz="1400" b="1" dirty="0" smtClean="0">
                          <a:solidFill>
                            <a:srgbClr val="FF0000"/>
                          </a:solidFill>
                        </a:rPr>
                        <a:t>iCNN-S2S_GRU</a:t>
                      </a:r>
                      <a:endParaRPr lang="en-US" sz="1400" b="1" dirty="0">
                        <a:solidFill>
                          <a:srgbClr val="FF0000"/>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400" dirty="0" smtClean="0"/>
                        <a:t>iCNN-S2S_LSTM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OPPO_ADL_2</a:t>
                      </a:r>
                      <a:endParaRPr lang="en-US" sz="14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rowSpan="2">
                  <a:txBody>
                    <a:bodyPr/>
                    <a:lstStyle/>
                    <a:p>
                      <a:pPr algn="ctr"/>
                      <a:endParaRPr lang="en-US" sz="1400" dirty="0"/>
                    </a:p>
                  </a:txBody>
                  <a:tcPr marL="68580" marR="68580" marT="34290" marB="3429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2067654733"/>
                  </a:ext>
                </a:extLst>
              </a:tr>
              <a:tr h="34290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S2S_GRU</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OPPO_ADL_1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257083787"/>
                  </a:ext>
                </a:extLst>
              </a:tr>
            </a:tbl>
          </a:graphicData>
        </a:graphic>
      </p:graphicFrame>
      <p:sp>
        <p:nvSpPr>
          <p:cNvPr id="4" name="灯片编号占位符 3"/>
          <p:cNvSpPr>
            <a:spLocks noGrp="1"/>
          </p:cNvSpPr>
          <p:nvPr>
            <p:ph type="sldNum" sz="quarter" idx="12"/>
          </p:nvPr>
        </p:nvSpPr>
        <p:spPr/>
        <p:txBody>
          <a:bodyPr/>
          <a:lstStyle/>
          <a:p>
            <a:fld id="{9DB6F104-8E13-4314-9B43-5C48409DA229}" type="slidenum">
              <a:rPr lang="en-US" smtClean="0"/>
              <a:t>161</a:t>
            </a:fld>
            <a:endParaRPr lang="en-US"/>
          </a:p>
        </p:txBody>
      </p:sp>
      <p:sp>
        <p:nvSpPr>
          <p:cNvPr id="6" name="文本框 5"/>
          <p:cNvSpPr txBox="1"/>
          <p:nvPr/>
        </p:nvSpPr>
        <p:spPr>
          <a:xfrm>
            <a:off x="5095630" y="5447722"/>
            <a:ext cx="2049664" cy="300082"/>
          </a:xfrm>
          <a:prstGeom prst="rect">
            <a:avLst/>
          </a:prstGeom>
          <a:noFill/>
        </p:spPr>
        <p:txBody>
          <a:bodyPr wrap="none" rtlCol="0">
            <a:spAutoFit/>
          </a:bodyPr>
          <a:lstStyle/>
          <a:p>
            <a:r>
              <a:rPr lang="en-US" sz="1350" b="1" dirty="0"/>
              <a:t>Table 6. Evaluation Design</a:t>
            </a:r>
          </a:p>
        </p:txBody>
      </p:sp>
    </p:spTree>
    <p:extLst>
      <p:ext uri="{BB962C8B-B14F-4D97-AF65-F5344CB8AC3E}">
        <p14:creationId xmlns:p14="http://schemas.microsoft.com/office/powerpoint/2010/main" val="3658207640"/>
      </p:ext>
    </p:ext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sz="3000" dirty="0"/>
              <a:t>Results and Discussions – Interaction Extraction</a:t>
            </a:r>
          </a:p>
        </p:txBody>
      </p:sp>
      <p:sp>
        <p:nvSpPr>
          <p:cNvPr id="3" name="内容占位符 2"/>
          <p:cNvSpPr>
            <a:spLocks noGrp="1"/>
          </p:cNvSpPr>
          <p:nvPr>
            <p:ph idx="1"/>
          </p:nvPr>
        </p:nvSpPr>
        <p:spPr>
          <a:xfrm>
            <a:off x="2152650" y="2226469"/>
            <a:ext cx="7886700" cy="1439296"/>
          </a:xfrm>
        </p:spPr>
        <p:txBody>
          <a:bodyPr>
            <a:normAutofit fontScale="62500" lnSpcReduction="20000"/>
          </a:bodyPr>
          <a:lstStyle/>
          <a:p>
            <a:r>
              <a:rPr lang="en-US" dirty="0"/>
              <a:t>Result for </a:t>
            </a:r>
            <a:r>
              <a:rPr lang="en-US" b="1" dirty="0"/>
              <a:t>TEST </a:t>
            </a:r>
            <a:r>
              <a:rPr lang="en-US" b="1" dirty="0" smtClean="0"/>
              <a:t>1</a:t>
            </a:r>
          </a:p>
          <a:p>
            <a:pPr lvl="1"/>
            <a:r>
              <a:rPr lang="en-US" dirty="0"/>
              <a:t>Overall, the accuracy for </a:t>
            </a:r>
            <a:r>
              <a:rPr lang="en-US" dirty="0" err="1"/>
              <a:t>iCNN</a:t>
            </a:r>
            <a:r>
              <a:rPr lang="en-US" dirty="0"/>
              <a:t> out-performed </a:t>
            </a:r>
            <a:r>
              <a:rPr lang="en-US" dirty="0" err="1"/>
              <a:t>kNN</a:t>
            </a:r>
            <a:r>
              <a:rPr lang="en-US" dirty="0"/>
              <a:t> and SVM (74.4% to 65.9% and 39.6</a:t>
            </a:r>
            <a:r>
              <a:rPr lang="en-US" dirty="0" smtClean="0"/>
              <a:t>%) (Table 7a)</a:t>
            </a:r>
          </a:p>
          <a:p>
            <a:pPr lvl="1"/>
            <a:r>
              <a:rPr lang="en-US" dirty="0" err="1" smtClean="0"/>
              <a:t>iCNN’s</a:t>
            </a:r>
            <a:r>
              <a:rPr lang="en-US" dirty="0" smtClean="0"/>
              <a:t> </a:t>
            </a:r>
            <a:r>
              <a:rPr lang="en-US" dirty="0"/>
              <a:t>F</a:t>
            </a:r>
            <a:r>
              <a:rPr lang="en-US" baseline="-25000" dirty="0"/>
              <a:t>1</a:t>
            </a:r>
            <a:r>
              <a:rPr lang="en-US" dirty="0"/>
              <a:t> scores indicated the method can effectively extract human-object interactions, especially for ‘Pick up’ (0.787) and ‘Put down’ (0.842) categories.</a:t>
            </a:r>
          </a:p>
          <a:p>
            <a:pPr lvl="1"/>
            <a:r>
              <a:rPr lang="en-US" dirty="0" err="1"/>
              <a:t>iCNN</a:t>
            </a:r>
            <a:r>
              <a:rPr lang="en-US" dirty="0"/>
              <a:t> tried to fit more No-interaction instances into the other four classes, obtaining a low recall rate in the No-interaction class.</a:t>
            </a:r>
          </a:p>
          <a:p>
            <a:pPr lvl="1"/>
            <a:endParaRPr lang="en-US" b="1" dirty="0"/>
          </a:p>
          <a:p>
            <a:pPr lvl="1"/>
            <a:endParaRPr lang="en-US" dirty="0"/>
          </a:p>
        </p:txBody>
      </p:sp>
      <p:sp>
        <p:nvSpPr>
          <p:cNvPr id="4" name="灯片编号占位符 3"/>
          <p:cNvSpPr>
            <a:spLocks noGrp="1"/>
          </p:cNvSpPr>
          <p:nvPr>
            <p:ph type="sldNum" sz="quarter" idx="12"/>
          </p:nvPr>
        </p:nvSpPr>
        <p:spPr/>
        <p:txBody>
          <a:bodyPr/>
          <a:lstStyle/>
          <a:p>
            <a:fld id="{9DB6F104-8E13-4314-9B43-5C48409DA229}" type="slidenum">
              <a:rPr lang="en-US" smtClean="0"/>
              <a:t>162</a:t>
            </a:fld>
            <a:endParaRPr lang="en-US"/>
          </a:p>
        </p:txBody>
      </p:sp>
      <p:graphicFrame>
        <p:nvGraphicFramePr>
          <p:cNvPr id="5" name="内容占位符 5"/>
          <p:cNvGraphicFramePr>
            <a:graphicFrameLocks/>
          </p:cNvGraphicFramePr>
          <p:nvPr>
            <p:extLst/>
          </p:nvPr>
        </p:nvGraphicFramePr>
        <p:xfrm>
          <a:off x="4492195" y="3795713"/>
          <a:ext cx="6059666" cy="2057400"/>
        </p:xfrm>
        <a:graphic>
          <a:graphicData uri="http://schemas.openxmlformats.org/drawingml/2006/table">
            <a:tbl>
              <a:tblPr firstRow="1">
                <a:tableStyleId>{9D7B26C5-4107-4FEC-AEDC-1716B250A1EF}</a:tableStyleId>
              </a:tblPr>
              <a:tblGrid>
                <a:gridCol w="961091">
                  <a:extLst>
                    <a:ext uri="{9D8B030D-6E8A-4147-A177-3AD203B41FA5}">
                      <a16:colId xmlns:a16="http://schemas.microsoft.com/office/drawing/2014/main" xmlns="" val="3536022315"/>
                    </a:ext>
                  </a:extLst>
                </a:gridCol>
                <a:gridCol w="441687">
                  <a:extLst>
                    <a:ext uri="{9D8B030D-6E8A-4147-A177-3AD203B41FA5}">
                      <a16:colId xmlns:a16="http://schemas.microsoft.com/office/drawing/2014/main" xmlns="" val="3890609566"/>
                    </a:ext>
                  </a:extLst>
                </a:gridCol>
                <a:gridCol w="582111">
                  <a:extLst>
                    <a:ext uri="{9D8B030D-6E8A-4147-A177-3AD203B41FA5}">
                      <a16:colId xmlns:a16="http://schemas.microsoft.com/office/drawing/2014/main" xmlns="" val="3002892440"/>
                    </a:ext>
                  </a:extLst>
                </a:gridCol>
                <a:gridCol w="582111">
                  <a:extLst>
                    <a:ext uri="{9D8B030D-6E8A-4147-A177-3AD203B41FA5}">
                      <a16:colId xmlns:a16="http://schemas.microsoft.com/office/drawing/2014/main" xmlns="" val="1262247495"/>
                    </a:ext>
                  </a:extLst>
                </a:gridCol>
                <a:gridCol w="582111">
                  <a:extLst>
                    <a:ext uri="{9D8B030D-6E8A-4147-A177-3AD203B41FA5}">
                      <a16:colId xmlns:a16="http://schemas.microsoft.com/office/drawing/2014/main" xmlns="" val="663108044"/>
                    </a:ext>
                  </a:extLst>
                </a:gridCol>
                <a:gridCol w="582111">
                  <a:extLst>
                    <a:ext uri="{9D8B030D-6E8A-4147-A177-3AD203B41FA5}">
                      <a16:colId xmlns:a16="http://schemas.microsoft.com/office/drawing/2014/main" xmlns="" val="2495219283"/>
                    </a:ext>
                  </a:extLst>
                </a:gridCol>
                <a:gridCol w="582111">
                  <a:extLst>
                    <a:ext uri="{9D8B030D-6E8A-4147-A177-3AD203B41FA5}">
                      <a16:colId xmlns:a16="http://schemas.microsoft.com/office/drawing/2014/main" xmlns="" val="1757576862"/>
                    </a:ext>
                  </a:extLst>
                </a:gridCol>
                <a:gridCol w="582111">
                  <a:extLst>
                    <a:ext uri="{9D8B030D-6E8A-4147-A177-3AD203B41FA5}">
                      <a16:colId xmlns:a16="http://schemas.microsoft.com/office/drawing/2014/main" xmlns="" val="3008372594"/>
                    </a:ext>
                  </a:extLst>
                </a:gridCol>
                <a:gridCol w="582111">
                  <a:extLst>
                    <a:ext uri="{9D8B030D-6E8A-4147-A177-3AD203B41FA5}">
                      <a16:colId xmlns:a16="http://schemas.microsoft.com/office/drawing/2014/main" xmlns="" val="3387308360"/>
                    </a:ext>
                  </a:extLst>
                </a:gridCol>
                <a:gridCol w="582111">
                  <a:extLst>
                    <a:ext uri="{9D8B030D-6E8A-4147-A177-3AD203B41FA5}">
                      <a16:colId xmlns:a16="http://schemas.microsoft.com/office/drawing/2014/main" xmlns="" val="2592819429"/>
                    </a:ext>
                  </a:extLst>
                </a:gridCol>
              </a:tblGrid>
              <a:tr h="228600">
                <a:tc>
                  <a:txBody>
                    <a:bodyPr/>
                    <a:lstStyle/>
                    <a:p>
                      <a:endParaRPr lang="en-US" sz="1100" b="1" dirty="0"/>
                    </a:p>
                  </a:txBody>
                  <a:tcPr marL="68580" marR="68580" marT="34290" marB="34290"/>
                </a:tc>
                <a:tc gridSpan="3">
                  <a:txBody>
                    <a:bodyPr/>
                    <a:lstStyle/>
                    <a:p>
                      <a:pPr algn="ctr"/>
                      <a:r>
                        <a:rPr lang="en-US" sz="1100" dirty="0" err="1" smtClean="0"/>
                        <a:t>iCNN</a:t>
                      </a:r>
                      <a:endParaRPr lang="en-US" sz="1100" dirty="0"/>
                    </a:p>
                  </a:txBody>
                  <a:tcPr marL="68580" marR="68580" marT="34290" marB="34290">
                    <a:lnR w="12700" cap="flat" cmpd="sng" algn="ctr">
                      <a:solidFill>
                        <a:schemeClr val="tx1"/>
                      </a:solidFill>
                      <a:prstDash val="solid"/>
                      <a:round/>
                      <a:headEnd type="none" w="med" len="med"/>
                      <a:tailEnd type="none" w="med" len="med"/>
                    </a:lnR>
                  </a:tcPr>
                </a:tc>
                <a:tc hMerge="1">
                  <a:txBody>
                    <a:bodyPr/>
                    <a:lstStyle/>
                    <a:p>
                      <a:endParaRPr lang="en-US" dirty="0"/>
                    </a:p>
                  </a:txBody>
                  <a:tcPr/>
                </a:tc>
                <a:tc hMerge="1">
                  <a:txBody>
                    <a:bodyPr/>
                    <a:lstStyle/>
                    <a:p>
                      <a:endParaRPr lang="en-US" dirty="0"/>
                    </a:p>
                  </a:txBody>
                  <a:tcPr/>
                </a:tc>
                <a:tc gridSpan="3">
                  <a:txBody>
                    <a:bodyPr/>
                    <a:lstStyle/>
                    <a:p>
                      <a:pPr algn="ctr"/>
                      <a:r>
                        <a:rPr lang="en-US" sz="1100" dirty="0" err="1" smtClean="0"/>
                        <a:t>kNN</a:t>
                      </a:r>
                      <a:r>
                        <a:rPr lang="en-US" sz="1100" dirty="0" smtClean="0"/>
                        <a:t> (k=1)</a:t>
                      </a:r>
                      <a:endParaRPr 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dirty="0"/>
                    </a:p>
                  </a:txBody>
                  <a:tcPr/>
                </a:tc>
                <a:tc hMerge="1">
                  <a:txBody>
                    <a:bodyPr/>
                    <a:lstStyle/>
                    <a:p>
                      <a:endParaRPr lang="en-US" dirty="0"/>
                    </a:p>
                  </a:txBody>
                  <a:tcPr/>
                </a:tc>
                <a:tc gridSpan="3">
                  <a:txBody>
                    <a:bodyPr/>
                    <a:lstStyle/>
                    <a:p>
                      <a:pPr algn="ctr"/>
                      <a:r>
                        <a:rPr lang="en-US" sz="1100" dirty="0" smtClean="0"/>
                        <a:t>SVM</a:t>
                      </a:r>
                      <a:endParaRPr lang="en-US" sz="1100" dirty="0"/>
                    </a:p>
                  </a:txBody>
                  <a:tcPr marL="68580" marR="68580" marT="34290" marB="34290">
                    <a:lnL w="12700" cap="flat" cmpd="sng" algn="ctr">
                      <a:solidFill>
                        <a:schemeClr val="tx1"/>
                      </a:solidFill>
                      <a:prstDash val="solid"/>
                      <a:round/>
                      <a:headEnd type="none" w="med" len="med"/>
                      <a:tailEnd type="none" w="med" len="med"/>
                    </a:ln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681809993"/>
                  </a:ext>
                </a:extLst>
              </a:tr>
              <a:tr h="228600">
                <a:tc>
                  <a:txBody>
                    <a:bodyPr/>
                    <a:lstStyle/>
                    <a:p>
                      <a:endParaRPr lang="en-US" sz="1100" b="1" dirty="0"/>
                    </a:p>
                  </a:txBody>
                  <a:tcPr marL="68580" marR="68580" marT="34290" marB="34290"/>
                </a:tc>
                <a:tc>
                  <a:txBody>
                    <a:bodyPr/>
                    <a:lstStyle/>
                    <a:p>
                      <a:pPr algn="ctr"/>
                      <a:r>
                        <a:rPr lang="en-US" sz="1100" dirty="0" smtClean="0"/>
                        <a:t>P</a:t>
                      </a:r>
                      <a:endParaRPr lang="en-US" sz="1100" dirty="0"/>
                    </a:p>
                  </a:txBody>
                  <a:tcPr marL="68580" marR="68580" marT="34290" marB="34290">
                    <a:lnB w="12700" cap="flat" cmpd="sng" algn="ctr">
                      <a:solidFill>
                        <a:schemeClr val="tx1"/>
                      </a:solidFill>
                      <a:prstDash val="solid"/>
                      <a:round/>
                      <a:headEnd type="none" w="med" len="med"/>
                      <a:tailEnd type="none" w="med" len="med"/>
                    </a:lnB>
                  </a:tcPr>
                </a:tc>
                <a:tc>
                  <a:txBody>
                    <a:bodyPr/>
                    <a:lstStyle/>
                    <a:p>
                      <a:pPr algn="ctr"/>
                      <a:r>
                        <a:rPr lang="en-US" sz="1100" dirty="0" smtClean="0"/>
                        <a:t>R</a:t>
                      </a:r>
                      <a:endParaRPr lang="en-US" sz="1100" dirty="0"/>
                    </a:p>
                  </a:txBody>
                  <a:tcPr marL="68580" marR="68580" marT="34290" marB="34290">
                    <a:lnB w="12700" cap="flat" cmpd="sng" algn="ctr">
                      <a:solidFill>
                        <a:schemeClr val="tx1"/>
                      </a:solidFill>
                      <a:prstDash val="solid"/>
                      <a:round/>
                      <a:headEnd type="none" w="med" len="med"/>
                      <a:tailEnd type="none" w="med" len="med"/>
                    </a:lnB>
                  </a:tcPr>
                </a:tc>
                <a:tc>
                  <a:txBody>
                    <a:bodyPr/>
                    <a:lstStyle/>
                    <a:p>
                      <a:pPr algn="ctr"/>
                      <a:r>
                        <a:rPr lang="en-US" sz="1100" dirty="0" smtClean="0"/>
                        <a:t>F</a:t>
                      </a:r>
                      <a:r>
                        <a:rPr lang="en-US" sz="1100" baseline="-25000" dirty="0" smtClean="0"/>
                        <a:t>1</a:t>
                      </a:r>
                      <a:endParaRPr lang="en-US" sz="1100" baseline="-25000" dirty="0"/>
                    </a:p>
                  </a:txBody>
                  <a:tcPr marL="68580" marR="68580" marT="34290" marB="3429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100" dirty="0" smtClean="0"/>
                        <a:t>P</a:t>
                      </a:r>
                      <a:endParaRPr lang="en-US" sz="1100" dirty="0"/>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100" dirty="0" smtClean="0"/>
                        <a:t>R</a:t>
                      </a:r>
                      <a:endParaRPr lang="en-US" sz="1100" dirty="0"/>
                    </a:p>
                  </a:txBody>
                  <a:tcPr marL="68580" marR="68580" marT="34290" marB="34290">
                    <a:lnB w="12700" cap="flat" cmpd="sng" algn="ctr">
                      <a:solidFill>
                        <a:schemeClr val="tx1"/>
                      </a:solidFill>
                      <a:prstDash val="solid"/>
                      <a:round/>
                      <a:headEnd type="none" w="med" len="med"/>
                      <a:tailEnd type="none" w="med" len="med"/>
                    </a:lnB>
                  </a:tcPr>
                </a:tc>
                <a:tc>
                  <a:txBody>
                    <a:bodyPr/>
                    <a:lstStyle/>
                    <a:p>
                      <a:pPr algn="ctr"/>
                      <a:r>
                        <a:rPr lang="en-US" sz="1100" dirty="0" smtClean="0"/>
                        <a:t>F</a:t>
                      </a:r>
                      <a:r>
                        <a:rPr lang="en-US" sz="1100" baseline="-25000" dirty="0" smtClean="0"/>
                        <a:t>1</a:t>
                      </a:r>
                      <a:endParaRPr lang="en-US" sz="1100" baseline="-25000" dirty="0"/>
                    </a:p>
                  </a:txBody>
                  <a:tcPr marL="68580" marR="68580" marT="34290" marB="3429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100" dirty="0" smtClean="0"/>
                        <a:t>P</a:t>
                      </a:r>
                      <a:endParaRPr lang="en-US" sz="1100" dirty="0"/>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100" dirty="0" smtClean="0"/>
                        <a:t>R</a:t>
                      </a:r>
                      <a:endParaRPr lang="en-US" sz="1100" dirty="0"/>
                    </a:p>
                  </a:txBody>
                  <a:tcPr marL="68580" marR="68580" marT="34290" marB="34290">
                    <a:lnB w="12700" cap="flat" cmpd="sng" algn="ctr">
                      <a:solidFill>
                        <a:schemeClr val="tx1"/>
                      </a:solidFill>
                      <a:prstDash val="solid"/>
                      <a:round/>
                      <a:headEnd type="none" w="med" len="med"/>
                      <a:tailEnd type="none" w="med" len="med"/>
                    </a:lnB>
                  </a:tcPr>
                </a:tc>
                <a:tc>
                  <a:txBody>
                    <a:bodyPr/>
                    <a:lstStyle/>
                    <a:p>
                      <a:pPr algn="ctr"/>
                      <a:r>
                        <a:rPr lang="en-US" sz="1100" dirty="0" smtClean="0"/>
                        <a:t>F</a:t>
                      </a:r>
                      <a:r>
                        <a:rPr lang="en-US" sz="1100" baseline="-25000" dirty="0" smtClean="0"/>
                        <a:t>1</a:t>
                      </a:r>
                      <a:endParaRPr lang="en-US" sz="1100" baseline="-25000" dirty="0"/>
                    </a:p>
                  </a:txBody>
                  <a:tcPr marL="68580" marR="68580" marT="34290" marB="3429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636778178"/>
                  </a:ext>
                </a:extLst>
              </a:tr>
              <a:tr h="228600">
                <a:tc>
                  <a:txBody>
                    <a:bodyPr/>
                    <a:lstStyle/>
                    <a:p>
                      <a:r>
                        <a:rPr lang="en-US" sz="1100" b="1" dirty="0" smtClean="0"/>
                        <a:t>No-Interaction</a:t>
                      </a:r>
                      <a:endParaRPr lang="en-US" sz="1100" b="1" dirty="0"/>
                    </a:p>
                  </a:txBody>
                  <a:tcPr marL="68580" marR="68580" marT="34290" marB="34290"/>
                </a:tc>
                <a:tc>
                  <a:txBody>
                    <a:bodyPr/>
                    <a:lstStyle/>
                    <a:p>
                      <a:pPr algn="ctr" fontAlgn="b"/>
                      <a:r>
                        <a:rPr lang="en-US" sz="1100" b="1" kern="1200" dirty="0" smtClean="0">
                          <a:solidFill>
                            <a:srgbClr val="FF0000"/>
                          </a:solidFill>
                          <a:latin typeface="+mn-lt"/>
                          <a:ea typeface="+mn-ea"/>
                          <a:cs typeface="+mn-cs"/>
                        </a:rPr>
                        <a:t>0.685</a:t>
                      </a:r>
                      <a:endParaRPr lang="en-US" sz="1100" b="1" kern="1200" dirty="0">
                        <a:solidFill>
                          <a:srgbClr val="FF0000"/>
                        </a:solidFill>
                        <a:latin typeface="+mn-lt"/>
                        <a:ea typeface="+mn-ea"/>
                        <a:cs typeface="+mn-cs"/>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algn="ctr" fontAlgn="b"/>
                      <a:r>
                        <a:rPr lang="en-US" sz="1100" kern="1200" dirty="0" smtClean="0">
                          <a:solidFill>
                            <a:schemeClr val="tx1"/>
                          </a:solidFill>
                          <a:latin typeface="+mn-lt"/>
                          <a:ea typeface="+mn-ea"/>
                          <a:cs typeface="+mn-cs"/>
                        </a:rPr>
                        <a:t>0.507</a:t>
                      </a:r>
                      <a:endParaRPr lang="en-US" sz="1100" kern="1200" dirty="0">
                        <a:solidFill>
                          <a:schemeClr val="tx1"/>
                        </a:solidFill>
                        <a:latin typeface="+mn-lt"/>
                        <a:ea typeface="+mn-ea"/>
                        <a:cs typeface="+mn-cs"/>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algn="ctr" fontAlgn="b"/>
                      <a:r>
                        <a:rPr lang="en-US" sz="1100" b="1" kern="1200" dirty="0" smtClean="0">
                          <a:solidFill>
                            <a:srgbClr val="FF0000"/>
                          </a:solidFill>
                          <a:latin typeface="+mn-lt"/>
                          <a:ea typeface="+mn-ea"/>
                          <a:cs typeface="+mn-cs"/>
                        </a:rPr>
                        <a:t>0.583</a:t>
                      </a:r>
                      <a:endParaRPr lang="en-US" sz="1100" b="1" kern="1200" dirty="0">
                        <a:solidFill>
                          <a:srgbClr val="FF0000"/>
                        </a:solidFill>
                        <a:latin typeface="+mn-lt"/>
                        <a:ea typeface="+mn-ea"/>
                        <a:cs typeface="+mn-cs"/>
                      </a:endParaRPr>
                    </a:p>
                  </a:txBody>
                  <a:tcPr marL="7144" marR="7144" marT="7144"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100" dirty="0" smtClean="0"/>
                        <a:t>0.415</a:t>
                      </a:r>
                      <a:endParaRPr lang="en-US" sz="1100" dirty="0"/>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100" dirty="0" smtClean="0"/>
                        <a:t>0.611</a:t>
                      </a:r>
                      <a:endParaRPr lang="en-US" sz="1100" dirty="0"/>
                    </a:p>
                  </a:txBody>
                  <a:tcPr marL="68580" marR="68580" marT="34290" marB="34290">
                    <a:lnT w="12700" cap="flat" cmpd="sng" algn="ctr">
                      <a:solidFill>
                        <a:schemeClr val="tx1"/>
                      </a:solidFill>
                      <a:prstDash val="solid"/>
                      <a:round/>
                      <a:headEnd type="none" w="med" len="med"/>
                      <a:tailEnd type="none" w="med" len="med"/>
                    </a:lnT>
                  </a:tcPr>
                </a:tc>
                <a:tc>
                  <a:txBody>
                    <a:bodyPr/>
                    <a:lstStyle/>
                    <a:p>
                      <a:pPr algn="ctr"/>
                      <a:r>
                        <a:rPr lang="en-US" sz="1100" dirty="0" smtClean="0"/>
                        <a:t>0.494</a:t>
                      </a:r>
                      <a:endParaRPr lang="en-US" sz="1100" dirty="0"/>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100" dirty="0" smtClean="0"/>
                        <a:t>0.330</a:t>
                      </a:r>
                      <a:endParaRPr lang="en-US" sz="1100" dirty="0"/>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100" b="1" dirty="0" smtClean="0">
                          <a:solidFill>
                            <a:srgbClr val="FF0000"/>
                          </a:solidFill>
                        </a:rPr>
                        <a:t>0.751</a:t>
                      </a:r>
                      <a:endParaRPr lang="en-US" sz="1100" b="1" dirty="0">
                        <a:solidFill>
                          <a:srgbClr val="FF0000"/>
                        </a:solidFill>
                      </a:endParaRPr>
                    </a:p>
                  </a:txBody>
                  <a:tcPr marL="68580" marR="68580" marT="34290" marB="34290">
                    <a:lnT w="12700" cap="flat" cmpd="sng" algn="ctr">
                      <a:solidFill>
                        <a:schemeClr val="tx1"/>
                      </a:solidFill>
                      <a:prstDash val="solid"/>
                      <a:round/>
                      <a:headEnd type="none" w="med" len="med"/>
                      <a:tailEnd type="none" w="med" len="med"/>
                    </a:lnT>
                  </a:tcPr>
                </a:tc>
                <a:tc>
                  <a:txBody>
                    <a:bodyPr/>
                    <a:lstStyle/>
                    <a:p>
                      <a:pPr algn="ctr"/>
                      <a:r>
                        <a:rPr lang="en-US" sz="1100" dirty="0" smtClean="0"/>
                        <a:t>0.458</a:t>
                      </a:r>
                      <a:endParaRPr lang="en-US" sz="1100" dirty="0"/>
                    </a:p>
                  </a:txBody>
                  <a:tcPr marL="68580" marR="68580" marT="34290" marB="3429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306972182"/>
                  </a:ext>
                </a:extLst>
              </a:tr>
              <a:tr h="228600">
                <a:tc>
                  <a:txBody>
                    <a:bodyPr/>
                    <a:lstStyle/>
                    <a:p>
                      <a:r>
                        <a:rPr lang="en-US" sz="1100" b="0" dirty="0" smtClean="0">
                          <a:solidFill>
                            <a:srgbClr val="FF0000"/>
                          </a:solidFill>
                        </a:rPr>
                        <a:t>Push</a:t>
                      </a:r>
                      <a:endParaRPr lang="en-US" sz="1100" b="0" dirty="0">
                        <a:solidFill>
                          <a:srgbClr val="FF0000"/>
                        </a:solidFill>
                      </a:endParaRPr>
                    </a:p>
                  </a:txBody>
                  <a:tcPr marL="68580" marR="68580" marT="34290" marB="34290"/>
                </a:tc>
                <a:tc>
                  <a:txBody>
                    <a:bodyPr/>
                    <a:lstStyle/>
                    <a:p>
                      <a:pPr algn="ctr" fontAlgn="b"/>
                      <a:r>
                        <a:rPr lang="en-US" sz="1100" kern="1200" dirty="0" smtClean="0">
                          <a:solidFill>
                            <a:schemeClr val="tx1"/>
                          </a:solidFill>
                          <a:latin typeface="+mn-lt"/>
                          <a:ea typeface="+mn-ea"/>
                          <a:cs typeface="+mn-cs"/>
                        </a:rPr>
                        <a:t>0.682</a:t>
                      </a:r>
                      <a:endParaRPr lang="en-US" sz="1100" kern="1200" dirty="0">
                        <a:solidFill>
                          <a:schemeClr val="tx1"/>
                        </a:solidFill>
                        <a:latin typeface="+mn-lt"/>
                        <a:ea typeface="+mn-ea"/>
                        <a:cs typeface="+mn-cs"/>
                      </a:endParaRPr>
                    </a:p>
                  </a:txBody>
                  <a:tcPr marL="7144" marR="7144" marT="7144" marB="0" anchor="b"/>
                </a:tc>
                <a:tc>
                  <a:txBody>
                    <a:bodyPr/>
                    <a:lstStyle/>
                    <a:p>
                      <a:pPr algn="ctr" fontAlgn="b"/>
                      <a:r>
                        <a:rPr lang="en-US" sz="1100" b="1" kern="1200" dirty="0" smtClean="0">
                          <a:solidFill>
                            <a:srgbClr val="FF0000"/>
                          </a:solidFill>
                          <a:latin typeface="+mn-lt"/>
                          <a:ea typeface="+mn-ea"/>
                          <a:cs typeface="+mn-cs"/>
                        </a:rPr>
                        <a:t>0.763</a:t>
                      </a:r>
                      <a:endParaRPr lang="en-US" sz="1100" b="1" kern="1200" dirty="0">
                        <a:solidFill>
                          <a:srgbClr val="FF0000"/>
                        </a:solidFill>
                        <a:latin typeface="+mn-lt"/>
                        <a:ea typeface="+mn-ea"/>
                        <a:cs typeface="+mn-cs"/>
                      </a:endParaRPr>
                    </a:p>
                  </a:txBody>
                  <a:tcPr marL="7144" marR="7144" marT="7144" marB="0" anchor="b"/>
                </a:tc>
                <a:tc>
                  <a:txBody>
                    <a:bodyPr/>
                    <a:lstStyle/>
                    <a:p>
                      <a:pPr algn="ctr" fontAlgn="b"/>
                      <a:r>
                        <a:rPr lang="en-US" sz="1100" b="1" kern="1200" dirty="0" smtClean="0">
                          <a:solidFill>
                            <a:srgbClr val="FF0000"/>
                          </a:solidFill>
                          <a:latin typeface="+mn-lt"/>
                          <a:ea typeface="+mn-ea"/>
                          <a:cs typeface="+mn-cs"/>
                        </a:rPr>
                        <a:t>0.720</a:t>
                      </a:r>
                      <a:endParaRPr lang="en-US" sz="1100" b="1" kern="1200" dirty="0">
                        <a:solidFill>
                          <a:srgbClr val="FF0000"/>
                        </a:solidFill>
                        <a:latin typeface="+mn-lt"/>
                        <a:ea typeface="+mn-ea"/>
                        <a:cs typeface="+mn-cs"/>
                      </a:endParaRPr>
                    </a:p>
                  </a:txBody>
                  <a:tcPr marL="7144" marR="7144" marT="7144" marB="0" anchor="b">
                    <a:lnR w="12700" cap="flat" cmpd="sng" algn="ctr">
                      <a:solidFill>
                        <a:schemeClr val="tx1"/>
                      </a:solidFill>
                      <a:prstDash val="solid"/>
                      <a:round/>
                      <a:headEnd type="none" w="med" len="med"/>
                      <a:tailEnd type="none" w="med" len="med"/>
                    </a:lnR>
                  </a:tcPr>
                </a:tc>
                <a:tc>
                  <a:txBody>
                    <a:bodyPr/>
                    <a:lstStyle/>
                    <a:p>
                      <a:pPr algn="ctr"/>
                      <a:r>
                        <a:rPr lang="en-US" sz="1100" b="1" dirty="0" smtClean="0">
                          <a:solidFill>
                            <a:srgbClr val="FF0000"/>
                          </a:solidFill>
                        </a:rPr>
                        <a:t>0.738</a:t>
                      </a:r>
                      <a:endParaRPr lang="en-US" sz="1100" b="1" dirty="0">
                        <a:solidFill>
                          <a:srgbClr val="FF0000"/>
                        </a:solidFill>
                      </a:endParaRPr>
                    </a:p>
                  </a:txBody>
                  <a:tcPr marL="68580" marR="68580" marT="34290" marB="34290">
                    <a:lnL w="12700" cap="flat" cmpd="sng" algn="ctr">
                      <a:solidFill>
                        <a:schemeClr val="tx1"/>
                      </a:solidFill>
                      <a:prstDash val="solid"/>
                      <a:round/>
                      <a:headEnd type="none" w="med" len="med"/>
                      <a:tailEnd type="none" w="med" len="med"/>
                    </a:lnL>
                  </a:tcPr>
                </a:tc>
                <a:tc>
                  <a:txBody>
                    <a:bodyPr/>
                    <a:lstStyle/>
                    <a:p>
                      <a:pPr algn="ctr"/>
                      <a:r>
                        <a:rPr lang="en-US" sz="1100" dirty="0" smtClean="0"/>
                        <a:t>0.701</a:t>
                      </a:r>
                      <a:endParaRPr lang="en-US" sz="1100" dirty="0"/>
                    </a:p>
                  </a:txBody>
                  <a:tcPr marL="68580" marR="68580" marT="34290" marB="34290"/>
                </a:tc>
                <a:tc>
                  <a:txBody>
                    <a:bodyPr/>
                    <a:lstStyle/>
                    <a:p>
                      <a:pPr algn="ctr"/>
                      <a:r>
                        <a:rPr lang="en-US" sz="1100" dirty="0" smtClean="0"/>
                        <a:t>0.719</a:t>
                      </a:r>
                      <a:endParaRPr lang="en-US" sz="1100" dirty="0"/>
                    </a:p>
                  </a:txBody>
                  <a:tcPr marL="68580" marR="68580" marT="34290" marB="34290">
                    <a:lnR w="12700" cap="flat" cmpd="sng" algn="ctr">
                      <a:solidFill>
                        <a:schemeClr val="tx1"/>
                      </a:solidFill>
                      <a:prstDash val="solid"/>
                      <a:round/>
                      <a:headEnd type="none" w="med" len="med"/>
                      <a:tailEnd type="none" w="med" len="med"/>
                    </a:lnR>
                  </a:tcPr>
                </a:tc>
                <a:tc>
                  <a:txBody>
                    <a:bodyPr/>
                    <a:lstStyle/>
                    <a:p>
                      <a:pPr algn="ctr"/>
                      <a:r>
                        <a:rPr lang="en-US" sz="1100" dirty="0" smtClean="0"/>
                        <a:t>0.580</a:t>
                      </a:r>
                      <a:endParaRPr lang="en-US" sz="1100" dirty="0"/>
                    </a:p>
                  </a:txBody>
                  <a:tcPr marL="68580" marR="68580" marT="34290" marB="34290">
                    <a:lnL w="12700" cap="flat" cmpd="sng" algn="ctr">
                      <a:solidFill>
                        <a:schemeClr val="tx1"/>
                      </a:solidFill>
                      <a:prstDash val="solid"/>
                      <a:round/>
                      <a:headEnd type="none" w="med" len="med"/>
                      <a:tailEnd type="none" w="med" len="med"/>
                    </a:lnL>
                  </a:tcPr>
                </a:tc>
                <a:tc>
                  <a:txBody>
                    <a:bodyPr/>
                    <a:lstStyle/>
                    <a:p>
                      <a:pPr algn="ctr"/>
                      <a:r>
                        <a:rPr lang="en-US" sz="1100" dirty="0" smtClean="0"/>
                        <a:t>0.096</a:t>
                      </a:r>
                      <a:endParaRPr lang="en-US" sz="1100" dirty="0"/>
                    </a:p>
                  </a:txBody>
                  <a:tcPr marL="68580" marR="68580" marT="34290" marB="34290"/>
                </a:tc>
                <a:tc>
                  <a:txBody>
                    <a:bodyPr/>
                    <a:lstStyle/>
                    <a:p>
                      <a:pPr algn="ctr"/>
                      <a:r>
                        <a:rPr lang="en-US" sz="1100" dirty="0" smtClean="0"/>
                        <a:t>0.165</a:t>
                      </a:r>
                      <a:endParaRPr lang="en-US" sz="1100" dirty="0"/>
                    </a:p>
                  </a:txBody>
                  <a:tcPr marL="68580" marR="68580" marT="34290" marB="34290"/>
                </a:tc>
                <a:extLst>
                  <a:ext uri="{0D108BD9-81ED-4DB2-BD59-A6C34878D82A}">
                    <a16:rowId xmlns:a16="http://schemas.microsoft.com/office/drawing/2014/main" xmlns="" val="560013451"/>
                  </a:ext>
                </a:extLst>
              </a:tr>
              <a:tr h="228600">
                <a:tc>
                  <a:txBody>
                    <a:bodyPr/>
                    <a:lstStyle/>
                    <a:p>
                      <a:r>
                        <a:rPr lang="en-US" sz="1100" b="0" dirty="0" smtClean="0">
                          <a:solidFill>
                            <a:srgbClr val="FF0000"/>
                          </a:solidFill>
                        </a:rPr>
                        <a:t>Pull</a:t>
                      </a:r>
                      <a:endParaRPr lang="en-US" sz="1100" b="0" dirty="0">
                        <a:solidFill>
                          <a:srgbClr val="FF0000"/>
                        </a:solidFill>
                      </a:endParaRPr>
                    </a:p>
                  </a:txBody>
                  <a:tcPr marL="68580" marR="68580" marT="34290" marB="34290"/>
                </a:tc>
                <a:tc>
                  <a:txBody>
                    <a:bodyPr/>
                    <a:lstStyle/>
                    <a:p>
                      <a:pPr algn="ctr" fontAlgn="b"/>
                      <a:r>
                        <a:rPr lang="en-US" sz="1100" kern="1200" dirty="0" smtClean="0">
                          <a:solidFill>
                            <a:schemeClr val="tx1"/>
                          </a:solidFill>
                          <a:latin typeface="+mn-lt"/>
                          <a:ea typeface="+mn-ea"/>
                          <a:cs typeface="+mn-cs"/>
                        </a:rPr>
                        <a:t>0.682</a:t>
                      </a:r>
                      <a:endParaRPr lang="en-US" sz="1100" kern="1200" dirty="0">
                        <a:solidFill>
                          <a:schemeClr val="tx1"/>
                        </a:solidFill>
                        <a:latin typeface="+mn-lt"/>
                        <a:ea typeface="+mn-ea"/>
                        <a:cs typeface="+mn-cs"/>
                      </a:endParaRPr>
                    </a:p>
                  </a:txBody>
                  <a:tcPr marL="7144" marR="7144" marT="7144" marB="0" anchor="b"/>
                </a:tc>
                <a:tc>
                  <a:txBody>
                    <a:bodyPr/>
                    <a:lstStyle/>
                    <a:p>
                      <a:pPr algn="ctr" fontAlgn="b"/>
                      <a:r>
                        <a:rPr lang="en-US" sz="1100" b="1" kern="1200" dirty="0" smtClean="0">
                          <a:solidFill>
                            <a:srgbClr val="FF0000"/>
                          </a:solidFill>
                          <a:latin typeface="+mn-lt"/>
                          <a:ea typeface="+mn-ea"/>
                          <a:cs typeface="+mn-cs"/>
                        </a:rPr>
                        <a:t>0.833</a:t>
                      </a:r>
                      <a:endParaRPr lang="en-US" sz="1100" b="1" kern="1200" dirty="0">
                        <a:solidFill>
                          <a:srgbClr val="FF0000"/>
                        </a:solidFill>
                        <a:latin typeface="+mn-lt"/>
                        <a:ea typeface="+mn-ea"/>
                        <a:cs typeface="+mn-cs"/>
                      </a:endParaRPr>
                    </a:p>
                  </a:txBody>
                  <a:tcPr marL="7144" marR="7144" marT="7144" marB="0" anchor="b"/>
                </a:tc>
                <a:tc>
                  <a:txBody>
                    <a:bodyPr/>
                    <a:lstStyle/>
                    <a:p>
                      <a:pPr algn="ctr" fontAlgn="b"/>
                      <a:r>
                        <a:rPr lang="en-US" sz="1100" b="1" kern="1200" dirty="0" smtClean="0">
                          <a:solidFill>
                            <a:srgbClr val="FF0000"/>
                          </a:solidFill>
                          <a:latin typeface="+mn-lt"/>
                          <a:ea typeface="+mn-ea"/>
                          <a:cs typeface="+mn-cs"/>
                        </a:rPr>
                        <a:t>0.750</a:t>
                      </a:r>
                      <a:endParaRPr lang="en-US" sz="1100" b="1" kern="1200" dirty="0">
                        <a:solidFill>
                          <a:srgbClr val="FF0000"/>
                        </a:solidFill>
                        <a:latin typeface="+mn-lt"/>
                        <a:ea typeface="+mn-ea"/>
                        <a:cs typeface="+mn-cs"/>
                      </a:endParaRPr>
                    </a:p>
                  </a:txBody>
                  <a:tcPr marL="7144" marR="7144" marT="7144" marB="0" anchor="b">
                    <a:lnR w="12700" cap="flat" cmpd="sng" algn="ctr">
                      <a:solidFill>
                        <a:schemeClr val="tx1"/>
                      </a:solidFill>
                      <a:prstDash val="solid"/>
                      <a:round/>
                      <a:headEnd type="none" w="med" len="med"/>
                      <a:tailEnd type="none" w="med" len="med"/>
                    </a:lnR>
                  </a:tcPr>
                </a:tc>
                <a:tc>
                  <a:txBody>
                    <a:bodyPr/>
                    <a:lstStyle/>
                    <a:p>
                      <a:pPr algn="ctr"/>
                      <a:r>
                        <a:rPr lang="en-US" sz="1100" b="1" dirty="0" smtClean="0">
                          <a:solidFill>
                            <a:srgbClr val="FF0000"/>
                          </a:solidFill>
                        </a:rPr>
                        <a:t>0.797</a:t>
                      </a:r>
                      <a:endParaRPr lang="en-US" sz="1100" b="1" dirty="0">
                        <a:solidFill>
                          <a:srgbClr val="FF0000"/>
                        </a:solidFill>
                      </a:endParaRPr>
                    </a:p>
                  </a:txBody>
                  <a:tcPr marL="68580" marR="68580" marT="34290" marB="34290">
                    <a:lnL w="12700" cap="flat" cmpd="sng" algn="ctr">
                      <a:solidFill>
                        <a:schemeClr val="tx1"/>
                      </a:solidFill>
                      <a:prstDash val="solid"/>
                      <a:round/>
                      <a:headEnd type="none" w="med" len="med"/>
                      <a:tailEnd type="none" w="med" len="med"/>
                    </a:lnL>
                  </a:tcPr>
                </a:tc>
                <a:tc>
                  <a:txBody>
                    <a:bodyPr/>
                    <a:lstStyle/>
                    <a:p>
                      <a:pPr algn="ctr"/>
                      <a:r>
                        <a:rPr lang="en-US" sz="1100" dirty="0" smtClean="0"/>
                        <a:t>0.684</a:t>
                      </a:r>
                      <a:endParaRPr lang="en-US" sz="1100" dirty="0"/>
                    </a:p>
                  </a:txBody>
                  <a:tcPr marL="68580" marR="68580" marT="34290" marB="34290"/>
                </a:tc>
                <a:tc>
                  <a:txBody>
                    <a:bodyPr/>
                    <a:lstStyle/>
                    <a:p>
                      <a:pPr algn="ctr"/>
                      <a:r>
                        <a:rPr lang="en-US" sz="1100" dirty="0" smtClean="0"/>
                        <a:t>0.736</a:t>
                      </a:r>
                      <a:endParaRPr lang="en-US" sz="1100" dirty="0"/>
                    </a:p>
                  </a:txBody>
                  <a:tcPr marL="68580" marR="68580" marT="34290" marB="34290">
                    <a:lnR w="12700" cap="flat" cmpd="sng" algn="ctr">
                      <a:solidFill>
                        <a:schemeClr val="tx1"/>
                      </a:solidFill>
                      <a:prstDash val="solid"/>
                      <a:round/>
                      <a:headEnd type="none" w="med" len="med"/>
                      <a:tailEnd type="none" w="med" len="med"/>
                    </a:lnR>
                  </a:tcPr>
                </a:tc>
                <a:tc>
                  <a:txBody>
                    <a:bodyPr/>
                    <a:lstStyle/>
                    <a:p>
                      <a:pPr algn="ctr"/>
                      <a:r>
                        <a:rPr lang="en-US" sz="1100" dirty="0" smtClean="0"/>
                        <a:t>0.504</a:t>
                      </a:r>
                      <a:endParaRPr lang="en-US" sz="1100" dirty="0"/>
                    </a:p>
                  </a:txBody>
                  <a:tcPr marL="68580" marR="68580" marT="34290" marB="34290">
                    <a:lnL w="12700" cap="flat" cmpd="sng" algn="ctr">
                      <a:solidFill>
                        <a:schemeClr val="tx1"/>
                      </a:solidFill>
                      <a:prstDash val="solid"/>
                      <a:round/>
                      <a:headEnd type="none" w="med" len="med"/>
                      <a:tailEnd type="none" w="med" len="med"/>
                    </a:lnL>
                  </a:tcPr>
                </a:tc>
                <a:tc>
                  <a:txBody>
                    <a:bodyPr/>
                    <a:lstStyle/>
                    <a:p>
                      <a:pPr algn="ctr"/>
                      <a:r>
                        <a:rPr lang="en-US" sz="1100" dirty="0" smtClean="0"/>
                        <a:t>0.492</a:t>
                      </a:r>
                      <a:endParaRPr lang="en-US" sz="1100" dirty="0"/>
                    </a:p>
                  </a:txBody>
                  <a:tcPr marL="68580" marR="68580" marT="34290" marB="34290"/>
                </a:tc>
                <a:tc>
                  <a:txBody>
                    <a:bodyPr/>
                    <a:lstStyle/>
                    <a:p>
                      <a:pPr algn="ctr"/>
                      <a:r>
                        <a:rPr lang="en-US" sz="1100" dirty="0" smtClean="0"/>
                        <a:t>0.498</a:t>
                      </a:r>
                      <a:endParaRPr lang="en-US" sz="1100" dirty="0"/>
                    </a:p>
                  </a:txBody>
                  <a:tcPr marL="68580" marR="68580" marT="34290" marB="34290"/>
                </a:tc>
                <a:extLst>
                  <a:ext uri="{0D108BD9-81ED-4DB2-BD59-A6C34878D82A}">
                    <a16:rowId xmlns:a16="http://schemas.microsoft.com/office/drawing/2014/main" xmlns="" val="4028943318"/>
                  </a:ext>
                </a:extLst>
              </a:tr>
              <a:tr h="228600">
                <a:tc>
                  <a:txBody>
                    <a:bodyPr/>
                    <a:lstStyle/>
                    <a:p>
                      <a:r>
                        <a:rPr lang="en-US" sz="1100" b="0" dirty="0" smtClean="0">
                          <a:solidFill>
                            <a:srgbClr val="FF0000"/>
                          </a:solidFill>
                        </a:rPr>
                        <a:t>Pick up</a:t>
                      </a:r>
                      <a:endParaRPr lang="en-US" sz="1100" b="0" dirty="0">
                        <a:solidFill>
                          <a:srgbClr val="FF0000"/>
                        </a:solidFill>
                      </a:endParaRPr>
                    </a:p>
                  </a:txBody>
                  <a:tcPr marL="68580" marR="68580" marT="34290" marB="34290"/>
                </a:tc>
                <a:tc>
                  <a:txBody>
                    <a:bodyPr/>
                    <a:lstStyle/>
                    <a:p>
                      <a:pPr algn="ctr" fontAlgn="b"/>
                      <a:r>
                        <a:rPr lang="en-US" sz="1100" b="1" kern="1200" dirty="0" smtClean="0">
                          <a:solidFill>
                            <a:srgbClr val="FF0000"/>
                          </a:solidFill>
                          <a:latin typeface="+mn-lt"/>
                          <a:ea typeface="+mn-ea"/>
                          <a:cs typeface="+mn-cs"/>
                        </a:rPr>
                        <a:t>0.830</a:t>
                      </a:r>
                      <a:endParaRPr lang="en-US" sz="1100" b="1" kern="1200" dirty="0">
                        <a:solidFill>
                          <a:srgbClr val="FF0000"/>
                        </a:solidFill>
                        <a:latin typeface="+mn-lt"/>
                        <a:ea typeface="+mn-ea"/>
                        <a:cs typeface="+mn-cs"/>
                      </a:endParaRPr>
                    </a:p>
                  </a:txBody>
                  <a:tcPr marL="7144" marR="7144" marT="7144" marB="0" anchor="b"/>
                </a:tc>
                <a:tc>
                  <a:txBody>
                    <a:bodyPr/>
                    <a:lstStyle/>
                    <a:p>
                      <a:pPr algn="ctr" fontAlgn="b"/>
                      <a:r>
                        <a:rPr lang="en-US" sz="1100" b="1" kern="1200" dirty="0" smtClean="0">
                          <a:solidFill>
                            <a:srgbClr val="FF0000"/>
                          </a:solidFill>
                          <a:latin typeface="+mn-lt"/>
                          <a:ea typeface="+mn-ea"/>
                          <a:cs typeface="+mn-cs"/>
                        </a:rPr>
                        <a:t>0.749</a:t>
                      </a:r>
                      <a:endParaRPr lang="en-US" sz="1100" b="1" kern="1200" dirty="0">
                        <a:solidFill>
                          <a:srgbClr val="FF0000"/>
                        </a:solidFill>
                        <a:latin typeface="+mn-lt"/>
                        <a:ea typeface="+mn-ea"/>
                        <a:cs typeface="+mn-cs"/>
                      </a:endParaRPr>
                    </a:p>
                  </a:txBody>
                  <a:tcPr marL="7144" marR="7144" marT="7144" marB="0" anchor="b"/>
                </a:tc>
                <a:tc>
                  <a:txBody>
                    <a:bodyPr/>
                    <a:lstStyle/>
                    <a:p>
                      <a:pPr algn="ctr" fontAlgn="b"/>
                      <a:r>
                        <a:rPr lang="en-US" sz="1100" b="1" kern="1200" dirty="0" smtClean="0">
                          <a:solidFill>
                            <a:srgbClr val="FF0000"/>
                          </a:solidFill>
                          <a:latin typeface="+mn-lt"/>
                          <a:ea typeface="+mn-ea"/>
                          <a:cs typeface="+mn-cs"/>
                        </a:rPr>
                        <a:t>0.787</a:t>
                      </a:r>
                      <a:endParaRPr lang="en-US" sz="1100" b="1" kern="1200" dirty="0">
                        <a:solidFill>
                          <a:srgbClr val="FF0000"/>
                        </a:solidFill>
                        <a:latin typeface="+mn-lt"/>
                        <a:ea typeface="+mn-ea"/>
                        <a:cs typeface="+mn-cs"/>
                      </a:endParaRPr>
                    </a:p>
                  </a:txBody>
                  <a:tcPr marL="7144" marR="7144" marT="7144" marB="0" anchor="b">
                    <a:lnR w="12700" cap="flat" cmpd="sng" algn="ctr">
                      <a:solidFill>
                        <a:schemeClr val="tx1"/>
                      </a:solidFill>
                      <a:prstDash val="solid"/>
                      <a:round/>
                      <a:headEnd type="none" w="med" len="med"/>
                      <a:tailEnd type="none" w="med" len="med"/>
                    </a:lnR>
                  </a:tcPr>
                </a:tc>
                <a:tc>
                  <a:txBody>
                    <a:bodyPr/>
                    <a:lstStyle/>
                    <a:p>
                      <a:pPr algn="ctr"/>
                      <a:r>
                        <a:rPr lang="en-US" sz="1100" dirty="0" smtClean="0"/>
                        <a:t>0.767</a:t>
                      </a:r>
                      <a:endParaRPr lang="en-US" sz="1100" dirty="0"/>
                    </a:p>
                  </a:txBody>
                  <a:tcPr marL="68580" marR="68580" marT="34290" marB="34290">
                    <a:lnL w="12700" cap="flat" cmpd="sng" algn="ctr">
                      <a:solidFill>
                        <a:schemeClr val="tx1"/>
                      </a:solidFill>
                      <a:prstDash val="solid"/>
                      <a:round/>
                      <a:headEnd type="none" w="med" len="med"/>
                      <a:tailEnd type="none" w="med" len="med"/>
                    </a:lnL>
                  </a:tcPr>
                </a:tc>
                <a:tc>
                  <a:txBody>
                    <a:bodyPr/>
                    <a:lstStyle/>
                    <a:p>
                      <a:pPr algn="ctr"/>
                      <a:r>
                        <a:rPr lang="en-US" sz="1100" dirty="0" smtClean="0"/>
                        <a:t>0.668</a:t>
                      </a:r>
                      <a:endParaRPr lang="en-US" sz="1100" dirty="0"/>
                    </a:p>
                  </a:txBody>
                  <a:tcPr marL="68580" marR="68580" marT="34290" marB="34290"/>
                </a:tc>
                <a:tc>
                  <a:txBody>
                    <a:bodyPr/>
                    <a:lstStyle/>
                    <a:p>
                      <a:pPr algn="ctr"/>
                      <a:r>
                        <a:rPr lang="en-US" sz="1100" dirty="0" smtClean="0"/>
                        <a:t>0.714</a:t>
                      </a:r>
                      <a:endParaRPr lang="en-US" sz="1100" dirty="0"/>
                    </a:p>
                  </a:txBody>
                  <a:tcPr marL="68580" marR="68580" marT="34290" marB="34290">
                    <a:lnR w="12700" cap="flat" cmpd="sng" algn="ctr">
                      <a:solidFill>
                        <a:schemeClr val="tx1"/>
                      </a:solidFill>
                      <a:prstDash val="solid"/>
                      <a:round/>
                      <a:headEnd type="none" w="med" len="med"/>
                      <a:tailEnd type="none" w="med" len="med"/>
                    </a:lnR>
                  </a:tcPr>
                </a:tc>
                <a:tc>
                  <a:txBody>
                    <a:bodyPr/>
                    <a:lstStyle/>
                    <a:p>
                      <a:pPr algn="ctr"/>
                      <a:r>
                        <a:rPr lang="en-US" sz="1100" dirty="0" smtClean="0"/>
                        <a:t>0.331</a:t>
                      </a:r>
                      <a:endParaRPr lang="en-US" sz="1100" dirty="0"/>
                    </a:p>
                  </a:txBody>
                  <a:tcPr marL="68580" marR="68580" marT="34290" marB="34290">
                    <a:lnL w="12700" cap="flat" cmpd="sng" algn="ctr">
                      <a:solidFill>
                        <a:schemeClr val="tx1"/>
                      </a:solidFill>
                      <a:prstDash val="solid"/>
                      <a:round/>
                      <a:headEnd type="none" w="med" len="med"/>
                      <a:tailEnd type="none" w="med" len="med"/>
                    </a:lnL>
                  </a:tcPr>
                </a:tc>
                <a:tc>
                  <a:txBody>
                    <a:bodyPr/>
                    <a:lstStyle/>
                    <a:p>
                      <a:pPr algn="ctr"/>
                      <a:r>
                        <a:rPr lang="en-US" sz="1100" dirty="0" smtClean="0"/>
                        <a:t>0.453</a:t>
                      </a:r>
                      <a:endParaRPr lang="en-US" sz="1100" dirty="0"/>
                    </a:p>
                  </a:txBody>
                  <a:tcPr marL="68580" marR="68580" marT="34290" marB="34290"/>
                </a:tc>
                <a:tc>
                  <a:txBody>
                    <a:bodyPr/>
                    <a:lstStyle/>
                    <a:p>
                      <a:pPr algn="ctr"/>
                      <a:r>
                        <a:rPr lang="en-US" sz="1100" dirty="0" smtClean="0"/>
                        <a:t>0.383</a:t>
                      </a:r>
                      <a:endParaRPr lang="en-US" sz="1100" dirty="0"/>
                    </a:p>
                  </a:txBody>
                  <a:tcPr marL="68580" marR="68580" marT="34290" marB="34290"/>
                </a:tc>
                <a:extLst>
                  <a:ext uri="{0D108BD9-81ED-4DB2-BD59-A6C34878D82A}">
                    <a16:rowId xmlns:a16="http://schemas.microsoft.com/office/drawing/2014/main" xmlns="" val="1439441423"/>
                  </a:ext>
                </a:extLst>
              </a:tr>
              <a:tr h="228600">
                <a:tc>
                  <a:txBody>
                    <a:bodyPr/>
                    <a:lstStyle/>
                    <a:p>
                      <a:r>
                        <a:rPr lang="en-US" sz="1100" b="0" dirty="0" smtClean="0">
                          <a:solidFill>
                            <a:srgbClr val="FF0000"/>
                          </a:solidFill>
                        </a:rPr>
                        <a:t>Put down</a:t>
                      </a:r>
                      <a:endParaRPr lang="en-US" sz="1100" b="0" dirty="0">
                        <a:solidFill>
                          <a:srgbClr val="FF0000"/>
                        </a:solidFill>
                      </a:endParaRPr>
                    </a:p>
                  </a:txBody>
                  <a:tcPr marL="68580" marR="68580" marT="34290" marB="34290">
                    <a:lnB w="12700" cap="flat" cmpd="sng" algn="ctr">
                      <a:solidFill>
                        <a:schemeClr val="tx1"/>
                      </a:solidFill>
                      <a:prstDash val="solid"/>
                      <a:round/>
                      <a:headEnd type="none" w="med" len="med"/>
                      <a:tailEnd type="none" w="med" len="med"/>
                    </a:lnB>
                  </a:tcPr>
                </a:tc>
                <a:tc>
                  <a:txBody>
                    <a:bodyPr/>
                    <a:lstStyle/>
                    <a:p>
                      <a:pPr algn="ctr" fontAlgn="b"/>
                      <a:r>
                        <a:rPr lang="en-US" sz="1100" kern="1200" dirty="0" smtClean="0">
                          <a:solidFill>
                            <a:schemeClr val="tx1"/>
                          </a:solidFill>
                          <a:latin typeface="+mn-lt"/>
                          <a:ea typeface="+mn-ea"/>
                          <a:cs typeface="+mn-cs"/>
                        </a:rPr>
                        <a:t>0.836</a:t>
                      </a:r>
                      <a:endParaRPr lang="en-US" sz="1100" kern="1200" dirty="0">
                        <a:solidFill>
                          <a:schemeClr val="tx1"/>
                        </a:solidFill>
                        <a:latin typeface="+mn-lt"/>
                        <a:ea typeface="+mn-ea"/>
                        <a:cs typeface="+mn-cs"/>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ctr" fontAlgn="b"/>
                      <a:r>
                        <a:rPr lang="en-US" sz="1100" b="1" kern="1200" dirty="0" smtClean="0">
                          <a:solidFill>
                            <a:srgbClr val="FF0000"/>
                          </a:solidFill>
                          <a:latin typeface="+mn-lt"/>
                          <a:ea typeface="+mn-ea"/>
                          <a:cs typeface="+mn-cs"/>
                        </a:rPr>
                        <a:t>0.847</a:t>
                      </a:r>
                      <a:endParaRPr lang="en-US" sz="1100" b="1" kern="1200" dirty="0">
                        <a:solidFill>
                          <a:srgbClr val="FF0000"/>
                        </a:solidFill>
                        <a:latin typeface="+mn-lt"/>
                        <a:ea typeface="+mn-ea"/>
                        <a:cs typeface="+mn-cs"/>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ctr" fontAlgn="b"/>
                      <a:r>
                        <a:rPr lang="en-US" sz="1100" b="1" kern="1200" dirty="0" smtClean="0">
                          <a:solidFill>
                            <a:srgbClr val="FF0000"/>
                          </a:solidFill>
                          <a:latin typeface="+mn-lt"/>
                          <a:ea typeface="+mn-ea"/>
                          <a:cs typeface="+mn-cs"/>
                        </a:rPr>
                        <a:t>0.842</a:t>
                      </a:r>
                      <a:endParaRPr lang="en-US" sz="1100" b="1" kern="1200" dirty="0">
                        <a:solidFill>
                          <a:srgbClr val="FF0000"/>
                        </a:solidFill>
                        <a:latin typeface="+mn-lt"/>
                        <a:ea typeface="+mn-ea"/>
                        <a:cs typeface="+mn-cs"/>
                      </a:endParaRPr>
                    </a:p>
                  </a:txBody>
                  <a:tcPr marL="7144" marR="7144" marT="7144"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100" dirty="0" smtClean="0"/>
                        <a:t>0.742</a:t>
                      </a:r>
                      <a:endParaRPr lang="en-US" sz="1100" dirty="0"/>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100" dirty="0" smtClean="0"/>
                        <a:t>0.632</a:t>
                      </a:r>
                      <a:endParaRPr lang="en-US" sz="1100" dirty="0"/>
                    </a:p>
                  </a:txBody>
                  <a:tcPr marL="68580" marR="68580" marT="34290" marB="34290">
                    <a:lnB w="12700" cap="flat" cmpd="sng" algn="ctr">
                      <a:solidFill>
                        <a:schemeClr val="tx1"/>
                      </a:solidFill>
                      <a:prstDash val="solid"/>
                      <a:round/>
                      <a:headEnd type="none" w="med" len="med"/>
                      <a:tailEnd type="none" w="med" len="med"/>
                    </a:lnB>
                  </a:tcPr>
                </a:tc>
                <a:tc>
                  <a:txBody>
                    <a:bodyPr/>
                    <a:lstStyle/>
                    <a:p>
                      <a:pPr algn="ctr"/>
                      <a:r>
                        <a:rPr lang="en-US" sz="1100" dirty="0" smtClean="0"/>
                        <a:t>0.683</a:t>
                      </a:r>
                      <a:endParaRPr lang="en-US" sz="1100" dirty="0"/>
                    </a:p>
                  </a:txBody>
                  <a:tcPr marL="68580" marR="68580" marT="34290" marB="3429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100" b="1" dirty="0" smtClean="0">
                          <a:solidFill>
                            <a:srgbClr val="FF0000"/>
                          </a:solidFill>
                        </a:rPr>
                        <a:t>0.850</a:t>
                      </a:r>
                      <a:endParaRPr lang="en-US" sz="1100" b="1" dirty="0">
                        <a:solidFill>
                          <a:srgbClr val="FF0000"/>
                        </a:solidFill>
                      </a:endParaRPr>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100" dirty="0" smtClean="0"/>
                        <a:t>0.189</a:t>
                      </a:r>
                      <a:endParaRPr lang="en-US" sz="1100" dirty="0"/>
                    </a:p>
                  </a:txBody>
                  <a:tcPr marL="68580" marR="68580" marT="34290" marB="34290">
                    <a:lnB w="12700" cap="flat" cmpd="sng" algn="ctr">
                      <a:solidFill>
                        <a:schemeClr val="tx1"/>
                      </a:solidFill>
                      <a:prstDash val="solid"/>
                      <a:round/>
                      <a:headEnd type="none" w="med" len="med"/>
                      <a:tailEnd type="none" w="med" len="med"/>
                    </a:lnB>
                  </a:tcPr>
                </a:tc>
                <a:tc>
                  <a:txBody>
                    <a:bodyPr/>
                    <a:lstStyle/>
                    <a:p>
                      <a:pPr algn="ctr"/>
                      <a:r>
                        <a:rPr lang="en-US" sz="1100" dirty="0" smtClean="0"/>
                        <a:t>0.310</a:t>
                      </a:r>
                    </a:p>
                  </a:txBody>
                  <a:tcPr marL="68580" marR="68580" marT="34290" marB="3429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628129423"/>
                  </a:ext>
                </a:extLst>
              </a:tr>
              <a:tr h="228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smtClean="0"/>
                        <a:t>Weighted F</a:t>
                      </a:r>
                      <a:r>
                        <a:rPr lang="en-US" sz="1100" b="1" baseline="-25000" dirty="0" smtClean="0"/>
                        <a:t>1</a:t>
                      </a:r>
                    </a:p>
                  </a:txBody>
                  <a:tcPr marL="68580" marR="68580" marT="34290" marB="34290">
                    <a:lnT w="12700" cap="flat" cmpd="sng" algn="ctr">
                      <a:solidFill>
                        <a:schemeClr val="tx1"/>
                      </a:solidFill>
                      <a:prstDash val="solid"/>
                      <a:round/>
                      <a:headEnd type="none" w="med" len="med"/>
                      <a:tailEnd type="none" w="med" len="med"/>
                    </a:lnT>
                  </a:tcPr>
                </a:tc>
                <a:tc>
                  <a:txBody>
                    <a:bodyPr/>
                    <a:lstStyle/>
                    <a:p>
                      <a:pPr algn="ctr" fontAlgn="b"/>
                      <a:endParaRPr lang="en-US" sz="1100" kern="1200" dirty="0">
                        <a:solidFill>
                          <a:schemeClr val="tx1"/>
                        </a:solidFill>
                        <a:latin typeface="+mn-lt"/>
                        <a:ea typeface="+mn-ea"/>
                        <a:cs typeface="+mn-cs"/>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algn="ctr" fontAlgn="b"/>
                      <a:endParaRPr lang="en-US" sz="1100" b="1" kern="1200" dirty="0">
                        <a:solidFill>
                          <a:srgbClr val="FF0000"/>
                        </a:solidFill>
                        <a:latin typeface="+mn-lt"/>
                        <a:ea typeface="+mn-ea"/>
                        <a:cs typeface="+mn-cs"/>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algn="ctr" fontAlgn="b"/>
                      <a:r>
                        <a:rPr lang="en-US" sz="1100" b="1" kern="1200" dirty="0" smtClean="0">
                          <a:solidFill>
                            <a:srgbClr val="FF0000"/>
                          </a:solidFill>
                          <a:latin typeface="+mn-lt"/>
                          <a:ea typeface="+mn-ea"/>
                          <a:cs typeface="+mn-cs"/>
                        </a:rPr>
                        <a:t>0.736</a:t>
                      </a:r>
                      <a:endParaRPr lang="en-US" sz="1100" b="1" kern="1200" dirty="0">
                        <a:solidFill>
                          <a:srgbClr val="FF0000"/>
                        </a:solidFill>
                        <a:latin typeface="+mn-lt"/>
                        <a:ea typeface="+mn-ea"/>
                        <a:cs typeface="+mn-cs"/>
                      </a:endParaRPr>
                    </a:p>
                  </a:txBody>
                  <a:tcPr marL="7144" marR="7144" marT="7144"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endParaRPr lang="en-US" sz="1100" dirty="0"/>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endParaRPr lang="en-US" sz="1100" dirty="0"/>
                    </a:p>
                  </a:txBody>
                  <a:tcPr marL="68580" marR="68580" marT="34290" marB="34290">
                    <a:lnT w="12700" cap="flat" cmpd="sng" algn="ctr">
                      <a:solidFill>
                        <a:schemeClr val="tx1"/>
                      </a:solidFill>
                      <a:prstDash val="solid"/>
                      <a:round/>
                      <a:headEnd type="none" w="med" len="med"/>
                      <a:tailEnd type="none" w="med" len="med"/>
                    </a:lnT>
                  </a:tcPr>
                </a:tc>
                <a:tc>
                  <a:txBody>
                    <a:bodyPr/>
                    <a:lstStyle/>
                    <a:p>
                      <a:pPr algn="ctr"/>
                      <a:r>
                        <a:rPr lang="en-US" sz="1100" dirty="0" smtClean="0"/>
                        <a:t>0.669</a:t>
                      </a:r>
                      <a:endParaRPr lang="en-US" sz="1100" dirty="0"/>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endParaRPr lang="en-US" sz="1100" b="1" dirty="0">
                        <a:solidFill>
                          <a:srgbClr val="FF0000"/>
                        </a:solidFill>
                      </a:endParaRP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endParaRPr lang="en-US" sz="1100" dirty="0"/>
                    </a:p>
                  </a:txBody>
                  <a:tcPr marL="68580" marR="68580" marT="34290" marB="34290">
                    <a:lnT w="12700" cap="flat" cmpd="sng" algn="ctr">
                      <a:solidFill>
                        <a:schemeClr val="tx1"/>
                      </a:solidFill>
                      <a:prstDash val="solid"/>
                      <a:round/>
                      <a:headEnd type="none" w="med" len="med"/>
                      <a:tailEnd type="none" w="med" len="med"/>
                    </a:lnT>
                  </a:tcPr>
                </a:tc>
                <a:tc>
                  <a:txBody>
                    <a:bodyPr/>
                    <a:lstStyle/>
                    <a:p>
                      <a:pPr algn="ctr"/>
                      <a:r>
                        <a:rPr lang="en-US" sz="1100" dirty="0" smtClean="0"/>
                        <a:t>0.363</a:t>
                      </a:r>
                      <a:endParaRPr lang="en-US" sz="1100" dirty="0"/>
                    </a:p>
                  </a:txBody>
                  <a:tcPr marL="68580" marR="68580" marT="34290" marB="3429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4011103140"/>
                  </a:ext>
                </a:extLst>
              </a:tr>
            </a:tbl>
          </a:graphicData>
        </a:graphic>
      </p:graphicFrame>
      <p:graphicFrame>
        <p:nvGraphicFramePr>
          <p:cNvPr id="6" name="表格 5"/>
          <p:cNvGraphicFramePr>
            <a:graphicFrameLocks noGrp="1"/>
          </p:cNvGraphicFramePr>
          <p:nvPr>
            <p:extLst/>
          </p:nvPr>
        </p:nvGraphicFramePr>
        <p:xfrm>
          <a:off x="1670889" y="5167313"/>
          <a:ext cx="2667139" cy="472440"/>
        </p:xfrm>
        <a:graphic>
          <a:graphicData uri="http://schemas.openxmlformats.org/drawingml/2006/table">
            <a:tbl>
              <a:tblPr firstRow="1">
                <a:tableStyleId>{9D7B26C5-4107-4FEC-AEDC-1716B250A1EF}</a:tableStyleId>
              </a:tblPr>
              <a:tblGrid>
                <a:gridCol w="666785">
                  <a:extLst>
                    <a:ext uri="{9D8B030D-6E8A-4147-A177-3AD203B41FA5}">
                      <a16:colId xmlns:a16="http://schemas.microsoft.com/office/drawing/2014/main" xmlns="" val="382276060"/>
                    </a:ext>
                  </a:extLst>
                </a:gridCol>
                <a:gridCol w="514951">
                  <a:extLst>
                    <a:ext uri="{9D8B030D-6E8A-4147-A177-3AD203B41FA5}">
                      <a16:colId xmlns:a16="http://schemas.microsoft.com/office/drawing/2014/main" xmlns="" val="2456669985"/>
                    </a:ext>
                  </a:extLst>
                </a:gridCol>
                <a:gridCol w="818618">
                  <a:extLst>
                    <a:ext uri="{9D8B030D-6E8A-4147-A177-3AD203B41FA5}">
                      <a16:colId xmlns:a16="http://schemas.microsoft.com/office/drawing/2014/main" xmlns="" val="1217181113"/>
                    </a:ext>
                  </a:extLst>
                </a:gridCol>
                <a:gridCol w="666785">
                  <a:extLst>
                    <a:ext uri="{9D8B030D-6E8A-4147-A177-3AD203B41FA5}">
                      <a16:colId xmlns:a16="http://schemas.microsoft.com/office/drawing/2014/main" xmlns="" val="2583816150"/>
                    </a:ext>
                  </a:extLst>
                </a:gridCol>
              </a:tblGrid>
              <a:tr h="228600">
                <a:tc>
                  <a:txBody>
                    <a:bodyPr/>
                    <a:lstStyle/>
                    <a:p>
                      <a:pPr algn="ctr"/>
                      <a:endParaRPr lang="en-US" sz="1100" dirty="0"/>
                    </a:p>
                  </a:txBody>
                  <a:tcPr marL="68580" marR="68580" marT="34290" marB="34290"/>
                </a:tc>
                <a:tc>
                  <a:txBody>
                    <a:bodyPr/>
                    <a:lstStyle/>
                    <a:p>
                      <a:pPr algn="ctr"/>
                      <a:r>
                        <a:rPr lang="en-US" sz="1100" dirty="0" err="1" smtClean="0"/>
                        <a:t>iCNN</a:t>
                      </a:r>
                      <a:endParaRPr lang="en-US" sz="1100" dirty="0"/>
                    </a:p>
                  </a:txBody>
                  <a:tcPr marL="68580" marR="68580" marT="34290" marB="34290"/>
                </a:tc>
                <a:tc>
                  <a:txBody>
                    <a:bodyPr/>
                    <a:lstStyle/>
                    <a:p>
                      <a:pPr algn="ctr"/>
                      <a:r>
                        <a:rPr lang="en-US" sz="1100" dirty="0" err="1" smtClean="0"/>
                        <a:t>kNN</a:t>
                      </a:r>
                      <a:r>
                        <a:rPr lang="en-US" sz="1100" dirty="0" smtClean="0"/>
                        <a:t> (k=1)</a:t>
                      </a:r>
                      <a:endParaRPr lang="en-US" sz="1100" dirty="0"/>
                    </a:p>
                  </a:txBody>
                  <a:tcPr marL="68580" marR="68580" marT="34290" marB="34290"/>
                </a:tc>
                <a:tc>
                  <a:txBody>
                    <a:bodyPr/>
                    <a:lstStyle/>
                    <a:p>
                      <a:pPr algn="ctr"/>
                      <a:r>
                        <a:rPr lang="en-US" sz="1100" dirty="0" smtClean="0"/>
                        <a:t>SVM</a:t>
                      </a:r>
                      <a:endParaRPr lang="en-US" sz="1100" dirty="0"/>
                    </a:p>
                  </a:txBody>
                  <a:tcPr marL="68580" marR="68580" marT="34290" marB="34290"/>
                </a:tc>
                <a:extLst>
                  <a:ext uri="{0D108BD9-81ED-4DB2-BD59-A6C34878D82A}">
                    <a16:rowId xmlns:a16="http://schemas.microsoft.com/office/drawing/2014/main" xmlns="" val="2560927560"/>
                  </a:ext>
                </a:extLst>
              </a:tr>
              <a:tr h="228600">
                <a:tc>
                  <a:txBody>
                    <a:bodyPr/>
                    <a:lstStyle/>
                    <a:p>
                      <a:pPr algn="ctr"/>
                      <a:r>
                        <a:rPr lang="en-US" sz="1100" b="1" dirty="0" smtClean="0"/>
                        <a:t>Accuracy</a:t>
                      </a:r>
                      <a:endParaRPr lang="en-US" sz="1100" b="1" dirty="0"/>
                    </a:p>
                  </a:txBody>
                  <a:tcPr marL="68580" marR="68580" marT="34290" marB="34290"/>
                </a:tc>
                <a:tc>
                  <a:txBody>
                    <a:bodyPr/>
                    <a:lstStyle/>
                    <a:p>
                      <a:pPr algn="ctr"/>
                      <a:r>
                        <a:rPr lang="en-US" sz="1100" b="1" dirty="0" smtClean="0">
                          <a:solidFill>
                            <a:srgbClr val="FF0000"/>
                          </a:solidFill>
                        </a:rPr>
                        <a:t>74.4%</a:t>
                      </a:r>
                      <a:endParaRPr lang="en-US" sz="1100" b="1" dirty="0">
                        <a:solidFill>
                          <a:srgbClr val="FF0000"/>
                        </a:solidFill>
                      </a:endParaRPr>
                    </a:p>
                  </a:txBody>
                  <a:tcPr marL="68580" marR="68580" marT="34290" marB="34290"/>
                </a:tc>
                <a:tc>
                  <a:txBody>
                    <a:bodyPr/>
                    <a:lstStyle/>
                    <a:p>
                      <a:pPr algn="ctr"/>
                      <a:r>
                        <a:rPr lang="en-US" sz="1100" dirty="0" smtClean="0"/>
                        <a:t>65.9%</a:t>
                      </a:r>
                      <a:endParaRPr lang="en-US" sz="1100" dirty="0"/>
                    </a:p>
                  </a:txBody>
                  <a:tcPr marL="68580" marR="68580" marT="34290" marB="34290"/>
                </a:tc>
                <a:tc>
                  <a:txBody>
                    <a:bodyPr/>
                    <a:lstStyle/>
                    <a:p>
                      <a:pPr algn="ctr"/>
                      <a:r>
                        <a:rPr lang="en-US" sz="1100" dirty="0" smtClean="0"/>
                        <a:t>39.6%</a:t>
                      </a:r>
                      <a:endParaRPr lang="en-US" sz="1100" dirty="0"/>
                    </a:p>
                  </a:txBody>
                  <a:tcPr marL="68580" marR="68580" marT="34290" marB="34290"/>
                </a:tc>
                <a:extLst>
                  <a:ext uri="{0D108BD9-81ED-4DB2-BD59-A6C34878D82A}">
                    <a16:rowId xmlns:a16="http://schemas.microsoft.com/office/drawing/2014/main" xmlns="" val="2774746191"/>
                  </a:ext>
                </a:extLst>
              </a:tr>
            </a:tbl>
          </a:graphicData>
        </a:graphic>
      </p:graphicFrame>
      <p:sp>
        <p:nvSpPr>
          <p:cNvPr id="7" name="文本框 6"/>
          <p:cNvSpPr txBox="1"/>
          <p:nvPr/>
        </p:nvSpPr>
        <p:spPr>
          <a:xfrm>
            <a:off x="1763487" y="5624512"/>
            <a:ext cx="2182649" cy="300082"/>
          </a:xfrm>
          <a:prstGeom prst="rect">
            <a:avLst/>
          </a:prstGeom>
          <a:noFill/>
        </p:spPr>
        <p:txBody>
          <a:bodyPr wrap="none" rtlCol="0">
            <a:spAutoFit/>
          </a:bodyPr>
          <a:lstStyle/>
          <a:p>
            <a:r>
              <a:rPr lang="en-US" sz="1350" b="1" dirty="0"/>
              <a:t>Table 7a. Accuracy of TEST 1</a:t>
            </a:r>
          </a:p>
        </p:txBody>
      </p:sp>
      <p:sp>
        <p:nvSpPr>
          <p:cNvPr id="8" name="文本框 7"/>
          <p:cNvSpPr txBox="1"/>
          <p:nvPr/>
        </p:nvSpPr>
        <p:spPr>
          <a:xfrm>
            <a:off x="6629401" y="5983061"/>
            <a:ext cx="2020553" cy="300082"/>
          </a:xfrm>
          <a:prstGeom prst="rect">
            <a:avLst/>
          </a:prstGeom>
          <a:noFill/>
        </p:spPr>
        <p:txBody>
          <a:bodyPr wrap="none" rtlCol="0">
            <a:spAutoFit/>
          </a:bodyPr>
          <a:lstStyle/>
          <a:p>
            <a:r>
              <a:rPr lang="en-US" sz="1350" b="1" dirty="0"/>
              <a:t>Table 7b. P/R/F</a:t>
            </a:r>
            <a:r>
              <a:rPr lang="en-US" sz="1350" b="1" baseline="-25000" dirty="0"/>
              <a:t>1</a:t>
            </a:r>
            <a:r>
              <a:rPr lang="en-US" sz="1350" b="1" dirty="0"/>
              <a:t> of TEST 1</a:t>
            </a:r>
          </a:p>
        </p:txBody>
      </p:sp>
    </p:spTree>
    <p:extLst>
      <p:ext uri="{BB962C8B-B14F-4D97-AF65-F5344CB8AC3E}">
        <p14:creationId xmlns:p14="http://schemas.microsoft.com/office/powerpoint/2010/main" val="2515936369"/>
      </p:ext>
    </p:extLst>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sz="3000" dirty="0"/>
              <a:t>Results and Discussions – Interaction Extraction</a:t>
            </a:r>
          </a:p>
        </p:txBody>
      </p:sp>
      <p:sp>
        <p:nvSpPr>
          <p:cNvPr id="3" name="内容占位符 2"/>
          <p:cNvSpPr>
            <a:spLocks noGrp="1"/>
          </p:cNvSpPr>
          <p:nvPr>
            <p:ph idx="1"/>
          </p:nvPr>
        </p:nvSpPr>
        <p:spPr>
          <a:xfrm>
            <a:off x="2152651" y="2226469"/>
            <a:ext cx="3687161" cy="3263504"/>
          </a:xfrm>
        </p:spPr>
        <p:txBody>
          <a:bodyPr>
            <a:normAutofit fontScale="77500" lnSpcReduction="20000"/>
          </a:bodyPr>
          <a:lstStyle/>
          <a:p>
            <a:r>
              <a:rPr lang="en-US" dirty="0" smtClean="0"/>
              <a:t>Result for </a:t>
            </a:r>
            <a:r>
              <a:rPr lang="en-US" b="1" dirty="0" smtClean="0"/>
              <a:t>TEST 2B </a:t>
            </a:r>
          </a:p>
          <a:p>
            <a:pPr lvl="1"/>
            <a:r>
              <a:rPr lang="en-US" dirty="0" smtClean="0"/>
              <a:t>Overall, </a:t>
            </a:r>
            <a:r>
              <a:rPr lang="en-US" dirty="0" err="1" smtClean="0"/>
              <a:t>iCNN</a:t>
            </a:r>
            <a:r>
              <a:rPr lang="en-US" dirty="0" smtClean="0"/>
              <a:t> has better F</a:t>
            </a:r>
            <a:r>
              <a:rPr lang="en-US" baseline="-25000" dirty="0" smtClean="0"/>
              <a:t>1</a:t>
            </a:r>
            <a:r>
              <a:rPr lang="en-US" dirty="0" smtClean="0"/>
              <a:t> score (0.842) than </a:t>
            </a:r>
            <a:r>
              <a:rPr lang="en-US" dirty="0" err="1" smtClean="0"/>
              <a:t>DeepConvLSTM</a:t>
            </a:r>
            <a:r>
              <a:rPr lang="en-US" dirty="0" smtClean="0"/>
              <a:t> (0.799)</a:t>
            </a:r>
          </a:p>
          <a:p>
            <a:pPr lvl="1"/>
            <a:r>
              <a:rPr lang="en-US" dirty="0" smtClean="0"/>
              <a:t>The benchmark method outperformed </a:t>
            </a:r>
            <a:r>
              <a:rPr lang="en-US" dirty="0" err="1" smtClean="0"/>
              <a:t>iCNN</a:t>
            </a:r>
            <a:r>
              <a:rPr lang="en-US" dirty="0" smtClean="0"/>
              <a:t> on fridge-related gestures and drinking gesture</a:t>
            </a:r>
          </a:p>
          <a:p>
            <a:pPr lvl="1"/>
            <a:r>
              <a:rPr lang="en-US" dirty="0" err="1" smtClean="0"/>
              <a:t>Drinking_from</a:t>
            </a:r>
            <a:r>
              <a:rPr lang="en-US" dirty="0" err="1"/>
              <a:t>_</a:t>
            </a:r>
            <a:r>
              <a:rPr lang="en-US" dirty="0" err="1" smtClean="0"/>
              <a:t>Cup</a:t>
            </a:r>
            <a:r>
              <a:rPr lang="en-US" dirty="0" smtClean="0"/>
              <a:t> is a complex gesture. It involves hand rotation and arm lifting, which is hard to identify using a single accelerometer on the back.</a:t>
            </a:r>
          </a:p>
          <a:p>
            <a:pPr lvl="2"/>
            <a:endParaRPr lang="en-US" dirty="0" smtClean="0"/>
          </a:p>
          <a:p>
            <a:pPr lvl="2"/>
            <a:endParaRPr lang="en-US" dirty="0" smtClean="0"/>
          </a:p>
        </p:txBody>
      </p:sp>
      <p:sp>
        <p:nvSpPr>
          <p:cNvPr id="4" name="灯片编号占位符 3"/>
          <p:cNvSpPr>
            <a:spLocks noGrp="1"/>
          </p:cNvSpPr>
          <p:nvPr>
            <p:ph type="sldNum" sz="quarter" idx="12"/>
          </p:nvPr>
        </p:nvSpPr>
        <p:spPr/>
        <p:txBody>
          <a:bodyPr/>
          <a:lstStyle/>
          <a:p>
            <a:fld id="{9DB6F104-8E13-4314-9B43-5C48409DA229}" type="slidenum">
              <a:rPr lang="en-US" smtClean="0"/>
              <a:t>163</a:t>
            </a:fld>
            <a:endParaRPr lang="en-US"/>
          </a:p>
        </p:txBody>
      </p:sp>
      <p:graphicFrame>
        <p:nvGraphicFramePr>
          <p:cNvPr id="6" name="内容占位符 5"/>
          <p:cNvGraphicFramePr>
            <a:graphicFrameLocks/>
          </p:cNvGraphicFramePr>
          <p:nvPr>
            <p:extLst/>
          </p:nvPr>
        </p:nvGraphicFramePr>
        <p:xfrm>
          <a:off x="5954114" y="1817489"/>
          <a:ext cx="4571999" cy="4251960"/>
        </p:xfrm>
        <a:graphic>
          <a:graphicData uri="http://schemas.openxmlformats.org/drawingml/2006/table">
            <a:tbl>
              <a:tblPr firstRow="1">
                <a:tableStyleId>{9D7B26C5-4107-4FEC-AEDC-1716B250A1EF}</a:tableStyleId>
              </a:tblPr>
              <a:tblGrid>
                <a:gridCol w="1139057">
                  <a:extLst>
                    <a:ext uri="{9D8B030D-6E8A-4147-A177-3AD203B41FA5}">
                      <a16:colId xmlns:a16="http://schemas.microsoft.com/office/drawing/2014/main" xmlns="" val="3536022315"/>
                    </a:ext>
                  </a:extLst>
                </a:gridCol>
                <a:gridCol w="572157">
                  <a:extLst>
                    <a:ext uri="{9D8B030D-6E8A-4147-A177-3AD203B41FA5}">
                      <a16:colId xmlns:a16="http://schemas.microsoft.com/office/drawing/2014/main" xmlns="" val="3890609566"/>
                    </a:ext>
                  </a:extLst>
                </a:gridCol>
                <a:gridCol w="572157">
                  <a:extLst>
                    <a:ext uri="{9D8B030D-6E8A-4147-A177-3AD203B41FA5}">
                      <a16:colId xmlns:a16="http://schemas.microsoft.com/office/drawing/2014/main" xmlns="" val="3002892440"/>
                    </a:ext>
                  </a:extLst>
                </a:gridCol>
                <a:gridCol w="572157">
                  <a:extLst>
                    <a:ext uri="{9D8B030D-6E8A-4147-A177-3AD203B41FA5}">
                      <a16:colId xmlns:a16="http://schemas.microsoft.com/office/drawing/2014/main" xmlns="" val="1262247495"/>
                    </a:ext>
                  </a:extLst>
                </a:gridCol>
                <a:gridCol w="572157">
                  <a:extLst>
                    <a:ext uri="{9D8B030D-6E8A-4147-A177-3AD203B41FA5}">
                      <a16:colId xmlns:a16="http://schemas.microsoft.com/office/drawing/2014/main" xmlns="" val="663108044"/>
                    </a:ext>
                  </a:extLst>
                </a:gridCol>
                <a:gridCol w="572157">
                  <a:extLst>
                    <a:ext uri="{9D8B030D-6E8A-4147-A177-3AD203B41FA5}">
                      <a16:colId xmlns:a16="http://schemas.microsoft.com/office/drawing/2014/main" xmlns="" val="2495219283"/>
                    </a:ext>
                  </a:extLst>
                </a:gridCol>
                <a:gridCol w="572157">
                  <a:extLst>
                    <a:ext uri="{9D8B030D-6E8A-4147-A177-3AD203B41FA5}">
                      <a16:colId xmlns:a16="http://schemas.microsoft.com/office/drawing/2014/main" xmlns="" val="1757576862"/>
                    </a:ext>
                  </a:extLst>
                </a:gridCol>
              </a:tblGrid>
              <a:tr h="228600">
                <a:tc>
                  <a:txBody>
                    <a:bodyPr/>
                    <a:lstStyle/>
                    <a:p>
                      <a:endParaRPr lang="en-US" sz="1100" dirty="0"/>
                    </a:p>
                  </a:txBody>
                  <a:tcPr marL="68580" marR="68580" marT="34290" marB="34290"/>
                </a:tc>
                <a:tc gridSpan="3">
                  <a:txBody>
                    <a:bodyPr/>
                    <a:lstStyle/>
                    <a:p>
                      <a:pPr algn="ctr"/>
                      <a:r>
                        <a:rPr lang="en-US" sz="1100" dirty="0" err="1" smtClean="0"/>
                        <a:t>iCNN</a:t>
                      </a:r>
                      <a:endParaRPr lang="en-US" sz="1100" dirty="0"/>
                    </a:p>
                  </a:txBody>
                  <a:tcPr marL="68580" marR="68580" marT="34290" marB="34290">
                    <a:lnR w="12700" cap="flat" cmpd="sng" algn="ctr">
                      <a:solidFill>
                        <a:schemeClr val="tx1"/>
                      </a:solidFill>
                      <a:prstDash val="solid"/>
                      <a:round/>
                      <a:headEnd type="none" w="med" len="med"/>
                      <a:tailEnd type="none" w="med" len="med"/>
                    </a:lnR>
                  </a:tcPr>
                </a:tc>
                <a:tc hMerge="1">
                  <a:txBody>
                    <a:bodyPr/>
                    <a:lstStyle/>
                    <a:p>
                      <a:endParaRPr lang="en-US" dirty="0"/>
                    </a:p>
                  </a:txBody>
                  <a:tcPr/>
                </a:tc>
                <a:tc hMerge="1">
                  <a:txBody>
                    <a:bodyPr/>
                    <a:lstStyle/>
                    <a:p>
                      <a:endParaRPr lang="en-US" dirty="0"/>
                    </a:p>
                  </a:txBody>
                  <a:tcPr/>
                </a:tc>
                <a:tc gridSpan="3">
                  <a:txBody>
                    <a:bodyPr/>
                    <a:lstStyle/>
                    <a:p>
                      <a:pPr algn="ctr"/>
                      <a:r>
                        <a:rPr lang="en-US" sz="1100" dirty="0" err="1" smtClean="0"/>
                        <a:t>DeepConvLSTM</a:t>
                      </a:r>
                      <a:endParaRPr 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681809993"/>
                  </a:ext>
                </a:extLst>
              </a:tr>
              <a:tr h="228600">
                <a:tc>
                  <a:txBody>
                    <a:bodyPr/>
                    <a:lstStyle/>
                    <a:p>
                      <a:endParaRPr lang="en-US" sz="1100" dirty="0"/>
                    </a:p>
                  </a:txBody>
                  <a:tcPr marL="68580" marR="68580" marT="34290" marB="34290"/>
                </a:tc>
                <a:tc>
                  <a:txBody>
                    <a:bodyPr/>
                    <a:lstStyle/>
                    <a:p>
                      <a:pPr algn="ctr"/>
                      <a:r>
                        <a:rPr lang="en-US" sz="1100" dirty="0" smtClean="0"/>
                        <a:t>P</a:t>
                      </a:r>
                      <a:endParaRPr lang="en-US" sz="1100" dirty="0"/>
                    </a:p>
                  </a:txBody>
                  <a:tcPr marL="68580" marR="68580" marT="34290" marB="34290">
                    <a:lnB w="12700" cap="flat" cmpd="sng" algn="ctr">
                      <a:solidFill>
                        <a:schemeClr val="tx1"/>
                      </a:solidFill>
                      <a:prstDash val="solid"/>
                      <a:round/>
                      <a:headEnd type="none" w="med" len="med"/>
                      <a:tailEnd type="none" w="med" len="med"/>
                    </a:lnB>
                  </a:tcPr>
                </a:tc>
                <a:tc>
                  <a:txBody>
                    <a:bodyPr/>
                    <a:lstStyle/>
                    <a:p>
                      <a:pPr algn="ctr"/>
                      <a:r>
                        <a:rPr lang="en-US" sz="1100" dirty="0" smtClean="0"/>
                        <a:t>R</a:t>
                      </a:r>
                      <a:endParaRPr lang="en-US" sz="1100" dirty="0"/>
                    </a:p>
                  </a:txBody>
                  <a:tcPr marL="68580" marR="68580" marT="34290" marB="34290">
                    <a:lnB w="12700" cap="flat" cmpd="sng" algn="ctr">
                      <a:solidFill>
                        <a:schemeClr val="tx1"/>
                      </a:solidFill>
                      <a:prstDash val="solid"/>
                      <a:round/>
                      <a:headEnd type="none" w="med" len="med"/>
                      <a:tailEnd type="none" w="med" len="med"/>
                    </a:lnB>
                  </a:tcPr>
                </a:tc>
                <a:tc>
                  <a:txBody>
                    <a:bodyPr/>
                    <a:lstStyle/>
                    <a:p>
                      <a:pPr algn="ctr"/>
                      <a:r>
                        <a:rPr lang="en-US" sz="1100" dirty="0" smtClean="0"/>
                        <a:t>F</a:t>
                      </a:r>
                      <a:r>
                        <a:rPr lang="en-US" sz="1100" baseline="-25000" dirty="0" smtClean="0"/>
                        <a:t>1</a:t>
                      </a:r>
                      <a:endParaRPr lang="en-US" sz="1100" baseline="-25000" dirty="0"/>
                    </a:p>
                  </a:txBody>
                  <a:tcPr marL="68580" marR="68580" marT="34290" marB="3429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100" dirty="0" smtClean="0"/>
                        <a:t>P</a:t>
                      </a:r>
                      <a:endParaRPr lang="en-US" sz="1100" dirty="0"/>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100" dirty="0" smtClean="0"/>
                        <a:t>R</a:t>
                      </a:r>
                      <a:endParaRPr lang="en-US" sz="1100" dirty="0"/>
                    </a:p>
                  </a:txBody>
                  <a:tcPr marL="68580" marR="68580" marT="34290" marB="34290">
                    <a:lnB w="12700" cap="flat" cmpd="sng" algn="ctr">
                      <a:solidFill>
                        <a:schemeClr val="tx1"/>
                      </a:solidFill>
                      <a:prstDash val="solid"/>
                      <a:round/>
                      <a:headEnd type="none" w="med" len="med"/>
                      <a:tailEnd type="none" w="med" len="med"/>
                    </a:lnB>
                  </a:tcPr>
                </a:tc>
                <a:tc>
                  <a:txBody>
                    <a:bodyPr/>
                    <a:lstStyle/>
                    <a:p>
                      <a:pPr algn="ctr"/>
                      <a:r>
                        <a:rPr lang="en-US" sz="1100" dirty="0" smtClean="0"/>
                        <a:t>F</a:t>
                      </a:r>
                      <a:r>
                        <a:rPr lang="en-US" sz="1100" baseline="-25000" dirty="0" smtClean="0"/>
                        <a:t>1</a:t>
                      </a:r>
                      <a:endParaRPr lang="en-US" sz="1100" baseline="-25000" dirty="0"/>
                    </a:p>
                  </a:txBody>
                  <a:tcPr marL="68580" marR="68580" marT="34290" marB="34290">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636778178"/>
                  </a:ext>
                </a:extLst>
              </a:tr>
              <a:tr h="228600">
                <a:tc>
                  <a:txBody>
                    <a:bodyPr/>
                    <a:lstStyle/>
                    <a:p>
                      <a:pPr algn="l" fontAlgn="b"/>
                      <a:r>
                        <a:rPr lang="en-US" sz="1200" b="1" i="0" u="none" strike="noStrike" dirty="0">
                          <a:solidFill>
                            <a:srgbClr val="000000"/>
                          </a:solidFill>
                          <a:effectLst/>
                          <a:latin typeface="Calibri" panose="020F0502020204030204" pitchFamily="34" charset="0"/>
                        </a:rPr>
                        <a:t>Open Door 1</a:t>
                      </a:r>
                    </a:p>
                  </a:txBody>
                  <a:tcPr marL="7144" marR="7144" marT="7144" marB="0" anchor="b"/>
                </a:tc>
                <a:tc>
                  <a:txBody>
                    <a:bodyPr/>
                    <a:lstStyle/>
                    <a:p>
                      <a:pPr algn="ctr" fontAlgn="b"/>
                      <a:r>
                        <a:rPr lang="en-US" sz="1100" b="1" kern="1200" dirty="0" smtClean="0">
                          <a:solidFill>
                            <a:srgbClr val="FF0000"/>
                          </a:solidFill>
                          <a:latin typeface="+mn-lt"/>
                          <a:ea typeface="+mn-ea"/>
                          <a:cs typeface="+mn-cs"/>
                        </a:rPr>
                        <a:t>0.846</a:t>
                      </a:r>
                      <a:endParaRPr lang="en-US" sz="1100" b="1" kern="1200" dirty="0">
                        <a:solidFill>
                          <a:srgbClr val="FF0000"/>
                        </a:solidFill>
                        <a:latin typeface="+mn-lt"/>
                        <a:ea typeface="+mn-ea"/>
                        <a:cs typeface="+mn-cs"/>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en-US" sz="1100" b="1" kern="1200" dirty="0" smtClean="0">
                          <a:solidFill>
                            <a:srgbClr val="FF0000"/>
                          </a:solidFill>
                          <a:latin typeface="+mn-lt"/>
                          <a:ea typeface="+mn-ea"/>
                          <a:cs typeface="+mn-cs"/>
                        </a:rPr>
                        <a:t>0.846</a:t>
                      </a:r>
                      <a:endParaRPr lang="en-US" sz="1100" b="1" kern="1200" dirty="0">
                        <a:solidFill>
                          <a:srgbClr val="FF0000"/>
                        </a:solidFill>
                        <a:latin typeface="+mn-lt"/>
                        <a:ea typeface="+mn-ea"/>
                        <a:cs typeface="+mn-cs"/>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en-US" sz="1100" b="1" kern="1200" dirty="0" smtClean="0">
                          <a:solidFill>
                            <a:srgbClr val="FF0000"/>
                          </a:solidFill>
                          <a:latin typeface="+mn-lt"/>
                          <a:ea typeface="+mn-ea"/>
                          <a:cs typeface="+mn-cs"/>
                        </a:rPr>
                        <a:t>0.846</a:t>
                      </a:r>
                      <a:endParaRPr lang="en-US" sz="1100" b="1" kern="1200" dirty="0">
                        <a:solidFill>
                          <a:srgbClr val="FF0000"/>
                        </a:solidFill>
                        <a:latin typeface="+mn-lt"/>
                        <a:ea typeface="+mn-ea"/>
                        <a:cs typeface="+mn-cs"/>
                      </a:endParaRPr>
                    </a:p>
                  </a:txBody>
                  <a:tcPr marL="7144" marR="7144" marT="7144"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100" b="0" dirty="0" smtClean="0">
                          <a:solidFill>
                            <a:schemeClr val="tx1"/>
                          </a:solidFill>
                        </a:rPr>
                        <a:t>0.827</a:t>
                      </a:r>
                      <a:endParaRPr lang="en-US" sz="11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en-US" sz="1100" b="0" kern="1200" dirty="0" smtClean="0">
                          <a:solidFill>
                            <a:schemeClr val="tx1"/>
                          </a:solidFill>
                          <a:latin typeface="+mn-lt"/>
                          <a:ea typeface="+mn-ea"/>
                          <a:cs typeface="+mn-cs"/>
                        </a:rPr>
                        <a:t>0.835</a:t>
                      </a:r>
                      <a:endParaRPr lang="en-US" sz="1100" b="0" kern="1200" dirty="0">
                        <a:solidFill>
                          <a:schemeClr val="tx1"/>
                        </a:solidFill>
                        <a:latin typeface="+mn-lt"/>
                        <a:ea typeface="+mn-ea"/>
                        <a:cs typeface="+mn-cs"/>
                      </a:endParaRPr>
                    </a:p>
                  </a:txBody>
                  <a:tcPr marL="68580" marR="68580" marT="34290" marB="34290">
                    <a:lnT w="127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en-US" sz="1100" b="0" kern="1200" dirty="0" smtClean="0">
                          <a:solidFill>
                            <a:schemeClr val="tx1"/>
                          </a:solidFill>
                          <a:latin typeface="+mn-lt"/>
                          <a:ea typeface="+mn-ea"/>
                          <a:cs typeface="+mn-cs"/>
                        </a:rPr>
                        <a:t>0.831</a:t>
                      </a:r>
                      <a:endParaRPr lang="en-US" sz="1100" b="0" kern="1200" dirty="0">
                        <a:solidFill>
                          <a:schemeClr val="tx1"/>
                        </a:solidFill>
                        <a:latin typeface="+mn-lt"/>
                        <a:ea typeface="+mn-ea"/>
                        <a:cs typeface="+mn-cs"/>
                      </a:endParaRPr>
                    </a:p>
                  </a:txBody>
                  <a:tcPr marL="68580" marR="68580" marT="34290" marB="34290">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560013451"/>
                  </a:ext>
                </a:extLst>
              </a:tr>
              <a:tr h="228600">
                <a:tc>
                  <a:txBody>
                    <a:bodyPr/>
                    <a:lstStyle/>
                    <a:p>
                      <a:pPr algn="l" fontAlgn="b"/>
                      <a:r>
                        <a:rPr lang="en-US" sz="1200" b="1" i="0" u="none" strike="noStrike" dirty="0">
                          <a:solidFill>
                            <a:srgbClr val="000000"/>
                          </a:solidFill>
                          <a:effectLst/>
                          <a:latin typeface="Calibri" panose="020F0502020204030204" pitchFamily="34" charset="0"/>
                        </a:rPr>
                        <a:t>Close Door 1</a:t>
                      </a:r>
                    </a:p>
                  </a:txBody>
                  <a:tcPr marL="7144" marR="7144" marT="7144" marB="0" anchor="b"/>
                </a:tc>
                <a:tc>
                  <a:txBody>
                    <a:bodyPr/>
                    <a:lstStyle/>
                    <a:p>
                      <a:pPr marL="0" algn="ctr" defTabSz="914400" rtl="0" eaLnBrk="1" fontAlgn="b" latinLnBrk="0" hangingPunct="1"/>
                      <a:r>
                        <a:rPr lang="en-US" sz="1100" b="1" kern="1200" dirty="0" smtClean="0">
                          <a:solidFill>
                            <a:srgbClr val="FF0000"/>
                          </a:solidFill>
                          <a:latin typeface="+mn-lt"/>
                          <a:ea typeface="+mn-ea"/>
                          <a:cs typeface="+mn-cs"/>
                        </a:rPr>
                        <a:t>1.000</a:t>
                      </a:r>
                      <a:endParaRPr lang="en-US" sz="1100" b="1" kern="1200" dirty="0">
                        <a:solidFill>
                          <a:srgbClr val="FF0000"/>
                        </a:solidFill>
                        <a:latin typeface="+mn-lt"/>
                        <a:ea typeface="+mn-ea"/>
                        <a:cs typeface="+mn-cs"/>
                      </a:endParaRPr>
                    </a:p>
                  </a:txBody>
                  <a:tcPr marL="7144" marR="7144" marT="7144" marB="0" anchor="b"/>
                </a:tc>
                <a:tc>
                  <a:txBody>
                    <a:bodyPr/>
                    <a:lstStyle/>
                    <a:p>
                      <a:pPr marL="0" algn="ctr" defTabSz="914400" rtl="0" eaLnBrk="1" fontAlgn="b" latinLnBrk="0" hangingPunct="1"/>
                      <a:r>
                        <a:rPr lang="en-US" sz="1100" b="0" kern="1200" dirty="0" smtClean="0">
                          <a:solidFill>
                            <a:schemeClr val="tx1"/>
                          </a:solidFill>
                          <a:latin typeface="+mn-lt"/>
                          <a:ea typeface="+mn-ea"/>
                          <a:cs typeface="+mn-cs"/>
                        </a:rPr>
                        <a:t>0.727</a:t>
                      </a:r>
                      <a:endParaRPr lang="en-US" sz="1100" b="0" kern="1200" dirty="0">
                        <a:solidFill>
                          <a:schemeClr val="tx1"/>
                        </a:solidFill>
                        <a:latin typeface="+mn-lt"/>
                        <a:ea typeface="+mn-ea"/>
                        <a:cs typeface="+mn-cs"/>
                      </a:endParaRPr>
                    </a:p>
                  </a:txBody>
                  <a:tcPr marL="7144" marR="7144" marT="7144" marB="0" anchor="b"/>
                </a:tc>
                <a:tc>
                  <a:txBody>
                    <a:bodyPr/>
                    <a:lstStyle/>
                    <a:p>
                      <a:pPr algn="ctr" fontAlgn="b"/>
                      <a:r>
                        <a:rPr lang="en-US" sz="1100" b="0" kern="1200" dirty="0" smtClean="0">
                          <a:solidFill>
                            <a:schemeClr val="tx1"/>
                          </a:solidFill>
                          <a:latin typeface="+mn-lt"/>
                          <a:ea typeface="+mn-ea"/>
                          <a:cs typeface="+mn-cs"/>
                        </a:rPr>
                        <a:t>0.842</a:t>
                      </a:r>
                      <a:endParaRPr lang="en-US" sz="1100" b="0" kern="1200" dirty="0">
                        <a:solidFill>
                          <a:schemeClr val="tx1"/>
                        </a:solidFill>
                        <a:latin typeface="+mn-lt"/>
                        <a:ea typeface="+mn-ea"/>
                        <a:cs typeface="+mn-cs"/>
                      </a:endParaRPr>
                    </a:p>
                  </a:txBody>
                  <a:tcPr marL="7144" marR="7144" marT="7144" marB="0" anchor="b">
                    <a:lnR w="12700" cap="flat" cmpd="sng" algn="ctr">
                      <a:solidFill>
                        <a:schemeClr val="tx1"/>
                      </a:solidFill>
                      <a:prstDash val="solid"/>
                      <a:round/>
                      <a:headEnd type="none" w="med" len="med"/>
                      <a:tailEnd type="none" w="med" len="med"/>
                    </a:lnR>
                  </a:tcPr>
                </a:tc>
                <a:tc>
                  <a:txBody>
                    <a:bodyPr/>
                    <a:lstStyle/>
                    <a:p>
                      <a:pPr algn="ctr"/>
                      <a:r>
                        <a:rPr lang="en-US" sz="1100" b="0" dirty="0" smtClean="0">
                          <a:solidFill>
                            <a:schemeClr val="tx1"/>
                          </a:solidFill>
                        </a:rPr>
                        <a:t>0.968</a:t>
                      </a:r>
                      <a:endParaRPr lang="en-US" sz="11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100" b="1" kern="1200" dirty="0" smtClean="0">
                          <a:solidFill>
                            <a:srgbClr val="FF0000"/>
                          </a:solidFill>
                          <a:latin typeface="+mn-lt"/>
                          <a:ea typeface="+mn-ea"/>
                          <a:cs typeface="+mn-cs"/>
                        </a:rPr>
                        <a:t>0.920</a:t>
                      </a:r>
                      <a:endParaRPr lang="en-US" sz="1100" b="1" kern="1200" dirty="0">
                        <a:solidFill>
                          <a:srgbClr val="FF0000"/>
                        </a:solidFill>
                        <a:latin typeface="+mn-lt"/>
                        <a:ea typeface="+mn-ea"/>
                        <a:cs typeface="+mn-cs"/>
                      </a:endParaRPr>
                    </a:p>
                  </a:txBody>
                  <a:tcPr marL="68580" marR="68580" marT="34290" marB="34290"/>
                </a:tc>
                <a:tc>
                  <a:txBody>
                    <a:bodyPr/>
                    <a:lstStyle/>
                    <a:p>
                      <a:pPr marL="0" algn="ctr" defTabSz="914400" rtl="0" eaLnBrk="1" fontAlgn="b" latinLnBrk="0" hangingPunct="1"/>
                      <a:r>
                        <a:rPr lang="en-US" sz="1100" b="1" kern="1200" dirty="0" smtClean="0">
                          <a:solidFill>
                            <a:srgbClr val="FF0000"/>
                          </a:solidFill>
                          <a:latin typeface="+mn-lt"/>
                          <a:ea typeface="+mn-ea"/>
                          <a:cs typeface="+mn-cs"/>
                        </a:rPr>
                        <a:t>0.943</a:t>
                      </a:r>
                      <a:endParaRPr lang="en-US" sz="1100" b="1" kern="1200" dirty="0">
                        <a:solidFill>
                          <a:srgbClr val="FF0000"/>
                        </a:solidFill>
                        <a:latin typeface="+mn-lt"/>
                        <a:ea typeface="+mn-ea"/>
                        <a:cs typeface="+mn-cs"/>
                      </a:endParaRPr>
                    </a:p>
                  </a:txBody>
                  <a:tcPr marL="68580" marR="68580" marT="34290" marB="34290">
                    <a:lnR w="12700" cap="flat" cmpd="sng" algn="ctr">
                      <a:noFill/>
                      <a:prstDash val="solid"/>
                      <a:round/>
                      <a:headEnd type="none" w="med" len="med"/>
                      <a:tailEnd type="none" w="med" len="med"/>
                    </a:lnR>
                  </a:tcPr>
                </a:tc>
                <a:extLst>
                  <a:ext uri="{0D108BD9-81ED-4DB2-BD59-A6C34878D82A}">
                    <a16:rowId xmlns:a16="http://schemas.microsoft.com/office/drawing/2014/main" xmlns="" val="2657405749"/>
                  </a:ext>
                </a:extLst>
              </a:tr>
              <a:tr h="228600">
                <a:tc>
                  <a:txBody>
                    <a:bodyPr/>
                    <a:lstStyle/>
                    <a:p>
                      <a:pPr algn="l" fontAlgn="b"/>
                      <a:r>
                        <a:rPr lang="en-US" sz="1200" b="1" i="0" u="none" strike="noStrike" dirty="0">
                          <a:solidFill>
                            <a:srgbClr val="FF0000"/>
                          </a:solidFill>
                          <a:effectLst/>
                          <a:latin typeface="Calibri" panose="020F0502020204030204" pitchFamily="34" charset="0"/>
                        </a:rPr>
                        <a:t>Open Door 2</a:t>
                      </a:r>
                    </a:p>
                  </a:txBody>
                  <a:tcPr marL="7144" marR="7144" marT="7144" marB="0" anchor="b"/>
                </a:tc>
                <a:tc>
                  <a:txBody>
                    <a:bodyPr/>
                    <a:lstStyle/>
                    <a:p>
                      <a:pPr marL="0" algn="ctr" defTabSz="914400" rtl="0" eaLnBrk="1" fontAlgn="b" latinLnBrk="0" hangingPunct="1"/>
                      <a:r>
                        <a:rPr lang="en-US" sz="1100" b="1" kern="1200" dirty="0" smtClean="0">
                          <a:solidFill>
                            <a:srgbClr val="FF0000"/>
                          </a:solidFill>
                          <a:latin typeface="+mn-lt"/>
                          <a:ea typeface="+mn-ea"/>
                          <a:cs typeface="+mn-cs"/>
                        </a:rPr>
                        <a:t>0.846</a:t>
                      </a:r>
                      <a:endParaRPr lang="en-US" sz="1100" b="1" kern="1200" dirty="0">
                        <a:solidFill>
                          <a:srgbClr val="FF0000"/>
                        </a:solidFill>
                        <a:latin typeface="+mn-lt"/>
                        <a:ea typeface="+mn-ea"/>
                        <a:cs typeface="+mn-cs"/>
                      </a:endParaRPr>
                    </a:p>
                  </a:txBody>
                  <a:tcPr marL="7144" marR="7144" marT="7144" marB="0" anchor="b"/>
                </a:tc>
                <a:tc>
                  <a:txBody>
                    <a:bodyPr/>
                    <a:lstStyle/>
                    <a:p>
                      <a:pPr marL="0" algn="ctr" defTabSz="914400" rtl="0" eaLnBrk="1" fontAlgn="b" latinLnBrk="0" hangingPunct="1"/>
                      <a:r>
                        <a:rPr lang="en-US" sz="1100" b="1" kern="1200" dirty="0" smtClean="0">
                          <a:solidFill>
                            <a:srgbClr val="FF0000"/>
                          </a:solidFill>
                          <a:latin typeface="+mn-lt"/>
                          <a:ea typeface="+mn-ea"/>
                          <a:cs typeface="+mn-cs"/>
                        </a:rPr>
                        <a:t>1.000</a:t>
                      </a:r>
                      <a:endParaRPr lang="en-US" sz="1100" b="1" kern="1200" dirty="0">
                        <a:solidFill>
                          <a:srgbClr val="FF0000"/>
                        </a:solidFill>
                        <a:latin typeface="+mn-lt"/>
                        <a:ea typeface="+mn-ea"/>
                        <a:cs typeface="+mn-cs"/>
                      </a:endParaRPr>
                    </a:p>
                  </a:txBody>
                  <a:tcPr marL="7144" marR="7144" marT="7144" marB="0" anchor="b"/>
                </a:tc>
                <a:tc>
                  <a:txBody>
                    <a:bodyPr/>
                    <a:lstStyle/>
                    <a:p>
                      <a:pPr marL="0" algn="ctr" defTabSz="914400" rtl="0" eaLnBrk="1" fontAlgn="b" latinLnBrk="0" hangingPunct="1"/>
                      <a:r>
                        <a:rPr lang="en-US" sz="1100" b="1" kern="1200" dirty="0" smtClean="0">
                          <a:solidFill>
                            <a:srgbClr val="FF0000"/>
                          </a:solidFill>
                          <a:latin typeface="+mn-lt"/>
                          <a:ea typeface="+mn-ea"/>
                          <a:cs typeface="+mn-cs"/>
                        </a:rPr>
                        <a:t>0.917</a:t>
                      </a:r>
                      <a:endParaRPr lang="en-US" sz="1100" b="1" kern="1200" dirty="0">
                        <a:solidFill>
                          <a:srgbClr val="FF0000"/>
                        </a:solidFill>
                        <a:latin typeface="+mn-lt"/>
                        <a:ea typeface="+mn-ea"/>
                        <a:cs typeface="+mn-cs"/>
                      </a:endParaRPr>
                    </a:p>
                  </a:txBody>
                  <a:tcPr marL="7144" marR="7144" marT="7144" marB="0" anchor="b">
                    <a:lnR w="12700" cap="flat" cmpd="sng" algn="ctr">
                      <a:solidFill>
                        <a:schemeClr val="tx1"/>
                      </a:solidFill>
                      <a:prstDash val="solid"/>
                      <a:round/>
                      <a:headEnd type="none" w="med" len="med"/>
                      <a:tailEnd type="none" w="med" len="med"/>
                    </a:lnR>
                  </a:tcPr>
                </a:tc>
                <a:tc>
                  <a:txBody>
                    <a:bodyPr/>
                    <a:lstStyle/>
                    <a:p>
                      <a:pPr algn="ctr"/>
                      <a:r>
                        <a:rPr lang="en-US" sz="1100" b="0" dirty="0" smtClean="0">
                          <a:solidFill>
                            <a:schemeClr val="tx1"/>
                          </a:solidFill>
                        </a:rPr>
                        <a:t>0.785</a:t>
                      </a:r>
                      <a:endParaRPr lang="en-US" sz="11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100" b="0" kern="1200" dirty="0" smtClean="0">
                          <a:solidFill>
                            <a:schemeClr val="tx1"/>
                          </a:solidFill>
                          <a:latin typeface="+mn-lt"/>
                          <a:ea typeface="+mn-ea"/>
                          <a:cs typeface="+mn-cs"/>
                        </a:rPr>
                        <a:t>0.830</a:t>
                      </a:r>
                      <a:endParaRPr lang="en-US" sz="1100" b="0" kern="1200" dirty="0">
                        <a:solidFill>
                          <a:schemeClr val="tx1"/>
                        </a:solidFill>
                        <a:latin typeface="+mn-lt"/>
                        <a:ea typeface="+mn-ea"/>
                        <a:cs typeface="+mn-cs"/>
                      </a:endParaRPr>
                    </a:p>
                  </a:txBody>
                  <a:tcPr marL="68580" marR="68580" marT="34290" marB="34290"/>
                </a:tc>
                <a:tc>
                  <a:txBody>
                    <a:bodyPr/>
                    <a:lstStyle/>
                    <a:p>
                      <a:pPr marL="0" algn="ctr" defTabSz="914400" rtl="0" eaLnBrk="1" fontAlgn="b" latinLnBrk="0" hangingPunct="1"/>
                      <a:r>
                        <a:rPr lang="en-US" sz="1100" b="0" kern="1200" dirty="0" smtClean="0">
                          <a:solidFill>
                            <a:schemeClr val="tx1"/>
                          </a:solidFill>
                          <a:latin typeface="+mn-lt"/>
                          <a:ea typeface="+mn-ea"/>
                          <a:cs typeface="+mn-cs"/>
                        </a:rPr>
                        <a:t>0.807</a:t>
                      </a:r>
                      <a:endParaRPr lang="en-US" sz="1100" b="0" kern="1200" dirty="0">
                        <a:solidFill>
                          <a:schemeClr val="tx1"/>
                        </a:solidFill>
                        <a:latin typeface="+mn-lt"/>
                        <a:ea typeface="+mn-ea"/>
                        <a:cs typeface="+mn-cs"/>
                      </a:endParaRPr>
                    </a:p>
                  </a:txBody>
                  <a:tcPr marL="68580" marR="68580" marT="34290" marB="34290">
                    <a:lnR w="12700" cap="flat" cmpd="sng" algn="ctr">
                      <a:noFill/>
                      <a:prstDash val="solid"/>
                      <a:round/>
                      <a:headEnd type="none" w="med" len="med"/>
                      <a:tailEnd type="none" w="med" len="med"/>
                    </a:lnR>
                  </a:tcPr>
                </a:tc>
                <a:extLst>
                  <a:ext uri="{0D108BD9-81ED-4DB2-BD59-A6C34878D82A}">
                    <a16:rowId xmlns:a16="http://schemas.microsoft.com/office/drawing/2014/main" xmlns="" val="1771488666"/>
                  </a:ext>
                </a:extLst>
              </a:tr>
              <a:tr h="228600">
                <a:tc>
                  <a:txBody>
                    <a:bodyPr/>
                    <a:lstStyle/>
                    <a:p>
                      <a:pPr algn="l" fontAlgn="b"/>
                      <a:r>
                        <a:rPr lang="en-US" sz="1200" b="1" i="0" u="none" strike="noStrike" dirty="0">
                          <a:solidFill>
                            <a:srgbClr val="FF0000"/>
                          </a:solidFill>
                          <a:effectLst/>
                          <a:latin typeface="Calibri" panose="020F0502020204030204" pitchFamily="34" charset="0"/>
                        </a:rPr>
                        <a:t>Close Door 2</a:t>
                      </a:r>
                    </a:p>
                  </a:txBody>
                  <a:tcPr marL="7144" marR="7144" marT="7144" marB="0" anchor="b"/>
                </a:tc>
                <a:tc>
                  <a:txBody>
                    <a:bodyPr/>
                    <a:lstStyle/>
                    <a:p>
                      <a:pPr marL="0" algn="ctr" defTabSz="914400" rtl="0" eaLnBrk="1" fontAlgn="b" latinLnBrk="0" hangingPunct="1"/>
                      <a:r>
                        <a:rPr lang="en-US" sz="1100" b="1" kern="1200" dirty="0" smtClean="0">
                          <a:solidFill>
                            <a:srgbClr val="FF0000"/>
                          </a:solidFill>
                          <a:latin typeface="+mn-lt"/>
                          <a:ea typeface="+mn-ea"/>
                          <a:cs typeface="+mn-cs"/>
                        </a:rPr>
                        <a:t>1.000</a:t>
                      </a:r>
                      <a:endParaRPr lang="en-US" sz="1100" b="1" kern="1200" dirty="0">
                        <a:solidFill>
                          <a:srgbClr val="FF0000"/>
                        </a:solidFill>
                        <a:latin typeface="+mn-lt"/>
                        <a:ea typeface="+mn-ea"/>
                        <a:cs typeface="+mn-cs"/>
                      </a:endParaRPr>
                    </a:p>
                  </a:txBody>
                  <a:tcPr marL="7144" marR="7144" marT="7144" marB="0" anchor="b"/>
                </a:tc>
                <a:tc>
                  <a:txBody>
                    <a:bodyPr/>
                    <a:lstStyle/>
                    <a:p>
                      <a:pPr algn="ctr" fontAlgn="b"/>
                      <a:r>
                        <a:rPr lang="en-US" sz="1100" b="0" kern="1200" dirty="0" smtClean="0">
                          <a:solidFill>
                            <a:schemeClr val="tx1"/>
                          </a:solidFill>
                          <a:latin typeface="+mn-lt"/>
                          <a:ea typeface="+mn-ea"/>
                          <a:cs typeface="+mn-cs"/>
                        </a:rPr>
                        <a:t>0.818</a:t>
                      </a:r>
                      <a:endParaRPr lang="en-US" sz="1100" b="0" kern="1200" dirty="0">
                        <a:solidFill>
                          <a:schemeClr val="tx1"/>
                        </a:solidFill>
                        <a:latin typeface="+mn-lt"/>
                        <a:ea typeface="+mn-ea"/>
                        <a:cs typeface="+mn-cs"/>
                      </a:endParaRPr>
                    </a:p>
                  </a:txBody>
                  <a:tcPr marL="7144" marR="7144" marT="7144" marB="0" anchor="b"/>
                </a:tc>
                <a:tc>
                  <a:txBody>
                    <a:bodyPr/>
                    <a:lstStyle/>
                    <a:p>
                      <a:pPr algn="ctr" fontAlgn="b"/>
                      <a:r>
                        <a:rPr lang="en-US" sz="1100" b="0" kern="1200" dirty="0" smtClean="0">
                          <a:solidFill>
                            <a:schemeClr val="tx1"/>
                          </a:solidFill>
                          <a:latin typeface="+mn-lt"/>
                          <a:ea typeface="+mn-ea"/>
                          <a:cs typeface="+mn-cs"/>
                        </a:rPr>
                        <a:t>0.900</a:t>
                      </a:r>
                      <a:endParaRPr lang="en-US" sz="1100" b="0" kern="1200" dirty="0">
                        <a:solidFill>
                          <a:schemeClr val="tx1"/>
                        </a:solidFill>
                        <a:latin typeface="+mn-lt"/>
                        <a:ea typeface="+mn-ea"/>
                        <a:cs typeface="+mn-cs"/>
                      </a:endParaRPr>
                    </a:p>
                  </a:txBody>
                  <a:tcPr marL="7144" marR="7144" marT="7144" marB="0" anchor="b">
                    <a:lnR w="12700" cap="flat" cmpd="sng" algn="ctr">
                      <a:solidFill>
                        <a:schemeClr val="tx1"/>
                      </a:solidFill>
                      <a:prstDash val="solid"/>
                      <a:round/>
                      <a:headEnd type="none" w="med" len="med"/>
                      <a:tailEnd type="none" w="med" len="med"/>
                    </a:lnR>
                  </a:tcPr>
                </a:tc>
                <a:tc>
                  <a:txBody>
                    <a:bodyPr/>
                    <a:lstStyle/>
                    <a:p>
                      <a:pPr algn="ctr"/>
                      <a:r>
                        <a:rPr lang="en-US" sz="1100" b="0" dirty="0" smtClean="0">
                          <a:solidFill>
                            <a:schemeClr val="tx1"/>
                          </a:solidFill>
                        </a:rPr>
                        <a:t>0.905</a:t>
                      </a:r>
                      <a:endParaRPr lang="en-US" sz="11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100" b="1" kern="1200" dirty="0" smtClean="0">
                          <a:solidFill>
                            <a:srgbClr val="FF0000"/>
                          </a:solidFill>
                          <a:latin typeface="+mn-lt"/>
                          <a:ea typeface="+mn-ea"/>
                          <a:cs typeface="+mn-cs"/>
                        </a:rPr>
                        <a:t>0.976</a:t>
                      </a:r>
                      <a:endParaRPr lang="en-US" sz="1100" b="1" kern="1200" dirty="0">
                        <a:solidFill>
                          <a:srgbClr val="FF0000"/>
                        </a:solidFill>
                        <a:latin typeface="+mn-lt"/>
                        <a:ea typeface="+mn-ea"/>
                        <a:cs typeface="+mn-cs"/>
                      </a:endParaRPr>
                    </a:p>
                  </a:txBody>
                  <a:tcPr marL="68580" marR="68580" marT="34290" marB="34290"/>
                </a:tc>
                <a:tc>
                  <a:txBody>
                    <a:bodyPr/>
                    <a:lstStyle/>
                    <a:p>
                      <a:pPr marL="0" algn="ctr" defTabSz="914400" rtl="0" eaLnBrk="1" fontAlgn="b" latinLnBrk="0" hangingPunct="1"/>
                      <a:r>
                        <a:rPr lang="en-US" sz="1100" b="1" kern="1200" dirty="0" smtClean="0">
                          <a:solidFill>
                            <a:srgbClr val="FF0000"/>
                          </a:solidFill>
                          <a:latin typeface="+mn-lt"/>
                          <a:ea typeface="+mn-ea"/>
                          <a:cs typeface="+mn-cs"/>
                        </a:rPr>
                        <a:t>0.939</a:t>
                      </a:r>
                      <a:endParaRPr lang="en-US" sz="1100" b="1" kern="1200" dirty="0">
                        <a:solidFill>
                          <a:srgbClr val="FF0000"/>
                        </a:solidFill>
                        <a:latin typeface="+mn-lt"/>
                        <a:ea typeface="+mn-ea"/>
                        <a:cs typeface="+mn-cs"/>
                      </a:endParaRPr>
                    </a:p>
                  </a:txBody>
                  <a:tcPr marL="68580" marR="68580" marT="34290" marB="34290">
                    <a:lnR w="12700" cap="flat" cmpd="sng" algn="ctr">
                      <a:noFill/>
                      <a:prstDash val="solid"/>
                      <a:round/>
                      <a:headEnd type="none" w="med" len="med"/>
                      <a:tailEnd type="none" w="med" len="med"/>
                    </a:lnR>
                  </a:tcPr>
                </a:tc>
                <a:extLst>
                  <a:ext uri="{0D108BD9-81ED-4DB2-BD59-A6C34878D82A}">
                    <a16:rowId xmlns:a16="http://schemas.microsoft.com/office/drawing/2014/main" xmlns="" val="3458108282"/>
                  </a:ext>
                </a:extLst>
              </a:tr>
              <a:tr h="228600">
                <a:tc>
                  <a:txBody>
                    <a:bodyPr/>
                    <a:lstStyle/>
                    <a:p>
                      <a:pPr algn="l" fontAlgn="b"/>
                      <a:r>
                        <a:rPr lang="en-US" sz="1200" b="1" i="0" u="none" strike="noStrike" dirty="0">
                          <a:solidFill>
                            <a:srgbClr val="FF0000"/>
                          </a:solidFill>
                          <a:effectLst/>
                          <a:latin typeface="Calibri" panose="020F0502020204030204" pitchFamily="34" charset="0"/>
                        </a:rPr>
                        <a:t>Open Fridge</a:t>
                      </a:r>
                    </a:p>
                  </a:txBody>
                  <a:tcPr marL="7144" marR="7144" marT="7144" marB="0" anchor="b"/>
                </a:tc>
                <a:tc>
                  <a:txBody>
                    <a:bodyPr/>
                    <a:lstStyle/>
                    <a:p>
                      <a:pPr algn="ctr" fontAlgn="b"/>
                      <a:r>
                        <a:rPr lang="en-US" sz="1100" b="0" kern="1200" dirty="0" smtClean="0">
                          <a:solidFill>
                            <a:schemeClr val="tx1"/>
                          </a:solidFill>
                          <a:latin typeface="+mn-lt"/>
                          <a:ea typeface="+mn-ea"/>
                          <a:cs typeface="+mn-cs"/>
                        </a:rPr>
                        <a:t>0.765</a:t>
                      </a:r>
                      <a:endParaRPr lang="en-US" sz="1100" b="0" kern="1200" dirty="0">
                        <a:solidFill>
                          <a:schemeClr val="tx1"/>
                        </a:solidFill>
                        <a:latin typeface="+mn-lt"/>
                        <a:ea typeface="+mn-ea"/>
                        <a:cs typeface="+mn-cs"/>
                      </a:endParaRPr>
                    </a:p>
                  </a:txBody>
                  <a:tcPr marL="7144" marR="7144" marT="7144" marB="0" anchor="b"/>
                </a:tc>
                <a:tc>
                  <a:txBody>
                    <a:bodyPr/>
                    <a:lstStyle/>
                    <a:p>
                      <a:pPr algn="ctr" fontAlgn="b"/>
                      <a:r>
                        <a:rPr lang="en-US" sz="1100" b="0" kern="1200" dirty="0" smtClean="0">
                          <a:solidFill>
                            <a:schemeClr val="tx1"/>
                          </a:solidFill>
                          <a:latin typeface="+mn-lt"/>
                          <a:ea typeface="+mn-ea"/>
                          <a:cs typeface="+mn-cs"/>
                        </a:rPr>
                        <a:t>0.813</a:t>
                      </a:r>
                      <a:endParaRPr lang="en-US" sz="1100" b="0" kern="1200" dirty="0">
                        <a:solidFill>
                          <a:schemeClr val="tx1"/>
                        </a:solidFill>
                        <a:latin typeface="+mn-lt"/>
                        <a:ea typeface="+mn-ea"/>
                        <a:cs typeface="+mn-cs"/>
                      </a:endParaRPr>
                    </a:p>
                  </a:txBody>
                  <a:tcPr marL="7144" marR="7144" marT="7144" marB="0" anchor="b"/>
                </a:tc>
                <a:tc>
                  <a:txBody>
                    <a:bodyPr/>
                    <a:lstStyle/>
                    <a:p>
                      <a:pPr algn="ctr" fontAlgn="b"/>
                      <a:r>
                        <a:rPr lang="en-US" sz="1100" b="0" kern="1200" dirty="0" smtClean="0">
                          <a:solidFill>
                            <a:schemeClr val="tx1"/>
                          </a:solidFill>
                          <a:latin typeface="+mn-lt"/>
                          <a:ea typeface="+mn-ea"/>
                          <a:cs typeface="+mn-cs"/>
                        </a:rPr>
                        <a:t>0.788</a:t>
                      </a:r>
                      <a:endParaRPr lang="en-US" sz="1100" b="0" kern="1200" dirty="0">
                        <a:solidFill>
                          <a:schemeClr val="tx1"/>
                        </a:solidFill>
                        <a:latin typeface="+mn-lt"/>
                        <a:ea typeface="+mn-ea"/>
                        <a:cs typeface="+mn-cs"/>
                      </a:endParaRPr>
                    </a:p>
                  </a:txBody>
                  <a:tcPr marL="7144" marR="7144" marT="7144"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100" b="1" kern="1200" dirty="0" smtClean="0">
                          <a:solidFill>
                            <a:srgbClr val="FF0000"/>
                          </a:solidFill>
                          <a:latin typeface="+mn-lt"/>
                          <a:ea typeface="+mn-ea"/>
                          <a:cs typeface="+mn-cs"/>
                        </a:rPr>
                        <a:t>0.942</a:t>
                      </a:r>
                      <a:endParaRPr lang="en-US" sz="1100" b="1" kern="1200" dirty="0">
                        <a:solidFill>
                          <a:srgbClr val="FF0000"/>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100" b="1" kern="1200" dirty="0" smtClean="0">
                          <a:solidFill>
                            <a:srgbClr val="FF0000"/>
                          </a:solidFill>
                          <a:latin typeface="+mn-lt"/>
                          <a:ea typeface="+mn-ea"/>
                          <a:cs typeface="+mn-cs"/>
                        </a:rPr>
                        <a:t>0.881</a:t>
                      </a:r>
                      <a:endParaRPr lang="en-US" sz="1100" b="1" kern="1200" dirty="0">
                        <a:solidFill>
                          <a:srgbClr val="FF0000"/>
                        </a:solidFill>
                        <a:latin typeface="+mn-lt"/>
                        <a:ea typeface="+mn-ea"/>
                        <a:cs typeface="+mn-cs"/>
                      </a:endParaRPr>
                    </a:p>
                  </a:txBody>
                  <a:tcPr marL="68580" marR="68580" marT="34290" marB="34290"/>
                </a:tc>
                <a:tc>
                  <a:txBody>
                    <a:bodyPr/>
                    <a:lstStyle/>
                    <a:p>
                      <a:pPr marL="0" algn="ctr" defTabSz="914400" rtl="0" eaLnBrk="1" fontAlgn="b" latinLnBrk="0" hangingPunct="1"/>
                      <a:r>
                        <a:rPr lang="en-US" sz="1100" b="1" kern="1200" dirty="0" smtClean="0">
                          <a:solidFill>
                            <a:srgbClr val="FF0000"/>
                          </a:solidFill>
                          <a:latin typeface="+mn-lt"/>
                          <a:ea typeface="+mn-ea"/>
                          <a:cs typeface="+mn-cs"/>
                        </a:rPr>
                        <a:t>0.911</a:t>
                      </a:r>
                      <a:endParaRPr lang="en-US" sz="1100" b="1" kern="1200" dirty="0">
                        <a:solidFill>
                          <a:srgbClr val="FF0000"/>
                        </a:solidFill>
                        <a:latin typeface="+mn-lt"/>
                        <a:ea typeface="+mn-ea"/>
                        <a:cs typeface="+mn-cs"/>
                      </a:endParaRPr>
                    </a:p>
                  </a:txBody>
                  <a:tcPr marL="68580" marR="68580" marT="34290" marB="34290">
                    <a:lnR w="12700" cap="flat" cmpd="sng" algn="ctr">
                      <a:noFill/>
                      <a:prstDash val="solid"/>
                      <a:round/>
                      <a:headEnd type="none" w="med" len="med"/>
                      <a:tailEnd type="none" w="med" len="med"/>
                    </a:lnR>
                  </a:tcPr>
                </a:tc>
                <a:extLst>
                  <a:ext uri="{0D108BD9-81ED-4DB2-BD59-A6C34878D82A}">
                    <a16:rowId xmlns:a16="http://schemas.microsoft.com/office/drawing/2014/main" xmlns="" val="837916077"/>
                  </a:ext>
                </a:extLst>
              </a:tr>
              <a:tr h="228600">
                <a:tc>
                  <a:txBody>
                    <a:bodyPr/>
                    <a:lstStyle/>
                    <a:p>
                      <a:pPr algn="l" fontAlgn="b"/>
                      <a:r>
                        <a:rPr lang="en-US" sz="1200" b="1" i="0" u="none" strike="noStrike" dirty="0">
                          <a:solidFill>
                            <a:srgbClr val="FF0000"/>
                          </a:solidFill>
                          <a:effectLst/>
                          <a:latin typeface="Calibri" panose="020F0502020204030204" pitchFamily="34" charset="0"/>
                        </a:rPr>
                        <a:t>Close Fridge</a:t>
                      </a:r>
                    </a:p>
                  </a:txBody>
                  <a:tcPr marL="7144" marR="7144" marT="7144" marB="0" anchor="b"/>
                </a:tc>
                <a:tc>
                  <a:txBody>
                    <a:bodyPr/>
                    <a:lstStyle/>
                    <a:p>
                      <a:pPr algn="ctr" fontAlgn="b"/>
                      <a:r>
                        <a:rPr lang="en-US" sz="1100" b="0" kern="1200" dirty="0" smtClean="0">
                          <a:solidFill>
                            <a:schemeClr val="tx1"/>
                          </a:solidFill>
                          <a:latin typeface="+mn-lt"/>
                          <a:ea typeface="+mn-ea"/>
                          <a:cs typeface="+mn-cs"/>
                        </a:rPr>
                        <a:t>0.727</a:t>
                      </a:r>
                      <a:endParaRPr lang="en-US" sz="1100" b="0" kern="1200" dirty="0">
                        <a:solidFill>
                          <a:schemeClr val="tx1"/>
                        </a:solidFill>
                        <a:latin typeface="+mn-lt"/>
                        <a:ea typeface="+mn-ea"/>
                        <a:cs typeface="+mn-cs"/>
                      </a:endParaRPr>
                    </a:p>
                  </a:txBody>
                  <a:tcPr marL="7144" marR="7144" marT="7144" marB="0" anchor="b"/>
                </a:tc>
                <a:tc>
                  <a:txBody>
                    <a:bodyPr/>
                    <a:lstStyle/>
                    <a:p>
                      <a:pPr algn="ctr" fontAlgn="b"/>
                      <a:r>
                        <a:rPr lang="en-US" sz="1100" b="0" kern="1200" dirty="0" smtClean="0">
                          <a:solidFill>
                            <a:schemeClr val="tx1"/>
                          </a:solidFill>
                          <a:latin typeface="+mn-lt"/>
                          <a:ea typeface="+mn-ea"/>
                          <a:cs typeface="+mn-cs"/>
                        </a:rPr>
                        <a:t>0.800</a:t>
                      </a:r>
                      <a:endParaRPr lang="en-US" sz="1100" b="0" kern="1200" dirty="0">
                        <a:solidFill>
                          <a:schemeClr val="tx1"/>
                        </a:solidFill>
                        <a:latin typeface="+mn-lt"/>
                        <a:ea typeface="+mn-ea"/>
                        <a:cs typeface="+mn-cs"/>
                      </a:endParaRPr>
                    </a:p>
                  </a:txBody>
                  <a:tcPr marL="7144" marR="7144" marT="7144" marB="0" anchor="b"/>
                </a:tc>
                <a:tc>
                  <a:txBody>
                    <a:bodyPr/>
                    <a:lstStyle/>
                    <a:p>
                      <a:pPr algn="ctr" fontAlgn="b"/>
                      <a:r>
                        <a:rPr lang="en-US" sz="1100" b="0" kern="1200" dirty="0" smtClean="0">
                          <a:solidFill>
                            <a:schemeClr val="tx1"/>
                          </a:solidFill>
                          <a:latin typeface="+mn-lt"/>
                          <a:ea typeface="+mn-ea"/>
                          <a:cs typeface="+mn-cs"/>
                        </a:rPr>
                        <a:t>0.762</a:t>
                      </a:r>
                      <a:endParaRPr lang="en-US" sz="1100" b="0" kern="1200" dirty="0">
                        <a:solidFill>
                          <a:schemeClr val="tx1"/>
                        </a:solidFill>
                        <a:latin typeface="+mn-lt"/>
                        <a:ea typeface="+mn-ea"/>
                        <a:cs typeface="+mn-cs"/>
                      </a:endParaRPr>
                    </a:p>
                  </a:txBody>
                  <a:tcPr marL="7144" marR="7144" marT="7144"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100" b="1" kern="1200" dirty="0" smtClean="0">
                          <a:solidFill>
                            <a:srgbClr val="FF0000"/>
                          </a:solidFill>
                          <a:latin typeface="+mn-lt"/>
                          <a:ea typeface="+mn-ea"/>
                          <a:cs typeface="+mn-cs"/>
                        </a:rPr>
                        <a:t>0.899</a:t>
                      </a:r>
                      <a:endParaRPr lang="en-US" sz="1100" b="1" kern="1200" dirty="0">
                        <a:solidFill>
                          <a:srgbClr val="FF0000"/>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100" b="1" kern="1200" dirty="0" smtClean="0">
                          <a:solidFill>
                            <a:srgbClr val="FF0000"/>
                          </a:solidFill>
                          <a:latin typeface="+mn-lt"/>
                          <a:ea typeface="+mn-ea"/>
                          <a:cs typeface="+mn-cs"/>
                        </a:rPr>
                        <a:t>0.942</a:t>
                      </a:r>
                      <a:endParaRPr lang="en-US" sz="1100" b="1" kern="1200" dirty="0">
                        <a:solidFill>
                          <a:srgbClr val="FF0000"/>
                        </a:solidFill>
                        <a:latin typeface="+mn-lt"/>
                        <a:ea typeface="+mn-ea"/>
                        <a:cs typeface="+mn-cs"/>
                      </a:endParaRPr>
                    </a:p>
                  </a:txBody>
                  <a:tcPr marL="68580" marR="68580" marT="34290" marB="34290"/>
                </a:tc>
                <a:tc>
                  <a:txBody>
                    <a:bodyPr/>
                    <a:lstStyle/>
                    <a:p>
                      <a:pPr marL="0" algn="ctr" defTabSz="914400" rtl="0" eaLnBrk="1" fontAlgn="b" latinLnBrk="0" hangingPunct="1"/>
                      <a:r>
                        <a:rPr lang="en-US" sz="1100" b="1" kern="1200" dirty="0" smtClean="0">
                          <a:solidFill>
                            <a:srgbClr val="FF0000"/>
                          </a:solidFill>
                          <a:latin typeface="+mn-lt"/>
                          <a:ea typeface="+mn-ea"/>
                          <a:cs typeface="+mn-cs"/>
                        </a:rPr>
                        <a:t>0.921</a:t>
                      </a:r>
                      <a:endParaRPr lang="en-US" sz="1100" b="1" kern="1200" dirty="0">
                        <a:solidFill>
                          <a:srgbClr val="FF0000"/>
                        </a:solidFill>
                        <a:latin typeface="+mn-lt"/>
                        <a:ea typeface="+mn-ea"/>
                        <a:cs typeface="+mn-cs"/>
                      </a:endParaRPr>
                    </a:p>
                  </a:txBody>
                  <a:tcPr marL="68580" marR="68580" marT="34290" marB="34290">
                    <a:lnR w="12700" cap="flat" cmpd="sng" algn="ctr">
                      <a:noFill/>
                      <a:prstDash val="solid"/>
                      <a:round/>
                      <a:headEnd type="none" w="med" len="med"/>
                      <a:tailEnd type="none" w="med" len="med"/>
                    </a:lnR>
                  </a:tcPr>
                </a:tc>
                <a:extLst>
                  <a:ext uri="{0D108BD9-81ED-4DB2-BD59-A6C34878D82A}">
                    <a16:rowId xmlns:a16="http://schemas.microsoft.com/office/drawing/2014/main" xmlns="" val="1092500015"/>
                  </a:ext>
                </a:extLst>
              </a:tr>
              <a:tr h="228600">
                <a:tc>
                  <a:txBody>
                    <a:bodyPr/>
                    <a:lstStyle/>
                    <a:p>
                      <a:pPr algn="l" fontAlgn="b"/>
                      <a:r>
                        <a:rPr lang="en-US" sz="1200" b="1" i="0" u="none" strike="noStrike" dirty="0">
                          <a:solidFill>
                            <a:srgbClr val="FF0000"/>
                          </a:solidFill>
                          <a:effectLst/>
                          <a:latin typeface="Calibri" panose="020F0502020204030204" pitchFamily="34" charset="0"/>
                        </a:rPr>
                        <a:t>Open Dishwasher</a:t>
                      </a:r>
                    </a:p>
                  </a:txBody>
                  <a:tcPr marL="7144" marR="7144" marT="7144" marB="0" anchor="b"/>
                </a:tc>
                <a:tc>
                  <a:txBody>
                    <a:bodyPr/>
                    <a:lstStyle/>
                    <a:p>
                      <a:pPr marL="0" algn="ctr" defTabSz="914400" rtl="0" eaLnBrk="1" fontAlgn="b" latinLnBrk="0" hangingPunct="1"/>
                      <a:r>
                        <a:rPr lang="en-US" sz="1100" b="1" kern="1200" dirty="0" smtClean="0">
                          <a:solidFill>
                            <a:srgbClr val="FF0000"/>
                          </a:solidFill>
                          <a:latin typeface="+mn-lt"/>
                          <a:ea typeface="+mn-ea"/>
                          <a:cs typeface="+mn-cs"/>
                        </a:rPr>
                        <a:t>0.85</a:t>
                      </a:r>
                      <a:endParaRPr lang="en-US" sz="1100" b="1" kern="1200" dirty="0">
                        <a:solidFill>
                          <a:srgbClr val="FF0000"/>
                        </a:solidFill>
                        <a:latin typeface="+mn-lt"/>
                        <a:ea typeface="+mn-ea"/>
                        <a:cs typeface="+mn-cs"/>
                      </a:endParaRPr>
                    </a:p>
                  </a:txBody>
                  <a:tcPr marL="7144" marR="7144" marT="7144" marB="0" anchor="b"/>
                </a:tc>
                <a:tc>
                  <a:txBody>
                    <a:bodyPr/>
                    <a:lstStyle/>
                    <a:p>
                      <a:pPr marL="0" algn="ctr" defTabSz="914400" rtl="0" eaLnBrk="1" fontAlgn="b" latinLnBrk="0" hangingPunct="1"/>
                      <a:r>
                        <a:rPr lang="en-US" sz="1100" b="1" kern="1200" dirty="0" smtClean="0">
                          <a:solidFill>
                            <a:srgbClr val="FF0000"/>
                          </a:solidFill>
                          <a:latin typeface="+mn-lt"/>
                          <a:ea typeface="+mn-ea"/>
                          <a:cs typeface="+mn-cs"/>
                        </a:rPr>
                        <a:t>1.000</a:t>
                      </a:r>
                      <a:endParaRPr lang="en-US" sz="1100" b="1" kern="1200" dirty="0">
                        <a:solidFill>
                          <a:srgbClr val="FF0000"/>
                        </a:solidFill>
                        <a:latin typeface="+mn-lt"/>
                        <a:ea typeface="+mn-ea"/>
                        <a:cs typeface="+mn-cs"/>
                      </a:endParaRPr>
                    </a:p>
                  </a:txBody>
                  <a:tcPr marL="7144" marR="7144" marT="7144" marB="0" anchor="b"/>
                </a:tc>
                <a:tc>
                  <a:txBody>
                    <a:bodyPr/>
                    <a:lstStyle/>
                    <a:p>
                      <a:pPr marL="0" algn="ctr" defTabSz="914400" rtl="0" eaLnBrk="1" fontAlgn="b" latinLnBrk="0" hangingPunct="1"/>
                      <a:r>
                        <a:rPr lang="en-US" sz="1100" b="1" kern="1200" dirty="0" smtClean="0">
                          <a:solidFill>
                            <a:srgbClr val="FF0000"/>
                          </a:solidFill>
                          <a:latin typeface="+mn-lt"/>
                          <a:ea typeface="+mn-ea"/>
                          <a:cs typeface="+mn-cs"/>
                        </a:rPr>
                        <a:t>0.919</a:t>
                      </a:r>
                      <a:endParaRPr lang="en-US" sz="1100" b="1" kern="1200" dirty="0">
                        <a:solidFill>
                          <a:srgbClr val="FF0000"/>
                        </a:solidFill>
                        <a:latin typeface="+mn-lt"/>
                        <a:ea typeface="+mn-ea"/>
                        <a:cs typeface="+mn-cs"/>
                      </a:endParaRPr>
                    </a:p>
                  </a:txBody>
                  <a:tcPr marL="7144" marR="7144" marT="7144" marB="0" anchor="b">
                    <a:lnR w="12700" cap="flat" cmpd="sng" algn="ctr">
                      <a:solidFill>
                        <a:schemeClr val="tx1"/>
                      </a:solidFill>
                      <a:prstDash val="solid"/>
                      <a:round/>
                      <a:headEnd type="none" w="med" len="med"/>
                      <a:tailEnd type="none" w="med" len="med"/>
                    </a:lnR>
                  </a:tcPr>
                </a:tc>
                <a:tc>
                  <a:txBody>
                    <a:bodyPr/>
                    <a:lstStyle/>
                    <a:p>
                      <a:pPr algn="ctr"/>
                      <a:r>
                        <a:rPr lang="en-US" sz="1100" b="0" dirty="0" smtClean="0">
                          <a:solidFill>
                            <a:schemeClr val="tx1"/>
                          </a:solidFill>
                        </a:rPr>
                        <a:t>0.726</a:t>
                      </a:r>
                      <a:endParaRPr lang="en-US" sz="11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100" b="0" kern="1200" dirty="0" smtClean="0">
                          <a:solidFill>
                            <a:schemeClr val="tx1"/>
                          </a:solidFill>
                          <a:latin typeface="+mn-lt"/>
                          <a:ea typeface="+mn-ea"/>
                          <a:cs typeface="+mn-cs"/>
                        </a:rPr>
                        <a:t>0.915</a:t>
                      </a:r>
                      <a:endParaRPr lang="en-US" sz="1100" b="0" kern="1200" dirty="0">
                        <a:solidFill>
                          <a:schemeClr val="tx1"/>
                        </a:solidFill>
                        <a:latin typeface="+mn-lt"/>
                        <a:ea typeface="+mn-ea"/>
                        <a:cs typeface="+mn-cs"/>
                      </a:endParaRPr>
                    </a:p>
                  </a:txBody>
                  <a:tcPr marL="68580" marR="68580" marT="34290" marB="34290"/>
                </a:tc>
                <a:tc>
                  <a:txBody>
                    <a:bodyPr/>
                    <a:lstStyle/>
                    <a:p>
                      <a:pPr marL="0" algn="ctr" defTabSz="914400" rtl="0" eaLnBrk="1" fontAlgn="b" latinLnBrk="0" hangingPunct="1"/>
                      <a:r>
                        <a:rPr lang="en-US" sz="1100" b="0" kern="1200" dirty="0" smtClean="0">
                          <a:solidFill>
                            <a:schemeClr val="tx1"/>
                          </a:solidFill>
                          <a:latin typeface="+mn-lt"/>
                          <a:ea typeface="+mn-ea"/>
                          <a:cs typeface="+mn-cs"/>
                        </a:rPr>
                        <a:t>0.810</a:t>
                      </a:r>
                      <a:endParaRPr lang="en-US" sz="1100" b="0" kern="1200" dirty="0">
                        <a:solidFill>
                          <a:schemeClr val="tx1"/>
                        </a:solidFill>
                        <a:latin typeface="+mn-lt"/>
                        <a:ea typeface="+mn-ea"/>
                        <a:cs typeface="+mn-cs"/>
                      </a:endParaRPr>
                    </a:p>
                  </a:txBody>
                  <a:tcPr marL="68580" marR="68580" marT="34290" marB="34290">
                    <a:lnR w="12700" cap="flat" cmpd="sng" algn="ctr">
                      <a:noFill/>
                      <a:prstDash val="solid"/>
                      <a:round/>
                      <a:headEnd type="none" w="med" len="med"/>
                      <a:tailEnd type="none" w="med" len="med"/>
                    </a:lnR>
                  </a:tcPr>
                </a:tc>
                <a:extLst>
                  <a:ext uri="{0D108BD9-81ED-4DB2-BD59-A6C34878D82A}">
                    <a16:rowId xmlns:a16="http://schemas.microsoft.com/office/drawing/2014/main" xmlns="" val="1136284496"/>
                  </a:ext>
                </a:extLst>
              </a:tr>
              <a:tr h="228600">
                <a:tc>
                  <a:txBody>
                    <a:bodyPr/>
                    <a:lstStyle/>
                    <a:p>
                      <a:pPr algn="l" fontAlgn="b"/>
                      <a:r>
                        <a:rPr lang="en-US" sz="1200" b="1" i="0" u="none" strike="noStrike" dirty="0">
                          <a:solidFill>
                            <a:srgbClr val="FF0000"/>
                          </a:solidFill>
                          <a:effectLst/>
                          <a:latin typeface="Calibri" panose="020F0502020204030204" pitchFamily="34" charset="0"/>
                        </a:rPr>
                        <a:t>Close Dishwasher</a:t>
                      </a:r>
                    </a:p>
                  </a:txBody>
                  <a:tcPr marL="7144" marR="7144" marT="7144" marB="0" anchor="b"/>
                </a:tc>
                <a:tc>
                  <a:txBody>
                    <a:bodyPr/>
                    <a:lstStyle/>
                    <a:p>
                      <a:pPr marL="0" algn="ctr" defTabSz="914400" rtl="0" eaLnBrk="1" fontAlgn="b" latinLnBrk="0" hangingPunct="1"/>
                      <a:r>
                        <a:rPr lang="en-US" sz="1100" b="1" kern="1200" dirty="0" smtClean="0">
                          <a:solidFill>
                            <a:srgbClr val="FF0000"/>
                          </a:solidFill>
                          <a:latin typeface="+mn-lt"/>
                          <a:ea typeface="+mn-ea"/>
                          <a:cs typeface="+mn-cs"/>
                        </a:rPr>
                        <a:t>0.947</a:t>
                      </a:r>
                      <a:endParaRPr lang="en-US" sz="1100" b="1" kern="1200" dirty="0">
                        <a:solidFill>
                          <a:srgbClr val="FF0000"/>
                        </a:solidFill>
                        <a:latin typeface="+mn-lt"/>
                        <a:ea typeface="+mn-ea"/>
                        <a:cs typeface="+mn-cs"/>
                      </a:endParaRPr>
                    </a:p>
                  </a:txBody>
                  <a:tcPr marL="7144" marR="7144" marT="7144" marB="0" anchor="b"/>
                </a:tc>
                <a:tc>
                  <a:txBody>
                    <a:bodyPr/>
                    <a:lstStyle/>
                    <a:p>
                      <a:pPr marL="0" algn="ctr" defTabSz="914400" rtl="0" eaLnBrk="1" fontAlgn="b" latinLnBrk="0" hangingPunct="1"/>
                      <a:r>
                        <a:rPr lang="en-US" sz="1100" b="1" kern="1200" dirty="0" smtClean="0">
                          <a:solidFill>
                            <a:srgbClr val="FF0000"/>
                          </a:solidFill>
                          <a:latin typeface="+mn-lt"/>
                          <a:ea typeface="+mn-ea"/>
                          <a:cs typeface="+mn-cs"/>
                        </a:rPr>
                        <a:t>1.000</a:t>
                      </a:r>
                      <a:endParaRPr lang="en-US" sz="1100" b="1" kern="1200" dirty="0">
                        <a:solidFill>
                          <a:srgbClr val="FF0000"/>
                        </a:solidFill>
                        <a:latin typeface="+mn-lt"/>
                        <a:ea typeface="+mn-ea"/>
                        <a:cs typeface="+mn-cs"/>
                      </a:endParaRPr>
                    </a:p>
                  </a:txBody>
                  <a:tcPr marL="7144" marR="7144" marT="7144" marB="0" anchor="b"/>
                </a:tc>
                <a:tc>
                  <a:txBody>
                    <a:bodyPr/>
                    <a:lstStyle/>
                    <a:p>
                      <a:pPr marL="0" algn="ctr" defTabSz="914400" rtl="0" eaLnBrk="1" fontAlgn="b" latinLnBrk="0" hangingPunct="1"/>
                      <a:r>
                        <a:rPr lang="en-US" sz="1100" b="1" kern="1200" dirty="0" smtClean="0">
                          <a:solidFill>
                            <a:srgbClr val="FF0000"/>
                          </a:solidFill>
                          <a:latin typeface="+mn-lt"/>
                          <a:ea typeface="+mn-ea"/>
                          <a:cs typeface="+mn-cs"/>
                        </a:rPr>
                        <a:t>0.973</a:t>
                      </a:r>
                      <a:endParaRPr lang="en-US" sz="1100" b="1" kern="1200" dirty="0">
                        <a:solidFill>
                          <a:srgbClr val="FF0000"/>
                        </a:solidFill>
                        <a:latin typeface="+mn-lt"/>
                        <a:ea typeface="+mn-ea"/>
                        <a:cs typeface="+mn-cs"/>
                      </a:endParaRPr>
                    </a:p>
                  </a:txBody>
                  <a:tcPr marL="7144" marR="7144" marT="7144" marB="0" anchor="b">
                    <a:lnR w="12700" cap="flat" cmpd="sng" algn="ctr">
                      <a:solidFill>
                        <a:schemeClr val="tx1"/>
                      </a:solidFill>
                      <a:prstDash val="solid"/>
                      <a:round/>
                      <a:headEnd type="none" w="med" len="med"/>
                      <a:tailEnd type="none" w="med" len="med"/>
                    </a:lnR>
                  </a:tcPr>
                </a:tc>
                <a:tc>
                  <a:txBody>
                    <a:bodyPr/>
                    <a:lstStyle/>
                    <a:p>
                      <a:pPr algn="ctr"/>
                      <a:r>
                        <a:rPr lang="en-US" sz="1100" b="0" dirty="0" smtClean="0">
                          <a:solidFill>
                            <a:schemeClr val="tx1"/>
                          </a:solidFill>
                        </a:rPr>
                        <a:t>0.870</a:t>
                      </a:r>
                      <a:endParaRPr lang="en-US" sz="11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100" b="0" kern="1200" dirty="0" smtClean="0">
                          <a:solidFill>
                            <a:schemeClr val="tx1"/>
                          </a:solidFill>
                          <a:latin typeface="+mn-lt"/>
                          <a:ea typeface="+mn-ea"/>
                          <a:cs typeface="+mn-cs"/>
                        </a:rPr>
                        <a:t>0.793</a:t>
                      </a:r>
                      <a:endParaRPr lang="en-US" sz="1100" b="0" kern="1200" dirty="0">
                        <a:solidFill>
                          <a:schemeClr val="tx1"/>
                        </a:solidFill>
                        <a:latin typeface="+mn-lt"/>
                        <a:ea typeface="+mn-ea"/>
                        <a:cs typeface="+mn-cs"/>
                      </a:endParaRPr>
                    </a:p>
                  </a:txBody>
                  <a:tcPr marL="68580" marR="68580" marT="34290" marB="34290"/>
                </a:tc>
                <a:tc>
                  <a:txBody>
                    <a:bodyPr/>
                    <a:lstStyle/>
                    <a:p>
                      <a:pPr marL="0" algn="ctr" defTabSz="914400" rtl="0" eaLnBrk="1" fontAlgn="b" latinLnBrk="0" hangingPunct="1"/>
                      <a:r>
                        <a:rPr lang="en-US" sz="1100" b="0" kern="1200" dirty="0" smtClean="0">
                          <a:solidFill>
                            <a:schemeClr val="tx1"/>
                          </a:solidFill>
                          <a:latin typeface="+mn-lt"/>
                          <a:ea typeface="+mn-ea"/>
                          <a:cs typeface="+mn-cs"/>
                        </a:rPr>
                        <a:t>0.829</a:t>
                      </a:r>
                      <a:endParaRPr lang="en-US" sz="1100" b="0" kern="1200" dirty="0">
                        <a:solidFill>
                          <a:schemeClr val="tx1"/>
                        </a:solidFill>
                        <a:latin typeface="+mn-lt"/>
                        <a:ea typeface="+mn-ea"/>
                        <a:cs typeface="+mn-cs"/>
                      </a:endParaRPr>
                    </a:p>
                  </a:txBody>
                  <a:tcPr marL="68580" marR="68580" marT="34290" marB="34290">
                    <a:lnR w="12700" cap="flat" cmpd="sng" algn="ctr">
                      <a:noFill/>
                      <a:prstDash val="solid"/>
                      <a:round/>
                      <a:headEnd type="none" w="med" len="med"/>
                      <a:tailEnd type="none" w="med" len="med"/>
                    </a:lnR>
                  </a:tcPr>
                </a:tc>
                <a:extLst>
                  <a:ext uri="{0D108BD9-81ED-4DB2-BD59-A6C34878D82A}">
                    <a16:rowId xmlns:a16="http://schemas.microsoft.com/office/drawing/2014/main" xmlns="" val="1828421165"/>
                  </a:ext>
                </a:extLst>
              </a:tr>
              <a:tr h="228600">
                <a:tc>
                  <a:txBody>
                    <a:bodyPr/>
                    <a:lstStyle/>
                    <a:p>
                      <a:pPr algn="l" fontAlgn="b"/>
                      <a:r>
                        <a:rPr lang="en-US" sz="1200" b="1" i="0" u="none" strike="noStrike" dirty="0">
                          <a:solidFill>
                            <a:srgbClr val="000000"/>
                          </a:solidFill>
                          <a:effectLst/>
                          <a:latin typeface="Calibri" panose="020F0502020204030204" pitchFamily="34" charset="0"/>
                        </a:rPr>
                        <a:t>Open Drawer 1</a:t>
                      </a:r>
                    </a:p>
                  </a:txBody>
                  <a:tcPr marL="7144" marR="7144" marT="7144" marB="0" anchor="b"/>
                </a:tc>
                <a:tc>
                  <a:txBody>
                    <a:bodyPr/>
                    <a:lstStyle/>
                    <a:p>
                      <a:pPr marL="0" algn="ctr" defTabSz="914400" rtl="0" eaLnBrk="1" fontAlgn="b" latinLnBrk="0" hangingPunct="1"/>
                      <a:r>
                        <a:rPr lang="en-US" sz="1100" b="1" kern="1200" dirty="0" smtClean="0">
                          <a:solidFill>
                            <a:srgbClr val="FF0000"/>
                          </a:solidFill>
                          <a:latin typeface="+mn-lt"/>
                          <a:ea typeface="+mn-ea"/>
                          <a:cs typeface="+mn-cs"/>
                        </a:rPr>
                        <a:t>0.75</a:t>
                      </a:r>
                      <a:endParaRPr lang="en-US" sz="1100" b="1" kern="1200" dirty="0">
                        <a:solidFill>
                          <a:srgbClr val="FF0000"/>
                        </a:solidFill>
                        <a:latin typeface="+mn-lt"/>
                        <a:ea typeface="+mn-ea"/>
                        <a:cs typeface="+mn-cs"/>
                      </a:endParaRPr>
                    </a:p>
                  </a:txBody>
                  <a:tcPr marL="7144" marR="7144" marT="7144" marB="0" anchor="b"/>
                </a:tc>
                <a:tc>
                  <a:txBody>
                    <a:bodyPr/>
                    <a:lstStyle/>
                    <a:p>
                      <a:pPr marL="0" algn="ctr" defTabSz="914400" rtl="0" eaLnBrk="1" fontAlgn="b" latinLnBrk="0" hangingPunct="1"/>
                      <a:r>
                        <a:rPr lang="en-US" sz="1100" b="1" kern="1200" dirty="0" smtClean="0">
                          <a:solidFill>
                            <a:srgbClr val="FF0000"/>
                          </a:solidFill>
                          <a:latin typeface="+mn-lt"/>
                          <a:ea typeface="+mn-ea"/>
                          <a:cs typeface="+mn-cs"/>
                        </a:rPr>
                        <a:t>0.923</a:t>
                      </a:r>
                      <a:endParaRPr lang="en-US" sz="1100" b="1" kern="1200" dirty="0">
                        <a:solidFill>
                          <a:srgbClr val="FF0000"/>
                        </a:solidFill>
                        <a:latin typeface="+mn-lt"/>
                        <a:ea typeface="+mn-ea"/>
                        <a:cs typeface="+mn-cs"/>
                      </a:endParaRPr>
                    </a:p>
                  </a:txBody>
                  <a:tcPr marL="7144" marR="7144" marT="7144" marB="0" anchor="b"/>
                </a:tc>
                <a:tc>
                  <a:txBody>
                    <a:bodyPr/>
                    <a:lstStyle/>
                    <a:p>
                      <a:pPr marL="0" algn="ctr" defTabSz="914400" rtl="0" eaLnBrk="1" fontAlgn="b" latinLnBrk="0" hangingPunct="1"/>
                      <a:r>
                        <a:rPr lang="en-US" sz="1100" b="1" kern="1200" dirty="0" smtClean="0">
                          <a:solidFill>
                            <a:srgbClr val="FF0000"/>
                          </a:solidFill>
                          <a:latin typeface="+mn-lt"/>
                          <a:ea typeface="+mn-ea"/>
                          <a:cs typeface="+mn-cs"/>
                        </a:rPr>
                        <a:t>0.828</a:t>
                      </a:r>
                      <a:endParaRPr lang="en-US" sz="1100" b="1" kern="1200" dirty="0">
                        <a:solidFill>
                          <a:srgbClr val="FF0000"/>
                        </a:solidFill>
                        <a:latin typeface="+mn-lt"/>
                        <a:ea typeface="+mn-ea"/>
                        <a:cs typeface="+mn-cs"/>
                      </a:endParaRPr>
                    </a:p>
                  </a:txBody>
                  <a:tcPr marL="7144" marR="7144" marT="7144" marB="0" anchor="b">
                    <a:lnR w="12700" cap="flat" cmpd="sng" algn="ctr">
                      <a:solidFill>
                        <a:schemeClr val="tx1"/>
                      </a:solidFill>
                      <a:prstDash val="solid"/>
                      <a:round/>
                      <a:headEnd type="none" w="med" len="med"/>
                      <a:tailEnd type="none" w="med" len="med"/>
                    </a:lnR>
                  </a:tcPr>
                </a:tc>
                <a:tc>
                  <a:txBody>
                    <a:bodyPr/>
                    <a:lstStyle/>
                    <a:p>
                      <a:pPr algn="ctr"/>
                      <a:r>
                        <a:rPr lang="en-US" sz="1100" b="0" dirty="0" smtClean="0">
                          <a:solidFill>
                            <a:schemeClr val="tx1"/>
                          </a:solidFill>
                        </a:rPr>
                        <a:t>0.600</a:t>
                      </a:r>
                      <a:endParaRPr lang="en-US" sz="11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100" b="0" kern="1200" dirty="0" smtClean="0">
                          <a:solidFill>
                            <a:schemeClr val="tx1"/>
                          </a:solidFill>
                          <a:latin typeface="+mn-lt"/>
                          <a:ea typeface="+mn-ea"/>
                          <a:cs typeface="+mn-cs"/>
                        </a:rPr>
                        <a:t>0.610</a:t>
                      </a:r>
                      <a:endParaRPr lang="en-US" sz="1100" b="0" kern="1200" dirty="0">
                        <a:solidFill>
                          <a:schemeClr val="tx1"/>
                        </a:solidFill>
                        <a:latin typeface="+mn-lt"/>
                        <a:ea typeface="+mn-ea"/>
                        <a:cs typeface="+mn-cs"/>
                      </a:endParaRPr>
                    </a:p>
                  </a:txBody>
                  <a:tcPr marL="68580" marR="68580" marT="34290" marB="34290"/>
                </a:tc>
                <a:tc>
                  <a:txBody>
                    <a:bodyPr/>
                    <a:lstStyle/>
                    <a:p>
                      <a:pPr marL="0" algn="ctr" defTabSz="914400" rtl="0" eaLnBrk="1" fontAlgn="b" latinLnBrk="0" hangingPunct="1"/>
                      <a:r>
                        <a:rPr lang="en-US" sz="1100" b="0" kern="1200" dirty="0" smtClean="0">
                          <a:solidFill>
                            <a:schemeClr val="tx1"/>
                          </a:solidFill>
                          <a:latin typeface="+mn-lt"/>
                          <a:ea typeface="+mn-ea"/>
                          <a:cs typeface="+mn-cs"/>
                        </a:rPr>
                        <a:t>0.605</a:t>
                      </a:r>
                      <a:endParaRPr lang="en-US" sz="1100" b="0" kern="1200" dirty="0">
                        <a:solidFill>
                          <a:schemeClr val="tx1"/>
                        </a:solidFill>
                        <a:latin typeface="+mn-lt"/>
                        <a:ea typeface="+mn-ea"/>
                        <a:cs typeface="+mn-cs"/>
                      </a:endParaRPr>
                    </a:p>
                  </a:txBody>
                  <a:tcPr marL="68580" marR="68580" marT="34290" marB="34290">
                    <a:lnR w="12700" cap="flat" cmpd="sng" algn="ctr">
                      <a:noFill/>
                      <a:prstDash val="solid"/>
                      <a:round/>
                      <a:headEnd type="none" w="med" len="med"/>
                      <a:tailEnd type="none" w="med" len="med"/>
                    </a:lnR>
                  </a:tcPr>
                </a:tc>
                <a:extLst>
                  <a:ext uri="{0D108BD9-81ED-4DB2-BD59-A6C34878D82A}">
                    <a16:rowId xmlns:a16="http://schemas.microsoft.com/office/drawing/2014/main" xmlns="" val="2170490613"/>
                  </a:ext>
                </a:extLst>
              </a:tr>
              <a:tr h="228600">
                <a:tc>
                  <a:txBody>
                    <a:bodyPr/>
                    <a:lstStyle/>
                    <a:p>
                      <a:pPr algn="l" fontAlgn="b"/>
                      <a:r>
                        <a:rPr lang="en-US" sz="1200" b="1" i="0" u="none" strike="noStrike" dirty="0">
                          <a:solidFill>
                            <a:srgbClr val="000000"/>
                          </a:solidFill>
                          <a:effectLst/>
                          <a:latin typeface="Calibri" panose="020F0502020204030204" pitchFamily="34" charset="0"/>
                        </a:rPr>
                        <a:t>Close Drawer 1</a:t>
                      </a:r>
                    </a:p>
                  </a:txBody>
                  <a:tcPr marL="7144" marR="7144" marT="7144" marB="0" anchor="b"/>
                </a:tc>
                <a:tc>
                  <a:txBody>
                    <a:bodyPr/>
                    <a:lstStyle/>
                    <a:p>
                      <a:pPr marL="0" algn="ctr" defTabSz="914400" rtl="0" eaLnBrk="1" fontAlgn="b" latinLnBrk="0" hangingPunct="1"/>
                      <a:r>
                        <a:rPr lang="en-US" sz="1100" b="1" kern="1200" dirty="0" smtClean="0">
                          <a:solidFill>
                            <a:srgbClr val="FF0000"/>
                          </a:solidFill>
                          <a:latin typeface="+mn-lt"/>
                          <a:ea typeface="+mn-ea"/>
                          <a:cs typeface="+mn-cs"/>
                        </a:rPr>
                        <a:t>0.917</a:t>
                      </a:r>
                      <a:endParaRPr lang="en-US" sz="1100" b="1" kern="1200" dirty="0">
                        <a:solidFill>
                          <a:srgbClr val="FF0000"/>
                        </a:solidFill>
                        <a:latin typeface="+mn-lt"/>
                        <a:ea typeface="+mn-ea"/>
                        <a:cs typeface="+mn-cs"/>
                      </a:endParaRPr>
                    </a:p>
                  </a:txBody>
                  <a:tcPr marL="7144" marR="7144" marT="7144" marB="0" anchor="b"/>
                </a:tc>
                <a:tc>
                  <a:txBody>
                    <a:bodyPr/>
                    <a:lstStyle/>
                    <a:p>
                      <a:pPr algn="ctr" fontAlgn="b"/>
                      <a:r>
                        <a:rPr lang="en-US" sz="1100" b="0" kern="1200" dirty="0" smtClean="0">
                          <a:solidFill>
                            <a:schemeClr val="tx1"/>
                          </a:solidFill>
                          <a:latin typeface="+mn-lt"/>
                          <a:ea typeface="+mn-ea"/>
                          <a:cs typeface="+mn-cs"/>
                        </a:rPr>
                        <a:t>0.733</a:t>
                      </a:r>
                      <a:endParaRPr lang="en-US" sz="1100" b="0" kern="1200" dirty="0">
                        <a:solidFill>
                          <a:schemeClr val="tx1"/>
                        </a:solidFill>
                        <a:latin typeface="+mn-lt"/>
                        <a:ea typeface="+mn-ea"/>
                        <a:cs typeface="+mn-cs"/>
                      </a:endParaRPr>
                    </a:p>
                  </a:txBody>
                  <a:tcPr marL="7144" marR="7144" marT="7144" marB="0" anchor="b"/>
                </a:tc>
                <a:tc>
                  <a:txBody>
                    <a:bodyPr/>
                    <a:lstStyle/>
                    <a:p>
                      <a:pPr marL="0" algn="ctr" defTabSz="914400" rtl="0" eaLnBrk="1" fontAlgn="b" latinLnBrk="0" hangingPunct="1"/>
                      <a:r>
                        <a:rPr lang="en-US" sz="1100" b="1" kern="1200" dirty="0" smtClean="0">
                          <a:solidFill>
                            <a:srgbClr val="FF0000"/>
                          </a:solidFill>
                          <a:latin typeface="+mn-lt"/>
                          <a:ea typeface="+mn-ea"/>
                          <a:cs typeface="+mn-cs"/>
                        </a:rPr>
                        <a:t>0.815</a:t>
                      </a:r>
                      <a:endParaRPr lang="en-US" sz="1100" b="1" kern="1200" dirty="0">
                        <a:solidFill>
                          <a:srgbClr val="FF0000"/>
                        </a:solidFill>
                        <a:latin typeface="+mn-lt"/>
                        <a:ea typeface="+mn-ea"/>
                        <a:cs typeface="+mn-cs"/>
                      </a:endParaRPr>
                    </a:p>
                  </a:txBody>
                  <a:tcPr marL="7144" marR="7144" marT="7144" marB="0" anchor="b">
                    <a:lnR w="12700" cap="flat" cmpd="sng" algn="ctr">
                      <a:solidFill>
                        <a:schemeClr val="tx1"/>
                      </a:solidFill>
                      <a:prstDash val="solid"/>
                      <a:round/>
                      <a:headEnd type="none" w="med" len="med"/>
                      <a:tailEnd type="none" w="med" len="med"/>
                    </a:lnR>
                  </a:tcPr>
                </a:tc>
                <a:tc>
                  <a:txBody>
                    <a:bodyPr/>
                    <a:lstStyle/>
                    <a:p>
                      <a:pPr algn="ctr"/>
                      <a:r>
                        <a:rPr lang="en-US" sz="1100" b="0" dirty="0" smtClean="0">
                          <a:solidFill>
                            <a:schemeClr val="tx1"/>
                          </a:solidFill>
                        </a:rPr>
                        <a:t>0.635</a:t>
                      </a:r>
                      <a:endParaRPr lang="en-US" sz="11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100" b="1" kern="1200" dirty="0" smtClean="0">
                          <a:solidFill>
                            <a:srgbClr val="FF0000"/>
                          </a:solidFill>
                          <a:latin typeface="+mn-lt"/>
                          <a:ea typeface="+mn-ea"/>
                          <a:cs typeface="+mn-cs"/>
                        </a:rPr>
                        <a:t>0.892</a:t>
                      </a:r>
                      <a:endParaRPr lang="en-US" sz="1100" b="1" kern="1200" dirty="0">
                        <a:solidFill>
                          <a:srgbClr val="FF0000"/>
                        </a:solidFill>
                        <a:latin typeface="+mn-lt"/>
                        <a:ea typeface="+mn-ea"/>
                        <a:cs typeface="+mn-cs"/>
                      </a:endParaRPr>
                    </a:p>
                  </a:txBody>
                  <a:tcPr marL="68580" marR="68580" marT="34290" marB="34290"/>
                </a:tc>
                <a:tc>
                  <a:txBody>
                    <a:bodyPr/>
                    <a:lstStyle/>
                    <a:p>
                      <a:pPr marL="0" algn="ctr" defTabSz="914400" rtl="0" eaLnBrk="1" fontAlgn="b" latinLnBrk="0" hangingPunct="1"/>
                      <a:r>
                        <a:rPr lang="en-US" sz="1100" b="0" kern="1200" dirty="0" smtClean="0">
                          <a:solidFill>
                            <a:schemeClr val="tx1"/>
                          </a:solidFill>
                          <a:latin typeface="+mn-lt"/>
                          <a:ea typeface="+mn-ea"/>
                          <a:cs typeface="+mn-cs"/>
                        </a:rPr>
                        <a:t>0.742</a:t>
                      </a:r>
                      <a:endParaRPr lang="en-US" sz="1100" b="0" kern="1200" dirty="0">
                        <a:solidFill>
                          <a:schemeClr val="tx1"/>
                        </a:solidFill>
                        <a:latin typeface="+mn-lt"/>
                        <a:ea typeface="+mn-ea"/>
                        <a:cs typeface="+mn-cs"/>
                      </a:endParaRPr>
                    </a:p>
                  </a:txBody>
                  <a:tcPr marL="68580" marR="68580" marT="34290" marB="34290">
                    <a:lnR w="12700" cap="flat" cmpd="sng" algn="ctr">
                      <a:noFill/>
                      <a:prstDash val="solid"/>
                      <a:round/>
                      <a:headEnd type="none" w="med" len="med"/>
                      <a:tailEnd type="none" w="med" len="med"/>
                    </a:lnR>
                  </a:tcPr>
                </a:tc>
                <a:extLst>
                  <a:ext uri="{0D108BD9-81ED-4DB2-BD59-A6C34878D82A}">
                    <a16:rowId xmlns:a16="http://schemas.microsoft.com/office/drawing/2014/main" xmlns="" val="3074413827"/>
                  </a:ext>
                </a:extLst>
              </a:tr>
              <a:tr h="228600">
                <a:tc>
                  <a:txBody>
                    <a:bodyPr/>
                    <a:lstStyle/>
                    <a:p>
                      <a:pPr algn="l" fontAlgn="b"/>
                      <a:r>
                        <a:rPr lang="en-US" sz="1200" b="1" i="0" u="none" strike="noStrike" dirty="0">
                          <a:solidFill>
                            <a:srgbClr val="000000"/>
                          </a:solidFill>
                          <a:effectLst/>
                          <a:latin typeface="Calibri" panose="020F0502020204030204" pitchFamily="34" charset="0"/>
                        </a:rPr>
                        <a:t>Open Drawer 2</a:t>
                      </a:r>
                    </a:p>
                  </a:txBody>
                  <a:tcPr marL="7144" marR="7144" marT="7144" marB="0" anchor="b"/>
                </a:tc>
                <a:tc>
                  <a:txBody>
                    <a:bodyPr/>
                    <a:lstStyle/>
                    <a:p>
                      <a:pPr algn="ctr" fontAlgn="b"/>
                      <a:r>
                        <a:rPr lang="en-US" sz="1100" b="0" kern="1200" dirty="0" smtClean="0">
                          <a:solidFill>
                            <a:schemeClr val="tx1"/>
                          </a:solidFill>
                          <a:latin typeface="+mn-lt"/>
                          <a:ea typeface="+mn-ea"/>
                          <a:cs typeface="+mn-cs"/>
                        </a:rPr>
                        <a:t>0.700</a:t>
                      </a:r>
                      <a:endParaRPr lang="en-US" sz="1100" b="0" kern="1200" dirty="0">
                        <a:solidFill>
                          <a:schemeClr val="tx1"/>
                        </a:solidFill>
                        <a:latin typeface="+mn-lt"/>
                        <a:ea typeface="+mn-ea"/>
                        <a:cs typeface="+mn-cs"/>
                      </a:endParaRPr>
                    </a:p>
                  </a:txBody>
                  <a:tcPr marL="7144" marR="7144" marT="7144" marB="0" anchor="b"/>
                </a:tc>
                <a:tc>
                  <a:txBody>
                    <a:bodyPr/>
                    <a:lstStyle/>
                    <a:p>
                      <a:pPr marL="0" algn="ctr" defTabSz="914400" rtl="0" eaLnBrk="1" fontAlgn="b" latinLnBrk="0" hangingPunct="1"/>
                      <a:r>
                        <a:rPr lang="en-US" sz="1100" b="1" kern="1200" dirty="0" smtClean="0">
                          <a:solidFill>
                            <a:srgbClr val="FF0000"/>
                          </a:solidFill>
                          <a:latin typeface="+mn-lt"/>
                          <a:ea typeface="+mn-ea"/>
                          <a:cs typeface="+mn-cs"/>
                        </a:rPr>
                        <a:t>0.700</a:t>
                      </a:r>
                      <a:endParaRPr lang="en-US" sz="1100" b="1" kern="1200" dirty="0">
                        <a:solidFill>
                          <a:srgbClr val="FF0000"/>
                        </a:solidFill>
                        <a:latin typeface="+mn-lt"/>
                        <a:ea typeface="+mn-ea"/>
                        <a:cs typeface="+mn-cs"/>
                      </a:endParaRPr>
                    </a:p>
                  </a:txBody>
                  <a:tcPr marL="7144" marR="7144" marT="7144" marB="0" anchor="b"/>
                </a:tc>
                <a:tc>
                  <a:txBody>
                    <a:bodyPr/>
                    <a:lstStyle/>
                    <a:p>
                      <a:pPr marL="0" algn="ctr" defTabSz="914400" rtl="0" eaLnBrk="1" fontAlgn="b" latinLnBrk="0" hangingPunct="1"/>
                      <a:r>
                        <a:rPr lang="en-US" sz="1100" b="1" kern="1200" dirty="0" smtClean="0">
                          <a:solidFill>
                            <a:srgbClr val="FF0000"/>
                          </a:solidFill>
                          <a:latin typeface="+mn-lt"/>
                          <a:ea typeface="+mn-ea"/>
                          <a:cs typeface="+mn-cs"/>
                        </a:rPr>
                        <a:t>0.700</a:t>
                      </a:r>
                      <a:endParaRPr lang="en-US" sz="1100" b="1" kern="1200" dirty="0">
                        <a:solidFill>
                          <a:srgbClr val="FF0000"/>
                        </a:solidFill>
                        <a:latin typeface="+mn-lt"/>
                        <a:ea typeface="+mn-ea"/>
                        <a:cs typeface="+mn-cs"/>
                      </a:endParaRPr>
                    </a:p>
                  </a:txBody>
                  <a:tcPr marL="7144" marR="7144" marT="7144"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100" b="1" kern="1200" dirty="0" smtClean="0">
                          <a:solidFill>
                            <a:srgbClr val="FF0000"/>
                          </a:solidFill>
                          <a:latin typeface="+mn-lt"/>
                          <a:ea typeface="+mn-ea"/>
                          <a:cs typeface="+mn-cs"/>
                        </a:rPr>
                        <a:t>0.761</a:t>
                      </a:r>
                      <a:endParaRPr lang="en-US" sz="1100" b="1" kern="1200" dirty="0">
                        <a:solidFill>
                          <a:srgbClr val="FF0000"/>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100" b="0" kern="1200" dirty="0" smtClean="0">
                          <a:solidFill>
                            <a:schemeClr val="tx1"/>
                          </a:solidFill>
                          <a:latin typeface="+mn-lt"/>
                          <a:ea typeface="+mn-ea"/>
                          <a:cs typeface="+mn-cs"/>
                        </a:rPr>
                        <a:t>0.565</a:t>
                      </a:r>
                      <a:endParaRPr lang="en-US" sz="1100" b="0" kern="1200" dirty="0">
                        <a:solidFill>
                          <a:schemeClr val="tx1"/>
                        </a:solidFill>
                        <a:latin typeface="+mn-lt"/>
                        <a:ea typeface="+mn-ea"/>
                        <a:cs typeface="+mn-cs"/>
                      </a:endParaRPr>
                    </a:p>
                  </a:txBody>
                  <a:tcPr marL="68580" marR="68580" marT="34290" marB="34290"/>
                </a:tc>
                <a:tc>
                  <a:txBody>
                    <a:bodyPr/>
                    <a:lstStyle/>
                    <a:p>
                      <a:pPr marL="0" algn="ctr" defTabSz="914400" rtl="0" eaLnBrk="1" fontAlgn="b" latinLnBrk="0" hangingPunct="1"/>
                      <a:r>
                        <a:rPr lang="en-US" sz="1100" b="0" kern="1200" dirty="0" smtClean="0">
                          <a:solidFill>
                            <a:schemeClr val="tx1"/>
                          </a:solidFill>
                          <a:latin typeface="+mn-lt"/>
                          <a:ea typeface="+mn-ea"/>
                          <a:cs typeface="+mn-cs"/>
                        </a:rPr>
                        <a:t>0.648</a:t>
                      </a:r>
                      <a:endParaRPr lang="en-US" sz="1100" b="0" kern="1200" dirty="0">
                        <a:solidFill>
                          <a:schemeClr val="tx1"/>
                        </a:solidFill>
                        <a:latin typeface="+mn-lt"/>
                        <a:ea typeface="+mn-ea"/>
                        <a:cs typeface="+mn-cs"/>
                      </a:endParaRPr>
                    </a:p>
                  </a:txBody>
                  <a:tcPr marL="68580" marR="68580" marT="34290" marB="34290">
                    <a:lnR w="12700" cap="flat" cmpd="sng" algn="ctr">
                      <a:noFill/>
                      <a:prstDash val="solid"/>
                      <a:round/>
                      <a:headEnd type="none" w="med" len="med"/>
                      <a:tailEnd type="none" w="med" len="med"/>
                    </a:lnR>
                  </a:tcPr>
                </a:tc>
                <a:extLst>
                  <a:ext uri="{0D108BD9-81ED-4DB2-BD59-A6C34878D82A}">
                    <a16:rowId xmlns:a16="http://schemas.microsoft.com/office/drawing/2014/main" xmlns="" val="3038901833"/>
                  </a:ext>
                </a:extLst>
              </a:tr>
              <a:tr h="228600">
                <a:tc>
                  <a:txBody>
                    <a:bodyPr/>
                    <a:lstStyle/>
                    <a:p>
                      <a:pPr algn="l" fontAlgn="b"/>
                      <a:r>
                        <a:rPr lang="en-US" sz="1200" b="1" i="0" u="none" strike="noStrike" dirty="0">
                          <a:solidFill>
                            <a:srgbClr val="000000"/>
                          </a:solidFill>
                          <a:effectLst/>
                          <a:latin typeface="Calibri" panose="020F0502020204030204" pitchFamily="34" charset="0"/>
                        </a:rPr>
                        <a:t>Close Drawer 2</a:t>
                      </a:r>
                    </a:p>
                  </a:txBody>
                  <a:tcPr marL="7144" marR="7144" marT="7144" marB="0" anchor="b"/>
                </a:tc>
                <a:tc>
                  <a:txBody>
                    <a:bodyPr/>
                    <a:lstStyle/>
                    <a:p>
                      <a:pPr marL="0" algn="ctr" defTabSz="914400" rtl="0" eaLnBrk="1" fontAlgn="b" latinLnBrk="0" hangingPunct="1"/>
                      <a:r>
                        <a:rPr lang="en-US" sz="1100" b="1" kern="1200" dirty="0" smtClean="0">
                          <a:solidFill>
                            <a:srgbClr val="FF0000"/>
                          </a:solidFill>
                          <a:latin typeface="+mn-lt"/>
                          <a:ea typeface="+mn-ea"/>
                          <a:cs typeface="+mn-cs"/>
                        </a:rPr>
                        <a:t>0.824</a:t>
                      </a:r>
                      <a:endParaRPr lang="en-US" sz="1100" b="1" kern="1200" dirty="0">
                        <a:solidFill>
                          <a:srgbClr val="FF0000"/>
                        </a:solidFill>
                        <a:latin typeface="+mn-lt"/>
                        <a:ea typeface="+mn-ea"/>
                        <a:cs typeface="+mn-cs"/>
                      </a:endParaRPr>
                    </a:p>
                  </a:txBody>
                  <a:tcPr marL="7144" marR="7144" marT="7144" marB="0" anchor="b"/>
                </a:tc>
                <a:tc>
                  <a:txBody>
                    <a:bodyPr/>
                    <a:lstStyle/>
                    <a:p>
                      <a:pPr marL="0" algn="ctr" defTabSz="914400" rtl="0" eaLnBrk="1" fontAlgn="b" latinLnBrk="0" hangingPunct="1"/>
                      <a:r>
                        <a:rPr lang="en-US" sz="1100" b="1" kern="1200" dirty="0" smtClean="0">
                          <a:solidFill>
                            <a:srgbClr val="FF0000"/>
                          </a:solidFill>
                          <a:latin typeface="+mn-lt"/>
                          <a:ea typeface="+mn-ea"/>
                          <a:cs typeface="+mn-cs"/>
                        </a:rPr>
                        <a:t>0.824</a:t>
                      </a:r>
                      <a:endParaRPr lang="en-US" sz="1100" b="1" kern="1200" dirty="0">
                        <a:solidFill>
                          <a:srgbClr val="FF0000"/>
                        </a:solidFill>
                        <a:latin typeface="+mn-lt"/>
                        <a:ea typeface="+mn-ea"/>
                        <a:cs typeface="+mn-cs"/>
                      </a:endParaRPr>
                    </a:p>
                  </a:txBody>
                  <a:tcPr marL="7144" marR="7144" marT="7144" marB="0" anchor="b"/>
                </a:tc>
                <a:tc>
                  <a:txBody>
                    <a:bodyPr/>
                    <a:lstStyle/>
                    <a:p>
                      <a:pPr marL="0" algn="ctr" defTabSz="914400" rtl="0" eaLnBrk="1" fontAlgn="b" latinLnBrk="0" hangingPunct="1"/>
                      <a:r>
                        <a:rPr lang="en-US" sz="1100" b="1" kern="1200" dirty="0" smtClean="0">
                          <a:solidFill>
                            <a:srgbClr val="FF0000"/>
                          </a:solidFill>
                          <a:latin typeface="+mn-lt"/>
                          <a:ea typeface="+mn-ea"/>
                          <a:cs typeface="+mn-cs"/>
                        </a:rPr>
                        <a:t>0.824</a:t>
                      </a:r>
                      <a:endParaRPr lang="en-US" sz="1100" b="1" kern="1200" dirty="0">
                        <a:solidFill>
                          <a:srgbClr val="FF0000"/>
                        </a:solidFill>
                        <a:latin typeface="+mn-lt"/>
                        <a:ea typeface="+mn-ea"/>
                        <a:cs typeface="+mn-cs"/>
                      </a:endParaRPr>
                    </a:p>
                  </a:txBody>
                  <a:tcPr marL="7144" marR="7144" marT="7144" marB="0" anchor="b">
                    <a:lnR w="12700" cap="flat" cmpd="sng" algn="ctr">
                      <a:solidFill>
                        <a:schemeClr val="tx1"/>
                      </a:solidFill>
                      <a:prstDash val="solid"/>
                      <a:round/>
                      <a:headEnd type="none" w="med" len="med"/>
                      <a:tailEnd type="none" w="med" len="med"/>
                    </a:lnR>
                  </a:tcPr>
                </a:tc>
                <a:tc>
                  <a:txBody>
                    <a:bodyPr/>
                    <a:lstStyle/>
                    <a:p>
                      <a:pPr algn="ctr"/>
                      <a:r>
                        <a:rPr lang="en-US" sz="1100" b="0" dirty="0" smtClean="0">
                          <a:solidFill>
                            <a:schemeClr val="tx1"/>
                          </a:solidFill>
                        </a:rPr>
                        <a:t>0.413</a:t>
                      </a:r>
                      <a:endParaRPr lang="en-US" sz="11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100" b="0" kern="1200" dirty="0" smtClean="0">
                          <a:solidFill>
                            <a:schemeClr val="tx1"/>
                          </a:solidFill>
                          <a:latin typeface="+mn-lt"/>
                          <a:ea typeface="+mn-ea"/>
                          <a:cs typeface="+mn-cs"/>
                        </a:rPr>
                        <a:t>0.553</a:t>
                      </a:r>
                      <a:endParaRPr lang="en-US" sz="1100" b="0" kern="1200" dirty="0">
                        <a:solidFill>
                          <a:schemeClr val="tx1"/>
                        </a:solidFill>
                        <a:latin typeface="+mn-lt"/>
                        <a:ea typeface="+mn-ea"/>
                        <a:cs typeface="+mn-cs"/>
                      </a:endParaRPr>
                    </a:p>
                  </a:txBody>
                  <a:tcPr marL="68580" marR="68580" marT="34290" marB="34290"/>
                </a:tc>
                <a:tc>
                  <a:txBody>
                    <a:bodyPr/>
                    <a:lstStyle/>
                    <a:p>
                      <a:pPr marL="0" algn="ctr" defTabSz="914400" rtl="0" eaLnBrk="1" fontAlgn="b" latinLnBrk="0" hangingPunct="1"/>
                      <a:r>
                        <a:rPr lang="en-US" sz="1100" b="0" kern="1200" dirty="0" smtClean="0">
                          <a:solidFill>
                            <a:schemeClr val="tx1"/>
                          </a:solidFill>
                          <a:latin typeface="+mn-lt"/>
                          <a:ea typeface="+mn-ea"/>
                          <a:cs typeface="+mn-cs"/>
                        </a:rPr>
                        <a:t>0.473</a:t>
                      </a:r>
                      <a:endParaRPr lang="en-US" sz="1100" b="0" kern="1200" dirty="0">
                        <a:solidFill>
                          <a:schemeClr val="tx1"/>
                        </a:solidFill>
                        <a:latin typeface="+mn-lt"/>
                        <a:ea typeface="+mn-ea"/>
                        <a:cs typeface="+mn-cs"/>
                      </a:endParaRPr>
                    </a:p>
                  </a:txBody>
                  <a:tcPr marL="68580" marR="68580" marT="34290" marB="34290">
                    <a:lnR w="12700" cap="flat" cmpd="sng" algn="ctr">
                      <a:noFill/>
                      <a:prstDash val="solid"/>
                      <a:round/>
                      <a:headEnd type="none" w="med" len="med"/>
                      <a:tailEnd type="none" w="med" len="med"/>
                    </a:lnR>
                  </a:tcPr>
                </a:tc>
                <a:extLst>
                  <a:ext uri="{0D108BD9-81ED-4DB2-BD59-A6C34878D82A}">
                    <a16:rowId xmlns:a16="http://schemas.microsoft.com/office/drawing/2014/main" xmlns="" val="13404911"/>
                  </a:ext>
                </a:extLst>
              </a:tr>
              <a:tr h="228600">
                <a:tc>
                  <a:txBody>
                    <a:bodyPr/>
                    <a:lstStyle/>
                    <a:p>
                      <a:pPr algn="l" fontAlgn="b"/>
                      <a:r>
                        <a:rPr lang="en-US" sz="1200" b="1" i="0" u="none" strike="noStrike" dirty="0">
                          <a:solidFill>
                            <a:srgbClr val="FF0000"/>
                          </a:solidFill>
                          <a:effectLst/>
                          <a:latin typeface="Calibri" panose="020F0502020204030204" pitchFamily="34" charset="0"/>
                        </a:rPr>
                        <a:t>Open Drawer 3</a:t>
                      </a:r>
                    </a:p>
                  </a:txBody>
                  <a:tcPr marL="7144" marR="7144" marT="7144" marB="0" anchor="b"/>
                </a:tc>
                <a:tc>
                  <a:txBody>
                    <a:bodyPr/>
                    <a:lstStyle/>
                    <a:p>
                      <a:pPr algn="ctr" fontAlgn="b"/>
                      <a:r>
                        <a:rPr lang="en-US" sz="1100" b="0" kern="1200" dirty="0" smtClean="0">
                          <a:solidFill>
                            <a:schemeClr val="tx1"/>
                          </a:solidFill>
                          <a:latin typeface="+mn-lt"/>
                          <a:ea typeface="+mn-ea"/>
                          <a:cs typeface="+mn-cs"/>
                        </a:rPr>
                        <a:t>0.733</a:t>
                      </a:r>
                      <a:endParaRPr lang="en-US" sz="1100" b="0" kern="1200" dirty="0">
                        <a:solidFill>
                          <a:schemeClr val="tx1"/>
                        </a:solidFill>
                        <a:latin typeface="+mn-lt"/>
                        <a:ea typeface="+mn-ea"/>
                        <a:cs typeface="+mn-cs"/>
                      </a:endParaRPr>
                    </a:p>
                  </a:txBody>
                  <a:tcPr marL="7144" marR="7144" marT="7144" marB="0" anchor="b"/>
                </a:tc>
                <a:tc>
                  <a:txBody>
                    <a:bodyPr/>
                    <a:lstStyle/>
                    <a:p>
                      <a:pPr marL="0" algn="ctr" defTabSz="914400" rtl="0" eaLnBrk="1" fontAlgn="b" latinLnBrk="0" hangingPunct="1"/>
                      <a:r>
                        <a:rPr lang="en-US" sz="1100" b="1" kern="1200" dirty="0" smtClean="0">
                          <a:solidFill>
                            <a:srgbClr val="FF0000"/>
                          </a:solidFill>
                          <a:latin typeface="+mn-lt"/>
                          <a:ea typeface="+mn-ea"/>
                          <a:cs typeface="+mn-cs"/>
                        </a:rPr>
                        <a:t>0.917</a:t>
                      </a:r>
                      <a:endParaRPr lang="en-US" sz="1100" b="1" kern="1200" dirty="0">
                        <a:solidFill>
                          <a:srgbClr val="FF0000"/>
                        </a:solidFill>
                        <a:latin typeface="+mn-lt"/>
                        <a:ea typeface="+mn-ea"/>
                        <a:cs typeface="+mn-cs"/>
                      </a:endParaRPr>
                    </a:p>
                  </a:txBody>
                  <a:tcPr marL="7144" marR="7144" marT="7144" marB="0" anchor="b"/>
                </a:tc>
                <a:tc>
                  <a:txBody>
                    <a:bodyPr/>
                    <a:lstStyle/>
                    <a:p>
                      <a:pPr algn="ctr" fontAlgn="b"/>
                      <a:r>
                        <a:rPr lang="en-US" sz="1100" b="0" kern="1200" dirty="0" smtClean="0">
                          <a:solidFill>
                            <a:schemeClr val="tx1"/>
                          </a:solidFill>
                          <a:latin typeface="+mn-lt"/>
                          <a:ea typeface="+mn-ea"/>
                          <a:cs typeface="+mn-cs"/>
                        </a:rPr>
                        <a:t>0.815</a:t>
                      </a:r>
                      <a:endParaRPr lang="en-US" sz="1100" b="0" kern="1200" dirty="0">
                        <a:solidFill>
                          <a:schemeClr val="tx1"/>
                        </a:solidFill>
                        <a:latin typeface="+mn-lt"/>
                        <a:ea typeface="+mn-ea"/>
                        <a:cs typeface="+mn-cs"/>
                      </a:endParaRPr>
                    </a:p>
                  </a:txBody>
                  <a:tcPr marL="7144" marR="7144" marT="7144"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100" b="1" kern="1200" dirty="0" smtClean="0">
                          <a:solidFill>
                            <a:srgbClr val="FF0000"/>
                          </a:solidFill>
                          <a:latin typeface="+mn-lt"/>
                          <a:ea typeface="+mn-ea"/>
                          <a:cs typeface="+mn-cs"/>
                        </a:rPr>
                        <a:t>0.906</a:t>
                      </a:r>
                      <a:endParaRPr lang="en-US" sz="1100" b="1" kern="1200" dirty="0">
                        <a:solidFill>
                          <a:srgbClr val="FF0000"/>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tcPr>
                </a:tc>
                <a:tc>
                  <a:txBody>
                    <a:bodyPr/>
                    <a:lstStyle/>
                    <a:p>
                      <a:pPr algn="ctr"/>
                      <a:r>
                        <a:rPr lang="en-US" sz="1100" b="0" dirty="0" smtClean="0">
                          <a:solidFill>
                            <a:schemeClr val="tx1"/>
                          </a:solidFill>
                        </a:rPr>
                        <a:t>0.777</a:t>
                      </a:r>
                      <a:endParaRPr lang="en-US" sz="1100" b="0" dirty="0">
                        <a:solidFill>
                          <a:schemeClr val="tx1"/>
                        </a:solidFill>
                      </a:endParaRPr>
                    </a:p>
                  </a:txBody>
                  <a:tcPr marL="68580" marR="68580" marT="34290" marB="34290"/>
                </a:tc>
                <a:tc>
                  <a:txBody>
                    <a:bodyPr/>
                    <a:lstStyle/>
                    <a:p>
                      <a:pPr marL="0" algn="ctr" defTabSz="914400" rtl="0" eaLnBrk="1" fontAlgn="b" latinLnBrk="0" hangingPunct="1"/>
                      <a:r>
                        <a:rPr lang="en-US" sz="1100" b="0" kern="1200" dirty="0" smtClean="0">
                          <a:solidFill>
                            <a:schemeClr val="tx1"/>
                          </a:solidFill>
                          <a:latin typeface="+mn-lt"/>
                          <a:ea typeface="+mn-ea"/>
                          <a:cs typeface="+mn-cs"/>
                        </a:rPr>
                        <a:t>0.837</a:t>
                      </a:r>
                      <a:endParaRPr lang="en-US" sz="1100" b="0" kern="1200" dirty="0">
                        <a:solidFill>
                          <a:schemeClr val="tx1"/>
                        </a:solidFill>
                        <a:latin typeface="+mn-lt"/>
                        <a:ea typeface="+mn-ea"/>
                        <a:cs typeface="+mn-cs"/>
                      </a:endParaRPr>
                    </a:p>
                  </a:txBody>
                  <a:tcPr marL="68580" marR="68580" marT="34290" marB="34290">
                    <a:lnR w="12700" cap="flat" cmpd="sng" algn="ctr">
                      <a:noFill/>
                      <a:prstDash val="solid"/>
                      <a:round/>
                      <a:headEnd type="none" w="med" len="med"/>
                      <a:tailEnd type="none" w="med" len="med"/>
                    </a:lnR>
                  </a:tcPr>
                </a:tc>
                <a:extLst>
                  <a:ext uri="{0D108BD9-81ED-4DB2-BD59-A6C34878D82A}">
                    <a16:rowId xmlns:a16="http://schemas.microsoft.com/office/drawing/2014/main" xmlns="" val="4028943318"/>
                  </a:ext>
                </a:extLst>
              </a:tr>
              <a:tr h="228600">
                <a:tc>
                  <a:txBody>
                    <a:bodyPr/>
                    <a:lstStyle/>
                    <a:p>
                      <a:pPr algn="l" fontAlgn="b"/>
                      <a:r>
                        <a:rPr lang="en-US" sz="1200" b="1" i="0" u="none" strike="noStrike" dirty="0">
                          <a:solidFill>
                            <a:srgbClr val="FF0000"/>
                          </a:solidFill>
                          <a:effectLst/>
                          <a:latin typeface="Calibri" panose="020F0502020204030204" pitchFamily="34" charset="0"/>
                        </a:rPr>
                        <a:t>Close Drawer 3</a:t>
                      </a:r>
                    </a:p>
                  </a:txBody>
                  <a:tcPr marL="7144" marR="7144" marT="7144" marB="0" anchor="b"/>
                </a:tc>
                <a:tc>
                  <a:txBody>
                    <a:bodyPr/>
                    <a:lstStyle/>
                    <a:p>
                      <a:pPr marL="0" algn="ctr" defTabSz="914400" rtl="0" eaLnBrk="1" fontAlgn="b" latinLnBrk="0" hangingPunct="1"/>
                      <a:r>
                        <a:rPr lang="en-US" sz="1100" b="1" kern="1200" dirty="0" smtClean="0">
                          <a:solidFill>
                            <a:srgbClr val="FF0000"/>
                          </a:solidFill>
                          <a:latin typeface="+mn-lt"/>
                          <a:ea typeface="+mn-ea"/>
                          <a:cs typeface="+mn-cs"/>
                        </a:rPr>
                        <a:t>0.909</a:t>
                      </a:r>
                      <a:endParaRPr lang="en-US" sz="1100" b="1" kern="1200" dirty="0">
                        <a:solidFill>
                          <a:srgbClr val="FF0000"/>
                        </a:solidFill>
                        <a:latin typeface="+mn-lt"/>
                        <a:ea typeface="+mn-ea"/>
                        <a:cs typeface="+mn-cs"/>
                      </a:endParaRPr>
                    </a:p>
                  </a:txBody>
                  <a:tcPr marL="7144" marR="7144" marT="7144" marB="0" anchor="b"/>
                </a:tc>
                <a:tc>
                  <a:txBody>
                    <a:bodyPr/>
                    <a:lstStyle/>
                    <a:p>
                      <a:pPr marL="0" algn="ctr" defTabSz="914400" rtl="0" eaLnBrk="1" fontAlgn="b" latinLnBrk="0" hangingPunct="1"/>
                      <a:r>
                        <a:rPr lang="en-US" sz="1100" b="1" kern="1200" dirty="0" smtClean="0">
                          <a:solidFill>
                            <a:srgbClr val="FF0000"/>
                          </a:solidFill>
                          <a:latin typeface="+mn-lt"/>
                          <a:ea typeface="+mn-ea"/>
                          <a:cs typeface="+mn-cs"/>
                        </a:rPr>
                        <a:t>0.714</a:t>
                      </a:r>
                      <a:endParaRPr lang="en-US" sz="1100" b="1" kern="1200" dirty="0">
                        <a:solidFill>
                          <a:srgbClr val="FF0000"/>
                        </a:solidFill>
                        <a:latin typeface="+mn-lt"/>
                        <a:ea typeface="+mn-ea"/>
                        <a:cs typeface="+mn-cs"/>
                      </a:endParaRPr>
                    </a:p>
                  </a:txBody>
                  <a:tcPr marL="7144" marR="7144" marT="7144" marB="0" anchor="b"/>
                </a:tc>
                <a:tc>
                  <a:txBody>
                    <a:bodyPr/>
                    <a:lstStyle/>
                    <a:p>
                      <a:pPr marL="0" algn="ctr" defTabSz="914400" rtl="0" eaLnBrk="1" fontAlgn="b" latinLnBrk="0" hangingPunct="1"/>
                      <a:r>
                        <a:rPr lang="en-US" sz="1100" b="1" kern="1200" dirty="0" smtClean="0">
                          <a:solidFill>
                            <a:srgbClr val="FF0000"/>
                          </a:solidFill>
                          <a:latin typeface="+mn-lt"/>
                          <a:ea typeface="+mn-ea"/>
                          <a:cs typeface="+mn-cs"/>
                        </a:rPr>
                        <a:t>0.800</a:t>
                      </a:r>
                      <a:endParaRPr lang="en-US" sz="1100" b="1" kern="1200" dirty="0">
                        <a:solidFill>
                          <a:srgbClr val="FF0000"/>
                        </a:solidFill>
                        <a:latin typeface="+mn-lt"/>
                        <a:ea typeface="+mn-ea"/>
                        <a:cs typeface="+mn-cs"/>
                      </a:endParaRPr>
                    </a:p>
                  </a:txBody>
                  <a:tcPr marL="7144" marR="7144" marT="7144" marB="0" anchor="b">
                    <a:lnR w="12700" cap="flat" cmpd="sng" algn="ctr">
                      <a:solidFill>
                        <a:schemeClr val="tx1"/>
                      </a:solidFill>
                      <a:prstDash val="solid"/>
                      <a:round/>
                      <a:headEnd type="none" w="med" len="med"/>
                      <a:tailEnd type="none" w="med" len="med"/>
                    </a:lnR>
                  </a:tcPr>
                </a:tc>
                <a:tc>
                  <a:txBody>
                    <a:bodyPr/>
                    <a:lstStyle/>
                    <a:p>
                      <a:pPr algn="ctr"/>
                      <a:r>
                        <a:rPr lang="en-US" sz="1100" b="0" dirty="0" smtClean="0">
                          <a:solidFill>
                            <a:schemeClr val="tx1"/>
                          </a:solidFill>
                        </a:rPr>
                        <a:t>0.795</a:t>
                      </a:r>
                      <a:endParaRPr lang="en-US" sz="11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100" b="0" kern="1200" dirty="0" smtClean="0">
                          <a:solidFill>
                            <a:schemeClr val="tx1"/>
                          </a:solidFill>
                          <a:latin typeface="+mn-lt"/>
                          <a:ea typeface="+mn-ea"/>
                          <a:cs typeface="+mn-cs"/>
                        </a:rPr>
                        <a:t>0.653</a:t>
                      </a:r>
                      <a:endParaRPr lang="en-US" sz="1100" b="0" kern="1200" dirty="0">
                        <a:solidFill>
                          <a:schemeClr val="tx1"/>
                        </a:solidFill>
                        <a:latin typeface="+mn-lt"/>
                        <a:ea typeface="+mn-ea"/>
                        <a:cs typeface="+mn-cs"/>
                      </a:endParaRPr>
                    </a:p>
                  </a:txBody>
                  <a:tcPr marL="68580" marR="68580" marT="34290" marB="34290"/>
                </a:tc>
                <a:tc>
                  <a:txBody>
                    <a:bodyPr/>
                    <a:lstStyle/>
                    <a:p>
                      <a:pPr marL="0" algn="ctr" defTabSz="914400" rtl="0" eaLnBrk="1" fontAlgn="b" latinLnBrk="0" hangingPunct="1"/>
                      <a:r>
                        <a:rPr lang="en-US" sz="1100" b="0" kern="1200" dirty="0" smtClean="0">
                          <a:solidFill>
                            <a:schemeClr val="tx1"/>
                          </a:solidFill>
                          <a:latin typeface="+mn-lt"/>
                          <a:ea typeface="+mn-ea"/>
                          <a:cs typeface="+mn-cs"/>
                        </a:rPr>
                        <a:t>0.717</a:t>
                      </a:r>
                      <a:endParaRPr lang="en-US" sz="1100" b="0" kern="1200" dirty="0">
                        <a:solidFill>
                          <a:schemeClr val="tx1"/>
                        </a:solidFill>
                        <a:latin typeface="+mn-lt"/>
                        <a:ea typeface="+mn-ea"/>
                        <a:cs typeface="+mn-cs"/>
                      </a:endParaRPr>
                    </a:p>
                  </a:txBody>
                  <a:tcPr marL="68580" marR="68580" marT="34290" marB="34290">
                    <a:lnR w="12700" cap="flat" cmpd="sng" algn="ctr">
                      <a:noFill/>
                      <a:prstDash val="solid"/>
                      <a:round/>
                      <a:headEnd type="none" w="med" len="med"/>
                      <a:tailEnd type="none" w="med" len="med"/>
                    </a:lnR>
                  </a:tcPr>
                </a:tc>
                <a:extLst>
                  <a:ext uri="{0D108BD9-81ED-4DB2-BD59-A6C34878D82A}">
                    <a16:rowId xmlns:a16="http://schemas.microsoft.com/office/drawing/2014/main" xmlns="" val="1439441423"/>
                  </a:ext>
                </a:extLst>
              </a:tr>
              <a:tr h="228600">
                <a:tc>
                  <a:txBody>
                    <a:bodyPr/>
                    <a:lstStyle/>
                    <a:p>
                      <a:pPr algn="l" fontAlgn="b"/>
                      <a:r>
                        <a:rPr lang="en-US" sz="1200" b="1" i="0" u="none" strike="noStrike" dirty="0">
                          <a:solidFill>
                            <a:srgbClr val="FF0000"/>
                          </a:solidFill>
                          <a:effectLst/>
                          <a:latin typeface="Calibri" panose="020F0502020204030204" pitchFamily="34" charset="0"/>
                        </a:rPr>
                        <a:t>Drink from Cup</a:t>
                      </a:r>
                    </a:p>
                  </a:txBody>
                  <a:tcPr marL="7144" marR="7144" marT="7144" marB="0" anchor="b">
                    <a:lnB w="12700" cap="flat" cmpd="sng" algn="ctr">
                      <a:solidFill>
                        <a:schemeClr val="tx1"/>
                      </a:solidFill>
                      <a:prstDash val="solid"/>
                      <a:round/>
                      <a:headEnd type="none" w="med" len="med"/>
                      <a:tailEnd type="none" w="med" len="med"/>
                    </a:lnB>
                  </a:tcPr>
                </a:tc>
                <a:tc>
                  <a:txBody>
                    <a:bodyPr/>
                    <a:lstStyle/>
                    <a:p>
                      <a:pPr algn="ctr" fontAlgn="b"/>
                      <a:r>
                        <a:rPr lang="en-US" sz="1100" b="0" kern="1200" dirty="0" smtClean="0">
                          <a:solidFill>
                            <a:schemeClr val="tx1"/>
                          </a:solidFill>
                          <a:latin typeface="+mn-lt"/>
                          <a:ea typeface="+mn-ea"/>
                          <a:cs typeface="+mn-cs"/>
                        </a:rPr>
                        <a:t>0.930</a:t>
                      </a:r>
                      <a:endParaRPr lang="en-US" sz="1100" b="0" kern="1200" dirty="0">
                        <a:solidFill>
                          <a:schemeClr val="tx1"/>
                        </a:solidFill>
                        <a:latin typeface="+mn-lt"/>
                        <a:ea typeface="+mn-ea"/>
                        <a:cs typeface="+mn-cs"/>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ctr" fontAlgn="b"/>
                      <a:r>
                        <a:rPr lang="en-US" sz="1100" b="0" kern="1200" dirty="0" smtClean="0">
                          <a:solidFill>
                            <a:schemeClr val="tx1"/>
                          </a:solidFill>
                          <a:latin typeface="+mn-lt"/>
                          <a:ea typeface="+mn-ea"/>
                          <a:cs typeface="+mn-cs"/>
                        </a:rPr>
                        <a:t>0.870</a:t>
                      </a:r>
                      <a:endParaRPr lang="en-US" sz="1100" b="0" kern="1200" dirty="0">
                        <a:solidFill>
                          <a:schemeClr val="tx1"/>
                        </a:solidFill>
                        <a:latin typeface="+mn-lt"/>
                        <a:ea typeface="+mn-ea"/>
                        <a:cs typeface="+mn-cs"/>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100" b="0" kern="1200" dirty="0" smtClean="0">
                          <a:solidFill>
                            <a:schemeClr val="tx1"/>
                          </a:solidFill>
                          <a:latin typeface="+mn-lt"/>
                          <a:ea typeface="+mn-ea"/>
                          <a:cs typeface="+mn-cs"/>
                        </a:rPr>
                        <a:t>0.899</a:t>
                      </a:r>
                      <a:endParaRPr lang="en-US" sz="1100" b="1" kern="1200" dirty="0">
                        <a:solidFill>
                          <a:srgbClr val="FF0000"/>
                        </a:solidFill>
                        <a:latin typeface="+mn-lt"/>
                        <a:ea typeface="+mn-ea"/>
                        <a:cs typeface="+mn-cs"/>
                      </a:endParaRPr>
                    </a:p>
                  </a:txBody>
                  <a:tcPr marL="7144" marR="7144" marT="7144"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100" b="1" kern="1200" dirty="0" smtClean="0">
                          <a:solidFill>
                            <a:srgbClr val="FF0000"/>
                          </a:solidFill>
                          <a:latin typeface="+mn-lt"/>
                          <a:ea typeface="+mn-ea"/>
                          <a:cs typeface="+mn-cs"/>
                        </a:rPr>
                        <a:t>0.990</a:t>
                      </a:r>
                      <a:endParaRPr lang="en-US" sz="1100" b="1" kern="1200" dirty="0">
                        <a:solidFill>
                          <a:srgbClr val="FF0000"/>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100" b="1" kern="1200" dirty="0" smtClean="0">
                          <a:solidFill>
                            <a:srgbClr val="FF0000"/>
                          </a:solidFill>
                          <a:latin typeface="+mn-lt"/>
                          <a:ea typeface="+mn-ea"/>
                          <a:cs typeface="+mn-cs"/>
                        </a:rPr>
                        <a:t>0.945</a:t>
                      </a:r>
                      <a:endParaRPr lang="en-US" sz="1100" b="1" kern="1200" dirty="0">
                        <a:solidFill>
                          <a:srgbClr val="FF0000"/>
                        </a:solidFill>
                        <a:latin typeface="+mn-lt"/>
                        <a:ea typeface="+mn-ea"/>
                        <a:cs typeface="+mn-cs"/>
                      </a:endParaRPr>
                    </a:p>
                  </a:txBody>
                  <a:tcPr marL="68580" marR="68580" marT="34290" marB="34290">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100" b="1" kern="1200" dirty="0" smtClean="0">
                          <a:solidFill>
                            <a:srgbClr val="FF0000"/>
                          </a:solidFill>
                          <a:latin typeface="+mn-lt"/>
                          <a:ea typeface="+mn-ea"/>
                          <a:cs typeface="+mn-cs"/>
                        </a:rPr>
                        <a:t>0.967</a:t>
                      </a:r>
                      <a:endParaRPr lang="en-US" sz="1100" b="1" kern="1200" dirty="0">
                        <a:solidFill>
                          <a:srgbClr val="FF0000"/>
                        </a:solidFill>
                        <a:latin typeface="+mn-lt"/>
                        <a:ea typeface="+mn-ea"/>
                        <a:cs typeface="+mn-cs"/>
                      </a:endParaRPr>
                    </a:p>
                  </a:txBody>
                  <a:tcPr marL="68580" marR="68580" marT="34290" marB="34290">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628129423"/>
                  </a:ext>
                </a:extLst>
              </a:tr>
              <a:tr h="228600">
                <a:tc>
                  <a:txBody>
                    <a:bodyPr/>
                    <a:lstStyle/>
                    <a:p>
                      <a:r>
                        <a:rPr lang="en-US" sz="1100" b="1" dirty="0" smtClean="0"/>
                        <a:t>Weighted F</a:t>
                      </a:r>
                      <a:r>
                        <a:rPr lang="en-US" sz="1100" b="1" baseline="-25000" dirty="0" smtClean="0"/>
                        <a:t>1</a:t>
                      </a:r>
                      <a:endParaRPr lang="en-US" sz="1100" b="1" baseline="-25000" dirty="0"/>
                    </a:p>
                  </a:txBody>
                  <a:tcPr marL="68580" marR="68580" marT="34290" marB="34290">
                    <a:lnT w="12700" cap="flat" cmpd="sng" algn="ctr">
                      <a:solidFill>
                        <a:schemeClr val="tx1"/>
                      </a:solidFill>
                      <a:prstDash val="solid"/>
                      <a:round/>
                      <a:headEnd type="none" w="med" len="med"/>
                      <a:tailEnd type="none" w="med" len="med"/>
                    </a:lnT>
                  </a:tcPr>
                </a:tc>
                <a:tc>
                  <a:txBody>
                    <a:bodyPr/>
                    <a:lstStyle/>
                    <a:p>
                      <a:pPr algn="ctr" fontAlgn="b"/>
                      <a:endParaRPr lang="en-US" sz="1100" b="0" kern="1200" dirty="0">
                        <a:solidFill>
                          <a:schemeClr val="tx1"/>
                        </a:solidFill>
                        <a:latin typeface="+mn-lt"/>
                        <a:ea typeface="+mn-ea"/>
                        <a:cs typeface="+mn-cs"/>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algn="ctr" fontAlgn="b"/>
                      <a:endParaRPr lang="en-US" sz="1100" b="0" kern="1200" dirty="0">
                        <a:solidFill>
                          <a:schemeClr val="tx1"/>
                        </a:solidFill>
                        <a:latin typeface="+mn-lt"/>
                        <a:ea typeface="+mn-ea"/>
                        <a:cs typeface="+mn-cs"/>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en-US" sz="1100" b="1" kern="1200" dirty="0" smtClean="0">
                          <a:solidFill>
                            <a:srgbClr val="FF0000"/>
                          </a:solidFill>
                          <a:latin typeface="+mn-lt"/>
                          <a:ea typeface="+mn-ea"/>
                          <a:cs typeface="+mn-cs"/>
                        </a:rPr>
                        <a:t>0.842</a:t>
                      </a:r>
                      <a:endParaRPr lang="en-US" sz="1100" b="1" kern="1200" dirty="0">
                        <a:solidFill>
                          <a:srgbClr val="FF0000"/>
                        </a:solidFill>
                        <a:latin typeface="+mn-lt"/>
                        <a:ea typeface="+mn-ea"/>
                        <a:cs typeface="+mn-cs"/>
                      </a:endParaRPr>
                    </a:p>
                  </a:txBody>
                  <a:tcPr marL="7144" marR="7144" marT="7144"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endParaRPr lang="en-US" sz="11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endParaRPr lang="en-US" sz="1100" b="0" dirty="0">
                        <a:solidFill>
                          <a:schemeClr val="tx1"/>
                        </a:solidFill>
                      </a:endParaRPr>
                    </a:p>
                  </a:txBody>
                  <a:tcPr marL="68580" marR="68580" marT="34290" marB="34290">
                    <a:lnT w="127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en-US" sz="1100" b="0" kern="1200" dirty="0" smtClean="0">
                          <a:solidFill>
                            <a:schemeClr val="tx1"/>
                          </a:solidFill>
                          <a:latin typeface="+mn-lt"/>
                          <a:ea typeface="+mn-ea"/>
                          <a:cs typeface="+mn-cs"/>
                        </a:rPr>
                        <a:t>0.799</a:t>
                      </a:r>
                      <a:endParaRPr lang="en-US" sz="1100" b="0" kern="1200" dirty="0">
                        <a:solidFill>
                          <a:schemeClr val="tx1"/>
                        </a:solidFill>
                        <a:latin typeface="+mn-lt"/>
                        <a:ea typeface="+mn-ea"/>
                        <a:cs typeface="+mn-cs"/>
                      </a:endParaRPr>
                    </a:p>
                  </a:txBody>
                  <a:tcPr marL="68580" marR="68580" marT="34290" marB="34290">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3531290003"/>
                  </a:ext>
                </a:extLst>
              </a:tr>
            </a:tbl>
          </a:graphicData>
        </a:graphic>
      </p:graphicFrame>
      <p:sp>
        <p:nvSpPr>
          <p:cNvPr id="7" name="文本框 6"/>
          <p:cNvSpPr txBox="1"/>
          <p:nvPr/>
        </p:nvSpPr>
        <p:spPr>
          <a:xfrm>
            <a:off x="7081613" y="6182501"/>
            <a:ext cx="2079865" cy="300082"/>
          </a:xfrm>
          <a:prstGeom prst="rect">
            <a:avLst/>
          </a:prstGeom>
          <a:noFill/>
        </p:spPr>
        <p:txBody>
          <a:bodyPr wrap="none" rtlCol="0">
            <a:spAutoFit/>
          </a:bodyPr>
          <a:lstStyle/>
          <a:p>
            <a:r>
              <a:rPr lang="en-US" sz="1350" b="1" dirty="0"/>
              <a:t>Table 9. P/R/F</a:t>
            </a:r>
            <a:r>
              <a:rPr lang="en-US" sz="1350" b="1" baseline="-25000" dirty="0"/>
              <a:t>1</a:t>
            </a:r>
            <a:r>
              <a:rPr lang="en-US" sz="1350" b="1" dirty="0"/>
              <a:t> of TEST 2B)</a:t>
            </a:r>
          </a:p>
        </p:txBody>
      </p:sp>
    </p:spTree>
    <p:extLst>
      <p:ext uri="{BB962C8B-B14F-4D97-AF65-F5344CB8AC3E}">
        <p14:creationId xmlns:p14="http://schemas.microsoft.com/office/powerpoint/2010/main" val="2210946731"/>
      </p:ext>
    </p:extLst>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dirty="0"/>
              <a:t>Results and </a:t>
            </a:r>
            <a:r>
              <a:rPr lang="en-US" dirty="0" smtClean="0"/>
              <a:t>Discussions – </a:t>
            </a:r>
            <a:r>
              <a:rPr lang="en-US" dirty="0"/>
              <a:t>ADL Recognition</a:t>
            </a:r>
          </a:p>
        </p:txBody>
      </p:sp>
      <p:sp>
        <p:nvSpPr>
          <p:cNvPr id="3" name="内容占位符 2"/>
          <p:cNvSpPr>
            <a:spLocks noGrp="1"/>
          </p:cNvSpPr>
          <p:nvPr>
            <p:ph idx="1"/>
          </p:nvPr>
        </p:nvSpPr>
        <p:spPr>
          <a:xfrm>
            <a:off x="2152650" y="2226470"/>
            <a:ext cx="7886700" cy="1646826"/>
          </a:xfrm>
        </p:spPr>
        <p:txBody>
          <a:bodyPr>
            <a:normAutofit fontScale="62500" lnSpcReduction="20000"/>
          </a:bodyPr>
          <a:lstStyle/>
          <a:p>
            <a:r>
              <a:rPr lang="en-US" dirty="0" smtClean="0"/>
              <a:t>Results for </a:t>
            </a:r>
            <a:r>
              <a:rPr lang="en-US" b="1" dirty="0" smtClean="0"/>
              <a:t>TEST 3</a:t>
            </a:r>
            <a:r>
              <a:rPr lang="en-US" dirty="0" smtClean="0"/>
              <a:t>:</a:t>
            </a:r>
          </a:p>
          <a:p>
            <a:pPr lvl="1"/>
            <a:r>
              <a:rPr lang="en-US" dirty="0" smtClean="0"/>
              <a:t>S2S_GRU performed better than S2S_LSTM and HMM benchmarks</a:t>
            </a:r>
          </a:p>
          <a:p>
            <a:pPr lvl="2"/>
            <a:r>
              <a:rPr lang="en-US" dirty="0" smtClean="0"/>
              <a:t>Thus, Seq-2-Seq GRU RNN can extract some semantics from the input sequences</a:t>
            </a:r>
          </a:p>
          <a:p>
            <a:pPr lvl="1"/>
            <a:r>
              <a:rPr lang="en-US" dirty="0" smtClean="0"/>
              <a:t>In OPPO_ADL_1, the HL sequences had long consecutive subsequence of a HL activity, the HMM’s transition probabilities between hidden states were close to 0. </a:t>
            </a:r>
          </a:p>
          <a:p>
            <a:pPr lvl="1"/>
            <a:r>
              <a:rPr lang="en-US" dirty="0" smtClean="0"/>
              <a:t>Thus, HMM did not successfully predict the 5 HL activities and its performance was close to the majority rate (36%)</a:t>
            </a:r>
          </a:p>
        </p:txBody>
      </p:sp>
      <p:sp>
        <p:nvSpPr>
          <p:cNvPr id="4" name="灯片编号占位符 3"/>
          <p:cNvSpPr>
            <a:spLocks noGrp="1"/>
          </p:cNvSpPr>
          <p:nvPr>
            <p:ph type="sldNum" sz="quarter" idx="12"/>
          </p:nvPr>
        </p:nvSpPr>
        <p:spPr/>
        <p:txBody>
          <a:bodyPr/>
          <a:lstStyle/>
          <a:p>
            <a:fld id="{9DB6F104-8E13-4314-9B43-5C48409DA229}" type="slidenum">
              <a:rPr lang="en-US" smtClean="0"/>
              <a:t>164</a:t>
            </a:fld>
            <a:endParaRPr lang="en-US"/>
          </a:p>
        </p:txBody>
      </p:sp>
      <p:graphicFrame>
        <p:nvGraphicFramePr>
          <p:cNvPr id="5" name="内容占位符 5"/>
          <p:cNvGraphicFramePr>
            <a:graphicFrameLocks/>
          </p:cNvGraphicFramePr>
          <p:nvPr>
            <p:extLst/>
          </p:nvPr>
        </p:nvGraphicFramePr>
        <p:xfrm>
          <a:off x="4528457" y="3932634"/>
          <a:ext cx="5911033" cy="1889760"/>
        </p:xfrm>
        <a:graphic>
          <a:graphicData uri="http://schemas.openxmlformats.org/drawingml/2006/table">
            <a:tbl>
              <a:tblPr firstRow="1">
                <a:tableStyleId>{9D7B26C5-4107-4FEC-AEDC-1716B250A1EF}</a:tableStyleId>
              </a:tblPr>
              <a:tblGrid>
                <a:gridCol w="1117030">
                  <a:extLst>
                    <a:ext uri="{9D8B030D-6E8A-4147-A177-3AD203B41FA5}">
                      <a16:colId xmlns:a16="http://schemas.microsoft.com/office/drawing/2014/main" xmlns="" val="3536022315"/>
                    </a:ext>
                  </a:extLst>
                </a:gridCol>
                <a:gridCol w="532667">
                  <a:extLst>
                    <a:ext uri="{9D8B030D-6E8A-4147-A177-3AD203B41FA5}">
                      <a16:colId xmlns:a16="http://schemas.microsoft.com/office/drawing/2014/main" xmlns="" val="3890609566"/>
                    </a:ext>
                  </a:extLst>
                </a:gridCol>
                <a:gridCol w="532667">
                  <a:extLst>
                    <a:ext uri="{9D8B030D-6E8A-4147-A177-3AD203B41FA5}">
                      <a16:colId xmlns:a16="http://schemas.microsoft.com/office/drawing/2014/main" xmlns="" val="3002892440"/>
                    </a:ext>
                  </a:extLst>
                </a:gridCol>
                <a:gridCol w="532667">
                  <a:extLst>
                    <a:ext uri="{9D8B030D-6E8A-4147-A177-3AD203B41FA5}">
                      <a16:colId xmlns:a16="http://schemas.microsoft.com/office/drawing/2014/main" xmlns="" val="1262247495"/>
                    </a:ext>
                  </a:extLst>
                </a:gridCol>
                <a:gridCol w="532667">
                  <a:extLst>
                    <a:ext uri="{9D8B030D-6E8A-4147-A177-3AD203B41FA5}">
                      <a16:colId xmlns:a16="http://schemas.microsoft.com/office/drawing/2014/main" xmlns="" val="663108044"/>
                    </a:ext>
                  </a:extLst>
                </a:gridCol>
                <a:gridCol w="532667">
                  <a:extLst>
                    <a:ext uri="{9D8B030D-6E8A-4147-A177-3AD203B41FA5}">
                      <a16:colId xmlns:a16="http://schemas.microsoft.com/office/drawing/2014/main" xmlns="" val="2495219283"/>
                    </a:ext>
                  </a:extLst>
                </a:gridCol>
                <a:gridCol w="532667">
                  <a:extLst>
                    <a:ext uri="{9D8B030D-6E8A-4147-A177-3AD203B41FA5}">
                      <a16:colId xmlns:a16="http://schemas.microsoft.com/office/drawing/2014/main" xmlns="" val="1757576862"/>
                    </a:ext>
                  </a:extLst>
                </a:gridCol>
                <a:gridCol w="532667">
                  <a:extLst>
                    <a:ext uri="{9D8B030D-6E8A-4147-A177-3AD203B41FA5}">
                      <a16:colId xmlns:a16="http://schemas.microsoft.com/office/drawing/2014/main" xmlns="" val="3008372594"/>
                    </a:ext>
                  </a:extLst>
                </a:gridCol>
                <a:gridCol w="532667">
                  <a:extLst>
                    <a:ext uri="{9D8B030D-6E8A-4147-A177-3AD203B41FA5}">
                      <a16:colId xmlns:a16="http://schemas.microsoft.com/office/drawing/2014/main" xmlns="" val="3387308360"/>
                    </a:ext>
                  </a:extLst>
                </a:gridCol>
                <a:gridCol w="532667">
                  <a:extLst>
                    <a:ext uri="{9D8B030D-6E8A-4147-A177-3AD203B41FA5}">
                      <a16:colId xmlns:a16="http://schemas.microsoft.com/office/drawing/2014/main" xmlns="" val="2592819429"/>
                    </a:ext>
                  </a:extLst>
                </a:gridCol>
              </a:tblGrid>
              <a:tr h="228600">
                <a:tc>
                  <a:txBody>
                    <a:bodyPr/>
                    <a:lstStyle/>
                    <a:p>
                      <a:endParaRPr lang="en-US" sz="1100" b="1" dirty="0"/>
                    </a:p>
                  </a:txBody>
                  <a:tcPr marL="68580" marR="68580" marT="34290" marB="34290"/>
                </a:tc>
                <a:tc gridSpan="3">
                  <a:txBody>
                    <a:bodyPr/>
                    <a:lstStyle/>
                    <a:p>
                      <a:pPr algn="ctr"/>
                      <a:r>
                        <a:rPr lang="en-US" sz="1100" dirty="0" smtClean="0"/>
                        <a:t>S2S_</a:t>
                      </a:r>
                      <a:r>
                        <a:rPr lang="en-US" sz="1100" baseline="0" dirty="0" smtClean="0"/>
                        <a:t>GRU</a:t>
                      </a:r>
                      <a:endParaRPr lang="en-US" sz="1100" dirty="0"/>
                    </a:p>
                  </a:txBody>
                  <a:tcPr marL="68580" marR="68580" marT="34290" marB="34290">
                    <a:lnR w="12700" cap="flat" cmpd="sng" algn="ctr">
                      <a:solidFill>
                        <a:schemeClr val="tx1"/>
                      </a:solidFill>
                      <a:prstDash val="solid"/>
                      <a:round/>
                      <a:headEnd type="none" w="med" len="med"/>
                      <a:tailEnd type="none" w="med" len="med"/>
                    </a:lnR>
                  </a:tcPr>
                </a:tc>
                <a:tc hMerge="1">
                  <a:txBody>
                    <a:bodyPr/>
                    <a:lstStyle/>
                    <a:p>
                      <a:endParaRPr lang="en-US" dirty="0"/>
                    </a:p>
                  </a:txBody>
                  <a:tcPr/>
                </a:tc>
                <a:tc hMerge="1">
                  <a:txBody>
                    <a:bodyPr/>
                    <a:lstStyle/>
                    <a:p>
                      <a:endParaRPr lang="en-US" dirty="0"/>
                    </a:p>
                  </a:txBody>
                  <a:tcPr/>
                </a:tc>
                <a:tc gridSpan="3">
                  <a:txBody>
                    <a:bodyPr/>
                    <a:lstStyle/>
                    <a:p>
                      <a:pPr algn="ctr"/>
                      <a:r>
                        <a:rPr lang="en-US" sz="1100" dirty="0" smtClean="0"/>
                        <a:t>S2S_LSTM</a:t>
                      </a:r>
                      <a:endParaRPr 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dirty="0"/>
                    </a:p>
                  </a:txBody>
                  <a:tcPr/>
                </a:tc>
                <a:tc hMerge="1">
                  <a:txBody>
                    <a:bodyPr/>
                    <a:lstStyle/>
                    <a:p>
                      <a:endParaRPr lang="en-US" dirty="0"/>
                    </a:p>
                  </a:txBody>
                  <a:tcPr/>
                </a:tc>
                <a:tc gridSpan="3">
                  <a:txBody>
                    <a:bodyPr/>
                    <a:lstStyle/>
                    <a:p>
                      <a:pPr algn="ctr"/>
                      <a:r>
                        <a:rPr lang="en-US" sz="1100" dirty="0" smtClean="0"/>
                        <a:t>HMM</a:t>
                      </a:r>
                      <a:endParaRPr lang="en-US" sz="1100" dirty="0"/>
                    </a:p>
                  </a:txBody>
                  <a:tcPr marL="68580" marR="68580" marT="34290" marB="34290">
                    <a:lnL w="12700" cap="flat" cmpd="sng" algn="ctr">
                      <a:solidFill>
                        <a:schemeClr val="tx1"/>
                      </a:solidFill>
                      <a:prstDash val="solid"/>
                      <a:round/>
                      <a:headEnd type="none" w="med" len="med"/>
                      <a:tailEnd type="none" w="med" len="med"/>
                    </a:ln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681809993"/>
                  </a:ext>
                </a:extLst>
              </a:tr>
              <a:tr h="228600">
                <a:tc>
                  <a:txBody>
                    <a:bodyPr/>
                    <a:lstStyle/>
                    <a:p>
                      <a:endParaRPr lang="en-US" sz="1100" b="1" dirty="0"/>
                    </a:p>
                  </a:txBody>
                  <a:tcPr marL="68580" marR="68580" marT="34290" marB="34290"/>
                </a:tc>
                <a:tc>
                  <a:txBody>
                    <a:bodyPr/>
                    <a:lstStyle/>
                    <a:p>
                      <a:pPr algn="ctr"/>
                      <a:r>
                        <a:rPr lang="en-US" sz="1100" dirty="0" smtClean="0"/>
                        <a:t>P</a:t>
                      </a:r>
                      <a:endParaRPr lang="en-US" sz="1100" dirty="0"/>
                    </a:p>
                  </a:txBody>
                  <a:tcPr marL="68580" marR="68580" marT="34290" marB="34290">
                    <a:lnB w="12700" cap="flat" cmpd="sng" algn="ctr">
                      <a:solidFill>
                        <a:schemeClr val="tx1"/>
                      </a:solidFill>
                      <a:prstDash val="solid"/>
                      <a:round/>
                      <a:headEnd type="none" w="med" len="med"/>
                      <a:tailEnd type="none" w="med" len="med"/>
                    </a:lnB>
                  </a:tcPr>
                </a:tc>
                <a:tc>
                  <a:txBody>
                    <a:bodyPr/>
                    <a:lstStyle/>
                    <a:p>
                      <a:pPr algn="ctr"/>
                      <a:r>
                        <a:rPr lang="en-US" sz="1100" dirty="0" smtClean="0"/>
                        <a:t>R</a:t>
                      </a:r>
                      <a:endParaRPr lang="en-US" sz="1100" dirty="0"/>
                    </a:p>
                  </a:txBody>
                  <a:tcPr marL="68580" marR="68580" marT="34290" marB="34290">
                    <a:lnB w="12700" cap="flat" cmpd="sng" algn="ctr">
                      <a:solidFill>
                        <a:schemeClr val="tx1"/>
                      </a:solidFill>
                      <a:prstDash val="solid"/>
                      <a:round/>
                      <a:headEnd type="none" w="med" len="med"/>
                      <a:tailEnd type="none" w="med" len="med"/>
                    </a:lnB>
                  </a:tcPr>
                </a:tc>
                <a:tc>
                  <a:txBody>
                    <a:bodyPr/>
                    <a:lstStyle/>
                    <a:p>
                      <a:pPr algn="ctr"/>
                      <a:r>
                        <a:rPr lang="en-US" sz="1100" dirty="0" smtClean="0"/>
                        <a:t>F</a:t>
                      </a:r>
                      <a:r>
                        <a:rPr lang="en-US" sz="1100" baseline="-25000" dirty="0" smtClean="0"/>
                        <a:t>1</a:t>
                      </a:r>
                      <a:endParaRPr lang="en-US" sz="1100" baseline="-25000" dirty="0"/>
                    </a:p>
                  </a:txBody>
                  <a:tcPr marL="68580" marR="68580" marT="34290" marB="3429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100" dirty="0" smtClean="0"/>
                        <a:t>P</a:t>
                      </a:r>
                      <a:endParaRPr lang="en-US" sz="1100" dirty="0"/>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100" dirty="0" smtClean="0"/>
                        <a:t>R</a:t>
                      </a:r>
                      <a:endParaRPr lang="en-US" sz="1100" dirty="0"/>
                    </a:p>
                  </a:txBody>
                  <a:tcPr marL="68580" marR="68580" marT="34290" marB="34290">
                    <a:lnB w="12700" cap="flat" cmpd="sng" algn="ctr">
                      <a:solidFill>
                        <a:schemeClr val="tx1"/>
                      </a:solidFill>
                      <a:prstDash val="solid"/>
                      <a:round/>
                      <a:headEnd type="none" w="med" len="med"/>
                      <a:tailEnd type="none" w="med" len="med"/>
                    </a:lnB>
                  </a:tcPr>
                </a:tc>
                <a:tc>
                  <a:txBody>
                    <a:bodyPr/>
                    <a:lstStyle/>
                    <a:p>
                      <a:pPr algn="ctr"/>
                      <a:r>
                        <a:rPr lang="en-US" sz="1100" dirty="0" smtClean="0"/>
                        <a:t>F</a:t>
                      </a:r>
                      <a:r>
                        <a:rPr lang="en-US" sz="1100" baseline="-25000" dirty="0" smtClean="0"/>
                        <a:t>1</a:t>
                      </a:r>
                      <a:endParaRPr lang="en-US" sz="1100" baseline="-25000" dirty="0"/>
                    </a:p>
                  </a:txBody>
                  <a:tcPr marL="68580" marR="68580" marT="34290" marB="3429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100" dirty="0" smtClean="0"/>
                        <a:t>P</a:t>
                      </a:r>
                      <a:endParaRPr lang="en-US" sz="1100" dirty="0"/>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100" dirty="0" smtClean="0"/>
                        <a:t>R</a:t>
                      </a:r>
                      <a:endParaRPr lang="en-US" sz="1100" dirty="0"/>
                    </a:p>
                  </a:txBody>
                  <a:tcPr marL="68580" marR="68580" marT="34290" marB="34290">
                    <a:lnB w="12700" cap="flat" cmpd="sng" algn="ctr">
                      <a:solidFill>
                        <a:schemeClr val="tx1"/>
                      </a:solidFill>
                      <a:prstDash val="solid"/>
                      <a:round/>
                      <a:headEnd type="none" w="med" len="med"/>
                      <a:tailEnd type="none" w="med" len="med"/>
                    </a:lnB>
                  </a:tcPr>
                </a:tc>
                <a:tc>
                  <a:txBody>
                    <a:bodyPr/>
                    <a:lstStyle/>
                    <a:p>
                      <a:pPr algn="ctr"/>
                      <a:r>
                        <a:rPr lang="en-US" sz="1100" dirty="0" smtClean="0"/>
                        <a:t>F</a:t>
                      </a:r>
                      <a:r>
                        <a:rPr lang="en-US" sz="1100" baseline="-25000" dirty="0" smtClean="0"/>
                        <a:t>1</a:t>
                      </a:r>
                      <a:endParaRPr lang="en-US" sz="1100" baseline="-25000" dirty="0"/>
                    </a:p>
                  </a:txBody>
                  <a:tcPr marL="68580" marR="68580" marT="34290" marB="3429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636778178"/>
                  </a:ext>
                </a:extLst>
              </a:tr>
              <a:tr h="228600">
                <a:tc>
                  <a:txBody>
                    <a:bodyPr/>
                    <a:lstStyle/>
                    <a:p>
                      <a:r>
                        <a:rPr lang="en-US" sz="1100" b="1" dirty="0" smtClean="0">
                          <a:solidFill>
                            <a:srgbClr val="FF0000"/>
                          </a:solidFill>
                        </a:rPr>
                        <a:t>Relaxing</a:t>
                      </a:r>
                      <a:endParaRPr lang="en-US" sz="1100" b="1" dirty="0">
                        <a:solidFill>
                          <a:srgbClr val="FF0000"/>
                        </a:solidFill>
                      </a:endParaRPr>
                    </a:p>
                  </a:txBody>
                  <a:tcPr marL="68580" marR="68580" marT="34290" marB="34290"/>
                </a:tc>
                <a:tc>
                  <a:txBody>
                    <a:bodyPr/>
                    <a:lstStyle/>
                    <a:p>
                      <a:pPr algn="ctr" fontAlgn="b"/>
                      <a:r>
                        <a:rPr lang="en-US" sz="1100" b="0" kern="1200" dirty="0" smtClean="0">
                          <a:solidFill>
                            <a:schemeClr val="tx1"/>
                          </a:solidFill>
                          <a:latin typeface="+mn-lt"/>
                          <a:ea typeface="+mn-ea"/>
                          <a:cs typeface="+mn-cs"/>
                        </a:rPr>
                        <a:t>0.345</a:t>
                      </a:r>
                      <a:endParaRPr lang="en-US" sz="1100" b="0" kern="1200" dirty="0">
                        <a:solidFill>
                          <a:schemeClr val="tx1"/>
                        </a:solidFill>
                        <a:latin typeface="+mn-lt"/>
                        <a:ea typeface="+mn-ea"/>
                        <a:cs typeface="+mn-cs"/>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algn="ctr" fontAlgn="b"/>
                      <a:r>
                        <a:rPr lang="en-US" sz="1100" b="1" kern="1200" dirty="0" smtClean="0">
                          <a:solidFill>
                            <a:srgbClr val="FF0000"/>
                          </a:solidFill>
                          <a:latin typeface="+mn-lt"/>
                          <a:ea typeface="+mn-ea"/>
                          <a:cs typeface="+mn-cs"/>
                        </a:rPr>
                        <a:t>0.654</a:t>
                      </a:r>
                      <a:endParaRPr lang="en-US" sz="1100" b="1" kern="1200" dirty="0">
                        <a:solidFill>
                          <a:srgbClr val="FF0000"/>
                        </a:solidFill>
                        <a:latin typeface="+mn-lt"/>
                        <a:ea typeface="+mn-ea"/>
                        <a:cs typeface="+mn-cs"/>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algn="ctr" fontAlgn="b"/>
                      <a:r>
                        <a:rPr lang="en-US" sz="1100" b="1" kern="1200" dirty="0" smtClean="0">
                          <a:solidFill>
                            <a:srgbClr val="FF0000"/>
                          </a:solidFill>
                          <a:latin typeface="+mn-lt"/>
                          <a:ea typeface="+mn-ea"/>
                          <a:cs typeface="+mn-cs"/>
                        </a:rPr>
                        <a:t>0.452</a:t>
                      </a:r>
                      <a:endParaRPr lang="en-US" sz="1100" b="1" kern="1200" dirty="0">
                        <a:solidFill>
                          <a:srgbClr val="FF0000"/>
                        </a:solidFill>
                        <a:latin typeface="+mn-lt"/>
                        <a:ea typeface="+mn-ea"/>
                        <a:cs typeface="+mn-cs"/>
                      </a:endParaRPr>
                    </a:p>
                  </a:txBody>
                  <a:tcPr marL="7144" marR="7144" marT="7144"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100" b="1" kern="1200" dirty="0" smtClean="0">
                          <a:solidFill>
                            <a:srgbClr val="FF0000"/>
                          </a:solidFill>
                          <a:latin typeface="+mn-lt"/>
                          <a:ea typeface="+mn-ea"/>
                          <a:cs typeface="+mn-cs"/>
                        </a:rPr>
                        <a:t>0.352</a:t>
                      </a:r>
                      <a:endParaRPr lang="en-US" sz="1100" b="1" kern="1200" dirty="0">
                        <a:solidFill>
                          <a:srgbClr val="FF0000"/>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100" b="0" dirty="0" smtClean="0">
                          <a:solidFill>
                            <a:schemeClr val="tx1"/>
                          </a:solidFill>
                        </a:rPr>
                        <a:t>0.398</a:t>
                      </a:r>
                      <a:endParaRPr lang="en-US" sz="1100" b="0" dirty="0">
                        <a:solidFill>
                          <a:schemeClr val="tx1"/>
                        </a:solidFill>
                      </a:endParaRPr>
                    </a:p>
                  </a:txBody>
                  <a:tcPr marL="68580" marR="68580" marT="34290" marB="34290">
                    <a:lnT w="12700" cap="flat" cmpd="sng" algn="ctr">
                      <a:solidFill>
                        <a:schemeClr val="tx1"/>
                      </a:solidFill>
                      <a:prstDash val="solid"/>
                      <a:round/>
                      <a:headEnd type="none" w="med" len="med"/>
                      <a:tailEnd type="none" w="med" len="med"/>
                    </a:lnT>
                  </a:tcPr>
                </a:tc>
                <a:tc>
                  <a:txBody>
                    <a:bodyPr/>
                    <a:lstStyle/>
                    <a:p>
                      <a:pPr algn="ctr"/>
                      <a:r>
                        <a:rPr lang="en-US" sz="1100" b="0" dirty="0" smtClean="0">
                          <a:solidFill>
                            <a:schemeClr val="tx1"/>
                          </a:solidFill>
                        </a:rPr>
                        <a:t>0.373</a:t>
                      </a:r>
                      <a:endParaRPr lang="en-US" sz="1100" b="0" dirty="0">
                        <a:solidFill>
                          <a:schemeClr val="tx1"/>
                        </a:solidFill>
                      </a:endParaRPr>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100" b="0" dirty="0" smtClean="0">
                          <a:solidFill>
                            <a:schemeClr val="tx1"/>
                          </a:solidFill>
                        </a:rPr>
                        <a:t>0</a:t>
                      </a:r>
                      <a:endParaRPr lang="en-US" sz="11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100" b="0" dirty="0" smtClean="0">
                          <a:solidFill>
                            <a:schemeClr val="tx1"/>
                          </a:solidFill>
                        </a:rPr>
                        <a:t>0</a:t>
                      </a:r>
                      <a:endParaRPr lang="en-US" sz="1100" b="0" dirty="0">
                        <a:solidFill>
                          <a:schemeClr val="tx1"/>
                        </a:solidFill>
                      </a:endParaRPr>
                    </a:p>
                  </a:txBody>
                  <a:tcPr marL="68580" marR="68580" marT="34290" marB="34290">
                    <a:lnT w="12700" cap="flat" cmpd="sng" algn="ctr">
                      <a:solidFill>
                        <a:schemeClr val="tx1"/>
                      </a:solidFill>
                      <a:prstDash val="solid"/>
                      <a:round/>
                      <a:headEnd type="none" w="med" len="med"/>
                      <a:tailEnd type="none" w="med" len="med"/>
                    </a:lnT>
                  </a:tcPr>
                </a:tc>
                <a:tc>
                  <a:txBody>
                    <a:bodyPr/>
                    <a:lstStyle/>
                    <a:p>
                      <a:pPr algn="ctr"/>
                      <a:r>
                        <a:rPr lang="en-US" sz="1100" b="0" dirty="0" smtClean="0">
                          <a:solidFill>
                            <a:schemeClr val="tx1"/>
                          </a:solidFill>
                        </a:rPr>
                        <a:t>-</a:t>
                      </a:r>
                      <a:endParaRPr lang="en-US" sz="1100" b="0" dirty="0">
                        <a:solidFill>
                          <a:schemeClr val="tx1"/>
                        </a:solidFill>
                      </a:endParaRPr>
                    </a:p>
                  </a:txBody>
                  <a:tcPr marL="68580" marR="68580" marT="34290" marB="3429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306972182"/>
                  </a:ext>
                </a:extLst>
              </a:tr>
              <a:tr h="228600">
                <a:tc>
                  <a:txBody>
                    <a:bodyPr/>
                    <a:lstStyle/>
                    <a:p>
                      <a:r>
                        <a:rPr lang="en-US" sz="1100" b="1" dirty="0" smtClean="0">
                          <a:solidFill>
                            <a:srgbClr val="FF0000"/>
                          </a:solidFill>
                        </a:rPr>
                        <a:t>Coffee Time</a:t>
                      </a:r>
                      <a:endParaRPr lang="en-US" sz="1100" b="1" dirty="0">
                        <a:solidFill>
                          <a:srgbClr val="FF0000"/>
                        </a:solidFill>
                      </a:endParaRPr>
                    </a:p>
                  </a:txBody>
                  <a:tcPr marL="68580" marR="68580" marT="34290" marB="34290"/>
                </a:tc>
                <a:tc>
                  <a:txBody>
                    <a:bodyPr/>
                    <a:lstStyle/>
                    <a:p>
                      <a:pPr algn="ctr" fontAlgn="b"/>
                      <a:r>
                        <a:rPr lang="en-US" sz="1100" b="1" kern="1200" dirty="0" smtClean="0">
                          <a:solidFill>
                            <a:srgbClr val="FF0000"/>
                          </a:solidFill>
                          <a:latin typeface="+mn-lt"/>
                          <a:ea typeface="+mn-ea"/>
                          <a:cs typeface="+mn-cs"/>
                        </a:rPr>
                        <a:t>0.524</a:t>
                      </a:r>
                      <a:endParaRPr lang="en-US" sz="1100" b="1" kern="1200" dirty="0">
                        <a:solidFill>
                          <a:srgbClr val="FF0000"/>
                        </a:solidFill>
                        <a:latin typeface="+mn-lt"/>
                        <a:ea typeface="+mn-ea"/>
                        <a:cs typeface="+mn-cs"/>
                      </a:endParaRPr>
                    </a:p>
                  </a:txBody>
                  <a:tcPr marL="7144" marR="7144" marT="7144" marB="0" anchor="b"/>
                </a:tc>
                <a:tc>
                  <a:txBody>
                    <a:bodyPr/>
                    <a:lstStyle/>
                    <a:p>
                      <a:pPr algn="ctr" fontAlgn="b"/>
                      <a:r>
                        <a:rPr lang="en-US" sz="1100" b="1" kern="1200" dirty="0" smtClean="0">
                          <a:solidFill>
                            <a:srgbClr val="FF0000"/>
                          </a:solidFill>
                          <a:latin typeface="+mn-lt"/>
                          <a:ea typeface="+mn-ea"/>
                          <a:cs typeface="+mn-cs"/>
                        </a:rPr>
                        <a:t>0.434</a:t>
                      </a:r>
                      <a:endParaRPr lang="en-US" sz="1100" b="1" kern="1200" dirty="0">
                        <a:solidFill>
                          <a:srgbClr val="FF0000"/>
                        </a:solidFill>
                        <a:latin typeface="+mn-lt"/>
                        <a:ea typeface="+mn-ea"/>
                        <a:cs typeface="+mn-cs"/>
                      </a:endParaRPr>
                    </a:p>
                  </a:txBody>
                  <a:tcPr marL="7144" marR="7144" marT="7144" marB="0" anchor="b"/>
                </a:tc>
                <a:tc>
                  <a:txBody>
                    <a:bodyPr/>
                    <a:lstStyle/>
                    <a:p>
                      <a:pPr algn="ctr" fontAlgn="b"/>
                      <a:r>
                        <a:rPr lang="en-US" sz="1100" b="1" kern="1200" dirty="0" smtClean="0">
                          <a:solidFill>
                            <a:srgbClr val="FF0000"/>
                          </a:solidFill>
                          <a:latin typeface="+mn-lt"/>
                          <a:ea typeface="+mn-ea"/>
                          <a:cs typeface="+mn-cs"/>
                        </a:rPr>
                        <a:t>0.475</a:t>
                      </a:r>
                      <a:endParaRPr lang="en-US" sz="1100" b="1" kern="1200" dirty="0">
                        <a:solidFill>
                          <a:srgbClr val="FF0000"/>
                        </a:solidFill>
                        <a:latin typeface="+mn-lt"/>
                        <a:ea typeface="+mn-ea"/>
                        <a:cs typeface="+mn-cs"/>
                      </a:endParaRPr>
                    </a:p>
                  </a:txBody>
                  <a:tcPr marL="7144" marR="7144" marT="7144" marB="0" anchor="b">
                    <a:lnR w="12700" cap="flat" cmpd="sng" algn="ctr">
                      <a:solidFill>
                        <a:schemeClr val="tx1"/>
                      </a:solidFill>
                      <a:prstDash val="solid"/>
                      <a:round/>
                      <a:headEnd type="none" w="med" len="med"/>
                      <a:tailEnd type="none" w="med" len="med"/>
                    </a:lnR>
                  </a:tcPr>
                </a:tc>
                <a:tc>
                  <a:txBody>
                    <a:bodyPr/>
                    <a:lstStyle/>
                    <a:p>
                      <a:pPr algn="ctr"/>
                      <a:r>
                        <a:rPr lang="en-US" sz="1100" b="0" dirty="0" smtClean="0">
                          <a:solidFill>
                            <a:schemeClr val="tx1"/>
                          </a:solidFill>
                        </a:rPr>
                        <a:t>0.465</a:t>
                      </a:r>
                      <a:endParaRPr lang="en-US" sz="11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tcPr>
                </a:tc>
                <a:tc>
                  <a:txBody>
                    <a:bodyPr/>
                    <a:lstStyle/>
                    <a:p>
                      <a:pPr algn="ctr"/>
                      <a:r>
                        <a:rPr lang="en-US" sz="1100" b="0" dirty="0" smtClean="0">
                          <a:solidFill>
                            <a:schemeClr val="tx1"/>
                          </a:solidFill>
                        </a:rPr>
                        <a:t>0.390</a:t>
                      </a:r>
                      <a:endParaRPr lang="en-US" sz="1100" b="0" dirty="0">
                        <a:solidFill>
                          <a:schemeClr val="tx1"/>
                        </a:solidFill>
                      </a:endParaRPr>
                    </a:p>
                  </a:txBody>
                  <a:tcPr marL="68580" marR="68580" marT="34290" marB="34290"/>
                </a:tc>
                <a:tc>
                  <a:txBody>
                    <a:bodyPr/>
                    <a:lstStyle/>
                    <a:p>
                      <a:pPr algn="ctr"/>
                      <a:r>
                        <a:rPr lang="en-US" sz="1100" b="0" dirty="0" smtClean="0">
                          <a:solidFill>
                            <a:schemeClr val="tx1"/>
                          </a:solidFill>
                        </a:rPr>
                        <a:t>0.424</a:t>
                      </a:r>
                      <a:endParaRPr lang="en-US" sz="1100" b="0" dirty="0">
                        <a:solidFill>
                          <a:schemeClr val="tx1"/>
                        </a:solidFill>
                      </a:endParaRPr>
                    </a:p>
                  </a:txBody>
                  <a:tcPr marL="68580" marR="68580" marT="34290" marB="34290">
                    <a:lnR w="12700" cap="flat" cmpd="sng" algn="ctr">
                      <a:solidFill>
                        <a:schemeClr val="tx1"/>
                      </a:solidFill>
                      <a:prstDash val="solid"/>
                      <a:round/>
                      <a:headEnd type="none" w="med" len="med"/>
                      <a:tailEnd type="none" w="med" len="med"/>
                    </a:lnR>
                  </a:tcPr>
                </a:tc>
                <a:tc>
                  <a:txBody>
                    <a:bodyPr/>
                    <a:lstStyle/>
                    <a:p>
                      <a:pPr algn="ctr"/>
                      <a:r>
                        <a:rPr lang="en-US" sz="1100" b="0" dirty="0" smtClean="0">
                          <a:solidFill>
                            <a:schemeClr val="tx1"/>
                          </a:solidFill>
                        </a:rPr>
                        <a:t>-</a:t>
                      </a:r>
                      <a:endParaRPr lang="en-US" sz="11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tcPr>
                </a:tc>
                <a:tc>
                  <a:txBody>
                    <a:bodyPr/>
                    <a:lstStyle/>
                    <a:p>
                      <a:pPr algn="ctr"/>
                      <a:r>
                        <a:rPr lang="en-US" sz="1100" b="0" dirty="0" smtClean="0">
                          <a:solidFill>
                            <a:schemeClr val="tx1"/>
                          </a:solidFill>
                        </a:rPr>
                        <a:t>0.092</a:t>
                      </a:r>
                      <a:endParaRPr lang="en-US" sz="1100" b="0" dirty="0">
                        <a:solidFill>
                          <a:schemeClr val="tx1"/>
                        </a:solidFill>
                      </a:endParaRPr>
                    </a:p>
                  </a:txBody>
                  <a:tcPr marL="68580" marR="68580" marT="34290" marB="34290"/>
                </a:tc>
                <a:tc>
                  <a:txBody>
                    <a:bodyPr/>
                    <a:lstStyle/>
                    <a:p>
                      <a:pPr algn="ctr"/>
                      <a:r>
                        <a:rPr lang="en-US" sz="1100" b="0" dirty="0" smtClean="0">
                          <a:solidFill>
                            <a:schemeClr val="tx1"/>
                          </a:solidFill>
                        </a:rPr>
                        <a:t>-</a:t>
                      </a:r>
                      <a:endParaRPr lang="en-US" sz="1100" b="0" dirty="0">
                        <a:solidFill>
                          <a:schemeClr val="tx1"/>
                        </a:solidFill>
                      </a:endParaRPr>
                    </a:p>
                  </a:txBody>
                  <a:tcPr marL="68580" marR="68580" marT="34290" marB="34290"/>
                </a:tc>
                <a:extLst>
                  <a:ext uri="{0D108BD9-81ED-4DB2-BD59-A6C34878D82A}">
                    <a16:rowId xmlns:a16="http://schemas.microsoft.com/office/drawing/2014/main" xmlns="" val="560013451"/>
                  </a:ext>
                </a:extLst>
              </a:tr>
              <a:tr h="228600">
                <a:tc>
                  <a:txBody>
                    <a:bodyPr/>
                    <a:lstStyle/>
                    <a:p>
                      <a:r>
                        <a:rPr lang="en-US" sz="1100" b="1" dirty="0" smtClean="0">
                          <a:solidFill>
                            <a:srgbClr val="FF0000"/>
                          </a:solidFill>
                        </a:rPr>
                        <a:t>Early Morning</a:t>
                      </a:r>
                      <a:endParaRPr lang="en-US" sz="1100" b="1" dirty="0">
                        <a:solidFill>
                          <a:srgbClr val="FF0000"/>
                        </a:solidFill>
                      </a:endParaRPr>
                    </a:p>
                  </a:txBody>
                  <a:tcPr marL="68580" marR="68580" marT="34290" marB="34290"/>
                </a:tc>
                <a:tc>
                  <a:txBody>
                    <a:bodyPr/>
                    <a:lstStyle/>
                    <a:p>
                      <a:pPr algn="ctr" fontAlgn="b"/>
                      <a:r>
                        <a:rPr lang="en-US" sz="1100" b="1" kern="1200" dirty="0" smtClean="0">
                          <a:solidFill>
                            <a:srgbClr val="FF0000"/>
                          </a:solidFill>
                          <a:latin typeface="+mn-lt"/>
                          <a:ea typeface="+mn-ea"/>
                          <a:cs typeface="+mn-cs"/>
                        </a:rPr>
                        <a:t>0.591</a:t>
                      </a:r>
                      <a:endParaRPr lang="en-US" sz="1100" b="1" kern="1200" dirty="0">
                        <a:solidFill>
                          <a:srgbClr val="FF0000"/>
                        </a:solidFill>
                        <a:latin typeface="+mn-lt"/>
                        <a:ea typeface="+mn-ea"/>
                        <a:cs typeface="+mn-cs"/>
                      </a:endParaRPr>
                    </a:p>
                  </a:txBody>
                  <a:tcPr marL="7144" marR="7144" marT="7144" marB="0" anchor="b"/>
                </a:tc>
                <a:tc>
                  <a:txBody>
                    <a:bodyPr/>
                    <a:lstStyle/>
                    <a:p>
                      <a:pPr algn="ctr" fontAlgn="b"/>
                      <a:r>
                        <a:rPr lang="en-US" sz="1100" b="1" kern="1200" dirty="0" smtClean="0">
                          <a:solidFill>
                            <a:srgbClr val="FF0000"/>
                          </a:solidFill>
                          <a:latin typeface="+mn-lt"/>
                          <a:ea typeface="+mn-ea"/>
                          <a:cs typeface="+mn-cs"/>
                        </a:rPr>
                        <a:t>0.738</a:t>
                      </a:r>
                      <a:endParaRPr lang="en-US" sz="1100" b="1" kern="1200" dirty="0">
                        <a:solidFill>
                          <a:srgbClr val="FF0000"/>
                        </a:solidFill>
                        <a:latin typeface="+mn-lt"/>
                        <a:ea typeface="+mn-ea"/>
                        <a:cs typeface="+mn-cs"/>
                      </a:endParaRPr>
                    </a:p>
                  </a:txBody>
                  <a:tcPr marL="7144" marR="7144" marT="7144" marB="0" anchor="b"/>
                </a:tc>
                <a:tc>
                  <a:txBody>
                    <a:bodyPr/>
                    <a:lstStyle/>
                    <a:p>
                      <a:pPr algn="ctr" fontAlgn="b"/>
                      <a:r>
                        <a:rPr lang="en-US" sz="1100" b="1" kern="1200" dirty="0" smtClean="0">
                          <a:solidFill>
                            <a:srgbClr val="FF0000"/>
                          </a:solidFill>
                          <a:latin typeface="+mn-lt"/>
                          <a:ea typeface="+mn-ea"/>
                          <a:cs typeface="+mn-cs"/>
                        </a:rPr>
                        <a:t>0.656</a:t>
                      </a:r>
                      <a:endParaRPr lang="en-US" sz="1100" b="1" kern="1200" dirty="0">
                        <a:solidFill>
                          <a:srgbClr val="FF0000"/>
                        </a:solidFill>
                        <a:latin typeface="+mn-lt"/>
                        <a:ea typeface="+mn-ea"/>
                        <a:cs typeface="+mn-cs"/>
                      </a:endParaRPr>
                    </a:p>
                  </a:txBody>
                  <a:tcPr marL="7144" marR="7144" marT="7144" marB="0" anchor="b">
                    <a:lnR w="12700" cap="flat" cmpd="sng" algn="ctr">
                      <a:solidFill>
                        <a:schemeClr val="tx1"/>
                      </a:solidFill>
                      <a:prstDash val="solid"/>
                      <a:round/>
                      <a:headEnd type="none" w="med" len="med"/>
                      <a:tailEnd type="none" w="med" len="med"/>
                    </a:lnR>
                  </a:tcPr>
                </a:tc>
                <a:tc>
                  <a:txBody>
                    <a:bodyPr/>
                    <a:lstStyle/>
                    <a:p>
                      <a:pPr algn="ctr"/>
                      <a:r>
                        <a:rPr lang="en-US" sz="1100" b="0" dirty="0" smtClean="0">
                          <a:solidFill>
                            <a:schemeClr val="tx1"/>
                          </a:solidFill>
                        </a:rPr>
                        <a:t>0.579</a:t>
                      </a:r>
                      <a:endParaRPr lang="en-US" sz="11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tcPr>
                </a:tc>
                <a:tc>
                  <a:txBody>
                    <a:bodyPr/>
                    <a:lstStyle/>
                    <a:p>
                      <a:pPr algn="ctr"/>
                      <a:r>
                        <a:rPr lang="en-US" sz="1100" b="0" dirty="0" smtClean="0">
                          <a:solidFill>
                            <a:schemeClr val="tx1"/>
                          </a:solidFill>
                        </a:rPr>
                        <a:t>0.604</a:t>
                      </a:r>
                      <a:endParaRPr lang="en-US" sz="1100" b="0" dirty="0">
                        <a:solidFill>
                          <a:schemeClr val="tx1"/>
                        </a:solidFill>
                      </a:endParaRPr>
                    </a:p>
                  </a:txBody>
                  <a:tcPr marL="68580" marR="68580" marT="34290" marB="34290"/>
                </a:tc>
                <a:tc>
                  <a:txBody>
                    <a:bodyPr/>
                    <a:lstStyle/>
                    <a:p>
                      <a:pPr algn="ctr"/>
                      <a:r>
                        <a:rPr lang="en-US" sz="1100" b="0" dirty="0" smtClean="0">
                          <a:solidFill>
                            <a:schemeClr val="tx1"/>
                          </a:solidFill>
                        </a:rPr>
                        <a:t>0.591</a:t>
                      </a:r>
                      <a:endParaRPr lang="en-US" sz="1100" b="0" dirty="0">
                        <a:solidFill>
                          <a:schemeClr val="tx1"/>
                        </a:solidFill>
                      </a:endParaRPr>
                    </a:p>
                  </a:txBody>
                  <a:tcPr marL="68580" marR="68580" marT="34290" marB="34290">
                    <a:lnR w="12700" cap="flat" cmpd="sng" algn="ctr">
                      <a:solidFill>
                        <a:schemeClr val="tx1"/>
                      </a:solidFill>
                      <a:prstDash val="solid"/>
                      <a:round/>
                      <a:headEnd type="none" w="med" len="med"/>
                      <a:tailEnd type="none" w="med" len="med"/>
                    </a:lnR>
                  </a:tcPr>
                </a:tc>
                <a:tc>
                  <a:txBody>
                    <a:bodyPr/>
                    <a:lstStyle/>
                    <a:p>
                      <a:pPr algn="ctr"/>
                      <a:r>
                        <a:rPr lang="en-US" sz="1100" b="0" dirty="0" smtClean="0">
                          <a:solidFill>
                            <a:schemeClr val="tx1"/>
                          </a:solidFill>
                        </a:rPr>
                        <a:t>0.285</a:t>
                      </a:r>
                      <a:endParaRPr lang="en-US" sz="11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tcPr>
                </a:tc>
                <a:tc>
                  <a:txBody>
                    <a:bodyPr/>
                    <a:lstStyle/>
                    <a:p>
                      <a:pPr algn="ctr"/>
                      <a:r>
                        <a:rPr lang="en-US" sz="1100" b="0" dirty="0" smtClean="0">
                          <a:solidFill>
                            <a:schemeClr val="tx1"/>
                          </a:solidFill>
                        </a:rPr>
                        <a:t>0.050</a:t>
                      </a:r>
                      <a:endParaRPr lang="en-US" sz="1100" b="0" dirty="0">
                        <a:solidFill>
                          <a:schemeClr val="tx1"/>
                        </a:solidFill>
                      </a:endParaRPr>
                    </a:p>
                  </a:txBody>
                  <a:tcPr marL="68580" marR="68580" marT="34290" marB="34290"/>
                </a:tc>
                <a:tc>
                  <a:txBody>
                    <a:bodyPr/>
                    <a:lstStyle/>
                    <a:p>
                      <a:pPr algn="ctr"/>
                      <a:r>
                        <a:rPr lang="en-US" sz="1100" b="0" dirty="0" smtClean="0">
                          <a:solidFill>
                            <a:schemeClr val="tx1"/>
                          </a:solidFill>
                        </a:rPr>
                        <a:t>0.084</a:t>
                      </a:r>
                      <a:endParaRPr lang="en-US" sz="1100" b="0" dirty="0">
                        <a:solidFill>
                          <a:schemeClr val="tx1"/>
                        </a:solidFill>
                      </a:endParaRPr>
                    </a:p>
                  </a:txBody>
                  <a:tcPr marL="68580" marR="68580" marT="34290" marB="34290"/>
                </a:tc>
                <a:extLst>
                  <a:ext uri="{0D108BD9-81ED-4DB2-BD59-A6C34878D82A}">
                    <a16:rowId xmlns:a16="http://schemas.microsoft.com/office/drawing/2014/main" xmlns="" val="4028943318"/>
                  </a:ext>
                </a:extLst>
              </a:tr>
              <a:tr h="228600">
                <a:tc>
                  <a:txBody>
                    <a:bodyPr/>
                    <a:lstStyle/>
                    <a:p>
                      <a:r>
                        <a:rPr lang="en-US" sz="1100" b="1" dirty="0" smtClean="0">
                          <a:solidFill>
                            <a:srgbClr val="FF0000"/>
                          </a:solidFill>
                        </a:rPr>
                        <a:t>Cleanup</a:t>
                      </a:r>
                      <a:endParaRPr lang="en-US" sz="1100" b="1" dirty="0">
                        <a:solidFill>
                          <a:srgbClr val="FF0000"/>
                        </a:solidFill>
                      </a:endParaRPr>
                    </a:p>
                  </a:txBody>
                  <a:tcPr marL="68580" marR="68580" marT="34290" marB="34290"/>
                </a:tc>
                <a:tc>
                  <a:txBody>
                    <a:bodyPr/>
                    <a:lstStyle/>
                    <a:p>
                      <a:pPr algn="ctr" fontAlgn="b"/>
                      <a:r>
                        <a:rPr lang="en-US" sz="1100" b="0" kern="1200" dirty="0" smtClean="0">
                          <a:solidFill>
                            <a:schemeClr val="tx1"/>
                          </a:solidFill>
                          <a:latin typeface="+mn-lt"/>
                          <a:ea typeface="+mn-ea"/>
                          <a:cs typeface="+mn-cs"/>
                        </a:rPr>
                        <a:t>0.414</a:t>
                      </a:r>
                      <a:endParaRPr lang="en-US" sz="1100" b="0" kern="1200" dirty="0">
                        <a:solidFill>
                          <a:schemeClr val="tx1"/>
                        </a:solidFill>
                        <a:latin typeface="+mn-lt"/>
                        <a:ea typeface="+mn-ea"/>
                        <a:cs typeface="+mn-cs"/>
                      </a:endParaRPr>
                    </a:p>
                  </a:txBody>
                  <a:tcPr marL="7144" marR="7144" marT="7144" marB="0" anchor="b"/>
                </a:tc>
                <a:tc>
                  <a:txBody>
                    <a:bodyPr/>
                    <a:lstStyle/>
                    <a:p>
                      <a:pPr algn="ctr" fontAlgn="b"/>
                      <a:r>
                        <a:rPr lang="en-US" sz="1100" b="1" kern="1200" dirty="0" smtClean="0">
                          <a:solidFill>
                            <a:srgbClr val="FF0000"/>
                          </a:solidFill>
                          <a:latin typeface="+mn-lt"/>
                          <a:ea typeface="+mn-ea"/>
                          <a:cs typeface="+mn-cs"/>
                        </a:rPr>
                        <a:t>0.331</a:t>
                      </a:r>
                      <a:endParaRPr lang="en-US" sz="1100" b="1" kern="1200" dirty="0">
                        <a:solidFill>
                          <a:srgbClr val="FF0000"/>
                        </a:solidFill>
                        <a:latin typeface="+mn-lt"/>
                        <a:ea typeface="+mn-ea"/>
                        <a:cs typeface="+mn-cs"/>
                      </a:endParaRPr>
                    </a:p>
                  </a:txBody>
                  <a:tcPr marL="7144" marR="7144" marT="7144" marB="0" anchor="b"/>
                </a:tc>
                <a:tc>
                  <a:txBody>
                    <a:bodyPr/>
                    <a:lstStyle/>
                    <a:p>
                      <a:pPr algn="ctr" fontAlgn="b"/>
                      <a:r>
                        <a:rPr lang="en-US" sz="1100" b="1" kern="1200" dirty="0" smtClean="0">
                          <a:solidFill>
                            <a:srgbClr val="FF0000"/>
                          </a:solidFill>
                          <a:latin typeface="+mn-lt"/>
                          <a:ea typeface="+mn-ea"/>
                          <a:cs typeface="+mn-cs"/>
                        </a:rPr>
                        <a:t>0.368</a:t>
                      </a:r>
                      <a:endParaRPr lang="en-US" sz="1100" b="1" kern="1200" dirty="0">
                        <a:solidFill>
                          <a:srgbClr val="FF0000"/>
                        </a:solidFill>
                        <a:latin typeface="+mn-lt"/>
                        <a:ea typeface="+mn-ea"/>
                        <a:cs typeface="+mn-cs"/>
                      </a:endParaRPr>
                    </a:p>
                  </a:txBody>
                  <a:tcPr marL="7144" marR="7144" marT="7144" marB="0" anchor="b">
                    <a:lnR w="12700" cap="flat" cmpd="sng" algn="ctr">
                      <a:solidFill>
                        <a:schemeClr val="tx1"/>
                      </a:solidFill>
                      <a:prstDash val="solid"/>
                      <a:round/>
                      <a:headEnd type="none" w="med" len="med"/>
                      <a:tailEnd type="none" w="med" len="med"/>
                    </a:lnR>
                  </a:tcPr>
                </a:tc>
                <a:tc>
                  <a:txBody>
                    <a:bodyPr/>
                    <a:lstStyle/>
                    <a:p>
                      <a:pPr algn="ctr"/>
                      <a:r>
                        <a:rPr lang="en-US" sz="1100" b="1" kern="1200" dirty="0" smtClean="0">
                          <a:solidFill>
                            <a:srgbClr val="FF0000"/>
                          </a:solidFill>
                          <a:latin typeface="+mn-lt"/>
                          <a:ea typeface="+mn-ea"/>
                          <a:cs typeface="+mn-cs"/>
                        </a:rPr>
                        <a:t>0.428</a:t>
                      </a:r>
                      <a:endParaRPr lang="en-US" sz="1100" b="1" kern="1200" dirty="0">
                        <a:solidFill>
                          <a:srgbClr val="FF0000"/>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tcPr>
                </a:tc>
                <a:tc>
                  <a:txBody>
                    <a:bodyPr/>
                    <a:lstStyle/>
                    <a:p>
                      <a:pPr algn="ctr"/>
                      <a:r>
                        <a:rPr lang="en-US" sz="1100" b="0" dirty="0" smtClean="0">
                          <a:solidFill>
                            <a:schemeClr val="tx1"/>
                          </a:solidFill>
                        </a:rPr>
                        <a:t>0.223</a:t>
                      </a:r>
                      <a:endParaRPr lang="en-US" sz="1100" b="0" dirty="0">
                        <a:solidFill>
                          <a:schemeClr val="tx1"/>
                        </a:solidFill>
                      </a:endParaRPr>
                    </a:p>
                  </a:txBody>
                  <a:tcPr marL="68580" marR="68580" marT="34290" marB="34290"/>
                </a:tc>
                <a:tc>
                  <a:txBody>
                    <a:bodyPr/>
                    <a:lstStyle/>
                    <a:p>
                      <a:pPr algn="ctr"/>
                      <a:r>
                        <a:rPr lang="en-US" sz="1100" b="0" dirty="0" smtClean="0">
                          <a:solidFill>
                            <a:schemeClr val="tx1"/>
                          </a:solidFill>
                        </a:rPr>
                        <a:t>0.293</a:t>
                      </a:r>
                      <a:endParaRPr lang="en-US" sz="1100" b="0" dirty="0">
                        <a:solidFill>
                          <a:schemeClr val="tx1"/>
                        </a:solidFill>
                      </a:endParaRPr>
                    </a:p>
                  </a:txBody>
                  <a:tcPr marL="68580" marR="68580" marT="34290" marB="34290">
                    <a:lnR w="12700" cap="flat" cmpd="sng" algn="ctr">
                      <a:solidFill>
                        <a:schemeClr val="tx1"/>
                      </a:solidFill>
                      <a:prstDash val="solid"/>
                      <a:round/>
                      <a:headEnd type="none" w="med" len="med"/>
                      <a:tailEnd type="none" w="med" len="med"/>
                    </a:lnR>
                  </a:tcPr>
                </a:tc>
                <a:tc>
                  <a:txBody>
                    <a:bodyPr/>
                    <a:lstStyle/>
                    <a:p>
                      <a:pPr algn="ctr"/>
                      <a:r>
                        <a:rPr lang="en-US" sz="1100" b="0" dirty="0" smtClean="0">
                          <a:solidFill>
                            <a:schemeClr val="tx1"/>
                          </a:solidFill>
                        </a:rPr>
                        <a:t>-</a:t>
                      </a:r>
                      <a:endParaRPr lang="en-US" sz="11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tcPr>
                </a:tc>
                <a:tc>
                  <a:txBody>
                    <a:bodyPr/>
                    <a:lstStyle/>
                    <a:p>
                      <a:pPr algn="ctr"/>
                      <a:r>
                        <a:rPr lang="en-US" sz="1100" b="0" dirty="0" smtClean="0">
                          <a:solidFill>
                            <a:schemeClr val="tx1"/>
                          </a:solidFill>
                        </a:rPr>
                        <a:t>0.118</a:t>
                      </a:r>
                      <a:endParaRPr lang="en-US" sz="1100" b="0" dirty="0">
                        <a:solidFill>
                          <a:schemeClr val="tx1"/>
                        </a:solidFill>
                      </a:endParaRPr>
                    </a:p>
                  </a:txBody>
                  <a:tcPr marL="68580" marR="68580" marT="34290" marB="34290"/>
                </a:tc>
                <a:tc>
                  <a:txBody>
                    <a:bodyPr/>
                    <a:lstStyle/>
                    <a:p>
                      <a:pPr algn="ctr"/>
                      <a:r>
                        <a:rPr lang="en-US" sz="1100" b="0" dirty="0" smtClean="0">
                          <a:solidFill>
                            <a:schemeClr val="tx1"/>
                          </a:solidFill>
                        </a:rPr>
                        <a:t>-</a:t>
                      </a:r>
                      <a:endParaRPr lang="en-US" sz="1100" b="0" dirty="0">
                        <a:solidFill>
                          <a:schemeClr val="tx1"/>
                        </a:solidFill>
                      </a:endParaRPr>
                    </a:p>
                  </a:txBody>
                  <a:tcPr marL="68580" marR="68580" marT="34290" marB="34290"/>
                </a:tc>
                <a:extLst>
                  <a:ext uri="{0D108BD9-81ED-4DB2-BD59-A6C34878D82A}">
                    <a16:rowId xmlns:a16="http://schemas.microsoft.com/office/drawing/2014/main" xmlns="" val="1439441423"/>
                  </a:ext>
                </a:extLst>
              </a:tr>
              <a:tr h="228600">
                <a:tc>
                  <a:txBody>
                    <a:bodyPr/>
                    <a:lstStyle/>
                    <a:p>
                      <a:r>
                        <a:rPr lang="en-US" sz="1100" b="1" dirty="0" smtClean="0">
                          <a:solidFill>
                            <a:srgbClr val="FF0000"/>
                          </a:solidFill>
                        </a:rPr>
                        <a:t>Sandwich Time</a:t>
                      </a:r>
                      <a:endParaRPr lang="en-US" sz="1100" b="1" dirty="0">
                        <a:solidFill>
                          <a:srgbClr val="FF0000"/>
                        </a:solidFill>
                      </a:endParaRPr>
                    </a:p>
                  </a:txBody>
                  <a:tcPr marL="68580" marR="68580" marT="34290" marB="34290">
                    <a:lnB w="12700" cap="flat" cmpd="sng" algn="ctr">
                      <a:solidFill>
                        <a:schemeClr val="tx1"/>
                      </a:solidFill>
                      <a:prstDash val="solid"/>
                      <a:round/>
                      <a:headEnd type="none" w="med" len="med"/>
                      <a:tailEnd type="none" w="med" len="med"/>
                    </a:lnB>
                  </a:tcPr>
                </a:tc>
                <a:tc>
                  <a:txBody>
                    <a:bodyPr/>
                    <a:lstStyle/>
                    <a:p>
                      <a:pPr algn="ctr" fontAlgn="b"/>
                      <a:r>
                        <a:rPr lang="en-US" sz="1100" b="1" kern="1200" dirty="0" smtClean="0">
                          <a:solidFill>
                            <a:srgbClr val="FF0000"/>
                          </a:solidFill>
                          <a:latin typeface="+mn-lt"/>
                          <a:ea typeface="+mn-ea"/>
                          <a:cs typeface="+mn-cs"/>
                        </a:rPr>
                        <a:t>0.769</a:t>
                      </a:r>
                      <a:endParaRPr lang="en-US" sz="1100" b="1" kern="1200" dirty="0">
                        <a:solidFill>
                          <a:srgbClr val="FF0000"/>
                        </a:solidFill>
                        <a:latin typeface="+mn-lt"/>
                        <a:ea typeface="+mn-ea"/>
                        <a:cs typeface="+mn-cs"/>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ctr" fontAlgn="b"/>
                      <a:r>
                        <a:rPr lang="en-US" sz="1100" b="0" kern="1200" dirty="0" smtClean="0">
                          <a:solidFill>
                            <a:schemeClr val="tx1"/>
                          </a:solidFill>
                          <a:latin typeface="+mn-lt"/>
                          <a:ea typeface="+mn-ea"/>
                          <a:cs typeface="+mn-cs"/>
                        </a:rPr>
                        <a:t>0.533</a:t>
                      </a:r>
                      <a:endParaRPr lang="en-US" sz="1100" b="0" kern="1200" dirty="0">
                        <a:solidFill>
                          <a:schemeClr val="tx1"/>
                        </a:solidFill>
                        <a:latin typeface="+mn-lt"/>
                        <a:ea typeface="+mn-ea"/>
                        <a:cs typeface="+mn-cs"/>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ctr" fontAlgn="b"/>
                      <a:r>
                        <a:rPr lang="en-US" sz="1100" b="1" kern="1200" dirty="0" smtClean="0">
                          <a:solidFill>
                            <a:srgbClr val="FF0000"/>
                          </a:solidFill>
                          <a:latin typeface="+mn-lt"/>
                          <a:ea typeface="+mn-ea"/>
                          <a:cs typeface="+mn-cs"/>
                        </a:rPr>
                        <a:t>0.630</a:t>
                      </a:r>
                      <a:endParaRPr lang="en-US" sz="1100" b="1" kern="1200" dirty="0">
                        <a:solidFill>
                          <a:srgbClr val="FF0000"/>
                        </a:solidFill>
                        <a:latin typeface="+mn-lt"/>
                        <a:ea typeface="+mn-ea"/>
                        <a:cs typeface="+mn-cs"/>
                      </a:endParaRPr>
                    </a:p>
                  </a:txBody>
                  <a:tcPr marL="7144" marR="7144" marT="7144"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100" b="0" dirty="0" smtClean="0">
                          <a:solidFill>
                            <a:schemeClr val="tx1"/>
                          </a:solidFill>
                        </a:rPr>
                        <a:t>0.554</a:t>
                      </a:r>
                      <a:endParaRPr lang="en-US" sz="11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100" b="1" kern="1200" dirty="0" smtClean="0">
                          <a:solidFill>
                            <a:srgbClr val="FF0000"/>
                          </a:solidFill>
                          <a:latin typeface="+mn-lt"/>
                          <a:ea typeface="+mn-ea"/>
                          <a:cs typeface="+mn-cs"/>
                        </a:rPr>
                        <a:t>0.650</a:t>
                      </a:r>
                      <a:endParaRPr lang="en-US" sz="1100" b="1" kern="1200" dirty="0">
                        <a:solidFill>
                          <a:srgbClr val="FF0000"/>
                        </a:solidFill>
                        <a:latin typeface="+mn-lt"/>
                        <a:ea typeface="+mn-ea"/>
                        <a:cs typeface="+mn-cs"/>
                      </a:endParaRPr>
                    </a:p>
                  </a:txBody>
                  <a:tcPr marL="68580" marR="68580" marT="34290" marB="34290">
                    <a:lnB w="12700" cap="flat" cmpd="sng" algn="ctr">
                      <a:solidFill>
                        <a:schemeClr val="tx1"/>
                      </a:solidFill>
                      <a:prstDash val="solid"/>
                      <a:round/>
                      <a:headEnd type="none" w="med" len="med"/>
                      <a:tailEnd type="none" w="med" len="med"/>
                    </a:lnB>
                  </a:tcPr>
                </a:tc>
                <a:tc>
                  <a:txBody>
                    <a:bodyPr/>
                    <a:lstStyle/>
                    <a:p>
                      <a:pPr algn="ctr"/>
                      <a:r>
                        <a:rPr lang="en-US" sz="1100" b="0" dirty="0" smtClean="0">
                          <a:solidFill>
                            <a:schemeClr val="tx1"/>
                          </a:solidFill>
                        </a:rPr>
                        <a:t>0.598</a:t>
                      </a:r>
                      <a:endParaRPr lang="en-US" sz="1100" b="0" dirty="0">
                        <a:solidFill>
                          <a:schemeClr val="tx1"/>
                        </a:solidFill>
                      </a:endParaRPr>
                    </a:p>
                  </a:txBody>
                  <a:tcPr marL="68580" marR="68580" marT="34290" marB="3429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100" b="0" dirty="0" smtClean="0">
                          <a:solidFill>
                            <a:schemeClr val="tx1"/>
                          </a:solidFill>
                        </a:rPr>
                        <a:t>0.377</a:t>
                      </a:r>
                      <a:endParaRPr lang="en-US" sz="11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100" b="0" dirty="0" smtClean="0">
                          <a:solidFill>
                            <a:schemeClr val="tx1"/>
                          </a:solidFill>
                        </a:rPr>
                        <a:t>0.054</a:t>
                      </a:r>
                      <a:endParaRPr lang="en-US" sz="1100" b="0" dirty="0">
                        <a:solidFill>
                          <a:schemeClr val="tx1"/>
                        </a:solidFill>
                      </a:endParaRPr>
                    </a:p>
                  </a:txBody>
                  <a:tcPr marL="68580" marR="68580" marT="34290" marB="34290">
                    <a:lnB w="12700" cap="flat" cmpd="sng" algn="ctr">
                      <a:solidFill>
                        <a:schemeClr val="tx1"/>
                      </a:solidFill>
                      <a:prstDash val="solid"/>
                      <a:round/>
                      <a:headEnd type="none" w="med" len="med"/>
                      <a:tailEnd type="none" w="med" len="med"/>
                    </a:lnB>
                  </a:tcPr>
                </a:tc>
                <a:tc>
                  <a:txBody>
                    <a:bodyPr/>
                    <a:lstStyle/>
                    <a:p>
                      <a:pPr algn="ctr"/>
                      <a:r>
                        <a:rPr lang="en-US" sz="1100" b="0" dirty="0" smtClean="0">
                          <a:solidFill>
                            <a:schemeClr val="tx1"/>
                          </a:solidFill>
                        </a:rPr>
                        <a:t>0.095</a:t>
                      </a:r>
                      <a:endParaRPr lang="en-US" sz="1100" b="0" dirty="0">
                        <a:solidFill>
                          <a:schemeClr val="tx1"/>
                        </a:solidFill>
                      </a:endParaRPr>
                    </a:p>
                  </a:txBody>
                  <a:tcPr marL="68580" marR="68580" marT="34290" marB="3429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628129423"/>
                  </a:ext>
                </a:extLst>
              </a:tr>
              <a:tr h="228600">
                <a:tc>
                  <a:txBody>
                    <a:bodyPr/>
                    <a:lstStyle/>
                    <a:p>
                      <a:r>
                        <a:rPr lang="en-US" sz="1100" b="1" dirty="0" smtClean="0"/>
                        <a:t>Weighted</a:t>
                      </a:r>
                      <a:r>
                        <a:rPr lang="en-US" sz="1100" b="1" baseline="0" dirty="0" smtClean="0"/>
                        <a:t> F</a:t>
                      </a:r>
                      <a:r>
                        <a:rPr lang="en-US" sz="1100" b="1" baseline="-25000" dirty="0" smtClean="0"/>
                        <a:t>1</a:t>
                      </a:r>
                      <a:endParaRPr lang="en-US" sz="1100" b="1" baseline="-25000" dirty="0"/>
                    </a:p>
                  </a:txBody>
                  <a:tcPr marL="68580" marR="68580" marT="34290" marB="34290">
                    <a:lnT w="12700" cap="flat" cmpd="sng" algn="ctr">
                      <a:solidFill>
                        <a:schemeClr val="tx1"/>
                      </a:solidFill>
                      <a:prstDash val="solid"/>
                      <a:round/>
                      <a:headEnd type="none" w="med" len="med"/>
                      <a:tailEnd type="none" w="med" len="med"/>
                    </a:lnT>
                  </a:tcPr>
                </a:tc>
                <a:tc>
                  <a:txBody>
                    <a:bodyPr/>
                    <a:lstStyle/>
                    <a:p>
                      <a:pPr algn="ctr" fontAlgn="b"/>
                      <a:endParaRPr lang="en-US" sz="1100" kern="1200" dirty="0">
                        <a:solidFill>
                          <a:schemeClr val="tx1"/>
                        </a:solidFill>
                        <a:latin typeface="+mn-lt"/>
                        <a:ea typeface="+mn-ea"/>
                        <a:cs typeface="+mn-cs"/>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algn="ctr" fontAlgn="b"/>
                      <a:endParaRPr lang="en-US" sz="1100" b="1" kern="1200" dirty="0">
                        <a:solidFill>
                          <a:srgbClr val="FF0000"/>
                        </a:solidFill>
                        <a:latin typeface="+mn-lt"/>
                        <a:ea typeface="+mn-ea"/>
                        <a:cs typeface="+mn-cs"/>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algn="ctr" fontAlgn="b"/>
                      <a:r>
                        <a:rPr lang="en-US" sz="1100" b="1" kern="1200" dirty="0" smtClean="0">
                          <a:solidFill>
                            <a:srgbClr val="FF0000"/>
                          </a:solidFill>
                          <a:latin typeface="+mn-lt"/>
                          <a:ea typeface="+mn-ea"/>
                          <a:cs typeface="+mn-cs"/>
                        </a:rPr>
                        <a:t>0.516</a:t>
                      </a:r>
                      <a:endParaRPr lang="en-US" sz="1100" b="1" kern="1200" dirty="0">
                        <a:solidFill>
                          <a:srgbClr val="FF0000"/>
                        </a:solidFill>
                        <a:latin typeface="+mn-lt"/>
                        <a:ea typeface="+mn-ea"/>
                        <a:cs typeface="+mn-cs"/>
                      </a:endParaRPr>
                    </a:p>
                  </a:txBody>
                  <a:tcPr marL="7144" marR="7144" marT="7144"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endParaRPr lang="en-US" sz="1100" dirty="0"/>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endParaRPr lang="en-US" sz="1100" dirty="0"/>
                    </a:p>
                  </a:txBody>
                  <a:tcPr marL="68580" marR="68580" marT="34290" marB="34290">
                    <a:lnT w="12700" cap="flat" cmpd="sng" algn="ctr">
                      <a:solidFill>
                        <a:schemeClr val="tx1"/>
                      </a:solidFill>
                      <a:prstDash val="solid"/>
                      <a:round/>
                      <a:headEnd type="none" w="med" len="med"/>
                      <a:tailEnd type="none" w="med" len="med"/>
                    </a:lnT>
                  </a:tcPr>
                </a:tc>
                <a:tc>
                  <a:txBody>
                    <a:bodyPr/>
                    <a:lstStyle/>
                    <a:p>
                      <a:pPr algn="ctr"/>
                      <a:r>
                        <a:rPr lang="en-US" sz="1100" dirty="0" smtClean="0"/>
                        <a:t>0.456</a:t>
                      </a:r>
                      <a:endParaRPr lang="en-US" sz="1100" dirty="0"/>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endParaRPr lang="en-US" sz="1100" b="1" dirty="0">
                        <a:solidFill>
                          <a:srgbClr val="FF0000"/>
                        </a:solidFill>
                      </a:endParaRP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endParaRPr lang="en-US" sz="1100" dirty="0"/>
                    </a:p>
                  </a:txBody>
                  <a:tcPr marL="68580" marR="68580" marT="34290" marB="34290">
                    <a:lnT w="12700" cap="flat" cmpd="sng" algn="ctr">
                      <a:solidFill>
                        <a:schemeClr val="tx1"/>
                      </a:solidFill>
                      <a:prstDash val="solid"/>
                      <a:round/>
                      <a:headEnd type="none" w="med" len="med"/>
                      <a:tailEnd type="none" w="med" len="med"/>
                    </a:lnT>
                  </a:tcPr>
                </a:tc>
                <a:tc>
                  <a:txBody>
                    <a:bodyPr/>
                    <a:lstStyle/>
                    <a:p>
                      <a:pPr algn="ctr"/>
                      <a:r>
                        <a:rPr lang="en-US" sz="1100" dirty="0" smtClean="0"/>
                        <a:t>-</a:t>
                      </a:r>
                      <a:endParaRPr lang="en-US" sz="1100" dirty="0"/>
                    </a:p>
                  </a:txBody>
                  <a:tcPr marL="68580" marR="68580" marT="34290" marB="3429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2491001689"/>
                  </a:ext>
                </a:extLst>
              </a:tr>
            </a:tbl>
          </a:graphicData>
        </a:graphic>
      </p:graphicFrame>
      <p:graphicFrame>
        <p:nvGraphicFramePr>
          <p:cNvPr id="6" name="表格 5"/>
          <p:cNvGraphicFramePr>
            <a:graphicFrameLocks noGrp="1"/>
          </p:cNvGraphicFramePr>
          <p:nvPr>
            <p:extLst/>
          </p:nvPr>
        </p:nvGraphicFramePr>
        <p:xfrm>
          <a:off x="1719944" y="4960374"/>
          <a:ext cx="2634343" cy="640080"/>
        </p:xfrm>
        <a:graphic>
          <a:graphicData uri="http://schemas.openxmlformats.org/drawingml/2006/table">
            <a:tbl>
              <a:tblPr firstRow="1">
                <a:tableStyleId>{9D7B26C5-4107-4FEC-AEDC-1716B250A1EF}</a:tableStyleId>
              </a:tblPr>
              <a:tblGrid>
                <a:gridCol w="653143">
                  <a:extLst>
                    <a:ext uri="{9D8B030D-6E8A-4147-A177-3AD203B41FA5}">
                      <a16:colId xmlns:a16="http://schemas.microsoft.com/office/drawing/2014/main" xmlns="" val="382276060"/>
                    </a:ext>
                  </a:extLst>
                </a:gridCol>
                <a:gridCol w="696686">
                  <a:extLst>
                    <a:ext uri="{9D8B030D-6E8A-4147-A177-3AD203B41FA5}">
                      <a16:colId xmlns:a16="http://schemas.microsoft.com/office/drawing/2014/main" xmlns="" val="2456669985"/>
                    </a:ext>
                  </a:extLst>
                </a:gridCol>
                <a:gridCol w="718457">
                  <a:extLst>
                    <a:ext uri="{9D8B030D-6E8A-4147-A177-3AD203B41FA5}">
                      <a16:colId xmlns:a16="http://schemas.microsoft.com/office/drawing/2014/main" xmlns="" val="1217181113"/>
                    </a:ext>
                  </a:extLst>
                </a:gridCol>
                <a:gridCol w="566057">
                  <a:extLst>
                    <a:ext uri="{9D8B030D-6E8A-4147-A177-3AD203B41FA5}">
                      <a16:colId xmlns:a16="http://schemas.microsoft.com/office/drawing/2014/main" xmlns="" val="2583816150"/>
                    </a:ext>
                  </a:extLst>
                </a:gridCol>
              </a:tblGrid>
              <a:tr h="228600">
                <a:tc>
                  <a:txBody>
                    <a:bodyPr/>
                    <a:lstStyle/>
                    <a:p>
                      <a:pPr algn="ctr"/>
                      <a:endParaRPr lang="en-US" sz="1100" dirty="0"/>
                    </a:p>
                  </a:txBody>
                  <a:tcPr marL="68580" marR="68580" marT="34290" marB="34290"/>
                </a:tc>
                <a:tc>
                  <a:txBody>
                    <a:bodyPr/>
                    <a:lstStyle/>
                    <a:p>
                      <a:pPr algn="ctr"/>
                      <a:r>
                        <a:rPr lang="en-US" sz="1100" dirty="0" smtClean="0"/>
                        <a:t>S2S_GRU</a:t>
                      </a:r>
                      <a:endParaRPr lang="en-US" sz="1100" dirty="0"/>
                    </a:p>
                  </a:txBody>
                  <a:tcPr marL="68580" marR="68580" marT="34290" marB="34290"/>
                </a:tc>
                <a:tc>
                  <a:txBody>
                    <a:bodyPr/>
                    <a:lstStyle/>
                    <a:p>
                      <a:pPr algn="ctr"/>
                      <a:r>
                        <a:rPr lang="en-US" sz="1100" dirty="0" smtClean="0"/>
                        <a:t>S2S_LSTM</a:t>
                      </a:r>
                      <a:endParaRPr lang="en-US" sz="1100" dirty="0"/>
                    </a:p>
                  </a:txBody>
                  <a:tcPr marL="68580" marR="68580" marT="34290" marB="34290"/>
                </a:tc>
                <a:tc>
                  <a:txBody>
                    <a:bodyPr/>
                    <a:lstStyle/>
                    <a:p>
                      <a:pPr algn="ctr"/>
                      <a:r>
                        <a:rPr lang="en-US" sz="1100" dirty="0" smtClean="0"/>
                        <a:t>HMM</a:t>
                      </a:r>
                      <a:endParaRPr lang="en-US" sz="1100" dirty="0"/>
                    </a:p>
                  </a:txBody>
                  <a:tcPr marL="68580" marR="68580" marT="34290" marB="34290"/>
                </a:tc>
                <a:extLst>
                  <a:ext uri="{0D108BD9-81ED-4DB2-BD59-A6C34878D82A}">
                    <a16:rowId xmlns:a16="http://schemas.microsoft.com/office/drawing/2014/main" xmlns="" val="2560927560"/>
                  </a:ext>
                </a:extLst>
              </a:tr>
              <a:tr h="228600">
                <a:tc>
                  <a:txBody>
                    <a:bodyPr/>
                    <a:lstStyle/>
                    <a:p>
                      <a:pPr algn="ctr"/>
                      <a:r>
                        <a:rPr lang="en-US" sz="1100" dirty="0" smtClean="0"/>
                        <a:t>Accuracy</a:t>
                      </a:r>
                      <a:endParaRPr lang="en-US" sz="1100" dirty="0"/>
                    </a:p>
                  </a:txBody>
                  <a:tcPr marL="68580" marR="68580" marT="34290" marB="34290"/>
                </a:tc>
                <a:tc>
                  <a:txBody>
                    <a:bodyPr/>
                    <a:lstStyle/>
                    <a:p>
                      <a:pPr algn="ctr"/>
                      <a:r>
                        <a:rPr lang="en-US" sz="1100" b="1" dirty="0" smtClean="0">
                          <a:solidFill>
                            <a:srgbClr val="FF0000"/>
                          </a:solidFill>
                        </a:rPr>
                        <a:t>54.79%</a:t>
                      </a:r>
                      <a:endParaRPr lang="en-US" sz="1100" b="1" dirty="0">
                        <a:solidFill>
                          <a:srgbClr val="FF0000"/>
                        </a:solidFill>
                      </a:endParaRPr>
                    </a:p>
                  </a:txBody>
                  <a:tcPr marL="68580" marR="68580" marT="34290" marB="34290"/>
                </a:tc>
                <a:tc>
                  <a:txBody>
                    <a:bodyPr/>
                    <a:lstStyle/>
                    <a:p>
                      <a:pPr algn="ctr"/>
                      <a:r>
                        <a:rPr lang="en-US" sz="1100" dirty="0" smtClean="0"/>
                        <a:t>50.84%</a:t>
                      </a:r>
                      <a:endParaRPr lang="en-US" sz="1100" dirty="0"/>
                    </a:p>
                  </a:txBody>
                  <a:tcPr marL="68580" marR="68580" marT="34290" marB="34290"/>
                </a:tc>
                <a:tc>
                  <a:txBody>
                    <a:bodyPr/>
                    <a:lstStyle/>
                    <a:p>
                      <a:pPr algn="ctr"/>
                      <a:r>
                        <a:rPr lang="en-US" sz="1100" dirty="0" smtClean="0"/>
                        <a:t>34.35%</a:t>
                      </a:r>
                      <a:endParaRPr lang="en-US" sz="1100" dirty="0"/>
                    </a:p>
                  </a:txBody>
                  <a:tcPr marL="68580" marR="68580" marT="34290" marB="34290"/>
                </a:tc>
                <a:extLst>
                  <a:ext uri="{0D108BD9-81ED-4DB2-BD59-A6C34878D82A}">
                    <a16:rowId xmlns:a16="http://schemas.microsoft.com/office/drawing/2014/main" xmlns="" val="2774746191"/>
                  </a:ext>
                </a:extLst>
              </a:tr>
            </a:tbl>
          </a:graphicData>
        </a:graphic>
      </p:graphicFrame>
      <p:sp>
        <p:nvSpPr>
          <p:cNvPr id="7" name="文本框 6"/>
          <p:cNvSpPr txBox="1"/>
          <p:nvPr/>
        </p:nvSpPr>
        <p:spPr>
          <a:xfrm>
            <a:off x="6629401" y="5948258"/>
            <a:ext cx="2108719" cy="300082"/>
          </a:xfrm>
          <a:prstGeom prst="rect">
            <a:avLst/>
          </a:prstGeom>
          <a:noFill/>
        </p:spPr>
        <p:txBody>
          <a:bodyPr wrap="none" rtlCol="0">
            <a:spAutoFit/>
          </a:bodyPr>
          <a:lstStyle/>
          <a:p>
            <a:r>
              <a:rPr lang="en-US" sz="1350" b="1" dirty="0"/>
              <a:t>Table 10b. P/R/F</a:t>
            </a:r>
            <a:r>
              <a:rPr lang="en-US" sz="1350" b="1" baseline="-25000" dirty="0"/>
              <a:t>1</a:t>
            </a:r>
            <a:r>
              <a:rPr lang="en-US" sz="1350" b="1" dirty="0"/>
              <a:t> of TEST 3</a:t>
            </a:r>
          </a:p>
        </p:txBody>
      </p:sp>
      <p:sp>
        <p:nvSpPr>
          <p:cNvPr id="8" name="文本框 7"/>
          <p:cNvSpPr txBox="1"/>
          <p:nvPr/>
        </p:nvSpPr>
        <p:spPr>
          <a:xfrm>
            <a:off x="1901707" y="5873792"/>
            <a:ext cx="2270814" cy="300082"/>
          </a:xfrm>
          <a:prstGeom prst="rect">
            <a:avLst/>
          </a:prstGeom>
          <a:noFill/>
        </p:spPr>
        <p:txBody>
          <a:bodyPr wrap="none" rtlCol="0">
            <a:spAutoFit/>
          </a:bodyPr>
          <a:lstStyle/>
          <a:p>
            <a:r>
              <a:rPr lang="en-US" sz="1350" b="1" dirty="0"/>
              <a:t>Table 10a. Accuracy of TEST 3</a:t>
            </a:r>
          </a:p>
        </p:txBody>
      </p:sp>
    </p:spTree>
    <p:extLst>
      <p:ext uri="{BB962C8B-B14F-4D97-AF65-F5344CB8AC3E}">
        <p14:creationId xmlns:p14="http://schemas.microsoft.com/office/powerpoint/2010/main" val="300678141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2043113" y="1219200"/>
          <a:ext cx="3949700" cy="5257800"/>
        </p:xfrm>
        <a:graphic>
          <a:graphicData uri="http://schemas.openxmlformats.org/presentationml/2006/ole">
            <mc:AlternateContent xmlns:mc="http://schemas.openxmlformats.org/markup-compatibility/2006">
              <mc:Choice xmlns:v="urn:schemas-microsoft-com:vml" Requires="v">
                <p:oleObj spid="_x0000_s5134" name="Image" r:id="rId3" imgW="2130556" imgH="2752116" progId="Photoshop.Image.7">
                  <p:embed/>
                </p:oleObj>
              </mc:Choice>
              <mc:Fallback>
                <p:oleObj name="Image" r:id="rId3" imgW="2130556" imgH="2752116" progId="Photoshop.Image.7">
                  <p:embed/>
                  <p:pic>
                    <p:nvPicPr>
                      <p:cNvPr id="409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3113" y="1219200"/>
                        <a:ext cx="3949700" cy="525780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9" name="Text Box 3"/>
          <p:cNvSpPr txBox="1">
            <a:spLocks noChangeArrowheads="1"/>
          </p:cNvSpPr>
          <p:nvPr/>
        </p:nvSpPr>
        <p:spPr bwMode="auto">
          <a:xfrm>
            <a:off x="3489325" y="96838"/>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endParaRPr lang="en-US" sz="4400"/>
          </a:p>
        </p:txBody>
      </p:sp>
      <p:sp>
        <p:nvSpPr>
          <p:cNvPr id="4100" name="Text Box 4"/>
          <p:cNvSpPr txBox="1">
            <a:spLocks noChangeArrowheads="1"/>
          </p:cNvSpPr>
          <p:nvPr/>
        </p:nvSpPr>
        <p:spPr bwMode="auto">
          <a:xfrm>
            <a:off x="6537326" y="1622426"/>
            <a:ext cx="29051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pPr algn="l">
              <a:lnSpc>
                <a:spcPct val="80000"/>
              </a:lnSpc>
              <a:spcBef>
                <a:spcPct val="20000"/>
              </a:spcBef>
              <a:buFontTx/>
              <a:buChar char="•"/>
            </a:pPr>
            <a:endParaRPr lang="en-US">
              <a:solidFill>
                <a:schemeClr val="tx1"/>
              </a:solidFill>
            </a:endParaRPr>
          </a:p>
        </p:txBody>
      </p:sp>
      <p:sp>
        <p:nvSpPr>
          <p:cNvPr id="4101" name="Rectangle 5"/>
          <p:cNvSpPr>
            <a:spLocks noChangeArrowheads="1"/>
          </p:cNvSpPr>
          <p:nvPr/>
        </p:nvSpPr>
        <p:spPr bwMode="auto">
          <a:xfrm>
            <a:off x="6324600" y="1600201"/>
            <a:ext cx="4027488"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pPr algn="l">
              <a:spcBef>
                <a:spcPct val="20000"/>
              </a:spcBef>
            </a:pPr>
            <a:r>
              <a:rPr lang="en-US" altLang="zh-CN">
                <a:solidFill>
                  <a:schemeClr val="tx1"/>
                </a:solidFill>
                <a:ea typeface="SimSun" panose="02010600030101010101" pitchFamily="2" charset="-122"/>
              </a:rPr>
              <a:t>	</a:t>
            </a:r>
            <a:endParaRPr lang="en-US" altLang="zh-TW" b="1">
              <a:solidFill>
                <a:schemeClr val="tx1"/>
              </a:solidFill>
              <a:ea typeface="PMingLiU" panose="02020500000000000000" pitchFamily="18" charset="-120"/>
            </a:endParaRPr>
          </a:p>
        </p:txBody>
      </p:sp>
      <p:sp>
        <p:nvSpPr>
          <p:cNvPr id="4102" name="Rectangle 6"/>
          <p:cNvSpPr>
            <a:spLocks noChangeArrowheads="1"/>
          </p:cNvSpPr>
          <p:nvPr/>
        </p:nvSpPr>
        <p:spPr bwMode="auto">
          <a:xfrm>
            <a:off x="6477000" y="1371600"/>
            <a:ext cx="3657600" cy="272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pPr algn="l">
              <a:lnSpc>
                <a:spcPct val="80000"/>
              </a:lnSpc>
              <a:spcBef>
                <a:spcPct val="20000"/>
              </a:spcBef>
              <a:buFontTx/>
              <a:buChar char="•"/>
            </a:pPr>
            <a:r>
              <a:rPr lang="en-US" altLang="zh-CN" dirty="0">
                <a:solidFill>
                  <a:schemeClr val="tx1"/>
                </a:solidFill>
                <a:ea typeface="SimSun" panose="02010600030101010101" pitchFamily="2" charset="-122"/>
              </a:rPr>
              <a:t> </a:t>
            </a:r>
            <a:r>
              <a:rPr lang="en-US" altLang="zh-CN" sz="2000" dirty="0">
                <a:solidFill>
                  <a:srgbClr val="FF0000"/>
                </a:solidFill>
                <a:ea typeface="SimSun" panose="02010600030101010101" pitchFamily="2" charset="-122"/>
              </a:rPr>
              <a:t>Intelligence and Security Informatics (</a:t>
            </a:r>
            <a:r>
              <a:rPr lang="en-US" altLang="zh-CN" sz="2000" dirty="0" smtClean="0">
                <a:solidFill>
                  <a:srgbClr val="FF0000"/>
                </a:solidFill>
                <a:ea typeface="SimSun" panose="02010600030101010101" pitchFamily="2" charset="-122"/>
              </a:rPr>
              <a:t>ISI) </a:t>
            </a:r>
            <a:r>
              <a:rPr lang="en-US" altLang="zh-CN" sz="2000" dirty="0" smtClean="0">
                <a:solidFill>
                  <a:schemeClr val="tx1"/>
                </a:solidFill>
                <a:ea typeface="SimSun" panose="02010600030101010101" pitchFamily="2" charset="-122"/>
              </a:rPr>
              <a:t>(</a:t>
            </a:r>
            <a:r>
              <a:rPr lang="en-US" altLang="zh-CN" sz="2000" dirty="0">
                <a:solidFill>
                  <a:schemeClr val="tx1"/>
                </a:solidFill>
                <a:ea typeface="SimSun" panose="02010600030101010101" pitchFamily="2" charset="-122"/>
              </a:rPr>
              <a:t>Chen</a:t>
            </a:r>
            <a:r>
              <a:rPr lang="en-US" altLang="zh-CN" sz="2000" i="1" dirty="0">
                <a:solidFill>
                  <a:schemeClr val="tx1"/>
                </a:solidFill>
                <a:ea typeface="SimSun" panose="02010600030101010101" pitchFamily="2" charset="-122"/>
              </a:rPr>
              <a:t>, 2006</a:t>
            </a:r>
            <a:r>
              <a:rPr lang="en-US" altLang="zh-CN" sz="2000" dirty="0">
                <a:solidFill>
                  <a:schemeClr val="tx1"/>
                </a:solidFill>
                <a:ea typeface="SimSun" panose="02010600030101010101" pitchFamily="2" charset="-122"/>
              </a:rPr>
              <a:t>)</a:t>
            </a:r>
          </a:p>
          <a:p>
            <a:pPr algn="l">
              <a:lnSpc>
                <a:spcPct val="80000"/>
              </a:lnSpc>
              <a:spcBef>
                <a:spcPct val="20000"/>
              </a:spcBef>
              <a:buFontTx/>
              <a:buChar char="•"/>
            </a:pPr>
            <a:endParaRPr lang="en-US" altLang="zh-CN" sz="2000" dirty="0">
              <a:solidFill>
                <a:schemeClr val="tx1"/>
              </a:solidFill>
              <a:ea typeface="SimSun" panose="02010600030101010101" pitchFamily="2" charset="-122"/>
            </a:endParaRPr>
          </a:p>
          <a:p>
            <a:pPr algn="l">
              <a:lnSpc>
                <a:spcPct val="80000"/>
              </a:lnSpc>
              <a:spcBef>
                <a:spcPct val="20000"/>
              </a:spcBef>
              <a:buFontTx/>
              <a:buChar char="•"/>
            </a:pPr>
            <a:r>
              <a:rPr lang="en-US" altLang="zh-CN" sz="2000" dirty="0">
                <a:solidFill>
                  <a:schemeClr val="tx1"/>
                </a:solidFill>
                <a:ea typeface="SimSun" panose="02010600030101010101" pitchFamily="2" charset="-122"/>
              </a:rPr>
              <a:t> Data, text, and web mining</a:t>
            </a:r>
          </a:p>
          <a:p>
            <a:pPr algn="l">
              <a:lnSpc>
                <a:spcPct val="80000"/>
              </a:lnSpc>
              <a:spcBef>
                <a:spcPct val="20000"/>
              </a:spcBef>
              <a:buFontTx/>
              <a:buChar char="•"/>
            </a:pPr>
            <a:r>
              <a:rPr lang="en-US" altLang="zh-CN" sz="2000" dirty="0">
                <a:solidFill>
                  <a:schemeClr val="tx1"/>
                </a:solidFill>
                <a:ea typeface="SimSun" panose="02010600030101010101" pitchFamily="2" charset="-122"/>
              </a:rPr>
              <a:t> From COPLINK to Dark Web</a:t>
            </a:r>
          </a:p>
          <a:p>
            <a:pPr algn="l">
              <a:lnSpc>
                <a:spcPct val="80000"/>
              </a:lnSpc>
              <a:spcBef>
                <a:spcPct val="20000"/>
              </a:spcBef>
              <a:buFontTx/>
              <a:buChar char="•"/>
            </a:pPr>
            <a:endParaRPr lang="en-US" altLang="zh-CN" sz="2000" dirty="0">
              <a:solidFill>
                <a:schemeClr val="tx1"/>
              </a:solidFill>
              <a:ea typeface="SimSun" panose="02010600030101010101" pitchFamily="2" charset="-122"/>
            </a:endParaRPr>
          </a:p>
          <a:p>
            <a:pPr algn="l">
              <a:lnSpc>
                <a:spcPct val="80000"/>
              </a:lnSpc>
              <a:spcBef>
                <a:spcPct val="20000"/>
              </a:spcBef>
              <a:buFontTx/>
              <a:buChar char="•"/>
            </a:pPr>
            <a:r>
              <a:rPr lang="en-US" altLang="zh-CN" sz="2000" b="1" dirty="0">
                <a:solidFill>
                  <a:schemeClr val="tx1"/>
                </a:solidFill>
                <a:ea typeface="SimSun" panose="02010600030101010101" pitchFamily="2" charset="-122"/>
              </a:rPr>
              <a:t> IEEE ISI, EISIC, PAISI </a:t>
            </a:r>
            <a:r>
              <a:rPr lang="en-US" altLang="zh-CN" sz="2000" b="1" dirty="0">
                <a:solidFill>
                  <a:schemeClr val="tx1"/>
                </a:solidFill>
                <a:ea typeface="SimSun" panose="02010600030101010101" pitchFamily="2" charset="-122"/>
                <a:sym typeface="Wingdings"/>
              </a:rPr>
              <a:t> </a:t>
            </a:r>
            <a:r>
              <a:rPr lang="en-US" altLang="zh-CN" sz="2000" b="1" dirty="0" smtClean="0">
                <a:solidFill>
                  <a:schemeClr val="tx1"/>
                </a:solidFill>
                <a:ea typeface="SimSun" panose="02010600030101010101" pitchFamily="2" charset="-122"/>
                <a:sym typeface="Wingdings"/>
              </a:rPr>
              <a:t>4000</a:t>
            </a:r>
            <a:r>
              <a:rPr lang="en-US" altLang="zh-CN" sz="2000" b="1" dirty="0">
                <a:solidFill>
                  <a:schemeClr val="tx1"/>
                </a:solidFill>
                <a:ea typeface="SimSun" panose="02010600030101010101" pitchFamily="2" charset="-122"/>
                <a:sym typeface="Wingdings"/>
              </a:rPr>
              <a:t>+ scholars, since 2003</a:t>
            </a:r>
            <a:endParaRPr lang="en-US" altLang="zh-CN" sz="2000" b="1" dirty="0">
              <a:solidFill>
                <a:schemeClr val="tx1"/>
              </a:solidFill>
              <a:ea typeface="SimSun" panose="02010600030101010101" pitchFamily="2" charset="-122"/>
            </a:endParaRPr>
          </a:p>
          <a:p>
            <a:pPr algn="l">
              <a:lnSpc>
                <a:spcPct val="80000"/>
              </a:lnSpc>
              <a:spcBef>
                <a:spcPct val="20000"/>
              </a:spcBef>
            </a:pPr>
            <a:endParaRPr lang="en-US" altLang="zh-CN" sz="2000" dirty="0">
              <a:solidFill>
                <a:schemeClr val="accent2"/>
              </a:solidFill>
              <a:ea typeface="SimSun" panose="02010600030101010101" pitchFamily="2" charset="-122"/>
            </a:endParaRPr>
          </a:p>
        </p:txBody>
      </p:sp>
      <p:sp>
        <p:nvSpPr>
          <p:cNvPr id="7" name="Rectangle 2"/>
          <p:cNvSpPr txBox="1">
            <a:spLocks noChangeArrowheads="1"/>
          </p:cNvSpPr>
          <p:nvPr/>
        </p:nvSpPr>
        <p:spPr bwMode="auto">
          <a:xfrm>
            <a:off x="2209800" y="96838"/>
            <a:ext cx="7924800" cy="914400"/>
          </a:xfrm>
          <a:prstGeom prst="rect">
            <a:avLst/>
          </a:prstGeom>
          <a:noFill/>
          <a:ln w="9525">
            <a:noFill/>
            <a:miter lim="800000"/>
            <a:headEnd/>
            <a:tailEnd/>
          </a:ln>
        </p:spPr>
        <p:txBody>
          <a:bodyPr anchor="ctr"/>
          <a:lstStyle/>
          <a:p>
            <a:pPr>
              <a:spcBef>
                <a:spcPct val="0"/>
              </a:spcBef>
              <a:buClrTx/>
              <a:buSzTx/>
              <a:buFontTx/>
              <a:buNone/>
              <a:defRPr/>
            </a:pPr>
            <a:r>
              <a:rPr lang="en-US" sz="3600" kern="0" dirty="0" smtClean="0">
                <a:latin typeface="+mj-lt"/>
                <a:ea typeface="+mj-ea"/>
                <a:cs typeface="+mj-cs"/>
              </a:rPr>
              <a:t>ISI, Springer, 2006</a:t>
            </a:r>
            <a:endParaRPr lang="en-US" sz="3600" kern="0" dirty="0">
              <a:latin typeface="+mj-lt"/>
              <a:ea typeface="+mj-ea"/>
              <a:cs typeface="+mj-cs"/>
            </a:endParaRPr>
          </a:p>
        </p:txBody>
      </p:sp>
    </p:spTree>
    <p:extLst>
      <p:ext uri="{BB962C8B-B14F-4D97-AF65-F5344CB8AC3E}">
        <p14:creationId xmlns:p14="http://schemas.microsoft.com/office/powerpoint/2010/main" val="147002487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164080" y="1362737"/>
            <a:ext cx="3657600" cy="4660688"/>
          </a:xfrm>
          <a:prstGeom prst="rect">
            <a:avLst/>
          </a:prstGeom>
        </p:spPr>
      </p:pic>
      <p:sp>
        <p:nvSpPr>
          <p:cNvPr id="9" name="Rectangle 8"/>
          <p:cNvSpPr/>
          <p:nvPr/>
        </p:nvSpPr>
        <p:spPr>
          <a:xfrm>
            <a:off x="6324600" y="1600201"/>
            <a:ext cx="3657600" cy="4185761"/>
          </a:xfrm>
          <a:prstGeom prst="rect">
            <a:avLst/>
          </a:prstGeom>
        </p:spPr>
        <p:txBody>
          <a:bodyPr wrap="square">
            <a:spAutoFit/>
          </a:bodyPr>
          <a:lstStyle/>
          <a:p>
            <a:r>
              <a:rPr lang="en-US" sz="1400" dirty="0">
                <a:solidFill>
                  <a:srgbClr val="000000"/>
                </a:solidFill>
                <a:latin typeface="Arial" panose="020B0604020202020204" pitchFamily="34" charset="0"/>
              </a:rPr>
              <a:t>22 chapters, 451 pages, 150 illustrations (81 in color); Springer Integrated Series in Information Systems, 2012</a:t>
            </a:r>
            <a:r>
              <a:rPr lang="en-US" sz="1400" dirty="0"/>
              <a:t>. </a:t>
            </a:r>
          </a:p>
          <a:p>
            <a:endParaRPr lang="en-US" sz="1400" dirty="0">
              <a:solidFill>
                <a:srgbClr val="000000"/>
              </a:solidFill>
              <a:latin typeface="Arial" panose="020B0604020202020204" pitchFamily="34" charset="0"/>
            </a:endParaRPr>
          </a:p>
          <a:p>
            <a:r>
              <a:rPr lang="en-US" sz="1400" dirty="0">
                <a:solidFill>
                  <a:srgbClr val="000000"/>
                </a:solidFill>
                <a:latin typeface="Arial" panose="020B0604020202020204" pitchFamily="34" charset="0"/>
              </a:rPr>
              <a:t>Selected TOC:</a:t>
            </a:r>
          </a:p>
          <a:p>
            <a:pPr marL="285750" indent="-285750">
              <a:buFont typeface="Arial" panose="020B0604020202020204" pitchFamily="34" charset="0"/>
              <a:buChar char="•"/>
            </a:pPr>
            <a:r>
              <a:rPr lang="en-US" sz="1400" dirty="0">
                <a:solidFill>
                  <a:srgbClr val="000000"/>
                </a:solidFill>
                <a:latin typeface="Arial" panose="020B0604020202020204" pitchFamily="34" charset="0"/>
              </a:rPr>
              <a:t>Forum </a:t>
            </a:r>
            <a:r>
              <a:rPr lang="en-US" sz="1400" dirty="0" err="1">
                <a:solidFill>
                  <a:srgbClr val="000000"/>
                </a:solidFill>
                <a:latin typeface="Arial" panose="020B0604020202020204" pitchFamily="34" charset="0"/>
              </a:rPr>
              <a:t>Spidering</a:t>
            </a:r>
            <a:endParaRPr lang="en-US" sz="1400" dirty="0">
              <a:solidFill>
                <a:srgbClr val="000000"/>
              </a:solidFill>
              <a:latin typeface="Arial" panose="020B0604020202020204" pitchFamily="34" charset="0"/>
            </a:endParaRPr>
          </a:p>
          <a:p>
            <a:pPr marL="285750" indent="-285750">
              <a:buFont typeface="Arial" panose="020B0604020202020204" pitchFamily="34" charset="0"/>
              <a:buChar char="•"/>
            </a:pPr>
            <a:r>
              <a:rPr lang="en-US" sz="1400" dirty="0">
                <a:solidFill>
                  <a:srgbClr val="000000"/>
                </a:solidFill>
                <a:latin typeface="Arial" panose="020B0604020202020204" pitchFamily="34" charset="0"/>
              </a:rPr>
              <a:t>Link and Content Analysis</a:t>
            </a:r>
          </a:p>
          <a:p>
            <a:pPr marL="285750" indent="-285750">
              <a:buFont typeface="Arial" panose="020B0604020202020204" pitchFamily="34" charset="0"/>
              <a:buChar char="•"/>
            </a:pPr>
            <a:r>
              <a:rPr lang="en-US" sz="1400" dirty="0">
                <a:solidFill>
                  <a:srgbClr val="000000"/>
                </a:solidFill>
                <a:latin typeface="Arial" panose="020B0604020202020204" pitchFamily="34" charset="0"/>
              </a:rPr>
              <a:t>Dark Network Analysis</a:t>
            </a:r>
          </a:p>
          <a:p>
            <a:pPr marL="285750" indent="-285750">
              <a:buFont typeface="Arial" panose="020B0604020202020204" pitchFamily="34" charset="0"/>
              <a:buChar char="•"/>
            </a:pPr>
            <a:r>
              <a:rPr lang="en-US" sz="1400" dirty="0">
                <a:solidFill>
                  <a:srgbClr val="000000"/>
                </a:solidFill>
                <a:latin typeface="Arial" panose="020B0604020202020204" pitchFamily="34" charset="0"/>
              </a:rPr>
              <a:t>Interactional Coherence Analysis</a:t>
            </a:r>
          </a:p>
          <a:p>
            <a:pPr marL="285750" indent="-285750">
              <a:buFont typeface="Arial" panose="020B0604020202020204" pitchFamily="34" charset="0"/>
              <a:buChar char="•"/>
            </a:pPr>
            <a:r>
              <a:rPr lang="en-US" sz="1400" dirty="0">
                <a:solidFill>
                  <a:srgbClr val="000000"/>
                </a:solidFill>
                <a:latin typeface="Arial" panose="020B0604020202020204" pitchFamily="34" charset="0"/>
              </a:rPr>
              <a:t>Dark Web Attribution System</a:t>
            </a:r>
          </a:p>
          <a:p>
            <a:pPr marL="285750" indent="-285750">
              <a:buFont typeface="Arial" panose="020B0604020202020204" pitchFamily="34" charset="0"/>
              <a:buChar char="•"/>
            </a:pPr>
            <a:r>
              <a:rPr lang="en-US" sz="1400" dirty="0">
                <a:solidFill>
                  <a:srgbClr val="000000"/>
                </a:solidFill>
                <a:latin typeface="Arial" panose="020B0604020202020204" pitchFamily="34" charset="0"/>
              </a:rPr>
              <a:t>Authorship Analysis</a:t>
            </a:r>
          </a:p>
          <a:p>
            <a:pPr marL="285750" indent="-285750">
              <a:buFont typeface="Arial" panose="020B0604020202020204" pitchFamily="34" charset="0"/>
              <a:buChar char="•"/>
            </a:pPr>
            <a:r>
              <a:rPr lang="en-US" sz="1400" dirty="0">
                <a:solidFill>
                  <a:srgbClr val="000000"/>
                </a:solidFill>
                <a:latin typeface="Arial" panose="020B0604020202020204" pitchFamily="34" charset="0"/>
              </a:rPr>
              <a:t>Sentiment Analysis</a:t>
            </a:r>
          </a:p>
          <a:p>
            <a:pPr marL="285750" indent="-285750">
              <a:buFont typeface="Arial" panose="020B0604020202020204" pitchFamily="34" charset="0"/>
              <a:buChar char="•"/>
            </a:pPr>
            <a:r>
              <a:rPr lang="en-US" sz="1400" dirty="0">
                <a:solidFill>
                  <a:srgbClr val="000000"/>
                </a:solidFill>
                <a:latin typeface="Arial" panose="020B0604020202020204" pitchFamily="34" charset="0"/>
              </a:rPr>
              <a:t>Affect Analysis</a:t>
            </a:r>
          </a:p>
          <a:p>
            <a:pPr marL="285750" indent="-285750">
              <a:buFont typeface="Arial" panose="020B0604020202020204" pitchFamily="34" charset="0"/>
              <a:buChar char="•"/>
            </a:pPr>
            <a:r>
              <a:rPr lang="en-US" sz="1400" dirty="0" err="1">
                <a:solidFill>
                  <a:srgbClr val="000000"/>
                </a:solidFill>
                <a:latin typeface="Arial" panose="020B0604020202020204" pitchFamily="34" charset="0"/>
              </a:rPr>
              <a:t>CyberGate</a:t>
            </a:r>
            <a:r>
              <a:rPr lang="en-US" sz="1400" dirty="0">
                <a:solidFill>
                  <a:srgbClr val="000000"/>
                </a:solidFill>
                <a:latin typeface="Arial" panose="020B0604020202020204" pitchFamily="34" charset="0"/>
              </a:rPr>
              <a:t> Visualization</a:t>
            </a:r>
          </a:p>
          <a:p>
            <a:pPr marL="285750" indent="-285750">
              <a:buFont typeface="Arial" panose="020B0604020202020204" pitchFamily="34" charset="0"/>
              <a:buChar char="•"/>
            </a:pPr>
            <a:r>
              <a:rPr lang="en-US" sz="1400" dirty="0">
                <a:solidFill>
                  <a:srgbClr val="000000"/>
                </a:solidFill>
                <a:latin typeface="Arial" panose="020B0604020202020204" pitchFamily="34" charset="0"/>
              </a:rPr>
              <a:t>Dark Web Forum Portal</a:t>
            </a:r>
          </a:p>
          <a:p>
            <a:pPr marL="285750" indent="-285750">
              <a:buFont typeface="Arial" panose="020B0604020202020204" pitchFamily="34" charset="0"/>
              <a:buChar char="•"/>
            </a:pPr>
            <a:r>
              <a:rPr lang="en-US" sz="1400" dirty="0">
                <a:solidFill>
                  <a:srgbClr val="000000"/>
                </a:solidFill>
                <a:latin typeface="Arial" panose="020B0604020202020204" pitchFamily="34" charset="0"/>
              </a:rPr>
              <a:t>Case Studies: Jihadi Video Analysis, Extremist YouTube Videos, IEDs, WMDs, Women’s Forums</a:t>
            </a:r>
          </a:p>
          <a:p>
            <a:endParaRPr lang="en-US" sz="1400" dirty="0">
              <a:solidFill>
                <a:srgbClr val="000000"/>
              </a:solidFill>
              <a:latin typeface="Arial" panose="020B0604020202020204" pitchFamily="34" charset="0"/>
            </a:endParaRPr>
          </a:p>
        </p:txBody>
      </p:sp>
      <p:sp>
        <p:nvSpPr>
          <p:cNvPr id="6" name="Rectangle 2"/>
          <p:cNvSpPr>
            <a:spLocks noGrp="1" noChangeArrowheads="1"/>
          </p:cNvSpPr>
          <p:nvPr>
            <p:ph type="title"/>
          </p:nvPr>
        </p:nvSpPr>
        <p:spPr>
          <a:xfrm>
            <a:off x="1981200" y="304800"/>
            <a:ext cx="8001000" cy="914400"/>
          </a:xfrm>
        </p:spPr>
        <p:txBody>
          <a:bodyPr>
            <a:normAutofit/>
          </a:bodyPr>
          <a:lstStyle/>
          <a:p>
            <a:pPr eaLnBrk="1" hangingPunct="1"/>
            <a:r>
              <a:rPr lang="en-US" sz="4400" dirty="0" smtClean="0"/>
              <a:t>D</a:t>
            </a:r>
            <a:r>
              <a:rPr lang="en-US" sz="4400" cap="none" dirty="0" smtClean="0"/>
              <a:t>ark Web, Springer, 2012</a:t>
            </a:r>
            <a:endParaRPr lang="en-US" sz="4400" dirty="0" smtClean="0"/>
          </a:p>
        </p:txBody>
      </p:sp>
    </p:spTree>
    <p:extLst>
      <p:ext uri="{BB962C8B-B14F-4D97-AF65-F5344CB8AC3E}">
        <p14:creationId xmlns:p14="http://schemas.microsoft.com/office/powerpoint/2010/main" val="225573043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D47A84-B86D-4092-8072-FAE33AE5BF97}" type="slidenum">
              <a:rPr lang="en-US" smtClean="0">
                <a:solidFill>
                  <a:prstClr val="black">
                    <a:tint val="75000"/>
                  </a:prstClr>
                </a:solidFill>
              </a:rPr>
              <a:pPr/>
              <a:t>19</a:t>
            </a:fld>
            <a:endParaRPr lang="en-US">
              <a:solidFill>
                <a:prstClr val="black">
                  <a:tint val="75000"/>
                </a:prstClr>
              </a:solidFill>
            </a:endParaRPr>
          </a:p>
        </p:txBody>
      </p:sp>
      <p:pic>
        <p:nvPicPr>
          <p:cNvPr id="17" name="Picture 16"/>
          <p:cNvPicPr>
            <a:picLocks noChangeAspect="1"/>
          </p:cNvPicPr>
          <p:nvPr/>
        </p:nvPicPr>
        <p:blipFill>
          <a:blip r:embed="rId3"/>
          <a:stretch>
            <a:fillRect/>
          </a:stretch>
        </p:blipFill>
        <p:spPr>
          <a:xfrm>
            <a:off x="642259" y="297521"/>
            <a:ext cx="6086475" cy="6394465"/>
          </a:xfrm>
          <a:prstGeom prst="rect">
            <a:avLst/>
          </a:prstGeom>
          <a:ln w="12700">
            <a:solidFill>
              <a:schemeClr val="tx1"/>
            </a:solidFill>
          </a:ln>
        </p:spPr>
      </p:pic>
      <p:pic>
        <p:nvPicPr>
          <p:cNvPr id="2" name="Picture 1"/>
          <p:cNvPicPr>
            <a:picLocks noChangeAspect="1"/>
          </p:cNvPicPr>
          <p:nvPr/>
        </p:nvPicPr>
        <p:blipFill>
          <a:blip r:embed="rId4"/>
          <a:stretch>
            <a:fillRect/>
          </a:stretch>
        </p:blipFill>
        <p:spPr>
          <a:xfrm>
            <a:off x="642259" y="4349138"/>
            <a:ext cx="5508170" cy="2425855"/>
          </a:xfrm>
          <a:prstGeom prst="rect">
            <a:avLst/>
          </a:prstGeom>
        </p:spPr>
      </p:pic>
      <p:pic>
        <p:nvPicPr>
          <p:cNvPr id="3" name="Picture 2"/>
          <p:cNvPicPr>
            <a:picLocks noChangeAspect="1"/>
          </p:cNvPicPr>
          <p:nvPr/>
        </p:nvPicPr>
        <p:blipFill>
          <a:blip r:embed="rId5"/>
          <a:stretch>
            <a:fillRect/>
          </a:stretch>
        </p:blipFill>
        <p:spPr>
          <a:xfrm>
            <a:off x="6150429" y="4349138"/>
            <a:ext cx="5329263" cy="2425855"/>
          </a:xfrm>
          <a:prstGeom prst="rect">
            <a:avLst/>
          </a:prstGeom>
        </p:spPr>
      </p:pic>
      <p:pic>
        <p:nvPicPr>
          <p:cNvPr id="5" name="Picture 4"/>
          <p:cNvPicPr>
            <a:picLocks noChangeAspect="1"/>
          </p:cNvPicPr>
          <p:nvPr/>
        </p:nvPicPr>
        <p:blipFill>
          <a:blip r:embed="rId6"/>
          <a:stretch>
            <a:fillRect/>
          </a:stretch>
        </p:blipFill>
        <p:spPr>
          <a:xfrm>
            <a:off x="6728734" y="256018"/>
            <a:ext cx="4667931" cy="4134624"/>
          </a:xfrm>
          <a:prstGeom prst="rect">
            <a:avLst/>
          </a:prstGeom>
        </p:spPr>
      </p:pic>
      <p:sp>
        <p:nvSpPr>
          <p:cNvPr id="7" name="Rectangle 6"/>
          <p:cNvSpPr/>
          <p:nvPr/>
        </p:nvSpPr>
        <p:spPr>
          <a:xfrm>
            <a:off x="712693" y="1555660"/>
            <a:ext cx="5437735" cy="84688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945525" y="1467658"/>
            <a:ext cx="2534217" cy="49712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204078" y="5629382"/>
            <a:ext cx="3363004" cy="50247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27725" y="5378143"/>
            <a:ext cx="3363004" cy="50247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89551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9844" y="641465"/>
            <a:ext cx="7772400" cy="749794"/>
          </a:xfrm>
        </p:spPr>
        <p:txBody>
          <a:bodyPr>
            <a:normAutofit/>
          </a:bodyPr>
          <a:lstStyle/>
          <a:p>
            <a:pPr algn="l"/>
            <a:r>
              <a:rPr lang="en-US" sz="4400" b="1" dirty="0" smtClean="0"/>
              <a:t>Outline</a:t>
            </a:r>
            <a:endParaRPr lang="en-US" sz="4400" b="1" dirty="0"/>
          </a:p>
        </p:txBody>
      </p:sp>
      <p:sp>
        <p:nvSpPr>
          <p:cNvPr id="4" name="Subtitle 3"/>
          <p:cNvSpPr>
            <a:spLocks noGrp="1"/>
          </p:cNvSpPr>
          <p:nvPr>
            <p:ph type="subTitle" idx="1"/>
          </p:nvPr>
        </p:nvSpPr>
        <p:spPr>
          <a:xfrm>
            <a:off x="1549844" y="1794670"/>
            <a:ext cx="10017363" cy="4440897"/>
          </a:xfrm>
        </p:spPr>
        <p:txBody>
          <a:bodyPr>
            <a:normAutofit/>
          </a:bodyPr>
          <a:lstStyle/>
          <a:p>
            <a:pPr marL="457200" indent="-457200" algn="l">
              <a:buFont typeface="Arial"/>
              <a:buChar char="•"/>
            </a:pPr>
            <a:r>
              <a:rPr lang="en-US" sz="3500" dirty="0" smtClean="0"/>
              <a:t>Security Informatics &amp; Analytics: COPLINK, </a:t>
            </a:r>
            <a:r>
              <a:rPr lang="en-US" sz="3500" dirty="0" err="1" smtClean="0"/>
              <a:t>BorderSafe</a:t>
            </a:r>
            <a:r>
              <a:rPr lang="en-US" sz="3500" dirty="0" smtClean="0"/>
              <a:t>, Dark Web</a:t>
            </a:r>
          </a:p>
          <a:p>
            <a:pPr marL="457200" indent="-457200" algn="l">
              <a:buFont typeface="Arial"/>
              <a:buChar char="•"/>
            </a:pPr>
            <a:r>
              <a:rPr lang="en-US" sz="3500" u="sng" dirty="0" err="1" smtClean="0">
                <a:solidFill>
                  <a:schemeClr val="tx1"/>
                </a:solidFill>
              </a:rPr>
              <a:t>AZSecure</a:t>
            </a:r>
            <a:r>
              <a:rPr lang="en-US" sz="3500" u="sng" dirty="0" smtClean="0">
                <a:solidFill>
                  <a:schemeClr val="tx1"/>
                </a:solidFill>
              </a:rPr>
              <a:t> for Advanced Cyber Threat Intelligence</a:t>
            </a:r>
          </a:p>
          <a:p>
            <a:pPr marL="457200" indent="-457200" algn="l">
              <a:buFont typeface="Arial"/>
              <a:buChar char="•"/>
            </a:pPr>
            <a:endParaRPr lang="en-US" sz="3500" dirty="0"/>
          </a:p>
          <a:p>
            <a:pPr marL="457200" indent="-457200" algn="l">
              <a:buFont typeface="Arial"/>
              <a:buChar char="•"/>
            </a:pPr>
            <a:r>
              <a:rPr lang="en-US" sz="3500" dirty="0" smtClean="0">
                <a:solidFill>
                  <a:schemeClr val="tx1"/>
                </a:solidFill>
              </a:rPr>
              <a:t>Health Informatics and Analytics: Cancer Map, </a:t>
            </a:r>
            <a:r>
              <a:rPr lang="en-US" sz="3500" dirty="0" err="1" smtClean="0">
                <a:solidFill>
                  <a:schemeClr val="tx1"/>
                </a:solidFill>
              </a:rPr>
              <a:t>BioPortal</a:t>
            </a:r>
            <a:r>
              <a:rPr lang="en-US" sz="3500" dirty="0" smtClean="0">
                <a:solidFill>
                  <a:schemeClr val="tx1"/>
                </a:solidFill>
              </a:rPr>
              <a:t>, </a:t>
            </a:r>
            <a:r>
              <a:rPr lang="en-US" sz="3500" dirty="0" err="1" smtClean="0">
                <a:solidFill>
                  <a:schemeClr val="tx1"/>
                </a:solidFill>
              </a:rPr>
              <a:t>DiabeticLink</a:t>
            </a:r>
            <a:endParaRPr lang="en-US" sz="3500" dirty="0" smtClean="0">
              <a:solidFill>
                <a:schemeClr val="tx1"/>
              </a:solidFill>
            </a:endParaRPr>
          </a:p>
          <a:p>
            <a:pPr marL="457200" indent="-457200" algn="l">
              <a:buFont typeface="Arial"/>
              <a:buChar char="•"/>
            </a:pPr>
            <a:r>
              <a:rPr lang="en-US" sz="3500" u="sng" dirty="0" err="1" smtClean="0"/>
              <a:t>SilverLink</a:t>
            </a:r>
            <a:r>
              <a:rPr lang="en-US" sz="3500" u="sng" dirty="0" smtClean="0"/>
              <a:t> for Proactive Mobile Health</a:t>
            </a:r>
            <a:endParaRPr lang="en-US" sz="3500" u="sng" dirty="0" smtClean="0">
              <a:solidFill>
                <a:schemeClr val="tx1"/>
              </a:solidFill>
            </a:endParaRPr>
          </a:p>
          <a:p>
            <a:pPr marL="457200" indent="-457200" algn="l">
              <a:buFont typeface="Arial"/>
              <a:buChar char="•"/>
            </a:pPr>
            <a:endParaRPr lang="en-US" sz="8600" dirty="0" smtClean="0">
              <a:solidFill>
                <a:schemeClr val="tx1"/>
              </a:solidFill>
            </a:endParaRPr>
          </a:p>
          <a:p>
            <a:pPr marL="457200" indent="-457200" algn="l">
              <a:buFont typeface="Arial"/>
              <a:buChar char="•"/>
            </a:pPr>
            <a:endParaRPr lang="en-US" dirty="0">
              <a:solidFill>
                <a:schemeClr val="tx1"/>
              </a:solidFill>
            </a:endParaRPr>
          </a:p>
        </p:txBody>
      </p:sp>
    </p:spTree>
    <p:extLst>
      <p:ext uri="{BB962C8B-B14F-4D97-AF65-F5344CB8AC3E}">
        <p14:creationId xmlns:p14="http://schemas.microsoft.com/office/powerpoint/2010/main" val="21748366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1726" y="408473"/>
            <a:ext cx="10515600" cy="1325563"/>
          </a:xfrm>
        </p:spPr>
        <p:txBody>
          <a:bodyPr>
            <a:normAutofit/>
          </a:bodyPr>
          <a:lstStyle/>
          <a:p>
            <a:r>
              <a:rPr lang="en-US" sz="2800" b="1" dirty="0" smtClean="0">
                <a:solidFill>
                  <a:srgbClr val="FF0000"/>
                </a:solidFill>
              </a:rPr>
              <a:t>Selected data breach incidents in 2014</a:t>
            </a:r>
            <a:endParaRPr lang="en-US" sz="2800" b="1" dirty="0">
              <a:solidFill>
                <a:srgbClr val="FF0000"/>
              </a:solidFill>
            </a:endParaRPr>
          </a:p>
        </p:txBody>
      </p:sp>
      <p:graphicFrame>
        <p:nvGraphicFramePr>
          <p:cNvPr id="4" name="Content Placeholder 3"/>
          <p:cNvGraphicFramePr>
            <a:graphicFrameLocks noGrp="1"/>
          </p:cNvGraphicFramePr>
          <p:nvPr>
            <p:ph idx="1"/>
            <p:extLst/>
          </p:nvPr>
        </p:nvGraphicFramePr>
        <p:xfrm>
          <a:off x="1435290" y="1586552"/>
          <a:ext cx="8229600" cy="4348480"/>
        </p:xfrm>
        <a:graphic>
          <a:graphicData uri="http://schemas.openxmlformats.org/drawingml/2006/table">
            <a:tbl>
              <a:tblPr firstRow="1" bandRow="1">
                <a:tableStyleId>{5940675A-B579-460E-94D1-54222C63F5DA}</a:tableStyleId>
              </a:tblPr>
              <a:tblGrid>
                <a:gridCol w="2057400">
                  <a:extLst>
                    <a:ext uri="{9D8B030D-6E8A-4147-A177-3AD203B41FA5}">
                      <a16:colId xmlns:a16="http://schemas.microsoft.com/office/drawing/2014/main" xmlns="" val="20000"/>
                    </a:ext>
                  </a:extLst>
                </a:gridCol>
                <a:gridCol w="1371600">
                  <a:extLst>
                    <a:ext uri="{9D8B030D-6E8A-4147-A177-3AD203B41FA5}">
                      <a16:colId xmlns:a16="http://schemas.microsoft.com/office/drawing/2014/main" xmlns="" val="20001"/>
                    </a:ext>
                  </a:extLst>
                </a:gridCol>
                <a:gridCol w="4800600">
                  <a:extLst>
                    <a:ext uri="{9D8B030D-6E8A-4147-A177-3AD203B41FA5}">
                      <a16:colId xmlns:a16="http://schemas.microsoft.com/office/drawing/2014/main" xmlns="" val="20002"/>
                    </a:ext>
                  </a:extLst>
                </a:gridCol>
              </a:tblGrid>
              <a:tr h="370840">
                <a:tc>
                  <a:txBody>
                    <a:bodyPr/>
                    <a:lstStyle/>
                    <a:p>
                      <a:pPr algn="ctr"/>
                      <a:r>
                        <a:rPr lang="en-US" b="1" dirty="0" smtClean="0"/>
                        <a:t>Victim</a:t>
                      </a:r>
                      <a:endParaRPr lang="en-US" b="1" dirty="0"/>
                    </a:p>
                  </a:txBody>
                  <a:tcPr/>
                </a:tc>
                <a:tc>
                  <a:txBody>
                    <a:bodyPr/>
                    <a:lstStyle/>
                    <a:p>
                      <a:pPr algn="ctr"/>
                      <a:r>
                        <a:rPr lang="en-US" b="1" dirty="0" smtClean="0"/>
                        <a:t>Date</a:t>
                      </a:r>
                      <a:endParaRPr lang="en-U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Ramification</a:t>
                      </a:r>
                      <a:endParaRPr lang="en-US" b="1" dirty="0"/>
                    </a:p>
                  </a:txBody>
                  <a:tcPr/>
                </a:tc>
                <a:extLst>
                  <a:ext uri="{0D108BD9-81ED-4DB2-BD59-A6C34878D82A}">
                    <a16:rowId xmlns:a16="http://schemas.microsoft.com/office/drawing/2014/main" xmlns="" val="10000"/>
                  </a:ext>
                </a:extLst>
              </a:tr>
              <a:tr h="370840">
                <a:tc>
                  <a:txBody>
                    <a:bodyPr/>
                    <a:lstStyle/>
                    <a:p>
                      <a:r>
                        <a:rPr lang="en-US" dirty="0" smtClean="0"/>
                        <a:t>Target</a:t>
                      </a:r>
                      <a:endParaRPr lang="en-US" dirty="0"/>
                    </a:p>
                  </a:txBody>
                  <a:tcPr/>
                </a:tc>
                <a:tc>
                  <a:txBody>
                    <a:bodyPr/>
                    <a:lstStyle/>
                    <a:p>
                      <a:pPr algn="ctr"/>
                      <a:r>
                        <a:rPr lang="en-US" dirty="0" smtClean="0"/>
                        <a:t>2013.12</a:t>
                      </a:r>
                      <a:endParaRPr lang="en-US" dirty="0"/>
                    </a:p>
                  </a:txBody>
                  <a:tcPr/>
                </a:tc>
                <a:tc>
                  <a:txBody>
                    <a:bodyPr/>
                    <a:lstStyle/>
                    <a:p>
                      <a:r>
                        <a:rPr lang="en-US" b="1" dirty="0" smtClean="0">
                          <a:solidFill>
                            <a:srgbClr val="FF0000"/>
                          </a:solidFill>
                        </a:rPr>
                        <a:t>40M</a:t>
                      </a:r>
                      <a:r>
                        <a:rPr lang="en-US" dirty="0" smtClean="0"/>
                        <a:t> credit/debit cards;</a:t>
                      </a:r>
                      <a:r>
                        <a:rPr lang="en-US" baseline="0" dirty="0" smtClean="0"/>
                        <a:t> </a:t>
                      </a:r>
                      <a:r>
                        <a:rPr lang="en-US" b="1" baseline="0" dirty="0" smtClean="0">
                          <a:solidFill>
                            <a:srgbClr val="FF0000"/>
                          </a:solidFill>
                        </a:rPr>
                        <a:t>70M</a:t>
                      </a:r>
                      <a:r>
                        <a:rPr lang="en-US" baseline="0" dirty="0" smtClean="0"/>
                        <a:t> customer records; 46% drop in annual profits</a:t>
                      </a:r>
                      <a:endParaRPr lang="en-US" dirty="0"/>
                    </a:p>
                  </a:txBody>
                  <a:tcPr/>
                </a:tc>
                <a:extLst>
                  <a:ext uri="{0D108BD9-81ED-4DB2-BD59-A6C34878D82A}">
                    <a16:rowId xmlns:a16="http://schemas.microsoft.com/office/drawing/2014/main" xmlns="" val="10001"/>
                  </a:ext>
                </a:extLst>
              </a:tr>
              <a:tr h="370840">
                <a:tc>
                  <a:txBody>
                    <a:bodyPr/>
                    <a:lstStyle/>
                    <a:p>
                      <a:r>
                        <a:rPr lang="en-US" dirty="0" smtClean="0"/>
                        <a:t>Neiman</a:t>
                      </a:r>
                      <a:r>
                        <a:rPr lang="en-US" baseline="0" dirty="0" smtClean="0"/>
                        <a:t> Marcus</a:t>
                      </a:r>
                      <a:endParaRPr lang="en-US" dirty="0"/>
                    </a:p>
                  </a:txBody>
                  <a:tcPr/>
                </a:tc>
                <a:tc>
                  <a:txBody>
                    <a:bodyPr/>
                    <a:lstStyle/>
                    <a:p>
                      <a:pPr algn="ctr"/>
                      <a:r>
                        <a:rPr lang="en-US" dirty="0" smtClean="0"/>
                        <a:t>2014.3</a:t>
                      </a:r>
                      <a:endParaRPr lang="en-US" dirty="0"/>
                    </a:p>
                  </a:txBody>
                  <a:tcPr/>
                </a:tc>
                <a:tc>
                  <a:txBody>
                    <a:bodyPr/>
                    <a:lstStyle/>
                    <a:p>
                      <a:r>
                        <a:rPr lang="en-US" dirty="0" smtClean="0"/>
                        <a:t>282K credit/debit</a:t>
                      </a:r>
                      <a:r>
                        <a:rPr lang="en-US" baseline="0" dirty="0" smtClean="0"/>
                        <a:t> cards</a:t>
                      </a:r>
                      <a:endParaRPr lang="en-US" dirty="0"/>
                    </a:p>
                  </a:txBody>
                  <a:tcPr/>
                </a:tc>
                <a:extLst>
                  <a:ext uri="{0D108BD9-81ED-4DB2-BD59-A6C34878D82A}">
                    <a16:rowId xmlns:a16="http://schemas.microsoft.com/office/drawing/2014/main" xmlns="" val="10002"/>
                  </a:ext>
                </a:extLst>
              </a:tr>
              <a:tr h="370840">
                <a:tc>
                  <a:txBody>
                    <a:bodyPr/>
                    <a:lstStyle/>
                    <a:p>
                      <a:r>
                        <a:rPr lang="en-US" dirty="0" smtClean="0"/>
                        <a:t>Sally Beauty</a:t>
                      </a:r>
                      <a:endParaRPr lang="en-US" dirty="0"/>
                    </a:p>
                  </a:txBody>
                  <a:tcPr/>
                </a:tc>
                <a:tc>
                  <a:txBody>
                    <a:bodyPr/>
                    <a:lstStyle/>
                    <a:p>
                      <a:pPr algn="ctr"/>
                      <a:r>
                        <a:rPr lang="en-US" dirty="0" smtClean="0"/>
                        <a:t>2014.3</a:t>
                      </a:r>
                      <a:endParaRPr lang="en-US" dirty="0"/>
                    </a:p>
                  </a:txBody>
                  <a:tcPr/>
                </a:tc>
                <a:tc>
                  <a:txBody>
                    <a:bodyPr/>
                    <a:lstStyle/>
                    <a:p>
                      <a:r>
                        <a:rPr lang="en-US" dirty="0" smtClean="0"/>
                        <a:t>25K credit/debit cards</a:t>
                      </a:r>
                      <a:endParaRPr lang="en-US" dirty="0"/>
                    </a:p>
                  </a:txBody>
                  <a:tcPr/>
                </a:tc>
                <a:extLst>
                  <a:ext uri="{0D108BD9-81ED-4DB2-BD59-A6C34878D82A}">
                    <a16:rowId xmlns:a16="http://schemas.microsoft.com/office/drawing/2014/main" xmlns="" val="10003"/>
                  </a:ext>
                </a:extLst>
              </a:tr>
              <a:tr h="370840">
                <a:tc>
                  <a:txBody>
                    <a:bodyPr/>
                    <a:lstStyle/>
                    <a:p>
                      <a:r>
                        <a:rPr lang="en-US" dirty="0" smtClean="0"/>
                        <a:t>P.F.</a:t>
                      </a:r>
                      <a:r>
                        <a:rPr lang="en-US" baseline="0" dirty="0" smtClean="0"/>
                        <a:t> Chang</a:t>
                      </a:r>
                      <a:endParaRPr lang="en-US" dirty="0"/>
                    </a:p>
                  </a:txBody>
                  <a:tcPr/>
                </a:tc>
                <a:tc>
                  <a:txBody>
                    <a:bodyPr/>
                    <a:lstStyle/>
                    <a:p>
                      <a:pPr algn="ctr"/>
                      <a:r>
                        <a:rPr lang="en-US" dirty="0" smtClean="0"/>
                        <a:t>2014.6</a:t>
                      </a:r>
                      <a:endParaRPr lang="en-US" dirty="0"/>
                    </a:p>
                  </a:txBody>
                  <a:tcPr/>
                </a:tc>
                <a:tc>
                  <a:txBody>
                    <a:bodyPr/>
                    <a:lstStyle/>
                    <a:p>
                      <a:r>
                        <a:rPr lang="en-US" dirty="0" smtClean="0"/>
                        <a:t>8 month of customer</a:t>
                      </a:r>
                      <a:r>
                        <a:rPr lang="en-US" baseline="0" dirty="0" smtClean="0"/>
                        <a:t> data from 33 stores</a:t>
                      </a:r>
                      <a:endParaRPr lang="en-US" dirty="0"/>
                    </a:p>
                  </a:txBody>
                  <a:tcPr/>
                </a:tc>
                <a:extLst>
                  <a:ext uri="{0D108BD9-81ED-4DB2-BD59-A6C34878D82A}">
                    <a16:rowId xmlns:a16="http://schemas.microsoft.com/office/drawing/2014/main" xmlns="" val="10004"/>
                  </a:ext>
                </a:extLst>
              </a:tr>
              <a:tr h="370840">
                <a:tc>
                  <a:txBody>
                    <a:bodyPr/>
                    <a:lstStyle/>
                    <a:p>
                      <a:r>
                        <a:rPr lang="en-US" dirty="0" smtClean="0"/>
                        <a:t>J.P.</a:t>
                      </a:r>
                      <a:r>
                        <a:rPr lang="en-US" baseline="0" dirty="0" smtClean="0"/>
                        <a:t> Morgan </a:t>
                      </a:r>
                      <a:r>
                        <a:rPr lang="en-US" dirty="0" smtClean="0"/>
                        <a:t>Chase</a:t>
                      </a:r>
                      <a:endParaRPr lang="en-US" dirty="0"/>
                    </a:p>
                  </a:txBody>
                  <a:tcPr/>
                </a:tc>
                <a:tc>
                  <a:txBody>
                    <a:bodyPr/>
                    <a:lstStyle/>
                    <a:p>
                      <a:pPr algn="ctr"/>
                      <a:r>
                        <a:rPr lang="en-US" dirty="0" smtClean="0"/>
                        <a:t>2014.8</a:t>
                      </a:r>
                      <a:endParaRPr lang="en-US" dirty="0"/>
                    </a:p>
                  </a:txBody>
                  <a:tcPr/>
                </a:tc>
                <a:tc>
                  <a:txBody>
                    <a:bodyPr/>
                    <a:lstStyle/>
                    <a:p>
                      <a:r>
                        <a:rPr lang="en-US" b="1" dirty="0" smtClean="0">
                          <a:solidFill>
                            <a:srgbClr val="FF0000"/>
                          </a:solidFill>
                        </a:rPr>
                        <a:t>83M</a:t>
                      </a:r>
                      <a:r>
                        <a:rPr lang="en-US" baseline="0" dirty="0" smtClean="0"/>
                        <a:t> accounts</a:t>
                      </a:r>
                      <a:endParaRPr lang="en-US" dirty="0"/>
                    </a:p>
                  </a:txBody>
                  <a:tcPr/>
                </a:tc>
                <a:extLst>
                  <a:ext uri="{0D108BD9-81ED-4DB2-BD59-A6C34878D82A}">
                    <a16:rowId xmlns:a16="http://schemas.microsoft.com/office/drawing/2014/main" xmlns="" val="10005"/>
                  </a:ext>
                </a:extLst>
              </a:tr>
              <a:tr h="370840">
                <a:tc>
                  <a:txBody>
                    <a:bodyPr/>
                    <a:lstStyle/>
                    <a:p>
                      <a:r>
                        <a:rPr lang="en-US" dirty="0" smtClean="0"/>
                        <a:t>UPS</a:t>
                      </a:r>
                      <a:endParaRPr lang="en-US" dirty="0"/>
                    </a:p>
                  </a:txBody>
                  <a:tcPr/>
                </a:tc>
                <a:tc>
                  <a:txBody>
                    <a:bodyPr/>
                    <a:lstStyle/>
                    <a:p>
                      <a:pPr algn="ctr"/>
                      <a:r>
                        <a:rPr lang="en-US" dirty="0" smtClean="0"/>
                        <a:t>2014.8</a:t>
                      </a:r>
                      <a:endParaRPr lang="en-US" dirty="0"/>
                    </a:p>
                  </a:txBody>
                  <a:tcPr/>
                </a:tc>
                <a:tc>
                  <a:txBody>
                    <a:bodyPr/>
                    <a:lstStyle/>
                    <a:p>
                      <a:r>
                        <a:rPr lang="en-US" dirty="0" smtClean="0"/>
                        <a:t>51 stores customers</a:t>
                      </a:r>
                      <a:endParaRPr lang="en-US" dirty="0"/>
                    </a:p>
                  </a:txBody>
                  <a:tcPr/>
                </a:tc>
                <a:extLst>
                  <a:ext uri="{0D108BD9-81ED-4DB2-BD59-A6C34878D82A}">
                    <a16:rowId xmlns:a16="http://schemas.microsoft.com/office/drawing/2014/main" xmlns="" val="10006"/>
                  </a:ext>
                </a:extLst>
              </a:tr>
              <a:tr h="370840">
                <a:tc>
                  <a:txBody>
                    <a:bodyPr/>
                    <a:lstStyle/>
                    <a:p>
                      <a:r>
                        <a:rPr lang="en-US" dirty="0" smtClean="0"/>
                        <a:t>Dairy Queen</a:t>
                      </a:r>
                      <a:endParaRPr lang="en-US" dirty="0"/>
                    </a:p>
                  </a:txBody>
                  <a:tcPr/>
                </a:tc>
                <a:tc>
                  <a:txBody>
                    <a:bodyPr/>
                    <a:lstStyle/>
                    <a:p>
                      <a:pPr algn="ctr"/>
                      <a:r>
                        <a:rPr lang="en-US" dirty="0" smtClean="0"/>
                        <a:t>2014.9</a:t>
                      </a:r>
                      <a:endParaRPr lang="en-US" dirty="0"/>
                    </a:p>
                  </a:txBody>
                  <a:tcPr/>
                </a:tc>
                <a:tc>
                  <a:txBody>
                    <a:bodyPr/>
                    <a:lstStyle/>
                    <a:p>
                      <a:r>
                        <a:rPr lang="en-US" dirty="0" smtClean="0"/>
                        <a:t>395</a:t>
                      </a:r>
                      <a:r>
                        <a:rPr lang="en-US" baseline="0" dirty="0" smtClean="0"/>
                        <a:t> store systems</a:t>
                      </a:r>
                      <a:endParaRPr lang="en-US" dirty="0"/>
                    </a:p>
                  </a:txBody>
                  <a:tcPr/>
                </a:tc>
                <a:extLst>
                  <a:ext uri="{0D108BD9-81ED-4DB2-BD59-A6C34878D82A}">
                    <a16:rowId xmlns:a16="http://schemas.microsoft.com/office/drawing/2014/main" xmlns="" val="10007"/>
                  </a:ext>
                </a:extLst>
              </a:tr>
              <a:tr h="370840">
                <a:tc>
                  <a:txBody>
                    <a:bodyPr/>
                    <a:lstStyle/>
                    <a:p>
                      <a:r>
                        <a:rPr lang="en-US" dirty="0" smtClean="0"/>
                        <a:t>Home Depot</a:t>
                      </a:r>
                      <a:endParaRPr lang="en-US" dirty="0"/>
                    </a:p>
                  </a:txBody>
                  <a:tcPr/>
                </a:tc>
                <a:tc>
                  <a:txBody>
                    <a:bodyPr/>
                    <a:lstStyle/>
                    <a:p>
                      <a:pPr algn="ctr"/>
                      <a:r>
                        <a:rPr lang="en-US" dirty="0" smtClean="0"/>
                        <a:t>2014.9</a:t>
                      </a:r>
                      <a:endParaRPr lang="en-US" dirty="0"/>
                    </a:p>
                  </a:txBody>
                  <a:tcPr/>
                </a:tc>
                <a:tc>
                  <a:txBody>
                    <a:bodyPr/>
                    <a:lstStyle/>
                    <a:p>
                      <a:r>
                        <a:rPr lang="en-US" b="1" dirty="0" smtClean="0">
                          <a:solidFill>
                            <a:srgbClr val="FF0000"/>
                          </a:solidFill>
                        </a:rPr>
                        <a:t>56M</a:t>
                      </a:r>
                      <a:r>
                        <a:rPr lang="en-US" dirty="0" smtClean="0"/>
                        <a:t> credit/debit cards</a:t>
                      </a:r>
                      <a:endParaRPr lang="en-US" dirty="0"/>
                    </a:p>
                  </a:txBody>
                  <a:tcPr/>
                </a:tc>
                <a:extLst>
                  <a:ext uri="{0D108BD9-81ED-4DB2-BD59-A6C34878D82A}">
                    <a16:rowId xmlns:a16="http://schemas.microsoft.com/office/drawing/2014/main" xmlns="" val="10008"/>
                  </a:ext>
                </a:extLst>
              </a:tr>
              <a:tr h="370840">
                <a:tc>
                  <a:txBody>
                    <a:bodyPr/>
                    <a:lstStyle/>
                    <a:p>
                      <a:r>
                        <a:rPr lang="en-US" dirty="0" smtClean="0"/>
                        <a:t>Jimmy Jones</a:t>
                      </a:r>
                      <a:endParaRPr lang="en-US" dirty="0"/>
                    </a:p>
                  </a:txBody>
                  <a:tcPr/>
                </a:tc>
                <a:tc>
                  <a:txBody>
                    <a:bodyPr/>
                    <a:lstStyle/>
                    <a:p>
                      <a:pPr algn="ctr"/>
                      <a:r>
                        <a:rPr lang="en-US" dirty="0" smtClean="0"/>
                        <a:t>2014.9</a:t>
                      </a:r>
                      <a:endParaRPr lang="en-US" dirty="0"/>
                    </a:p>
                  </a:txBody>
                  <a:tcPr/>
                </a:tc>
                <a:tc>
                  <a:txBody>
                    <a:bodyPr/>
                    <a:lstStyle/>
                    <a:p>
                      <a:r>
                        <a:rPr lang="en-US" dirty="0" smtClean="0"/>
                        <a:t>216 store systems</a:t>
                      </a:r>
                      <a:endParaRPr lang="en-US" dirty="0"/>
                    </a:p>
                  </a:txBody>
                  <a:tcPr/>
                </a:tc>
                <a:extLst>
                  <a:ext uri="{0D108BD9-81ED-4DB2-BD59-A6C34878D82A}">
                    <a16:rowId xmlns:a16="http://schemas.microsoft.com/office/drawing/2014/main" xmlns="" val="10009"/>
                  </a:ext>
                </a:extLst>
              </a:tr>
              <a:tr h="370840">
                <a:tc>
                  <a:txBody>
                    <a:bodyPr/>
                    <a:lstStyle/>
                    <a:p>
                      <a:r>
                        <a:rPr lang="en-US" dirty="0" smtClean="0"/>
                        <a:t>Staples</a:t>
                      </a:r>
                      <a:endParaRPr lang="en-US" dirty="0"/>
                    </a:p>
                  </a:txBody>
                  <a:tcPr/>
                </a:tc>
                <a:tc>
                  <a:txBody>
                    <a:bodyPr/>
                    <a:lstStyle/>
                    <a:p>
                      <a:pPr algn="ctr"/>
                      <a:r>
                        <a:rPr lang="en-US" dirty="0" smtClean="0"/>
                        <a:t>2014.10</a:t>
                      </a:r>
                      <a:endParaRPr lang="en-US" dirty="0"/>
                    </a:p>
                  </a:txBody>
                  <a:tcPr/>
                </a:tc>
                <a:tc>
                  <a:txBody>
                    <a:bodyPr/>
                    <a:lstStyle/>
                    <a:p>
                      <a:r>
                        <a:rPr lang="en-US" dirty="0" smtClean="0"/>
                        <a:t>51 store systems</a:t>
                      </a:r>
                      <a:endParaRPr lang="en-US" dirty="0"/>
                    </a:p>
                  </a:txBody>
                  <a:tcPr/>
                </a:tc>
                <a:extLst>
                  <a:ext uri="{0D108BD9-81ED-4DB2-BD59-A6C34878D82A}">
                    <a16:rowId xmlns:a16="http://schemas.microsoft.com/office/drawing/2014/main" xmlns="" val="10010"/>
                  </a:ext>
                </a:extLst>
              </a:tr>
            </a:tbl>
          </a:graphicData>
        </a:graphic>
      </p:graphicFrame>
      <p:sp>
        <p:nvSpPr>
          <p:cNvPr id="3" name="TextBox 2"/>
          <p:cNvSpPr txBox="1"/>
          <p:nvPr/>
        </p:nvSpPr>
        <p:spPr>
          <a:xfrm>
            <a:off x="6822885" y="6083359"/>
            <a:ext cx="4467313" cy="369332"/>
          </a:xfrm>
          <a:prstGeom prst="rect">
            <a:avLst/>
          </a:prstGeom>
          <a:noFill/>
        </p:spPr>
        <p:txBody>
          <a:bodyPr wrap="none" rtlCol="0">
            <a:spAutoFit/>
          </a:bodyPr>
          <a:lstStyle/>
          <a:p>
            <a:r>
              <a:rPr lang="en-US" b="1" dirty="0" smtClean="0">
                <a:solidFill>
                  <a:srgbClr val="FF0000"/>
                </a:solidFill>
              </a:rPr>
              <a:t>Are your data breached? Do you even know?</a:t>
            </a:r>
            <a:endParaRPr lang="en-US" b="1" dirty="0">
              <a:solidFill>
                <a:srgbClr val="FF0000"/>
              </a:solidFill>
            </a:endParaRPr>
          </a:p>
        </p:txBody>
      </p:sp>
      <p:pic>
        <p:nvPicPr>
          <p:cNvPr id="5" name="Picture 4"/>
          <p:cNvPicPr>
            <a:picLocks noChangeAspect="1"/>
          </p:cNvPicPr>
          <p:nvPr/>
        </p:nvPicPr>
        <p:blipFill>
          <a:blip r:embed="rId3"/>
          <a:stretch>
            <a:fillRect/>
          </a:stretch>
        </p:blipFill>
        <p:spPr>
          <a:xfrm>
            <a:off x="9778622" y="3879738"/>
            <a:ext cx="2282927" cy="2055294"/>
          </a:xfrm>
          <a:prstGeom prst="rect">
            <a:avLst/>
          </a:prstGeom>
        </p:spPr>
      </p:pic>
    </p:spTree>
    <p:extLst>
      <p:ext uri="{BB962C8B-B14F-4D97-AF65-F5344CB8AC3E}">
        <p14:creationId xmlns:p14="http://schemas.microsoft.com/office/powerpoint/2010/main" val="1987553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406" y="-164365"/>
            <a:ext cx="11485914" cy="1325563"/>
          </a:xfrm>
        </p:spPr>
        <p:txBody>
          <a:bodyPr>
            <a:normAutofit/>
          </a:bodyPr>
          <a:lstStyle/>
          <a:p>
            <a:r>
              <a:rPr lang="en-US" sz="3200" dirty="0" smtClean="0"/>
              <a:t>Cyber Threat Intelligence: From Reactive/Internal to Proactive/OSINT</a:t>
            </a:r>
            <a:endParaRPr lang="en-US" sz="3200" dirty="0"/>
          </a:p>
        </p:txBody>
      </p:sp>
      <p:sp>
        <p:nvSpPr>
          <p:cNvPr id="4" name="Slide Number Placeholder 3"/>
          <p:cNvSpPr>
            <a:spLocks noGrp="1"/>
          </p:cNvSpPr>
          <p:nvPr>
            <p:ph type="sldNum" sz="quarter" idx="12"/>
          </p:nvPr>
        </p:nvSpPr>
        <p:spPr/>
        <p:txBody>
          <a:bodyPr/>
          <a:lstStyle/>
          <a:p>
            <a:fld id="{AB3A95D0-67DA-49DA-A1C5-7DD1BE185299}" type="slidenum">
              <a:rPr lang="en-US" smtClean="0"/>
              <a:t>21</a:t>
            </a:fld>
            <a:endParaRPr lang="en-US"/>
          </a:p>
        </p:txBody>
      </p:sp>
      <p:pic>
        <p:nvPicPr>
          <p:cNvPr id="5" name="Picture 4"/>
          <p:cNvPicPr>
            <a:picLocks noChangeAspect="1"/>
          </p:cNvPicPr>
          <p:nvPr/>
        </p:nvPicPr>
        <p:blipFill>
          <a:blip r:embed="rId2"/>
          <a:stretch>
            <a:fillRect/>
          </a:stretch>
        </p:blipFill>
        <p:spPr>
          <a:xfrm>
            <a:off x="179406" y="963581"/>
            <a:ext cx="3261696" cy="4623315"/>
          </a:xfrm>
          <a:prstGeom prst="rect">
            <a:avLst/>
          </a:prstGeom>
        </p:spPr>
      </p:pic>
      <p:pic>
        <p:nvPicPr>
          <p:cNvPr id="6" name="Picture 5"/>
          <p:cNvPicPr>
            <a:picLocks noChangeAspect="1"/>
          </p:cNvPicPr>
          <p:nvPr/>
        </p:nvPicPr>
        <p:blipFill rotWithShape="1">
          <a:blip r:embed="rId3"/>
          <a:srcRect r="31340" b="16120"/>
          <a:stretch/>
        </p:blipFill>
        <p:spPr>
          <a:xfrm>
            <a:off x="1063084" y="2624958"/>
            <a:ext cx="2758283" cy="3968347"/>
          </a:xfrm>
          <a:prstGeom prst="rect">
            <a:avLst/>
          </a:prstGeom>
        </p:spPr>
      </p:pic>
      <p:sp>
        <p:nvSpPr>
          <p:cNvPr id="7" name="Rectangle 6"/>
          <p:cNvSpPr/>
          <p:nvPr/>
        </p:nvSpPr>
        <p:spPr>
          <a:xfrm>
            <a:off x="1241940" y="4026090"/>
            <a:ext cx="1228299" cy="1637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44212" y="4997359"/>
            <a:ext cx="2317848" cy="1751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232837" y="5663819"/>
            <a:ext cx="2317848" cy="2206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57611" y="1721894"/>
            <a:ext cx="1621810" cy="86754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ontent Placeholder 2"/>
          <p:cNvSpPr txBox="1">
            <a:spLocks/>
          </p:cNvSpPr>
          <p:nvPr/>
        </p:nvSpPr>
        <p:spPr>
          <a:xfrm>
            <a:off x="4403660" y="5887651"/>
            <a:ext cx="6415572" cy="1027229"/>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1"/>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1"/>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1"/>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1"/>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endParaRPr lang="en-US" b="1" i="1" dirty="0"/>
          </a:p>
        </p:txBody>
      </p:sp>
      <p:sp>
        <p:nvSpPr>
          <p:cNvPr id="31" name="Rectangle 30"/>
          <p:cNvSpPr/>
          <p:nvPr/>
        </p:nvSpPr>
        <p:spPr>
          <a:xfrm>
            <a:off x="1235109" y="6293892"/>
            <a:ext cx="2408834" cy="2877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ular Callout 39"/>
          <p:cNvSpPr/>
          <p:nvPr/>
        </p:nvSpPr>
        <p:spPr>
          <a:xfrm>
            <a:off x="3928268" y="2724630"/>
            <a:ext cx="3164014" cy="879691"/>
          </a:xfrm>
          <a:prstGeom prst="wedgeRectCallout">
            <a:avLst>
              <a:gd name="adj1" fmla="val -95426"/>
              <a:gd name="adj2" fmla="val 1060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“Cyber threats are increasing…”</a:t>
            </a:r>
            <a:endParaRPr lang="en-US" sz="1100" i="1" dirty="0"/>
          </a:p>
        </p:txBody>
      </p:sp>
      <p:sp>
        <p:nvSpPr>
          <p:cNvPr id="43" name="Rectangular Callout 42"/>
          <p:cNvSpPr/>
          <p:nvPr/>
        </p:nvSpPr>
        <p:spPr>
          <a:xfrm>
            <a:off x="6155137" y="4626156"/>
            <a:ext cx="4493826" cy="879691"/>
          </a:xfrm>
          <a:prstGeom prst="wedgeRectCallout">
            <a:avLst>
              <a:gd name="adj1" fmla="val -108181"/>
              <a:gd name="adj2" fmla="val 828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“Organizations need to take a more </a:t>
            </a:r>
            <a:r>
              <a:rPr lang="en-US" b="1" i="1" dirty="0"/>
              <a:t>proactive approach to cybersecurity.” </a:t>
            </a:r>
            <a:r>
              <a:rPr lang="en-US" dirty="0"/>
              <a:t>and</a:t>
            </a:r>
            <a:endParaRPr lang="en-US" sz="1100" b="1" i="1" dirty="0"/>
          </a:p>
        </p:txBody>
      </p:sp>
      <p:sp>
        <p:nvSpPr>
          <p:cNvPr id="45" name="Rectangular Callout 44"/>
          <p:cNvSpPr/>
          <p:nvPr/>
        </p:nvSpPr>
        <p:spPr>
          <a:xfrm>
            <a:off x="4353622" y="1425769"/>
            <a:ext cx="5377232" cy="879691"/>
          </a:xfrm>
          <a:prstGeom prst="wedgeRectCallout">
            <a:avLst>
              <a:gd name="adj1" fmla="val -82122"/>
              <a:gd name="adj2" fmla="val 331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However, a recent EY CTI report noted:</a:t>
            </a:r>
            <a:endParaRPr lang="en-US" sz="1400" dirty="0"/>
          </a:p>
        </p:txBody>
      </p:sp>
      <p:sp>
        <p:nvSpPr>
          <p:cNvPr id="15" name="TextBox 14"/>
          <p:cNvSpPr txBox="1"/>
          <p:nvPr/>
        </p:nvSpPr>
        <p:spPr>
          <a:xfrm>
            <a:off x="5610680" y="3575668"/>
            <a:ext cx="3935886" cy="461665"/>
          </a:xfrm>
          <a:prstGeom prst="rect">
            <a:avLst/>
          </a:prstGeom>
          <a:noFill/>
        </p:spPr>
        <p:txBody>
          <a:bodyPr wrap="none" rtlCol="0">
            <a:spAutoFit/>
          </a:bodyPr>
          <a:lstStyle/>
          <a:p>
            <a:pPr marL="285750" indent="-285750">
              <a:buFont typeface="Arial" panose="020B0604020202020204" pitchFamily="34" charset="0"/>
              <a:buChar char="•"/>
            </a:pPr>
            <a:r>
              <a:rPr lang="en-US" sz="2400" b="1" dirty="0" smtClean="0">
                <a:solidFill>
                  <a:srgbClr val="FF0000"/>
                </a:solidFill>
              </a:rPr>
              <a:t>FireEye + </a:t>
            </a:r>
            <a:r>
              <a:rPr lang="en-US" sz="2400" b="1" dirty="0" err="1" smtClean="0">
                <a:solidFill>
                  <a:srgbClr val="FF0000"/>
                </a:solidFill>
              </a:rPr>
              <a:t>Mandiant</a:t>
            </a:r>
            <a:r>
              <a:rPr lang="en-US" sz="2400" b="1" dirty="0" smtClean="0">
                <a:solidFill>
                  <a:srgbClr val="FF0000"/>
                </a:solidFill>
              </a:rPr>
              <a:t> + </a:t>
            </a:r>
            <a:r>
              <a:rPr lang="en-US" sz="2400" b="1" dirty="0" err="1" smtClean="0">
                <a:solidFill>
                  <a:srgbClr val="FF0000"/>
                </a:solidFill>
              </a:rPr>
              <a:t>iSight</a:t>
            </a:r>
            <a:endParaRPr lang="en-US" sz="2400" b="1" dirty="0">
              <a:solidFill>
                <a:srgbClr val="FF0000"/>
              </a:solidFill>
            </a:endParaRPr>
          </a:p>
        </p:txBody>
      </p:sp>
      <p:pic>
        <p:nvPicPr>
          <p:cNvPr id="16" name="Picture 2" descr="https://lh5.googleusercontent.com/-9ByOu40RKtw/AAAAAAAAAAI/AAAAAAAAAsg/OMi7sLJfem8/s0-c-k-no-ns/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74588" y="2791491"/>
            <a:ext cx="978973" cy="97897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s://custom.1105govinfo.com/%7E/media/GIG/GIG%20Events/2014%20Custom/Logos/NEW_Mandiant_logo_4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22562" y="3931470"/>
            <a:ext cx="1923394" cy="509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26942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Image result for spider we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1" y="0"/>
            <a:ext cx="1220560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a:xfrm>
            <a:off x="10558300" y="6393729"/>
            <a:ext cx="1052508" cy="365125"/>
          </a:xfrm>
        </p:spPr>
        <p:txBody>
          <a:bodyPr/>
          <a:lstStyle/>
          <a:p>
            <a:fld id="{AB3A95D0-67DA-49DA-A1C5-7DD1BE185299}" type="slidenum">
              <a:rPr lang="en-US" smtClean="0"/>
              <a:t>22</a:t>
            </a:fld>
            <a:endParaRPr lang="en-US" dirty="0"/>
          </a:p>
        </p:txBody>
      </p:sp>
      <p:sp>
        <p:nvSpPr>
          <p:cNvPr id="9" name="TextBox 8"/>
          <p:cNvSpPr txBox="1"/>
          <p:nvPr/>
        </p:nvSpPr>
        <p:spPr>
          <a:xfrm>
            <a:off x="1018943" y="4364707"/>
            <a:ext cx="2655149" cy="523220"/>
          </a:xfrm>
          <a:prstGeom prst="rect">
            <a:avLst/>
          </a:prstGeom>
          <a:noFill/>
        </p:spPr>
        <p:txBody>
          <a:bodyPr wrap="none" rtlCol="0">
            <a:spAutoFit/>
          </a:bodyPr>
          <a:lstStyle/>
          <a:p>
            <a:pPr algn="ctr"/>
            <a:r>
              <a:rPr lang="en-US" sz="1400" b="1" dirty="0" smtClean="0">
                <a:solidFill>
                  <a:schemeClr val="bg1"/>
                </a:solidFill>
                <a:cs typeface="Arial" panose="020B0604020202020204" pitchFamily="34" charset="0"/>
              </a:rPr>
              <a:t>Forum post with </a:t>
            </a:r>
            <a:r>
              <a:rPr lang="en-US" sz="1400" b="1" u="sng" dirty="0" smtClean="0">
                <a:solidFill>
                  <a:schemeClr val="bg1"/>
                </a:solidFill>
                <a:cs typeface="Arial" panose="020B0604020202020204" pitchFamily="34" charset="0"/>
              </a:rPr>
              <a:t>source code</a:t>
            </a:r>
            <a:r>
              <a:rPr lang="en-US" sz="1400" b="1" u="sng" dirty="0">
                <a:solidFill>
                  <a:schemeClr val="bg1"/>
                </a:solidFill>
                <a:cs typeface="Arial" panose="020B0604020202020204" pitchFamily="34" charset="0"/>
              </a:rPr>
              <a:t> </a:t>
            </a:r>
            <a:r>
              <a:rPr lang="en-US" sz="1400" b="1" dirty="0" smtClean="0">
                <a:solidFill>
                  <a:schemeClr val="bg1"/>
                </a:solidFill>
                <a:cs typeface="Arial" panose="020B0604020202020204" pitchFamily="34" charset="0"/>
              </a:rPr>
              <a:t>to </a:t>
            </a:r>
          </a:p>
          <a:p>
            <a:pPr algn="ctr"/>
            <a:r>
              <a:rPr lang="en-US" sz="1400" b="1" dirty="0" smtClean="0">
                <a:solidFill>
                  <a:schemeClr val="bg1"/>
                </a:solidFill>
                <a:cs typeface="Arial" panose="020B0604020202020204" pitchFamily="34" charset="0"/>
              </a:rPr>
              <a:t>exploit Mozilla Firefox 3.5.3</a:t>
            </a:r>
          </a:p>
        </p:txBody>
      </p:sp>
      <p:sp>
        <p:nvSpPr>
          <p:cNvPr id="13" name="TextBox 12"/>
          <p:cNvSpPr txBox="1"/>
          <p:nvPr/>
        </p:nvSpPr>
        <p:spPr>
          <a:xfrm>
            <a:off x="5660558" y="2853092"/>
            <a:ext cx="2179186" cy="523220"/>
          </a:xfrm>
          <a:prstGeom prst="rect">
            <a:avLst/>
          </a:prstGeom>
          <a:noFill/>
        </p:spPr>
        <p:txBody>
          <a:bodyPr wrap="none" rtlCol="0">
            <a:spAutoFit/>
          </a:bodyPr>
          <a:lstStyle/>
          <a:p>
            <a:pPr algn="ctr"/>
            <a:r>
              <a:rPr lang="en-US" sz="1400" b="1" u="sng" dirty="0" smtClean="0">
                <a:solidFill>
                  <a:schemeClr val="bg1"/>
                </a:solidFill>
                <a:cs typeface="Arial" panose="020B0604020202020204" pitchFamily="34" charset="0"/>
              </a:rPr>
              <a:t>Tutorial </a:t>
            </a:r>
            <a:r>
              <a:rPr lang="en-US" sz="1400" b="1" dirty="0" smtClean="0">
                <a:solidFill>
                  <a:schemeClr val="bg1"/>
                </a:solidFill>
                <a:cs typeface="Arial" panose="020B0604020202020204" pitchFamily="34" charset="0"/>
              </a:rPr>
              <a:t>on how to create </a:t>
            </a:r>
          </a:p>
          <a:p>
            <a:pPr algn="ctr"/>
            <a:r>
              <a:rPr lang="en-US" sz="1400" b="1" dirty="0" smtClean="0">
                <a:solidFill>
                  <a:schemeClr val="bg1"/>
                </a:solidFill>
                <a:cs typeface="Arial" panose="020B0604020202020204" pitchFamily="34" charset="0"/>
              </a:rPr>
              <a:t>malicious documents</a:t>
            </a:r>
          </a:p>
        </p:txBody>
      </p:sp>
      <p:sp>
        <p:nvSpPr>
          <p:cNvPr id="6" name="TextBox 5"/>
          <p:cNvSpPr txBox="1"/>
          <p:nvPr/>
        </p:nvSpPr>
        <p:spPr>
          <a:xfrm>
            <a:off x="6025475" y="5870509"/>
            <a:ext cx="2602123" cy="523220"/>
          </a:xfrm>
          <a:prstGeom prst="rect">
            <a:avLst/>
          </a:prstGeom>
          <a:noFill/>
        </p:spPr>
        <p:txBody>
          <a:bodyPr wrap="none" rtlCol="0">
            <a:spAutoFit/>
          </a:bodyPr>
          <a:lstStyle/>
          <a:p>
            <a:pPr algn="ctr"/>
            <a:r>
              <a:rPr lang="en-US" sz="1400" b="1" dirty="0" smtClean="0">
                <a:solidFill>
                  <a:schemeClr val="bg1"/>
                </a:solidFill>
              </a:rPr>
              <a:t>Forum post with </a:t>
            </a:r>
          </a:p>
          <a:p>
            <a:pPr algn="ctr"/>
            <a:r>
              <a:rPr lang="en-US" sz="1400" b="1" dirty="0" err="1" smtClean="0">
                <a:solidFill>
                  <a:schemeClr val="bg1"/>
                </a:solidFill>
              </a:rPr>
              <a:t>BlackPOS</a:t>
            </a:r>
            <a:r>
              <a:rPr lang="en-US" sz="1400" b="1" dirty="0" smtClean="0">
                <a:solidFill>
                  <a:schemeClr val="bg1"/>
                </a:solidFill>
              </a:rPr>
              <a:t> malware </a:t>
            </a:r>
            <a:r>
              <a:rPr lang="en-US" sz="1400" b="1" u="sng" dirty="0" smtClean="0">
                <a:solidFill>
                  <a:schemeClr val="bg1"/>
                </a:solidFill>
              </a:rPr>
              <a:t>attachment</a:t>
            </a:r>
            <a:r>
              <a:rPr lang="en-US" sz="1400" b="1" dirty="0" smtClean="0">
                <a:solidFill>
                  <a:schemeClr val="bg1"/>
                </a:solidFill>
              </a:rPr>
              <a:t>.  </a:t>
            </a:r>
            <a:endParaRPr lang="en-US" sz="1400" b="1" dirty="0">
              <a:solidFill>
                <a:schemeClr val="bg1"/>
              </a:solidFill>
            </a:endParaRPr>
          </a:p>
        </p:txBody>
      </p:sp>
      <p:pic>
        <p:nvPicPr>
          <p:cNvPr id="11" name="Picture 10"/>
          <p:cNvPicPr>
            <a:picLocks noChangeAspect="1"/>
          </p:cNvPicPr>
          <p:nvPr/>
        </p:nvPicPr>
        <p:blipFill rotWithShape="1">
          <a:blip r:embed="rId4"/>
          <a:srcRect r="3948"/>
          <a:stretch/>
        </p:blipFill>
        <p:spPr>
          <a:xfrm>
            <a:off x="5389287" y="3914610"/>
            <a:ext cx="4177731" cy="1946634"/>
          </a:xfrm>
          <a:prstGeom prst="rect">
            <a:avLst/>
          </a:prstGeom>
          <a:ln w="19050">
            <a:solidFill>
              <a:schemeClr val="tx1"/>
            </a:solidFill>
          </a:ln>
        </p:spPr>
      </p:pic>
      <p:pic>
        <p:nvPicPr>
          <p:cNvPr id="12" name="Picture 11"/>
          <p:cNvPicPr>
            <a:picLocks noChangeAspect="1"/>
          </p:cNvPicPr>
          <p:nvPr/>
        </p:nvPicPr>
        <p:blipFill rotWithShape="1">
          <a:blip r:embed="rId5"/>
          <a:srcRect t="9198" r="15751"/>
          <a:stretch/>
        </p:blipFill>
        <p:spPr>
          <a:xfrm>
            <a:off x="5319205" y="562163"/>
            <a:ext cx="4317897" cy="2249934"/>
          </a:xfrm>
          <a:prstGeom prst="rect">
            <a:avLst/>
          </a:prstGeom>
          <a:ln w="19050">
            <a:solidFill>
              <a:schemeClr val="tx1"/>
            </a:solidFill>
          </a:ln>
        </p:spPr>
      </p:pic>
      <p:pic>
        <p:nvPicPr>
          <p:cNvPr id="8" name="Picture 7"/>
          <p:cNvPicPr>
            <a:picLocks noChangeAspect="1"/>
          </p:cNvPicPr>
          <p:nvPr/>
        </p:nvPicPr>
        <p:blipFill rotWithShape="1">
          <a:blip r:embed="rId6"/>
          <a:srcRect t="7807" r="17235"/>
          <a:stretch/>
        </p:blipFill>
        <p:spPr>
          <a:xfrm>
            <a:off x="792614" y="1920842"/>
            <a:ext cx="3938761" cy="2507112"/>
          </a:xfrm>
          <a:prstGeom prst="rect">
            <a:avLst/>
          </a:prstGeom>
          <a:ln w="19050">
            <a:solidFill>
              <a:schemeClr val="tx1"/>
            </a:solidFill>
          </a:ln>
        </p:spPr>
      </p:pic>
      <p:sp>
        <p:nvSpPr>
          <p:cNvPr id="10" name="TextBox 9"/>
          <p:cNvSpPr txBox="1"/>
          <p:nvPr/>
        </p:nvSpPr>
        <p:spPr>
          <a:xfrm>
            <a:off x="1329142" y="1170532"/>
            <a:ext cx="2666884" cy="369332"/>
          </a:xfrm>
          <a:prstGeom prst="rect">
            <a:avLst/>
          </a:prstGeom>
          <a:noFill/>
        </p:spPr>
        <p:txBody>
          <a:bodyPr wrap="none" rtlCol="0">
            <a:spAutoFit/>
          </a:bodyPr>
          <a:lstStyle/>
          <a:p>
            <a:r>
              <a:rPr lang="en-US" dirty="0" smtClean="0">
                <a:solidFill>
                  <a:schemeClr val="bg1"/>
                </a:solidFill>
              </a:rPr>
              <a:t>Hackers and Hacker Assets</a:t>
            </a:r>
            <a:endParaRPr lang="en-US" dirty="0">
              <a:solidFill>
                <a:schemeClr val="bg1"/>
              </a:solidFill>
            </a:endParaRPr>
          </a:p>
        </p:txBody>
      </p:sp>
      <p:pic>
        <p:nvPicPr>
          <p:cNvPr id="14" name="Picture 8" descr="https://media.licdn.com/mpr/mpr/shrinknp_750_750/AAEAAQAAAAAAAAGcAAAAJDdjY2Y5YTNhLTQwYWMtNDU1Yy05ZjA3LTI4ODdhNDIxMDA3M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85136" y="5388429"/>
            <a:ext cx="1506864" cy="13426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s://media.licdn.com/mpr/mpr/shrinknp_750_750/AAEAAQAAAAAAAAGcAAAAJDdjY2Y5YTNhLTQwYWMtNDU1Yy05ZjA3LTI4ODdhNDIxMDA3M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85136" y="0"/>
            <a:ext cx="1506863" cy="13426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s://media.licdn.com/mpr/mpr/shrinknp_750_750/AAEAAQAAAAAAAAGcAAAAJDdjY2Y5YTNhLTQwYWMtNDU1Yy05ZjA3LTI4ODdhNDIxMDA3MA.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669" y="5663505"/>
            <a:ext cx="1356119" cy="1208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1187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4050" y="339635"/>
            <a:ext cx="5953125" cy="6016717"/>
          </a:xfrm>
        </p:spPr>
        <p:txBody>
          <a:bodyPr>
            <a:normAutofit/>
          </a:bodyPr>
          <a:lstStyle/>
          <a:p>
            <a:pPr marL="0" indent="0">
              <a:buNone/>
            </a:pPr>
            <a:r>
              <a:rPr lang="en-US" dirty="0" smtClean="0"/>
              <a:t>In “Nature” 27 January 2016:</a:t>
            </a:r>
          </a:p>
          <a:p>
            <a:r>
              <a:rPr lang="en-US" dirty="0" smtClean="0"/>
              <a:t>“DeepMind’s </a:t>
            </a:r>
            <a:r>
              <a:rPr lang="en-US" dirty="0"/>
              <a:t>program </a:t>
            </a:r>
            <a:r>
              <a:rPr lang="en-US" dirty="0" err="1"/>
              <a:t>AlphaGo</a:t>
            </a:r>
            <a:r>
              <a:rPr lang="en-US" dirty="0"/>
              <a:t> beat Fan Hui, the European Go champion, five times out of five in tournament </a:t>
            </a:r>
            <a:r>
              <a:rPr lang="en-US" dirty="0" smtClean="0"/>
              <a:t>conditions...”</a:t>
            </a:r>
          </a:p>
          <a:p>
            <a:r>
              <a:rPr lang="en-US" dirty="0" smtClean="0"/>
              <a:t>“…</a:t>
            </a:r>
            <a:r>
              <a:rPr lang="en-US" dirty="0" err="1" smtClean="0"/>
              <a:t>AlphaGo</a:t>
            </a:r>
            <a:r>
              <a:rPr lang="en-US" dirty="0" smtClean="0"/>
              <a:t> </a:t>
            </a:r>
            <a:r>
              <a:rPr lang="en-US" dirty="0"/>
              <a:t>program applied </a:t>
            </a:r>
            <a:r>
              <a:rPr lang="en-US" b="1" dirty="0">
                <a:solidFill>
                  <a:srgbClr val="FF0000"/>
                </a:solidFill>
              </a:rPr>
              <a:t>deep learning</a:t>
            </a:r>
            <a:r>
              <a:rPr lang="en-US" dirty="0"/>
              <a:t> in neural </a:t>
            </a:r>
            <a:r>
              <a:rPr lang="en-US" dirty="0" smtClean="0"/>
              <a:t>networks (convolutional NN) </a:t>
            </a:r>
            <a:r>
              <a:rPr lang="en-US" dirty="0"/>
              <a:t>— brain-inspired programs in which connections between layers of simulated neurons are strengthened through examples and experience</a:t>
            </a:r>
            <a:r>
              <a:rPr lang="en-US" dirty="0" smtClean="0"/>
              <a:t>.”</a:t>
            </a:r>
            <a:endParaRPr lang="en-US" dirty="0"/>
          </a:p>
          <a:p>
            <a:endParaRPr lang="en-US" dirty="0"/>
          </a:p>
        </p:txBody>
      </p:sp>
      <p:sp>
        <p:nvSpPr>
          <p:cNvPr id="4" name="Slide Number Placeholder 3"/>
          <p:cNvSpPr>
            <a:spLocks noGrp="1"/>
          </p:cNvSpPr>
          <p:nvPr>
            <p:ph type="sldNum" sz="quarter" idx="12"/>
          </p:nvPr>
        </p:nvSpPr>
        <p:spPr/>
        <p:txBody>
          <a:bodyPr/>
          <a:lstStyle/>
          <a:p>
            <a:fld id="{C3B144FA-A4B6-4BA2-9DD1-C172BBD468E4}" type="slidenum">
              <a:rPr lang="en-US" smtClean="0"/>
              <a:t>23</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1" y="62471"/>
            <a:ext cx="5067300" cy="6659004"/>
          </a:xfrm>
          <a:prstGeom prst="rect">
            <a:avLst/>
          </a:prstGeom>
        </p:spPr>
      </p:pic>
    </p:spTree>
    <p:extLst>
      <p:ext uri="{BB962C8B-B14F-4D97-AF65-F5344CB8AC3E}">
        <p14:creationId xmlns:p14="http://schemas.microsoft.com/office/powerpoint/2010/main" val="362813133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918" y="7047"/>
            <a:ext cx="10515600" cy="1325563"/>
          </a:xfrm>
        </p:spPr>
        <p:txBody>
          <a:bodyPr>
            <a:normAutofit/>
          </a:bodyPr>
          <a:lstStyle/>
          <a:p>
            <a:r>
              <a:rPr lang="en-US" sz="3200" dirty="0" err="1" smtClean="0"/>
              <a:t>AzSecure</a:t>
            </a:r>
            <a:r>
              <a:rPr lang="en-US" sz="3200" dirty="0" smtClean="0"/>
              <a:t> Data/Text/Web Mining Methodologies: From Deep Learning to Topic Modeling</a:t>
            </a:r>
            <a:endParaRPr lang="en-US" sz="3200" dirty="0"/>
          </a:p>
        </p:txBody>
      </p:sp>
      <p:pic>
        <p:nvPicPr>
          <p:cNvPr id="9"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7626" y="1819309"/>
            <a:ext cx="3273683" cy="1822463"/>
          </a:xfrm>
          <a:prstGeom prst="rect">
            <a:avLst/>
          </a:prstGeom>
        </p:spPr>
      </p:pic>
      <p:pic>
        <p:nvPicPr>
          <p:cNvPr id="10" name="Picture 9"/>
          <p:cNvPicPr>
            <a:picLocks noChangeAspect="1"/>
          </p:cNvPicPr>
          <p:nvPr/>
        </p:nvPicPr>
        <p:blipFill>
          <a:blip r:embed="rId4"/>
          <a:stretch>
            <a:fillRect/>
          </a:stretch>
        </p:blipFill>
        <p:spPr>
          <a:xfrm>
            <a:off x="1109095" y="1710336"/>
            <a:ext cx="3571762" cy="2521244"/>
          </a:xfrm>
          <a:prstGeom prst="rect">
            <a:avLst/>
          </a:prstGeom>
        </p:spPr>
      </p:pic>
      <p:pic>
        <p:nvPicPr>
          <p:cNvPr id="11" name="Picture 10"/>
          <p:cNvPicPr>
            <a:picLocks noChangeAspect="1"/>
          </p:cNvPicPr>
          <p:nvPr/>
        </p:nvPicPr>
        <p:blipFill>
          <a:blip r:embed="rId5"/>
          <a:stretch>
            <a:fillRect/>
          </a:stretch>
        </p:blipFill>
        <p:spPr>
          <a:xfrm>
            <a:off x="1053823" y="4266191"/>
            <a:ext cx="3621702" cy="2068338"/>
          </a:xfrm>
          <a:prstGeom prst="rect">
            <a:avLst/>
          </a:prstGeom>
        </p:spPr>
      </p:pic>
      <p:grpSp>
        <p:nvGrpSpPr>
          <p:cNvPr id="12" name="Group 11"/>
          <p:cNvGrpSpPr/>
          <p:nvPr/>
        </p:nvGrpSpPr>
        <p:grpSpPr>
          <a:xfrm>
            <a:off x="4977626" y="3851738"/>
            <a:ext cx="2209799" cy="2612227"/>
            <a:chOff x="6488924" y="2095757"/>
            <a:chExt cx="3202828" cy="3081123"/>
          </a:xfrm>
        </p:grpSpPr>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8925" y="2145814"/>
              <a:ext cx="3202827" cy="3031066"/>
            </a:xfrm>
            <a:prstGeom prst="rect">
              <a:avLst/>
            </a:prstGeom>
          </p:spPr>
        </p:pic>
        <p:sp>
          <p:nvSpPr>
            <p:cNvPr id="15" name="TextBox 17"/>
            <p:cNvSpPr txBox="1"/>
            <p:nvPr/>
          </p:nvSpPr>
          <p:spPr>
            <a:xfrm>
              <a:off x="6488924" y="2095757"/>
              <a:ext cx="3202827" cy="326720"/>
            </a:xfrm>
            <a:prstGeom prst="rect">
              <a:avLst/>
            </a:prstGeom>
            <a:solidFill>
              <a:schemeClr val="bg1">
                <a:lumMod val="75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t>Compositionality function</a:t>
              </a:r>
              <a:endParaRPr lang="en-US" sz="1200" dirty="0"/>
            </a:p>
          </p:txBody>
        </p:sp>
        <p:pic>
          <p:nvPicPr>
            <p:cNvPr id="16" name="Picture 15"/>
            <p:cNvPicPr>
              <a:picLocks noChangeAspect="1"/>
            </p:cNvPicPr>
            <p:nvPr/>
          </p:nvPicPr>
          <p:blipFill>
            <a:blip r:embed="rId7"/>
            <a:stretch>
              <a:fillRect/>
            </a:stretch>
          </p:blipFill>
          <p:spPr>
            <a:xfrm>
              <a:off x="6878087" y="3379009"/>
              <a:ext cx="150800" cy="185073"/>
            </a:xfrm>
            <a:prstGeom prst="rect">
              <a:avLst/>
            </a:prstGeom>
          </p:spPr>
        </p:pic>
        <p:pic>
          <p:nvPicPr>
            <p:cNvPr id="17" name="Picture 16"/>
            <p:cNvPicPr>
              <a:picLocks noChangeAspect="1"/>
            </p:cNvPicPr>
            <p:nvPr/>
          </p:nvPicPr>
          <p:blipFill>
            <a:blip r:embed="rId7"/>
            <a:stretch>
              <a:fillRect/>
            </a:stretch>
          </p:blipFill>
          <p:spPr>
            <a:xfrm>
              <a:off x="6878087" y="4581780"/>
              <a:ext cx="150800" cy="185073"/>
            </a:xfrm>
            <a:prstGeom prst="rect">
              <a:avLst/>
            </a:prstGeom>
          </p:spPr>
        </p:pic>
      </p:grpSp>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89528" y="4145408"/>
            <a:ext cx="3104224" cy="2238703"/>
          </a:xfrm>
          <a:prstGeom prst="rect">
            <a:avLst/>
          </a:prstGeom>
        </p:spPr>
      </p:pic>
      <p:sp>
        <p:nvSpPr>
          <p:cNvPr id="29" name="TextBox 37"/>
          <p:cNvSpPr txBox="1"/>
          <p:nvPr/>
        </p:nvSpPr>
        <p:spPr>
          <a:xfrm>
            <a:off x="1784153" y="6456011"/>
            <a:ext cx="4943063" cy="369332"/>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Recursive Neural Tensor Network: Word2Vec</a:t>
            </a:r>
            <a:endParaRPr lang="en-US" dirty="0"/>
          </a:p>
        </p:txBody>
      </p:sp>
      <p:sp>
        <p:nvSpPr>
          <p:cNvPr id="36" name="TextBox 9"/>
          <p:cNvSpPr txBox="1"/>
          <p:nvPr/>
        </p:nvSpPr>
        <p:spPr>
          <a:xfrm>
            <a:off x="7355148" y="6463965"/>
            <a:ext cx="4160370"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Example feedback: “</a:t>
            </a:r>
            <a:r>
              <a:rPr lang="en-US" sz="1600" i="1" dirty="0" smtClean="0"/>
              <a:t>The dump is not very good</a:t>
            </a:r>
            <a:r>
              <a:rPr lang="en-US" sz="1600" dirty="0" smtClean="0"/>
              <a:t>”</a:t>
            </a:r>
            <a:endParaRPr lang="en-US" sz="1600" dirty="0"/>
          </a:p>
        </p:txBody>
      </p:sp>
      <p:sp>
        <p:nvSpPr>
          <p:cNvPr id="5" name="TextBox 4"/>
          <p:cNvSpPr txBox="1"/>
          <p:nvPr/>
        </p:nvSpPr>
        <p:spPr>
          <a:xfrm>
            <a:off x="1263310" y="1428938"/>
            <a:ext cx="3263329" cy="369332"/>
          </a:xfrm>
          <a:prstGeom prst="rect">
            <a:avLst/>
          </a:prstGeom>
          <a:noFill/>
        </p:spPr>
        <p:txBody>
          <a:bodyPr wrap="none" rtlCol="0">
            <a:spAutoFit/>
          </a:bodyPr>
          <a:lstStyle/>
          <a:p>
            <a:r>
              <a:rPr lang="en-US" dirty="0" smtClean="0"/>
              <a:t>Deep (Convolutional) Neural Net</a:t>
            </a:r>
            <a:endParaRPr lang="en-US" dirty="0"/>
          </a:p>
        </p:txBody>
      </p:sp>
      <p:sp>
        <p:nvSpPr>
          <p:cNvPr id="6" name="TextBox 5"/>
          <p:cNvSpPr txBox="1"/>
          <p:nvPr/>
        </p:nvSpPr>
        <p:spPr>
          <a:xfrm>
            <a:off x="4915419" y="1437593"/>
            <a:ext cx="3178114" cy="369332"/>
          </a:xfrm>
          <a:prstGeom prst="rect">
            <a:avLst/>
          </a:prstGeom>
          <a:noFill/>
        </p:spPr>
        <p:txBody>
          <a:bodyPr wrap="none" rtlCol="0">
            <a:spAutoFit/>
          </a:bodyPr>
          <a:lstStyle/>
          <a:p>
            <a:r>
              <a:rPr lang="en-US" dirty="0" smtClean="0"/>
              <a:t>Latent </a:t>
            </a:r>
            <a:r>
              <a:rPr lang="en-US" dirty="0" err="1" smtClean="0"/>
              <a:t>Dirichlet</a:t>
            </a:r>
            <a:r>
              <a:rPr lang="en-US" dirty="0" smtClean="0"/>
              <a:t> Allocation (LDA)</a:t>
            </a:r>
            <a:endParaRPr lang="en-US" dirty="0"/>
          </a:p>
        </p:txBody>
      </p:sp>
      <p:pic>
        <p:nvPicPr>
          <p:cNvPr id="38" name="Picture 37"/>
          <p:cNvPicPr>
            <a:picLocks noChangeAspect="1"/>
          </p:cNvPicPr>
          <p:nvPr/>
        </p:nvPicPr>
        <p:blipFill>
          <a:blip r:embed="rId9"/>
          <a:stretch>
            <a:fillRect/>
          </a:stretch>
        </p:blipFill>
        <p:spPr>
          <a:xfrm>
            <a:off x="8548078" y="1240971"/>
            <a:ext cx="2348522" cy="2674135"/>
          </a:xfrm>
          <a:prstGeom prst="rect">
            <a:avLst/>
          </a:prstGeom>
        </p:spPr>
      </p:pic>
      <p:sp>
        <p:nvSpPr>
          <p:cNvPr id="61" name="TextBox 60"/>
          <p:cNvSpPr txBox="1"/>
          <p:nvPr/>
        </p:nvSpPr>
        <p:spPr>
          <a:xfrm>
            <a:off x="10184806" y="764625"/>
            <a:ext cx="1889993" cy="1477328"/>
          </a:xfrm>
          <a:prstGeom prst="rect">
            <a:avLst/>
          </a:prstGeom>
          <a:noFill/>
        </p:spPr>
        <p:txBody>
          <a:bodyPr wrap="square" rtlCol="0">
            <a:spAutoFit/>
          </a:bodyPr>
          <a:lstStyle/>
          <a:p>
            <a:r>
              <a:rPr lang="en-US" dirty="0" smtClean="0"/>
              <a:t>Hierarchical </a:t>
            </a:r>
            <a:r>
              <a:rPr lang="en-US" dirty="0" err="1" smtClean="0"/>
              <a:t>Dirichlet</a:t>
            </a:r>
            <a:r>
              <a:rPr lang="en-US" dirty="0" smtClean="0"/>
              <a:t> Process-based Inverse Regression Model (HDPIR)</a:t>
            </a:r>
            <a:endParaRPr lang="en-US" dirty="0"/>
          </a:p>
        </p:txBody>
      </p:sp>
      <p:sp>
        <p:nvSpPr>
          <p:cNvPr id="19" name="Rectangle 18"/>
          <p:cNvSpPr/>
          <p:nvPr/>
        </p:nvSpPr>
        <p:spPr>
          <a:xfrm>
            <a:off x="10082073" y="692639"/>
            <a:ext cx="1992725" cy="15493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060869" y="6455109"/>
            <a:ext cx="4416131" cy="37023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70435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742" y="42836"/>
            <a:ext cx="10515600" cy="1325563"/>
          </a:xfrm>
        </p:spPr>
        <p:txBody>
          <a:bodyPr/>
          <a:lstStyle/>
          <a:p>
            <a:r>
              <a:rPr lang="en-US" dirty="0" smtClean="0"/>
              <a:t>Research Background – CTI Process</a:t>
            </a:r>
            <a:endParaRPr lang="en-US" dirty="0"/>
          </a:p>
        </p:txBody>
      </p:sp>
      <p:sp>
        <p:nvSpPr>
          <p:cNvPr id="3" name="Content Placeholder 2"/>
          <p:cNvSpPr>
            <a:spLocks noGrp="1"/>
          </p:cNvSpPr>
          <p:nvPr>
            <p:ph idx="1"/>
          </p:nvPr>
        </p:nvSpPr>
        <p:spPr>
          <a:xfrm>
            <a:off x="250105" y="5341339"/>
            <a:ext cx="11598875" cy="1381220"/>
          </a:xfrm>
        </p:spPr>
        <p:txBody>
          <a:bodyPr>
            <a:normAutofit fontScale="85000" lnSpcReduction="10000"/>
          </a:bodyPr>
          <a:lstStyle/>
          <a:p>
            <a:r>
              <a:rPr lang="en-US" dirty="0"/>
              <a:t>Prevailing CTI process has been criticized as reactive and high-level (Lee and Lee 2017).</a:t>
            </a:r>
          </a:p>
          <a:p>
            <a:pPr lvl="1"/>
            <a:r>
              <a:rPr lang="en-US" dirty="0"/>
              <a:t>Thus, cyber-attacks are still </a:t>
            </a:r>
            <a:r>
              <a:rPr lang="en-US" b="1" u="sng" dirty="0"/>
              <a:t>increasing.  </a:t>
            </a:r>
          </a:p>
          <a:p>
            <a:pPr lvl="1"/>
            <a:r>
              <a:rPr lang="en-US" dirty="0"/>
              <a:t>Need a shift from </a:t>
            </a:r>
            <a:r>
              <a:rPr lang="en-US" b="1" u="sng" dirty="0"/>
              <a:t>reactive</a:t>
            </a:r>
            <a:r>
              <a:rPr lang="en-US" dirty="0"/>
              <a:t> to </a:t>
            </a:r>
            <a:r>
              <a:rPr lang="en-US" b="1" u="sng" dirty="0"/>
              <a:t>proactive</a:t>
            </a:r>
            <a:r>
              <a:rPr lang="en-US" dirty="0"/>
              <a:t> CTI approaches.</a:t>
            </a:r>
          </a:p>
          <a:p>
            <a:pPr lvl="2"/>
            <a:r>
              <a:rPr lang="en-US" b="1" dirty="0"/>
              <a:t>Expert suggestion: </a:t>
            </a:r>
            <a:r>
              <a:rPr lang="en-US" dirty="0"/>
              <a:t>Proactively pinpoint key hackers in online hacker communities. </a:t>
            </a:r>
          </a:p>
          <a:p>
            <a:pPr lvl="2"/>
            <a:endParaRPr lang="en-US" dirty="0"/>
          </a:p>
          <a:p>
            <a:endParaRPr lang="en-US" dirty="0"/>
          </a:p>
        </p:txBody>
      </p:sp>
      <p:sp>
        <p:nvSpPr>
          <p:cNvPr id="4" name="Slide Number Placeholder 3"/>
          <p:cNvSpPr>
            <a:spLocks noGrp="1"/>
          </p:cNvSpPr>
          <p:nvPr>
            <p:ph type="sldNum" sz="quarter" idx="12"/>
          </p:nvPr>
        </p:nvSpPr>
        <p:spPr/>
        <p:txBody>
          <a:bodyPr/>
          <a:lstStyle/>
          <a:p>
            <a:fld id="{44232FD6-A209-4BA0-8375-DB4A362757F9}" type="slidenum">
              <a:rPr lang="en-US" smtClean="0"/>
              <a:t>25</a:t>
            </a:fld>
            <a:endParaRPr lang="en-US"/>
          </a:p>
        </p:txBody>
      </p:sp>
      <p:graphicFrame>
        <p:nvGraphicFramePr>
          <p:cNvPr id="5" name="Content Placeholder 4"/>
          <p:cNvGraphicFramePr>
            <a:graphicFrameLocks/>
          </p:cNvGraphicFramePr>
          <p:nvPr>
            <p:extLst/>
          </p:nvPr>
        </p:nvGraphicFramePr>
        <p:xfrm>
          <a:off x="734397" y="999401"/>
          <a:ext cx="10630292" cy="41324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ight Arrow 5"/>
          <p:cNvSpPr/>
          <p:nvPr/>
        </p:nvSpPr>
        <p:spPr>
          <a:xfrm>
            <a:off x="3062694" y="1473151"/>
            <a:ext cx="383758" cy="30848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050"/>
          </a:p>
        </p:txBody>
      </p:sp>
      <p:sp>
        <p:nvSpPr>
          <p:cNvPr id="7" name="Right Arrow 6"/>
          <p:cNvSpPr/>
          <p:nvPr/>
        </p:nvSpPr>
        <p:spPr>
          <a:xfrm>
            <a:off x="5844653" y="1473151"/>
            <a:ext cx="383758" cy="30848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050"/>
          </a:p>
        </p:txBody>
      </p:sp>
      <p:sp>
        <p:nvSpPr>
          <p:cNvPr id="8" name="Right Arrow 7"/>
          <p:cNvSpPr/>
          <p:nvPr/>
        </p:nvSpPr>
        <p:spPr>
          <a:xfrm>
            <a:off x="8736387" y="1462877"/>
            <a:ext cx="383758" cy="30848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050"/>
          </a:p>
        </p:txBody>
      </p:sp>
      <p:sp>
        <p:nvSpPr>
          <p:cNvPr id="9" name="Rectangle 8"/>
          <p:cNvSpPr/>
          <p:nvPr/>
        </p:nvSpPr>
        <p:spPr>
          <a:xfrm>
            <a:off x="3451064" y="1102140"/>
            <a:ext cx="2298526" cy="40092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6336597" y="1102139"/>
            <a:ext cx="2329042" cy="40092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p:cNvSpPr txBox="1"/>
          <p:nvPr/>
        </p:nvSpPr>
        <p:spPr>
          <a:xfrm>
            <a:off x="3440791" y="3463016"/>
            <a:ext cx="2396255" cy="584775"/>
          </a:xfrm>
          <a:prstGeom prst="rect">
            <a:avLst/>
          </a:prstGeom>
          <a:solidFill>
            <a:srgbClr val="FF0000"/>
          </a:solidFill>
          <a:ln>
            <a:solidFill>
              <a:schemeClr val="accent1"/>
            </a:solidFill>
          </a:ln>
          <a:effectLst>
            <a:outerShdw blurRad="50800" dist="38100" dir="5400000" algn="t" rotWithShape="0">
              <a:prstClr val="black">
                <a:alpha val="40000"/>
              </a:prstClr>
            </a:outerShdw>
          </a:effectLst>
        </p:spPr>
        <p:txBody>
          <a:bodyPr wrap="square" rtlCol="0">
            <a:spAutoFit/>
          </a:bodyPr>
          <a:lstStyle/>
          <a:p>
            <a:r>
              <a:rPr lang="en-US" sz="1600" b="1" dirty="0">
                <a:solidFill>
                  <a:schemeClr val="bg1"/>
                </a:solidFill>
              </a:rPr>
              <a:t>Criticism: </a:t>
            </a:r>
            <a:r>
              <a:rPr lang="en-US" sz="1600" dirty="0">
                <a:solidFill>
                  <a:schemeClr val="bg1"/>
                </a:solidFill>
              </a:rPr>
              <a:t>Reliance on past events </a:t>
            </a:r>
            <a:r>
              <a:rPr lang="en-US" sz="1600" dirty="0">
                <a:solidFill>
                  <a:schemeClr val="bg1"/>
                </a:solidFill>
                <a:sym typeface="Wingdings" panose="05000000000000000000" pitchFamily="2" charset="2"/>
              </a:rPr>
              <a:t> reactive intel</a:t>
            </a:r>
            <a:endParaRPr lang="en-US" sz="1600" dirty="0">
              <a:solidFill>
                <a:schemeClr val="bg1"/>
              </a:solidFill>
            </a:endParaRPr>
          </a:p>
        </p:txBody>
      </p:sp>
      <p:sp>
        <p:nvSpPr>
          <p:cNvPr id="13" name="TextBox 12"/>
          <p:cNvSpPr txBox="1"/>
          <p:nvPr/>
        </p:nvSpPr>
        <p:spPr>
          <a:xfrm>
            <a:off x="6382650" y="3451674"/>
            <a:ext cx="2396255" cy="584775"/>
          </a:xfrm>
          <a:prstGeom prst="rect">
            <a:avLst/>
          </a:prstGeom>
          <a:solidFill>
            <a:srgbClr val="FF0000"/>
          </a:solidFill>
          <a:ln>
            <a:solidFill>
              <a:schemeClr val="accent1"/>
            </a:solidFill>
          </a:ln>
          <a:effectLst>
            <a:outerShdw blurRad="50800" dist="38100" dir="5400000" algn="t" rotWithShape="0">
              <a:prstClr val="black">
                <a:alpha val="40000"/>
              </a:prstClr>
            </a:outerShdw>
          </a:effectLst>
        </p:spPr>
        <p:txBody>
          <a:bodyPr wrap="square" rtlCol="0">
            <a:spAutoFit/>
          </a:bodyPr>
          <a:lstStyle/>
          <a:p>
            <a:r>
              <a:rPr lang="en-US" sz="1600" b="1" dirty="0">
                <a:solidFill>
                  <a:schemeClr val="bg1"/>
                </a:solidFill>
              </a:rPr>
              <a:t>Criticism: </a:t>
            </a:r>
            <a:r>
              <a:rPr lang="en-US" sz="1600" dirty="0" smtClean="0">
                <a:solidFill>
                  <a:schemeClr val="bg1"/>
                </a:solidFill>
              </a:rPr>
              <a:t>Analytics are too high level</a:t>
            </a:r>
            <a:endParaRPr lang="en-US" sz="1600" dirty="0">
              <a:solidFill>
                <a:schemeClr val="bg1"/>
              </a:solidFill>
            </a:endParaRPr>
          </a:p>
        </p:txBody>
      </p:sp>
    </p:spTree>
    <p:extLst>
      <p:ext uri="{BB962C8B-B14F-4D97-AF65-F5344CB8AC3E}">
        <p14:creationId xmlns:p14="http://schemas.microsoft.com/office/powerpoint/2010/main" val="22337321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524" y="-197085"/>
            <a:ext cx="10515600" cy="1325563"/>
          </a:xfrm>
        </p:spPr>
        <p:txBody>
          <a:bodyPr>
            <a:normAutofit/>
          </a:bodyPr>
          <a:lstStyle/>
          <a:p>
            <a:r>
              <a:rPr lang="en-US" sz="3600" b="1" dirty="0" smtClean="0"/>
              <a:t>Hacker Community Platforms – </a:t>
            </a:r>
            <a:r>
              <a:rPr lang="en-US" sz="3600" b="1" i="1" dirty="0" smtClean="0"/>
              <a:t>“Know your enemy”</a:t>
            </a:r>
            <a:endParaRPr lang="en-US" sz="3600" b="1" i="1" dirty="0"/>
          </a:p>
        </p:txBody>
      </p:sp>
      <p:sp>
        <p:nvSpPr>
          <p:cNvPr id="4" name="Slide Number Placeholder 3"/>
          <p:cNvSpPr>
            <a:spLocks noGrp="1"/>
          </p:cNvSpPr>
          <p:nvPr>
            <p:ph type="sldNum" sz="quarter" idx="12"/>
          </p:nvPr>
        </p:nvSpPr>
        <p:spPr>
          <a:xfrm>
            <a:off x="8647924" y="6356350"/>
            <a:ext cx="2743200" cy="365125"/>
          </a:xfrm>
        </p:spPr>
        <p:txBody>
          <a:bodyPr/>
          <a:lstStyle/>
          <a:p>
            <a:fld id="{44232FD6-A209-4BA0-8375-DB4A362757F9}" type="slidenum">
              <a:rPr lang="en-US" smtClean="0"/>
              <a:t>26</a:t>
            </a:fld>
            <a:endParaRPr lang="en-US"/>
          </a:p>
        </p:txBody>
      </p:sp>
      <p:graphicFrame>
        <p:nvGraphicFramePr>
          <p:cNvPr id="5" name="Diagram 4"/>
          <p:cNvGraphicFramePr/>
          <p:nvPr>
            <p:extLst/>
          </p:nvPr>
        </p:nvGraphicFramePr>
        <p:xfrm>
          <a:off x="982802" y="97684"/>
          <a:ext cx="10572905" cy="6258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3520135" y="5794742"/>
            <a:ext cx="4729756" cy="923330"/>
          </a:xfrm>
          <a:prstGeom prst="rect">
            <a:avLst/>
          </a:prstGeom>
          <a:noFill/>
          <a:ln w="28575">
            <a:solidFill>
              <a:schemeClr val="tx1"/>
            </a:solidFill>
          </a:ln>
        </p:spPr>
        <p:txBody>
          <a:bodyPr wrap="none" rtlCol="0">
            <a:spAutoFit/>
          </a:bodyPr>
          <a:lstStyle/>
          <a:p>
            <a:pPr lvl="1"/>
            <a:r>
              <a:rPr lang="en-US" dirty="0">
                <a:latin typeface="Arial Narrow" panose="020B0606020202030204" pitchFamily="34" charset="0"/>
              </a:rPr>
              <a:t>US </a:t>
            </a:r>
            <a:r>
              <a:rPr lang="en-US" dirty="0">
                <a:latin typeface="Arial Narrow" panose="020B0606020202030204" pitchFamily="34" charset="0"/>
                <a:sym typeface="Wingdings" panose="05000000000000000000" pitchFamily="2" charset="2"/>
              </a:rPr>
              <a:t> cybercrime and general hacking</a:t>
            </a:r>
            <a:endParaRPr lang="en-US" dirty="0">
              <a:latin typeface="Arial Narrow" panose="020B0606020202030204" pitchFamily="34" charset="0"/>
            </a:endParaRPr>
          </a:p>
          <a:p>
            <a:pPr lvl="1"/>
            <a:r>
              <a:rPr lang="en-US" dirty="0">
                <a:latin typeface="Arial Narrow" panose="020B0606020202030204" pitchFamily="34" charset="0"/>
              </a:rPr>
              <a:t>Russia </a:t>
            </a:r>
            <a:r>
              <a:rPr lang="en-US" dirty="0">
                <a:latin typeface="Arial Narrow" panose="020B0606020202030204" pitchFamily="34" charset="0"/>
                <a:sym typeface="Wingdings" panose="05000000000000000000" pitchFamily="2" charset="2"/>
              </a:rPr>
              <a:t> underground economy, financial fraud</a:t>
            </a:r>
            <a:endParaRPr lang="en-US" dirty="0">
              <a:latin typeface="Arial Narrow" panose="020B0606020202030204" pitchFamily="34" charset="0"/>
            </a:endParaRPr>
          </a:p>
          <a:p>
            <a:pPr lvl="1"/>
            <a:r>
              <a:rPr lang="en-US" dirty="0">
                <a:latin typeface="Arial Narrow" panose="020B0606020202030204" pitchFamily="34" charset="0"/>
              </a:rPr>
              <a:t>China </a:t>
            </a:r>
            <a:r>
              <a:rPr lang="en-US" dirty="0">
                <a:latin typeface="Arial Narrow" panose="020B0606020202030204" pitchFamily="34" charset="0"/>
                <a:sym typeface="Wingdings" panose="05000000000000000000" pitchFamily="2" charset="2"/>
              </a:rPr>
              <a:t> cyberwarfare </a:t>
            </a:r>
            <a:r>
              <a:rPr lang="en-US" dirty="0" smtClean="0">
                <a:latin typeface="Arial Narrow" panose="020B0606020202030204" pitchFamily="34" charset="0"/>
                <a:sym typeface="Wingdings" panose="05000000000000000000" pitchFamily="2" charset="2"/>
              </a:rPr>
              <a:t>content</a:t>
            </a:r>
            <a:endParaRPr lang="en-US" dirty="0">
              <a:latin typeface="Arial Narrow" panose="020B0606020202030204" pitchFamily="34" charset="0"/>
            </a:endParaRPr>
          </a:p>
        </p:txBody>
      </p:sp>
    </p:spTree>
    <p:extLst>
      <p:ext uri="{BB962C8B-B14F-4D97-AF65-F5344CB8AC3E}">
        <p14:creationId xmlns:p14="http://schemas.microsoft.com/office/powerpoint/2010/main" val="282716695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752601"/>
            <a:ext cx="7772400" cy="1847851"/>
          </a:xfrm>
        </p:spPr>
        <p:txBody>
          <a:bodyPr>
            <a:normAutofit fontScale="90000"/>
          </a:bodyPr>
          <a:lstStyle/>
          <a:p>
            <a:r>
              <a:rPr lang="en-US" sz="4800" dirty="0" smtClean="0"/>
              <a:t>Identifying Key Hackers</a:t>
            </a:r>
            <a:br>
              <a:rPr lang="en-US" sz="4800" dirty="0" smtClean="0"/>
            </a:br>
            <a:r>
              <a:rPr lang="en-US" sz="4800" dirty="0" smtClean="0"/>
              <a:t>(Benjamin, et al., </a:t>
            </a:r>
            <a:r>
              <a:rPr lang="en-US" sz="4800" dirty="0" err="1" smtClean="0"/>
              <a:t>MISQ,Conditional</a:t>
            </a:r>
            <a:r>
              <a:rPr lang="en-US" sz="4800" dirty="0" smtClean="0"/>
              <a:t> </a:t>
            </a:r>
            <a:r>
              <a:rPr lang="en-US" sz="4800" dirty="0" smtClean="0"/>
              <a:t>Acceptance: Research Method, Collection, Ethics)</a:t>
            </a:r>
            <a:endParaRPr lang="en-US" sz="4800" dirty="0"/>
          </a:p>
        </p:txBody>
      </p:sp>
    </p:spTree>
    <p:extLst>
      <p:ext uri="{BB962C8B-B14F-4D97-AF65-F5344CB8AC3E}">
        <p14:creationId xmlns:p14="http://schemas.microsoft.com/office/powerpoint/2010/main" val="323417342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2133" y="321501"/>
            <a:ext cx="8027903" cy="857250"/>
          </a:xfrm>
        </p:spPr>
        <p:txBody>
          <a:bodyPr>
            <a:noAutofit/>
          </a:bodyPr>
          <a:lstStyle/>
          <a:p>
            <a:r>
              <a:rPr lang="en-US" sz="4000" b="1" dirty="0">
                <a:solidFill>
                  <a:srgbClr val="FF0000"/>
                </a:solidFill>
              </a:rPr>
              <a:t>Hacker Reputation </a:t>
            </a:r>
            <a:r>
              <a:rPr lang="en-US" sz="4000" b="1" dirty="0" smtClean="0">
                <a:solidFill>
                  <a:srgbClr val="FF0000"/>
                </a:solidFill>
              </a:rPr>
              <a:t>Framework</a:t>
            </a:r>
            <a:endParaRPr lang="en-US" sz="4000" b="1" dirty="0">
              <a:solidFill>
                <a:srgbClr val="FF0000"/>
              </a:solidFill>
            </a:endParaRPr>
          </a:p>
        </p:txBody>
      </p:sp>
      <p:sp>
        <p:nvSpPr>
          <p:cNvPr id="3" name="Slide Number Placeholder 2"/>
          <p:cNvSpPr>
            <a:spLocks noGrp="1"/>
          </p:cNvSpPr>
          <p:nvPr>
            <p:ph type="sldNum" sz="quarter" idx="12"/>
          </p:nvPr>
        </p:nvSpPr>
        <p:spPr/>
        <p:txBody>
          <a:bodyPr/>
          <a:lstStyle/>
          <a:p>
            <a:fld id="{5321100C-AF99-48FB-8DB2-7104E3F75DD5}" type="slidenum">
              <a:rPr lang="en-US" smtClean="0"/>
              <a:t>28</a:t>
            </a:fld>
            <a:endParaRPr lang="en-US" dirty="0"/>
          </a:p>
        </p:txBody>
      </p:sp>
      <p:pic>
        <p:nvPicPr>
          <p:cNvPr id="42" name="Picture 41"/>
          <p:cNvPicPr/>
          <p:nvPr/>
        </p:nvPicPr>
        <p:blipFill>
          <a:blip r:embed="rId3">
            <a:extLst>
              <a:ext uri="{28A0092B-C50C-407E-A947-70E740481C1C}">
                <a14:useLocalDpi xmlns:a14="http://schemas.microsoft.com/office/drawing/2010/main" val="0"/>
              </a:ext>
            </a:extLst>
          </a:blip>
          <a:srcRect/>
          <a:stretch>
            <a:fillRect/>
          </a:stretch>
        </p:blipFill>
        <p:spPr bwMode="auto">
          <a:xfrm>
            <a:off x="1981202" y="1415143"/>
            <a:ext cx="7369628" cy="4060372"/>
          </a:xfrm>
          <a:prstGeom prst="rect">
            <a:avLst/>
          </a:prstGeom>
          <a:noFill/>
          <a:ln>
            <a:noFill/>
          </a:ln>
        </p:spPr>
      </p:pic>
      <p:sp>
        <p:nvSpPr>
          <p:cNvPr id="5" name="Rectangle 4"/>
          <p:cNvSpPr/>
          <p:nvPr/>
        </p:nvSpPr>
        <p:spPr>
          <a:xfrm>
            <a:off x="3900555" y="3717537"/>
            <a:ext cx="3686788" cy="175797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340737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D47A84-B86D-4092-8072-FAE33AE5BF97}" type="slidenum">
              <a:rPr lang="en-US" smtClean="0"/>
              <a:t>29</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013310836"/>
              </p:ext>
            </p:extLst>
          </p:nvPr>
        </p:nvGraphicFramePr>
        <p:xfrm>
          <a:off x="1524001" y="71210"/>
          <a:ext cx="8991601" cy="6710590"/>
        </p:xfrm>
        <a:graphic>
          <a:graphicData uri="http://schemas.openxmlformats.org/drawingml/2006/table">
            <a:tbl>
              <a:tblPr firstRow="1" firstCol="1" bandRow="1">
                <a:tableStyleId>{5940675A-B579-460E-94D1-54222C63F5DA}</a:tableStyleId>
              </a:tblPr>
              <a:tblGrid>
                <a:gridCol w="770709">
                  <a:extLst>
                    <a:ext uri="{9D8B030D-6E8A-4147-A177-3AD203B41FA5}">
                      <a16:colId xmlns:a16="http://schemas.microsoft.com/office/drawing/2014/main" xmlns="" val="20000"/>
                    </a:ext>
                  </a:extLst>
                </a:gridCol>
                <a:gridCol w="1286691">
                  <a:extLst>
                    <a:ext uri="{9D8B030D-6E8A-4147-A177-3AD203B41FA5}">
                      <a16:colId xmlns:a16="http://schemas.microsoft.com/office/drawing/2014/main" xmlns="" val="20001"/>
                    </a:ext>
                  </a:extLst>
                </a:gridCol>
                <a:gridCol w="2514600">
                  <a:extLst>
                    <a:ext uri="{9D8B030D-6E8A-4147-A177-3AD203B41FA5}">
                      <a16:colId xmlns:a16="http://schemas.microsoft.com/office/drawing/2014/main" xmlns="" val="20002"/>
                    </a:ext>
                  </a:extLst>
                </a:gridCol>
                <a:gridCol w="4419601">
                  <a:extLst>
                    <a:ext uri="{9D8B030D-6E8A-4147-A177-3AD203B41FA5}">
                      <a16:colId xmlns:a16="http://schemas.microsoft.com/office/drawing/2014/main" xmlns="" val="20003"/>
                    </a:ext>
                  </a:extLst>
                </a:gridCol>
              </a:tblGrid>
              <a:tr h="244341">
                <a:tc>
                  <a:txBody>
                    <a:bodyPr/>
                    <a:lstStyle/>
                    <a:p>
                      <a:pPr algn="ctr"/>
                      <a:r>
                        <a:rPr lang="en-US" sz="1100" b="1" dirty="0" smtClean="0"/>
                        <a:t>Category</a:t>
                      </a:r>
                      <a:endParaRPr lang="en-US" sz="1100" b="1" dirty="0"/>
                    </a:p>
                  </a:txBody>
                  <a:tcPr marL="68580" marR="68580" marT="34290" marB="34290" anchor="ctr"/>
                </a:tc>
                <a:tc>
                  <a:txBody>
                    <a:bodyPr/>
                    <a:lstStyle/>
                    <a:p>
                      <a:pPr algn="ctr"/>
                      <a:r>
                        <a:rPr lang="en-US" sz="1100" b="1" dirty="0" smtClean="0"/>
                        <a:t>Feature</a:t>
                      </a:r>
                      <a:endParaRPr lang="en-US" sz="1100" b="1" dirty="0"/>
                    </a:p>
                  </a:txBody>
                  <a:tcPr marL="68580" marR="68580" marT="34290" marB="34290" anchor="ctr"/>
                </a:tc>
                <a:tc>
                  <a:txBody>
                    <a:bodyPr/>
                    <a:lstStyle/>
                    <a:p>
                      <a:pPr algn="ctr"/>
                      <a:r>
                        <a:rPr lang="en-US" sz="1100" b="1" dirty="0" smtClean="0"/>
                        <a:t>Description</a:t>
                      </a:r>
                      <a:endParaRPr lang="en-US" sz="1100" b="1" dirty="0"/>
                    </a:p>
                  </a:txBody>
                  <a:tcPr marL="68580" marR="68580" marT="34290" marB="34290" anchor="ctr"/>
                </a:tc>
                <a:tc>
                  <a:txBody>
                    <a:bodyPr/>
                    <a:lstStyle/>
                    <a:p>
                      <a:pPr algn="ctr"/>
                      <a:r>
                        <a:rPr lang="en-US" sz="1100" b="1" dirty="0" smtClean="0"/>
                        <a:t>Feature Justification</a:t>
                      </a:r>
                      <a:endParaRPr lang="en-US" sz="1100" b="1" dirty="0"/>
                    </a:p>
                  </a:txBody>
                  <a:tcPr marL="68580" marR="68580" marT="34290" marB="34290" anchor="ctr"/>
                </a:tc>
                <a:extLst>
                  <a:ext uri="{0D108BD9-81ED-4DB2-BD59-A6C34878D82A}">
                    <a16:rowId xmlns:a16="http://schemas.microsoft.com/office/drawing/2014/main" xmlns="" val="10000"/>
                  </a:ext>
                </a:extLst>
              </a:tr>
              <a:tr h="764550">
                <a:tc rowSpan="5">
                  <a:txBody>
                    <a:bodyPr/>
                    <a:lstStyle/>
                    <a:p>
                      <a:pPr algn="ctr"/>
                      <a:r>
                        <a:rPr lang="en-US" sz="1100" b="1" dirty="0" smtClean="0"/>
                        <a:t>Forum Content Features</a:t>
                      </a:r>
                      <a:endParaRPr lang="en-US" sz="1100" b="1" dirty="0"/>
                    </a:p>
                  </a:txBody>
                  <a:tcPr marL="68580" marR="68580" marT="34290" marB="34290" anchor="ctr"/>
                </a:tc>
                <a:tc>
                  <a:txBody>
                    <a:bodyPr/>
                    <a:lstStyle/>
                    <a:p>
                      <a:pPr algn="ctr"/>
                      <a:r>
                        <a:rPr lang="en-US" sz="1100" dirty="0" smtClean="0">
                          <a:solidFill>
                            <a:srgbClr val="FF0000"/>
                          </a:solidFill>
                        </a:rPr>
                        <a:t>Attachment of cybercriminal assets to forum posts</a:t>
                      </a:r>
                      <a:endParaRPr lang="en-US" sz="1100" dirty="0">
                        <a:solidFill>
                          <a:srgbClr val="FF0000"/>
                        </a:solidFill>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Forum</a:t>
                      </a:r>
                      <a:r>
                        <a:rPr lang="en-US" sz="1100" baseline="0" dirty="0" smtClean="0"/>
                        <a:t> participants sometimes attach cybercriminal assets to their forum posts. These include written &amp; video tutorials, hacking tools, cracked software, etc. </a:t>
                      </a:r>
                      <a:endParaRPr lang="en-US" sz="1100" dirty="0"/>
                    </a:p>
                  </a:txBody>
                  <a:tcPr marL="68580" marR="68580" marT="34290" marB="34290" anchor="ctr"/>
                </a:tc>
                <a:tc>
                  <a:txBody>
                    <a:bodyPr/>
                    <a:lstStyle/>
                    <a:p>
                      <a:pPr algn="ctr"/>
                      <a:r>
                        <a:rPr lang="en-US" sz="1100" dirty="0" smtClean="0"/>
                        <a:t>Social Capital Theory - Attaching cybercriminal assets </a:t>
                      </a:r>
                      <a:r>
                        <a:rPr lang="en-US" sz="1100" baseline="0" dirty="0" smtClean="0"/>
                        <a:t>to posts can be considered as contribution of knowledge  to community, increasing social capital.</a:t>
                      </a:r>
                      <a:endParaRPr lang="en-US" sz="1100" dirty="0"/>
                    </a:p>
                  </a:txBody>
                  <a:tcPr marL="68580" marR="68580" marT="34290" marB="34290" anchor="ctr"/>
                </a:tc>
                <a:extLst>
                  <a:ext uri="{0D108BD9-81ED-4DB2-BD59-A6C34878D82A}">
                    <a16:rowId xmlns:a16="http://schemas.microsoft.com/office/drawing/2014/main" xmlns="" val="10001"/>
                  </a:ext>
                </a:extLst>
              </a:tr>
              <a:tr h="591147">
                <a:tc vMerge="1">
                  <a:txBody>
                    <a:bodyPr/>
                    <a:lstStyle/>
                    <a:p>
                      <a:endParaRPr lang="en-US"/>
                    </a:p>
                  </a:txBody>
                  <a:tcPr/>
                </a:tc>
                <a:tc>
                  <a:txBody>
                    <a:bodyPr/>
                    <a:lstStyle/>
                    <a:p>
                      <a:pPr algn="ctr"/>
                      <a:r>
                        <a:rPr lang="en-US" sz="1100" dirty="0" smtClean="0">
                          <a:solidFill>
                            <a:srgbClr val="FF0000"/>
                          </a:solidFill>
                        </a:rPr>
                        <a:t>Embedding of source</a:t>
                      </a:r>
                      <a:r>
                        <a:rPr lang="en-US" sz="1100" baseline="0" dirty="0" smtClean="0">
                          <a:solidFill>
                            <a:srgbClr val="FF0000"/>
                          </a:solidFill>
                        </a:rPr>
                        <a:t> code within forum posts</a:t>
                      </a:r>
                      <a:endParaRPr lang="en-US" sz="1100" dirty="0">
                        <a:solidFill>
                          <a:srgbClr val="FF0000"/>
                        </a:solidFill>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Hackers sometimes share</a:t>
                      </a:r>
                      <a:r>
                        <a:rPr lang="en-US" sz="1100" baseline="0" dirty="0" smtClean="0"/>
                        <a:t> source code for tools, malware, etc. by embedding them directly into forum posts</a:t>
                      </a:r>
                      <a:endParaRPr lang="en-US" sz="1100" dirty="0"/>
                    </a:p>
                  </a:txBody>
                  <a:tcPr marL="68580" marR="68580" marT="34290" marB="34290" anchor="ctr"/>
                </a:tc>
                <a:tc>
                  <a:txBody>
                    <a:bodyPr/>
                    <a:lstStyle/>
                    <a:p>
                      <a:pPr algn="ctr"/>
                      <a:r>
                        <a:rPr lang="en-US" sz="1100" dirty="0" smtClean="0"/>
                        <a:t>Social Capital Theory – Embedding source code </a:t>
                      </a:r>
                      <a:r>
                        <a:rPr lang="en-US" sz="1100" baseline="0" dirty="0" smtClean="0"/>
                        <a:t>be considered as contribution of knowledge  to community, increasing social capital.</a:t>
                      </a:r>
                      <a:endParaRPr lang="en-US" sz="1100" dirty="0"/>
                    </a:p>
                  </a:txBody>
                  <a:tcPr marL="68580" marR="68580" marT="34290" marB="34290" anchor="ctr"/>
                </a:tc>
                <a:extLst>
                  <a:ext uri="{0D108BD9-81ED-4DB2-BD59-A6C34878D82A}">
                    <a16:rowId xmlns:a16="http://schemas.microsoft.com/office/drawing/2014/main" xmlns="" val="10002"/>
                  </a:ext>
                </a:extLst>
              </a:tr>
              <a:tr h="591147">
                <a:tc vMerge="1">
                  <a:txBody>
                    <a:bodyPr/>
                    <a:lstStyle/>
                    <a:p>
                      <a:endParaRPr lang="en-US"/>
                    </a:p>
                  </a:txBody>
                  <a:tcPr/>
                </a:tc>
                <a:tc>
                  <a:txBody>
                    <a:bodyPr/>
                    <a:lstStyle/>
                    <a:p>
                      <a:pPr algn="ctr"/>
                      <a:r>
                        <a:rPr lang="en-US" sz="1100" dirty="0" smtClean="0"/>
                        <a:t>Discussion of Attack Vectors and Hacking Concepts</a:t>
                      </a:r>
                      <a:endParaRPr lang="en-US" sz="1100" dirty="0"/>
                    </a:p>
                  </a:txBody>
                  <a:tcPr marL="68580" marR="68580" marT="34290" marB="34290" anchor="ctr"/>
                </a:tc>
                <a:tc>
                  <a:txBody>
                    <a:bodyPr/>
                    <a:lstStyle/>
                    <a:p>
                      <a:pPr algn="ctr"/>
                      <a:r>
                        <a:rPr lang="en-US" sz="1100" dirty="0" smtClean="0"/>
                        <a:t>Demonstrates participant proficiency; Examples: Rootkit, XSS,</a:t>
                      </a:r>
                      <a:r>
                        <a:rPr lang="en-US" sz="1100" baseline="0" dirty="0" smtClean="0"/>
                        <a:t> SQL Injection, </a:t>
                      </a:r>
                      <a:r>
                        <a:rPr lang="en-US" sz="1100" baseline="0" dirty="0" err="1" smtClean="0"/>
                        <a:t>DDoS</a:t>
                      </a:r>
                      <a:r>
                        <a:rPr lang="en-US" sz="1100" baseline="0" dirty="0" smtClean="0"/>
                        <a:t>, </a:t>
                      </a:r>
                      <a:r>
                        <a:rPr lang="en-US" sz="1100" baseline="0" dirty="0" err="1" smtClean="0"/>
                        <a:t>shellcode</a:t>
                      </a:r>
                      <a:r>
                        <a:rPr lang="en-US" sz="1100" baseline="0" dirty="0" smtClean="0"/>
                        <a:t>, </a:t>
                      </a:r>
                      <a:r>
                        <a:rPr lang="en-US" sz="1100" baseline="0" dirty="0" err="1" smtClean="0"/>
                        <a:t>PoC</a:t>
                      </a:r>
                      <a:r>
                        <a:rPr lang="en-US" sz="1100" baseline="0" dirty="0" smtClean="0"/>
                        <a:t>, drive-by</a:t>
                      </a:r>
                      <a:endParaRPr lang="en-US" sz="1100" dirty="0"/>
                    </a:p>
                  </a:txBody>
                  <a:tcPr marL="68580" marR="68580" marT="34290" marB="34290" anchor="ctr"/>
                </a:tc>
                <a:tc>
                  <a:txBody>
                    <a:bodyPr/>
                    <a:lstStyle/>
                    <a:p>
                      <a:pPr algn="ctr"/>
                      <a:r>
                        <a:rPr lang="en-US" sz="1100" dirty="0" smtClean="0"/>
                        <a:t>Social Capital Theory - Sharing knowledge of</a:t>
                      </a:r>
                      <a:r>
                        <a:rPr lang="en-US" sz="1100" baseline="0" dirty="0" smtClean="0"/>
                        <a:t> </a:t>
                      </a:r>
                      <a:r>
                        <a:rPr lang="en-US" sz="1100" dirty="0" smtClean="0"/>
                        <a:t>attack vectors </a:t>
                      </a:r>
                      <a:r>
                        <a:rPr lang="en-US" sz="1100" baseline="0" dirty="0" smtClean="0"/>
                        <a:t>may increase social capital, as information can be helpful to other forum participants</a:t>
                      </a:r>
                      <a:endParaRPr lang="en-US" sz="1100" dirty="0"/>
                    </a:p>
                  </a:txBody>
                  <a:tcPr marL="68580" marR="68580" marT="34290" marB="34290" anchor="ctr"/>
                </a:tc>
                <a:extLst>
                  <a:ext uri="{0D108BD9-81ED-4DB2-BD59-A6C34878D82A}">
                    <a16:rowId xmlns:a16="http://schemas.microsoft.com/office/drawing/2014/main" xmlns="" val="10003"/>
                  </a:ext>
                </a:extLst>
              </a:tr>
              <a:tr h="764550">
                <a:tc vMerge="1">
                  <a:txBody>
                    <a:bodyPr/>
                    <a:lstStyle/>
                    <a:p>
                      <a:endParaRPr lang="en-US" dirty="0"/>
                    </a:p>
                  </a:txBody>
                  <a:tcPr/>
                </a:tc>
                <a:tc>
                  <a:txBody>
                    <a:bodyPr/>
                    <a:lstStyle/>
                    <a:p>
                      <a:pPr algn="ctr"/>
                      <a:r>
                        <a:rPr lang="en-US" sz="1100" dirty="0" smtClean="0">
                          <a:solidFill>
                            <a:srgbClr val="FF0000"/>
                          </a:solidFill>
                        </a:rPr>
                        <a:t>Discussion of Programming</a:t>
                      </a:r>
                      <a:r>
                        <a:rPr lang="en-US" sz="1100" baseline="0" dirty="0" smtClean="0">
                          <a:solidFill>
                            <a:srgbClr val="FF0000"/>
                          </a:solidFill>
                        </a:rPr>
                        <a:t> and other Technical Concepts</a:t>
                      </a:r>
                      <a:endParaRPr lang="en-US" sz="1100" dirty="0">
                        <a:solidFill>
                          <a:srgbClr val="FF0000"/>
                        </a:solidFill>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Demonstrates participant proficiency; Examples: SQL,</a:t>
                      </a:r>
                      <a:r>
                        <a:rPr lang="en-US" sz="1100" baseline="0" dirty="0" smtClean="0"/>
                        <a:t> C++, ASM, </a:t>
                      </a:r>
                      <a:r>
                        <a:rPr lang="en-US" sz="1100" baseline="0" dirty="0" err="1" smtClean="0"/>
                        <a:t>.Net</a:t>
                      </a:r>
                      <a:r>
                        <a:rPr lang="en-US" sz="1100" baseline="0" dirty="0" smtClean="0"/>
                        <a:t>,  XML</a:t>
                      </a:r>
                      <a:endParaRPr lang="en-US" sz="1100" i="1" dirty="0" smtClean="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Social Capital Theory - Sharing knowledge of programming</a:t>
                      </a:r>
                      <a:r>
                        <a:rPr lang="en-US" sz="1100" baseline="0" dirty="0" smtClean="0"/>
                        <a:t> may increase social capital as it is a unique skill, as information can be helpful to other forum participants</a:t>
                      </a:r>
                      <a:endParaRPr lang="en-US" sz="1100" dirty="0" smtClean="0"/>
                    </a:p>
                  </a:txBody>
                  <a:tcPr marL="68580" marR="68580" marT="34290" marB="34290" anchor="ctr"/>
                </a:tc>
                <a:extLst>
                  <a:ext uri="{0D108BD9-81ED-4DB2-BD59-A6C34878D82A}">
                    <a16:rowId xmlns:a16="http://schemas.microsoft.com/office/drawing/2014/main" xmlns="" val="10004"/>
                  </a:ext>
                </a:extLst>
              </a:tr>
              <a:tr h="937953">
                <a:tc vMerge="1">
                  <a:txBody>
                    <a:bodyPr/>
                    <a:lstStyle/>
                    <a:p>
                      <a:endParaRPr lang="en-US" sz="1400" dirty="0"/>
                    </a:p>
                  </a:txBody>
                  <a:tcPr/>
                </a:tc>
                <a:tc>
                  <a:txBody>
                    <a:bodyPr/>
                    <a:lstStyle/>
                    <a:p>
                      <a:pPr algn="ctr"/>
                      <a:r>
                        <a:rPr lang="en-US" sz="1100" dirty="0" smtClean="0">
                          <a:solidFill>
                            <a:srgbClr val="FF0000"/>
                          </a:solidFill>
                        </a:rPr>
                        <a:t>Reputation System Scores</a:t>
                      </a:r>
                      <a:endParaRPr lang="en-US" sz="1100" dirty="0">
                        <a:solidFill>
                          <a:srgbClr val="FF0000"/>
                        </a:solidFill>
                      </a:endParaRPr>
                    </a:p>
                  </a:txBody>
                  <a:tcPr marL="68580" marR="68580" marT="34290" marB="34290" anchor="ctr"/>
                </a:tc>
                <a:tc>
                  <a:txBody>
                    <a:bodyPr/>
                    <a:lstStyle/>
                    <a:p>
                      <a:pPr algn="ctr"/>
                      <a:r>
                        <a:rPr lang="en-US" sz="1100" baseline="0" dirty="0" smtClean="0"/>
                        <a:t>Peer-evaluated hacker reputation; reputation is not uniform across forums, i.e. a participant with good reputation in one forum may not necessarily have good reputation in another</a:t>
                      </a:r>
                      <a:endParaRPr lang="en-US" sz="1100" dirty="0"/>
                    </a:p>
                  </a:txBody>
                  <a:tcPr marL="68580" marR="68580" marT="34290" marB="34290" anchor="ctr"/>
                </a:tc>
                <a:tc>
                  <a:txBody>
                    <a:bodyPr/>
                    <a:lstStyle/>
                    <a:p>
                      <a:pPr algn="ctr"/>
                      <a:r>
                        <a:rPr lang="en-US" sz="1100" dirty="0" smtClean="0"/>
                        <a:t>Social Capital Theory - Reputation is explicitly</a:t>
                      </a:r>
                      <a:r>
                        <a:rPr lang="en-US" sz="1100" baseline="0" dirty="0" smtClean="0"/>
                        <a:t> mentioned as a potential result of increased social capital.  Reputation systems are widely used by hacker communities.</a:t>
                      </a:r>
                      <a:endParaRPr lang="en-US" sz="1100" dirty="0"/>
                    </a:p>
                  </a:txBody>
                  <a:tcPr marL="68580" marR="68580" marT="34290" marB="34290" anchor="ctr"/>
                </a:tc>
                <a:extLst>
                  <a:ext uri="{0D108BD9-81ED-4DB2-BD59-A6C34878D82A}">
                    <a16:rowId xmlns:a16="http://schemas.microsoft.com/office/drawing/2014/main" xmlns="" val="10005"/>
                  </a:ext>
                </a:extLst>
              </a:tr>
              <a:tr h="452314">
                <a:tc rowSpan="5">
                  <a:txBody>
                    <a:bodyPr/>
                    <a:lstStyle/>
                    <a:p>
                      <a:pPr algn="ctr"/>
                      <a:r>
                        <a:rPr lang="en-US" sz="1100" b="1" dirty="0" smtClean="0"/>
                        <a:t>Forum</a:t>
                      </a:r>
                      <a:r>
                        <a:rPr lang="en-US" sz="1100" b="1" baseline="0" dirty="0" smtClean="0"/>
                        <a:t> Usage Features</a:t>
                      </a:r>
                      <a:endParaRPr lang="en-US" sz="1100" b="1" dirty="0"/>
                    </a:p>
                  </a:txBody>
                  <a:tcPr marL="68580" marR="68580" marT="34290" marB="34290" anchor="ctr"/>
                </a:tc>
                <a:tc>
                  <a:txBody>
                    <a:bodyPr/>
                    <a:lstStyle/>
                    <a:p>
                      <a:pPr algn="ctr"/>
                      <a:r>
                        <a:rPr lang="en-US" sz="1100" dirty="0" smtClean="0"/>
                        <a:t>Media Symbols</a:t>
                      </a:r>
                      <a:endParaRPr lang="en-US" sz="1100" dirty="0"/>
                    </a:p>
                  </a:txBody>
                  <a:tcPr marL="68580" marR="68580" marT="34290" marB="34290" anchor="ctr"/>
                </a:tc>
                <a:tc>
                  <a:txBody>
                    <a:bodyPr/>
                    <a:lstStyle/>
                    <a:p>
                      <a:pPr algn="ctr"/>
                      <a:r>
                        <a:rPr lang="en-US" sz="1100" dirty="0" smtClean="0"/>
                        <a:t>Font</a:t>
                      </a:r>
                      <a:r>
                        <a:rPr lang="en-US" sz="1100" baseline="0" dirty="0" smtClean="0"/>
                        <a:t> color, font style, text bolding, italics, etc. </a:t>
                      </a:r>
                      <a:endParaRPr lang="en-US" sz="1100" dirty="0"/>
                    </a:p>
                  </a:txBody>
                  <a:tcPr marL="68580" marR="68580" marT="34290" marB="34290" anchor="ctr"/>
                </a:tc>
                <a:tc>
                  <a:txBody>
                    <a:bodyPr/>
                    <a:lstStyle/>
                    <a:p>
                      <a:pPr algn="ctr"/>
                      <a:r>
                        <a:rPr lang="en-US" sz="1100" dirty="0" smtClean="0"/>
                        <a:t>Media Synchronicity</a:t>
                      </a:r>
                      <a:r>
                        <a:rPr lang="en-US" sz="1100" baseline="0" dirty="0" smtClean="0"/>
                        <a:t> Theory </a:t>
                      </a:r>
                      <a:r>
                        <a:rPr lang="en-US" sz="1100" dirty="0" smtClean="0"/>
                        <a:t>–</a:t>
                      </a:r>
                      <a:r>
                        <a:rPr lang="en-US" sz="1100" baseline="0" dirty="0" smtClean="0"/>
                        <a:t> According to MST, increased usage of media symbols can lead to increased communication effectiveness</a:t>
                      </a:r>
                      <a:endParaRPr lang="en-US" sz="1100" dirty="0"/>
                    </a:p>
                  </a:txBody>
                  <a:tcPr marL="68580" marR="68580" marT="34290" marB="34290" anchor="ctr"/>
                </a:tc>
                <a:extLst>
                  <a:ext uri="{0D108BD9-81ED-4DB2-BD59-A6C34878D82A}">
                    <a16:rowId xmlns:a16="http://schemas.microsoft.com/office/drawing/2014/main" xmlns="" val="10006"/>
                  </a:ext>
                </a:extLst>
              </a:tr>
              <a:tr h="591147">
                <a:tc vMerge="1">
                  <a:txBody>
                    <a:bodyPr/>
                    <a:lstStyle/>
                    <a:p>
                      <a:pPr algn="ctr"/>
                      <a:endParaRPr lang="en-US" sz="1000" dirty="0"/>
                    </a:p>
                  </a:txBody>
                  <a:tcPr anchor="ctr"/>
                </a:tc>
                <a:tc>
                  <a:txBody>
                    <a:bodyPr/>
                    <a:lstStyle/>
                    <a:p>
                      <a:pPr algn="ctr"/>
                      <a:r>
                        <a:rPr lang="en-US" sz="1100" dirty="0" smtClean="0"/>
                        <a:t>Threads </a:t>
                      </a:r>
                      <a:r>
                        <a:rPr lang="en-US" sz="1100" baseline="0" dirty="0" smtClean="0"/>
                        <a:t> Participated In</a:t>
                      </a:r>
                      <a:r>
                        <a:rPr lang="en-US" sz="1100" dirty="0" smtClean="0"/>
                        <a:t> </a:t>
                      </a:r>
                      <a:endParaRPr lang="en-US" sz="1100" dirty="0"/>
                    </a:p>
                  </a:txBody>
                  <a:tcPr marL="68580" marR="68580" marT="34290" marB="34290" anchor="ctr"/>
                </a:tc>
                <a:tc>
                  <a:txBody>
                    <a:bodyPr/>
                    <a:lstStyle/>
                    <a:p>
                      <a:pPr algn="ctr"/>
                      <a:r>
                        <a:rPr lang="en-US" sz="1100" dirty="0" smtClean="0"/>
                        <a:t>The number of threads a participant</a:t>
                      </a:r>
                      <a:r>
                        <a:rPr lang="en-US" sz="1100" baseline="0" dirty="0" smtClean="0"/>
                        <a:t> has participated in. </a:t>
                      </a:r>
                      <a:endParaRPr lang="en-US" sz="1100" dirty="0"/>
                    </a:p>
                  </a:txBody>
                  <a:tcPr marL="68580" marR="68580" marT="34290" marB="34290" anchor="ctr"/>
                </a:tc>
                <a:tc>
                  <a:txBody>
                    <a:bodyPr/>
                    <a:lstStyle/>
                    <a:p>
                      <a:pPr algn="ctr"/>
                      <a:r>
                        <a:rPr lang="en-US" sz="1100" dirty="0" smtClean="0"/>
                        <a:t>Common metric</a:t>
                      </a:r>
                      <a:r>
                        <a:rPr lang="en-US" sz="1100" baseline="0" dirty="0" smtClean="0"/>
                        <a:t> used frequently in prior social media and hacker forum research. Additionally, previous studies cite participate activity level as a factor for increasing reputation </a:t>
                      </a:r>
                      <a:endParaRPr lang="en-US" sz="1100" dirty="0"/>
                    </a:p>
                  </a:txBody>
                  <a:tcPr marL="68580" marR="68580" marT="34290" marB="34290" anchor="ctr"/>
                </a:tc>
                <a:extLst>
                  <a:ext uri="{0D108BD9-81ED-4DB2-BD59-A6C34878D82A}">
                    <a16:rowId xmlns:a16="http://schemas.microsoft.com/office/drawing/2014/main" xmlns="" val="10007"/>
                  </a:ext>
                </a:extLst>
              </a:tr>
              <a:tr h="591147">
                <a:tc vMerge="1">
                  <a:txBody>
                    <a:bodyPr/>
                    <a:lstStyle/>
                    <a:p>
                      <a:pPr algn="ctr"/>
                      <a:endParaRPr lang="en-US" sz="1000" dirty="0"/>
                    </a:p>
                  </a:txBody>
                  <a:tcPr anchor="ctr"/>
                </a:tc>
                <a:tc>
                  <a:txBody>
                    <a:bodyPr/>
                    <a:lstStyle/>
                    <a:p>
                      <a:pPr algn="ctr"/>
                      <a:r>
                        <a:rPr lang="en-US" sz="1100" dirty="0" smtClean="0">
                          <a:solidFill>
                            <a:srgbClr val="FF0000"/>
                          </a:solidFill>
                        </a:rPr>
                        <a:t>Amount of Threads Started</a:t>
                      </a:r>
                      <a:endParaRPr lang="en-US" sz="1100" dirty="0">
                        <a:solidFill>
                          <a:srgbClr val="FF0000"/>
                        </a:solidFill>
                      </a:endParaRPr>
                    </a:p>
                  </a:txBody>
                  <a:tcPr marL="68580" marR="68580" marT="34290" marB="34290" anchor="ctr"/>
                </a:tc>
                <a:tc>
                  <a:txBody>
                    <a:bodyPr/>
                    <a:lstStyle/>
                    <a:p>
                      <a:pPr algn="ctr"/>
                      <a:r>
                        <a:rPr lang="en-US" sz="1100" dirty="0" smtClean="0"/>
                        <a:t>The number of threads a forum  participant has started</a:t>
                      </a:r>
                      <a:endParaRPr lang="en-US" sz="1100" dirty="0"/>
                    </a:p>
                  </a:txBody>
                  <a:tcPr marL="68580" marR="68580" marT="34290" marB="34290" anchor="ctr"/>
                </a:tc>
                <a:tc>
                  <a:txBody>
                    <a:bodyPr/>
                    <a:lstStyle/>
                    <a:p>
                      <a:pPr algn="ctr"/>
                      <a:r>
                        <a:rPr lang="en-US" sz="1100" dirty="0" smtClean="0"/>
                        <a:t>Common metric</a:t>
                      </a:r>
                      <a:r>
                        <a:rPr lang="en-US" sz="1100" baseline="0" dirty="0" smtClean="0"/>
                        <a:t> used frequently in prior social media and hacker forum research. Additionally, previous studies cite participate activity level as a factor for increasing reputation </a:t>
                      </a:r>
                      <a:endParaRPr lang="en-US" sz="1100" dirty="0" smtClean="0"/>
                    </a:p>
                  </a:txBody>
                  <a:tcPr marL="68580" marR="68580" marT="34290" marB="34290" anchor="ctr"/>
                </a:tc>
                <a:extLst>
                  <a:ext uri="{0D108BD9-81ED-4DB2-BD59-A6C34878D82A}">
                    <a16:rowId xmlns:a16="http://schemas.microsoft.com/office/drawing/2014/main" xmlns="" val="10008"/>
                  </a:ext>
                </a:extLst>
              </a:tr>
              <a:tr h="591147">
                <a:tc vMerge="1">
                  <a:txBody>
                    <a:bodyPr/>
                    <a:lstStyle/>
                    <a:p>
                      <a:pPr algn="ctr"/>
                      <a:endParaRPr lang="en-US" sz="1000" dirty="0"/>
                    </a:p>
                  </a:txBody>
                  <a:tcPr anchor="ctr"/>
                </a:tc>
                <a:tc>
                  <a:txBody>
                    <a:bodyPr/>
                    <a:lstStyle/>
                    <a:p>
                      <a:pPr algn="ctr"/>
                      <a:r>
                        <a:rPr lang="en-US" sz="1100" dirty="0" smtClean="0"/>
                        <a:t>Number of Posts Made</a:t>
                      </a:r>
                      <a:endParaRPr lang="en-US" sz="1100" dirty="0"/>
                    </a:p>
                  </a:txBody>
                  <a:tcPr marL="68580" marR="68580" marT="34290" marB="34290" anchor="ctr"/>
                </a:tc>
                <a:tc>
                  <a:txBody>
                    <a:bodyPr/>
                    <a:lstStyle/>
                    <a:p>
                      <a:pPr algn="ctr"/>
                      <a:r>
                        <a:rPr lang="en-US" sz="1100" dirty="0" smtClean="0"/>
                        <a:t>The number of posts a forum participant has made</a:t>
                      </a:r>
                      <a:endParaRPr lang="en-US" sz="1100" dirty="0"/>
                    </a:p>
                  </a:txBody>
                  <a:tcPr marL="68580" marR="68580" marT="34290" marB="34290" anchor="ctr"/>
                </a:tc>
                <a:tc>
                  <a:txBody>
                    <a:bodyPr/>
                    <a:lstStyle/>
                    <a:p>
                      <a:pPr algn="ctr"/>
                      <a:r>
                        <a:rPr lang="en-US" sz="1100" dirty="0" smtClean="0"/>
                        <a:t>Common metric</a:t>
                      </a:r>
                      <a:r>
                        <a:rPr lang="en-US" sz="1100" baseline="0" dirty="0" smtClean="0"/>
                        <a:t> used frequently in prior social media and hacker forum research. Additionally, previous studies cite participate activity level as a factor for increasing reputation </a:t>
                      </a:r>
                      <a:endParaRPr lang="en-US" sz="1100" dirty="0"/>
                    </a:p>
                  </a:txBody>
                  <a:tcPr marL="68580" marR="68580" marT="34290" marB="34290" anchor="ctr"/>
                </a:tc>
                <a:extLst>
                  <a:ext uri="{0D108BD9-81ED-4DB2-BD59-A6C34878D82A}">
                    <a16:rowId xmlns:a16="http://schemas.microsoft.com/office/drawing/2014/main" xmlns="" val="10009"/>
                  </a:ext>
                </a:extLst>
              </a:tr>
              <a:tr h="591147">
                <a:tc vMerge="1">
                  <a:txBody>
                    <a:bodyPr/>
                    <a:lstStyle/>
                    <a:p>
                      <a:pPr algn="ctr"/>
                      <a:endParaRPr lang="en-US" sz="1000" dirty="0"/>
                    </a:p>
                  </a:txBody>
                  <a:tcPr anchor="ctr"/>
                </a:tc>
                <a:tc>
                  <a:txBody>
                    <a:bodyPr/>
                    <a:lstStyle/>
                    <a:p>
                      <a:pPr algn="ctr"/>
                      <a:r>
                        <a:rPr lang="en-US" sz="1100" dirty="0" smtClean="0"/>
                        <a:t>Seniority</a:t>
                      </a:r>
                      <a:endParaRPr lang="en-US" sz="1100" dirty="0"/>
                    </a:p>
                  </a:txBody>
                  <a:tcPr marL="68580" marR="68580" marT="34290" marB="34290" anchor="ctr"/>
                </a:tc>
                <a:tc>
                  <a:txBody>
                    <a:bodyPr/>
                    <a:lstStyle/>
                    <a:p>
                      <a:pPr algn="ctr"/>
                      <a:r>
                        <a:rPr lang="en-US" sz="1100" dirty="0" smtClean="0"/>
                        <a:t>The number of days a forum participant has belonged to a forum</a:t>
                      </a:r>
                      <a:endParaRPr lang="en-US" sz="1100" dirty="0"/>
                    </a:p>
                  </a:txBody>
                  <a:tcPr marL="68580" marR="68580" marT="34290" marB="34290" anchor="ctr"/>
                </a:tc>
                <a:tc>
                  <a:txBody>
                    <a:bodyPr/>
                    <a:lstStyle/>
                    <a:p>
                      <a:pPr algn="ctr"/>
                      <a:r>
                        <a:rPr lang="en-US" sz="1100" dirty="0" smtClean="0"/>
                        <a:t>Common metric</a:t>
                      </a:r>
                      <a:r>
                        <a:rPr lang="en-US" sz="1100" baseline="0" dirty="0" smtClean="0"/>
                        <a:t> used frequently in prior social media and hacker forum research. Additionally, previous studies cite participate activity level as a factor for increasing reputation </a:t>
                      </a:r>
                      <a:endParaRPr lang="en-US" sz="1100" dirty="0"/>
                    </a:p>
                  </a:txBody>
                  <a:tcPr marL="68580" marR="68580" marT="34290" marB="34290" anchor="ct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86527380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30504" y="3722446"/>
            <a:ext cx="8852110" cy="1847851"/>
          </a:xfrm>
        </p:spPr>
        <p:txBody>
          <a:bodyPr>
            <a:normAutofit fontScale="90000"/>
          </a:bodyPr>
          <a:lstStyle/>
          <a:p>
            <a:pPr algn="l"/>
            <a:r>
              <a:rPr lang="en-US" sz="4800" dirty="0" smtClean="0">
                <a:sym typeface="Wingdings"/>
              </a:rPr>
              <a:t/>
            </a:r>
            <a:br>
              <a:rPr lang="en-US" sz="4800" dirty="0" smtClean="0">
                <a:sym typeface="Wingdings"/>
              </a:rPr>
            </a:br>
            <a:r>
              <a:rPr lang="en-US" sz="4800" dirty="0">
                <a:sym typeface="Wingdings"/>
              </a:rPr>
              <a:t/>
            </a:r>
            <a:br>
              <a:rPr lang="en-US" sz="4800" dirty="0">
                <a:sym typeface="Wingdings"/>
              </a:rPr>
            </a:br>
            <a:r>
              <a:rPr lang="en-US" sz="4800" dirty="0" smtClean="0">
                <a:sym typeface="Wingdings"/>
              </a:rPr>
              <a:t/>
            </a:r>
            <a:br>
              <a:rPr lang="en-US" sz="4800" dirty="0" smtClean="0">
                <a:sym typeface="Wingdings"/>
              </a:rPr>
            </a:br>
            <a:r>
              <a:rPr lang="en-US" sz="4800" dirty="0">
                <a:sym typeface="Wingdings"/>
              </a:rPr>
              <a:t/>
            </a:r>
            <a:br>
              <a:rPr lang="en-US" sz="4800" dirty="0">
                <a:sym typeface="Wingdings"/>
              </a:rPr>
            </a:br>
            <a:r>
              <a:rPr lang="en-US" sz="4800" b="1" dirty="0" smtClean="0">
                <a:sym typeface="Wingdings"/>
              </a:rPr>
              <a:t>Computational </a:t>
            </a:r>
            <a:r>
              <a:rPr lang="en-US" sz="4000" b="1" dirty="0" smtClean="0">
                <a:sym typeface="Wingdings"/>
              </a:rPr>
              <a:t>Design Science in MIS (AI Lab/UA):</a:t>
            </a:r>
            <a:br>
              <a:rPr lang="en-US" sz="4000" b="1" dirty="0" smtClean="0">
                <a:sym typeface="Wingdings"/>
              </a:rPr>
            </a:br>
            <a:r>
              <a:rPr lang="en-US" sz="4000" u="sng" dirty="0" smtClean="0">
                <a:sym typeface="Wingdings"/>
              </a:rPr>
              <a:t/>
            </a:r>
            <a:br>
              <a:rPr lang="en-US" sz="4000" u="sng" dirty="0" smtClean="0">
                <a:sym typeface="Wingdings"/>
              </a:rPr>
            </a:br>
            <a:r>
              <a:rPr lang="en-US" sz="4000" dirty="0" smtClean="0">
                <a:sym typeface="Wingdings"/>
              </a:rPr>
              <a:t>M</a:t>
            </a:r>
            <a:r>
              <a:rPr lang="en-US" sz="4000" dirty="0" smtClean="0"/>
              <a:t>athematics/Statistics/Linguistics/Cognition </a:t>
            </a:r>
            <a:br>
              <a:rPr lang="en-US" sz="4000" dirty="0" smtClean="0"/>
            </a:br>
            <a:r>
              <a:rPr lang="en-US" sz="4000" dirty="0" smtClean="0">
                <a:sym typeface="Wingdings"/>
              </a:rPr>
              <a:t> </a:t>
            </a:r>
            <a:r>
              <a:rPr lang="en-US" sz="4000" b="1" u="sng" dirty="0" smtClean="0">
                <a:sym typeface="Wingdings"/>
              </a:rPr>
              <a:t>Algorithms/Representations (e.g., SOM, PageRank, Matrix Factorization, LDA, Deep Learning) </a:t>
            </a:r>
            <a:br>
              <a:rPr lang="en-US" sz="4000" b="1" u="sng" dirty="0" smtClean="0">
                <a:sym typeface="Wingdings"/>
              </a:rPr>
            </a:br>
            <a:r>
              <a:rPr lang="en-US" sz="4000" dirty="0" smtClean="0">
                <a:sym typeface="Wingdings"/>
              </a:rPr>
              <a:t> Programs/Systems </a:t>
            </a:r>
            <a:br>
              <a:rPr lang="en-US" sz="4000" dirty="0" smtClean="0">
                <a:sym typeface="Wingdings"/>
              </a:rPr>
            </a:br>
            <a:r>
              <a:rPr lang="en-US" sz="4000" dirty="0" smtClean="0">
                <a:sym typeface="Wingdings"/>
              </a:rPr>
              <a:t> Adoption/Deployment </a:t>
            </a:r>
            <a:br>
              <a:rPr lang="en-US" sz="4000" dirty="0" smtClean="0">
                <a:sym typeface="Wingdings"/>
              </a:rPr>
            </a:br>
            <a:r>
              <a:rPr lang="en-US" sz="4000" dirty="0" smtClean="0">
                <a:sym typeface="Wingdings"/>
              </a:rPr>
              <a:t> </a:t>
            </a:r>
            <a:r>
              <a:rPr lang="en-US" sz="4000" b="1" dirty="0" smtClean="0">
                <a:sym typeface="Wingdings"/>
              </a:rPr>
              <a:t>Societal Impact</a:t>
            </a:r>
            <a:endParaRPr lang="en-US" sz="4000" b="1" dirty="0"/>
          </a:p>
        </p:txBody>
      </p:sp>
    </p:spTree>
    <p:extLst>
      <p:ext uri="{BB962C8B-B14F-4D97-AF65-F5344CB8AC3E}">
        <p14:creationId xmlns:p14="http://schemas.microsoft.com/office/powerpoint/2010/main" val="104882721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0457" y="859972"/>
            <a:ext cx="8229600" cy="1143000"/>
          </a:xfrm>
        </p:spPr>
        <p:txBody>
          <a:bodyPr>
            <a:normAutofit/>
          </a:bodyPr>
          <a:lstStyle/>
          <a:p>
            <a:r>
              <a:rPr lang="en-US" dirty="0"/>
              <a:t>Hacker </a:t>
            </a:r>
            <a:r>
              <a:rPr lang="en-US" dirty="0" smtClean="0"/>
              <a:t>Reputation – </a:t>
            </a:r>
            <a:r>
              <a:rPr lang="en-US" dirty="0" err="1" smtClean="0"/>
              <a:t>Testbed</a:t>
            </a:r>
            <a:endParaRPr lang="en-US" dirty="0"/>
          </a:p>
        </p:txBody>
      </p:sp>
      <p:sp>
        <p:nvSpPr>
          <p:cNvPr id="4" name="Slide Number Placeholder 3"/>
          <p:cNvSpPr>
            <a:spLocks noGrp="1"/>
          </p:cNvSpPr>
          <p:nvPr>
            <p:ph type="sldNum" sz="quarter" idx="12"/>
          </p:nvPr>
        </p:nvSpPr>
        <p:spPr/>
        <p:txBody>
          <a:bodyPr/>
          <a:lstStyle/>
          <a:p>
            <a:fld id="{DEFF5962-E627-4320-9418-5FB7D3BCC48F}" type="slidenum">
              <a:rPr lang="en-US" smtClean="0"/>
              <a:pPr/>
              <a:t>30</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536444428"/>
              </p:ext>
            </p:extLst>
          </p:nvPr>
        </p:nvGraphicFramePr>
        <p:xfrm>
          <a:off x="1480457" y="2607307"/>
          <a:ext cx="8610601" cy="2008236"/>
        </p:xfrm>
        <a:graphic>
          <a:graphicData uri="http://schemas.openxmlformats.org/drawingml/2006/table">
            <a:tbl>
              <a:tblPr firstRow="1" firstCol="1">
                <a:tableStyleId>{5940675A-B579-460E-94D1-54222C63F5DA}</a:tableStyleId>
              </a:tblPr>
              <a:tblGrid>
                <a:gridCol w="1751308">
                  <a:extLst>
                    <a:ext uri="{9D8B030D-6E8A-4147-A177-3AD203B41FA5}">
                      <a16:colId xmlns:a16="http://schemas.microsoft.com/office/drawing/2014/main" xmlns="" val="20000"/>
                    </a:ext>
                  </a:extLst>
                </a:gridCol>
                <a:gridCol w="1240510">
                  <a:extLst>
                    <a:ext uri="{9D8B030D-6E8A-4147-A177-3AD203B41FA5}">
                      <a16:colId xmlns:a16="http://schemas.microsoft.com/office/drawing/2014/main" xmlns="" val="20001"/>
                    </a:ext>
                  </a:extLst>
                </a:gridCol>
                <a:gridCol w="1386453">
                  <a:extLst>
                    <a:ext uri="{9D8B030D-6E8A-4147-A177-3AD203B41FA5}">
                      <a16:colId xmlns:a16="http://schemas.microsoft.com/office/drawing/2014/main" xmlns="" val="20002"/>
                    </a:ext>
                  </a:extLst>
                </a:gridCol>
                <a:gridCol w="1288534">
                  <a:extLst>
                    <a:ext uri="{9D8B030D-6E8A-4147-A177-3AD203B41FA5}">
                      <a16:colId xmlns:a16="http://schemas.microsoft.com/office/drawing/2014/main" xmlns="" val="20003"/>
                    </a:ext>
                  </a:extLst>
                </a:gridCol>
                <a:gridCol w="1545494">
                  <a:extLst>
                    <a:ext uri="{9D8B030D-6E8A-4147-A177-3AD203B41FA5}">
                      <a16:colId xmlns:a16="http://schemas.microsoft.com/office/drawing/2014/main" xmlns="" val="20004"/>
                    </a:ext>
                  </a:extLst>
                </a:gridCol>
                <a:gridCol w="1398302">
                  <a:extLst>
                    <a:ext uri="{9D8B030D-6E8A-4147-A177-3AD203B41FA5}">
                      <a16:colId xmlns:a16="http://schemas.microsoft.com/office/drawing/2014/main" xmlns="" val="20005"/>
                    </a:ext>
                  </a:extLst>
                </a:gridCol>
              </a:tblGrid>
              <a:tr h="0">
                <a:tc>
                  <a:txBody>
                    <a:bodyPr/>
                    <a:lstStyle/>
                    <a:p>
                      <a:pPr marL="0" marR="0" algn="ctr">
                        <a:lnSpc>
                          <a:spcPct val="115000"/>
                        </a:lnSpc>
                        <a:spcBef>
                          <a:spcPts val="0"/>
                        </a:spcBef>
                        <a:spcAft>
                          <a:spcPts val="0"/>
                        </a:spcAft>
                      </a:pPr>
                      <a:r>
                        <a:rPr lang="en-US" sz="1800" b="1" dirty="0" smtClean="0">
                          <a:effectLst/>
                          <a:latin typeface="+mn-lt"/>
                        </a:rPr>
                        <a:t>Forum Name</a:t>
                      </a:r>
                      <a:endParaRPr lang="en-US" sz="1800" b="1" dirty="0">
                        <a:effectLst/>
                        <a:latin typeface="+mn-lt"/>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800" b="1" dirty="0">
                          <a:effectLst/>
                          <a:latin typeface="+mn-lt"/>
                        </a:rPr>
                        <a:t>Language</a:t>
                      </a:r>
                      <a:endParaRPr lang="en-US" sz="1800" b="1" dirty="0">
                        <a:effectLst/>
                        <a:latin typeface="+mn-lt"/>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800" b="1" dirty="0">
                          <a:effectLst/>
                          <a:latin typeface="+mn-lt"/>
                        </a:rPr>
                        <a:t># of Messages</a:t>
                      </a:r>
                      <a:endParaRPr lang="en-US" sz="1800" b="1" dirty="0">
                        <a:effectLst/>
                        <a:latin typeface="+mn-lt"/>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800" b="1" dirty="0">
                          <a:effectLst/>
                          <a:latin typeface="+mn-lt"/>
                        </a:rPr>
                        <a:t># of Users</a:t>
                      </a:r>
                      <a:endParaRPr lang="en-US" sz="1800" b="1" dirty="0">
                        <a:effectLst/>
                        <a:latin typeface="+mn-lt"/>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800" b="1" dirty="0">
                          <a:effectLst/>
                          <a:latin typeface="+mn-lt"/>
                        </a:rPr>
                        <a:t>Forum Start Date</a:t>
                      </a:r>
                      <a:endParaRPr lang="en-US" sz="1800" b="1" dirty="0">
                        <a:effectLst/>
                        <a:latin typeface="+mn-lt"/>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800" b="1" dirty="0" smtClean="0">
                          <a:effectLst/>
                          <a:latin typeface="+mn-lt"/>
                          <a:ea typeface="Calibri"/>
                          <a:cs typeface="Times New Roman"/>
                        </a:rPr>
                        <a:t>Forum End</a:t>
                      </a:r>
                      <a:r>
                        <a:rPr lang="en-US" sz="1800" b="1" baseline="0" dirty="0" smtClean="0">
                          <a:effectLst/>
                          <a:latin typeface="+mn-lt"/>
                          <a:ea typeface="Calibri"/>
                          <a:cs typeface="Times New Roman"/>
                        </a:rPr>
                        <a:t> Date</a:t>
                      </a:r>
                      <a:endParaRPr lang="en-US" sz="1800" b="1" dirty="0">
                        <a:effectLst/>
                        <a:latin typeface="+mn-lt"/>
                        <a:ea typeface="Calibri"/>
                        <a:cs typeface="Times New Roman"/>
                      </a:endParaRPr>
                    </a:p>
                  </a:txBody>
                  <a:tcPr marL="51435" marR="51435" marT="0" marB="0" anchor="ctr"/>
                </a:tc>
                <a:extLst>
                  <a:ext uri="{0D108BD9-81ED-4DB2-BD59-A6C34878D82A}">
                    <a16:rowId xmlns:a16="http://schemas.microsoft.com/office/drawing/2014/main" xmlns="" val="10000"/>
                  </a:ext>
                </a:extLst>
              </a:tr>
              <a:tr h="344325">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Antichat.ru</a:t>
                      </a:r>
                      <a:endParaRPr lang="en-US" sz="2400" dirty="0">
                        <a:effectLst/>
                        <a:latin typeface="+mn-lt"/>
                        <a:ea typeface="Calibri" panose="020F0502020204030204" pitchFamily="34" charset="0"/>
                        <a:cs typeface="Times New Roman" panose="02020603050405020304" pitchFamily="18" charset="0"/>
                      </a:endParaRPr>
                    </a:p>
                  </a:txBody>
                  <a:tcPr marL="51435" marR="51435" marT="9525" marB="0" anchor="ct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Russian</a:t>
                      </a:r>
                      <a:endParaRPr lang="en-US" sz="2400">
                        <a:effectLst/>
                        <a:latin typeface="+mn-lt"/>
                        <a:ea typeface="Calibri" panose="020F0502020204030204" pitchFamily="34" charset="0"/>
                        <a:cs typeface="Times New Roman" panose="02020603050405020304" pitchFamily="18" charset="0"/>
                      </a:endParaRPr>
                    </a:p>
                  </a:txBody>
                  <a:tcPr marL="51435" marR="51435" marT="9525" marB="0" anchor="ct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232,920</a:t>
                      </a:r>
                      <a:endParaRPr lang="en-US" sz="2400">
                        <a:effectLst/>
                        <a:latin typeface="+mn-lt"/>
                        <a:ea typeface="Calibri" panose="020F0502020204030204" pitchFamily="34" charset="0"/>
                        <a:cs typeface="Times New Roman" panose="02020603050405020304" pitchFamily="18" charset="0"/>
                      </a:endParaRPr>
                    </a:p>
                  </a:txBody>
                  <a:tcPr marL="51435" marR="51435" marT="9525" marB="0" anchor="ct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19,865</a:t>
                      </a:r>
                      <a:endParaRPr lang="en-US" sz="2400">
                        <a:effectLst/>
                        <a:latin typeface="+mn-lt"/>
                        <a:ea typeface="Calibri" panose="020F0502020204030204" pitchFamily="34" charset="0"/>
                        <a:cs typeface="Times New Roman" panose="02020603050405020304" pitchFamily="18" charset="0"/>
                      </a:endParaRPr>
                    </a:p>
                  </a:txBody>
                  <a:tcPr marL="51435" marR="51435" marT="9525" marB="0" anchor="ct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01-01-2003</a:t>
                      </a:r>
                      <a:endParaRPr lang="en-US" sz="2400">
                        <a:effectLst/>
                        <a:latin typeface="+mn-lt"/>
                        <a:ea typeface="Calibri" panose="020F0502020204030204" pitchFamily="34" charset="0"/>
                        <a:cs typeface="Times New Roman" panose="02020603050405020304" pitchFamily="18" charset="0"/>
                      </a:endParaRPr>
                    </a:p>
                  </a:txBody>
                  <a:tcPr marL="51435" marR="51435" marT="9525" marB="0" anchor="ct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1-2-2015</a:t>
                      </a:r>
                      <a:endParaRPr lang="en-US" sz="2400">
                        <a:effectLst/>
                        <a:latin typeface="+mn-lt"/>
                        <a:ea typeface="Calibri" panose="020F0502020204030204" pitchFamily="34" charset="0"/>
                        <a:cs typeface="Times New Roman" panose="02020603050405020304" pitchFamily="18" charset="0"/>
                      </a:endParaRPr>
                    </a:p>
                  </a:txBody>
                  <a:tcPr marL="51435" marR="51435" marT="9525" marB="0" anchor="ctr"/>
                </a:tc>
                <a:extLst>
                  <a:ext uri="{0D108BD9-81ED-4DB2-BD59-A6C34878D82A}">
                    <a16:rowId xmlns:a16="http://schemas.microsoft.com/office/drawing/2014/main" xmlns="" val="10001"/>
                  </a:ext>
                </a:extLst>
              </a:tr>
              <a:tr h="344325">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Ashiyane.org</a:t>
                      </a:r>
                      <a:endParaRPr lang="en-US" sz="2400" dirty="0">
                        <a:effectLst/>
                        <a:latin typeface="+mn-lt"/>
                        <a:ea typeface="Calibri" panose="020F0502020204030204" pitchFamily="34" charset="0"/>
                        <a:cs typeface="Times New Roman" panose="02020603050405020304" pitchFamily="18" charset="0"/>
                      </a:endParaRPr>
                    </a:p>
                  </a:txBody>
                  <a:tcPr marL="51435" marR="51435" marT="9525" marB="0" anchor="ct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Persian</a:t>
                      </a:r>
                      <a:endParaRPr lang="en-US" sz="2400">
                        <a:effectLst/>
                        <a:latin typeface="+mn-lt"/>
                        <a:ea typeface="Calibri" panose="020F0502020204030204" pitchFamily="34" charset="0"/>
                        <a:cs typeface="Times New Roman" panose="02020603050405020304" pitchFamily="18" charset="0"/>
                      </a:endParaRPr>
                    </a:p>
                  </a:txBody>
                  <a:tcPr marL="51435" marR="51435" marT="9525" marB="0" anchor="ct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12,903</a:t>
                      </a:r>
                      <a:endParaRPr lang="en-US" sz="2400">
                        <a:effectLst/>
                        <a:latin typeface="+mn-lt"/>
                        <a:ea typeface="Calibri" panose="020F0502020204030204" pitchFamily="34" charset="0"/>
                        <a:cs typeface="Times New Roman" panose="02020603050405020304" pitchFamily="18" charset="0"/>
                      </a:endParaRPr>
                    </a:p>
                  </a:txBody>
                  <a:tcPr marL="51435" marR="51435" marT="9525" marB="0" anchor="ct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2,922</a:t>
                      </a:r>
                      <a:endParaRPr lang="en-US" sz="2400">
                        <a:effectLst/>
                        <a:latin typeface="+mn-lt"/>
                        <a:ea typeface="Calibri" panose="020F0502020204030204" pitchFamily="34" charset="0"/>
                        <a:cs typeface="Times New Roman" panose="02020603050405020304" pitchFamily="18" charset="0"/>
                      </a:endParaRPr>
                    </a:p>
                  </a:txBody>
                  <a:tcPr marL="51435" marR="51435" marT="9525" marB="0" anchor="ct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08-26-2008</a:t>
                      </a:r>
                      <a:endParaRPr lang="en-US" sz="2400" dirty="0">
                        <a:effectLst/>
                        <a:latin typeface="+mn-lt"/>
                        <a:ea typeface="Calibri" panose="020F0502020204030204" pitchFamily="34" charset="0"/>
                        <a:cs typeface="Times New Roman" panose="02020603050405020304" pitchFamily="18" charset="0"/>
                      </a:endParaRPr>
                    </a:p>
                  </a:txBody>
                  <a:tcPr marL="51435" marR="51435" marT="9525" marB="0" anchor="ct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1-2-2015</a:t>
                      </a:r>
                      <a:endParaRPr lang="en-US" sz="2400">
                        <a:effectLst/>
                        <a:latin typeface="+mn-lt"/>
                        <a:ea typeface="Calibri" panose="020F0502020204030204" pitchFamily="34" charset="0"/>
                        <a:cs typeface="Times New Roman" panose="02020603050405020304" pitchFamily="18" charset="0"/>
                      </a:endParaRPr>
                    </a:p>
                  </a:txBody>
                  <a:tcPr marL="51435" marR="51435" marT="9525" marB="0" anchor="ctr"/>
                </a:tc>
                <a:extLst>
                  <a:ext uri="{0D108BD9-81ED-4DB2-BD59-A6C34878D82A}">
                    <a16:rowId xmlns:a16="http://schemas.microsoft.com/office/drawing/2014/main" xmlns="" val="10002"/>
                  </a:ext>
                </a:extLst>
              </a:tr>
              <a:tr h="344325">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HackHound.org</a:t>
                      </a:r>
                      <a:endParaRPr lang="en-US" sz="2400" dirty="0">
                        <a:effectLst/>
                        <a:latin typeface="+mn-lt"/>
                        <a:ea typeface="Calibri" panose="020F0502020204030204" pitchFamily="34" charset="0"/>
                        <a:cs typeface="Times New Roman" panose="02020603050405020304" pitchFamily="18" charset="0"/>
                      </a:endParaRPr>
                    </a:p>
                  </a:txBody>
                  <a:tcPr marL="51435" marR="51435" marT="9525" marB="0" anchor="ct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English</a:t>
                      </a:r>
                      <a:endParaRPr lang="en-US" sz="2400" dirty="0">
                        <a:effectLst/>
                        <a:latin typeface="+mn-lt"/>
                        <a:ea typeface="Calibri" panose="020F0502020204030204" pitchFamily="34" charset="0"/>
                        <a:cs typeface="Times New Roman" panose="02020603050405020304" pitchFamily="18" charset="0"/>
                      </a:endParaRPr>
                    </a:p>
                  </a:txBody>
                  <a:tcPr marL="51435" marR="51435" marT="9525" marB="0" anchor="ct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6,011</a:t>
                      </a:r>
                      <a:endParaRPr lang="en-US" sz="2400">
                        <a:effectLst/>
                        <a:latin typeface="+mn-lt"/>
                        <a:ea typeface="Calibri" panose="020F0502020204030204" pitchFamily="34" charset="0"/>
                        <a:cs typeface="Times New Roman" panose="02020603050405020304" pitchFamily="18" charset="0"/>
                      </a:endParaRPr>
                    </a:p>
                  </a:txBody>
                  <a:tcPr marL="51435" marR="51435" marT="9525" marB="0" anchor="ct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817</a:t>
                      </a:r>
                      <a:endParaRPr lang="en-US" sz="2400">
                        <a:effectLst/>
                        <a:latin typeface="+mn-lt"/>
                        <a:ea typeface="Calibri" panose="020F0502020204030204" pitchFamily="34" charset="0"/>
                        <a:cs typeface="Times New Roman" panose="02020603050405020304" pitchFamily="18" charset="0"/>
                      </a:endParaRPr>
                    </a:p>
                  </a:txBody>
                  <a:tcPr marL="51435" marR="51435" marT="9525" marB="0" anchor="ct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10-12-2012</a:t>
                      </a:r>
                      <a:endParaRPr lang="en-US" sz="2400">
                        <a:effectLst/>
                        <a:latin typeface="+mn-lt"/>
                        <a:ea typeface="Calibri" panose="020F0502020204030204" pitchFamily="34" charset="0"/>
                        <a:cs typeface="Times New Roman" panose="02020603050405020304" pitchFamily="18" charset="0"/>
                      </a:endParaRPr>
                    </a:p>
                  </a:txBody>
                  <a:tcPr marL="51435" marR="51435" marT="9525" marB="0" anchor="ct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1-2-2015</a:t>
                      </a:r>
                      <a:endParaRPr lang="en-US" sz="2400">
                        <a:effectLst/>
                        <a:latin typeface="+mn-lt"/>
                        <a:ea typeface="Calibri" panose="020F0502020204030204" pitchFamily="34" charset="0"/>
                        <a:cs typeface="Times New Roman" panose="02020603050405020304" pitchFamily="18" charset="0"/>
                      </a:endParaRPr>
                    </a:p>
                  </a:txBody>
                  <a:tcPr marL="51435" marR="51435" marT="9525" marB="0" anchor="ctr"/>
                </a:tc>
                <a:extLst>
                  <a:ext uri="{0D108BD9-81ED-4DB2-BD59-A6C34878D82A}">
                    <a16:rowId xmlns:a16="http://schemas.microsoft.com/office/drawing/2014/main" xmlns="" val="10003"/>
                  </a:ext>
                </a:extLst>
              </a:tr>
              <a:tr h="344325">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Unpack.cn</a:t>
                      </a:r>
                      <a:endParaRPr lang="en-US" sz="2400">
                        <a:effectLst/>
                        <a:latin typeface="+mn-lt"/>
                        <a:ea typeface="Calibri" panose="020F0502020204030204" pitchFamily="34" charset="0"/>
                        <a:cs typeface="Times New Roman" panose="02020603050405020304" pitchFamily="18" charset="0"/>
                      </a:endParaRPr>
                    </a:p>
                  </a:txBody>
                  <a:tcPr marL="51435" marR="51435" marT="9525" marB="0" anchor="ct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Chinese</a:t>
                      </a:r>
                      <a:endParaRPr lang="en-US" sz="2400" dirty="0">
                        <a:effectLst/>
                        <a:latin typeface="+mn-lt"/>
                        <a:ea typeface="Calibri" panose="020F0502020204030204" pitchFamily="34" charset="0"/>
                        <a:cs typeface="Times New Roman" panose="02020603050405020304" pitchFamily="18" charset="0"/>
                      </a:endParaRPr>
                    </a:p>
                  </a:txBody>
                  <a:tcPr marL="51435" marR="51435" marT="9525" marB="0" anchor="ct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646,494</a:t>
                      </a:r>
                      <a:endParaRPr lang="en-US" sz="2400" dirty="0">
                        <a:effectLst/>
                        <a:latin typeface="+mn-lt"/>
                        <a:ea typeface="Calibri" panose="020F0502020204030204" pitchFamily="34" charset="0"/>
                        <a:cs typeface="Times New Roman" panose="02020603050405020304" pitchFamily="18" charset="0"/>
                      </a:endParaRPr>
                    </a:p>
                  </a:txBody>
                  <a:tcPr marL="51435" marR="51435" marT="9525" marB="0" anchor="ct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22,743</a:t>
                      </a:r>
                      <a:endParaRPr lang="en-US" sz="2400" dirty="0">
                        <a:effectLst/>
                        <a:latin typeface="+mn-lt"/>
                        <a:ea typeface="Calibri" panose="020F0502020204030204" pitchFamily="34" charset="0"/>
                        <a:cs typeface="Times New Roman" panose="02020603050405020304" pitchFamily="18" charset="0"/>
                      </a:endParaRPr>
                    </a:p>
                  </a:txBody>
                  <a:tcPr marL="51435" marR="51435" marT="9525" marB="0" anchor="ct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11-12-2004</a:t>
                      </a:r>
                      <a:endParaRPr lang="en-US" sz="2400" dirty="0">
                        <a:effectLst/>
                        <a:latin typeface="+mn-lt"/>
                        <a:ea typeface="Calibri" panose="020F0502020204030204" pitchFamily="34" charset="0"/>
                        <a:cs typeface="Times New Roman" panose="02020603050405020304" pitchFamily="18" charset="0"/>
                      </a:endParaRPr>
                    </a:p>
                  </a:txBody>
                  <a:tcPr marL="51435" marR="51435" marT="9525" marB="0" anchor="ct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1-2-2015</a:t>
                      </a:r>
                      <a:endParaRPr lang="en-US" sz="2400" dirty="0">
                        <a:effectLst/>
                        <a:latin typeface="+mn-lt"/>
                        <a:ea typeface="Calibri" panose="020F0502020204030204" pitchFamily="34" charset="0"/>
                        <a:cs typeface="Times New Roman" panose="02020603050405020304" pitchFamily="18" charset="0"/>
                      </a:endParaRPr>
                    </a:p>
                  </a:txBody>
                  <a:tcPr marL="51435" marR="51435" marT="9525" marB="0" anchor="ctr"/>
                </a:tc>
                <a:extLst>
                  <a:ext uri="{0D108BD9-81ED-4DB2-BD59-A6C34878D82A}">
                    <a16:rowId xmlns:a16="http://schemas.microsoft.com/office/drawing/2014/main" xmlns="" val="10004"/>
                  </a:ext>
                </a:extLst>
              </a:tr>
            </a:tbl>
          </a:graphicData>
        </a:graphic>
      </p:graphicFrame>
      <p:sp>
        <p:nvSpPr>
          <p:cNvPr id="5" name="Rectangle 4"/>
          <p:cNvSpPr/>
          <p:nvPr/>
        </p:nvSpPr>
        <p:spPr>
          <a:xfrm>
            <a:off x="1480457" y="2607308"/>
            <a:ext cx="3001896" cy="19896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285232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152400"/>
            <a:ext cx="7315200" cy="857250"/>
          </a:xfrm>
        </p:spPr>
        <p:txBody>
          <a:bodyPr>
            <a:normAutofit/>
          </a:bodyPr>
          <a:lstStyle/>
          <a:p>
            <a:r>
              <a:rPr lang="en-US" sz="3600" dirty="0"/>
              <a:t>Hacker Reputation – Results</a:t>
            </a:r>
          </a:p>
        </p:txBody>
      </p:sp>
      <p:sp>
        <p:nvSpPr>
          <p:cNvPr id="4" name="Slide Number Placeholder 3"/>
          <p:cNvSpPr>
            <a:spLocks noGrp="1"/>
          </p:cNvSpPr>
          <p:nvPr>
            <p:ph type="sldNum" sz="quarter" idx="12"/>
          </p:nvPr>
        </p:nvSpPr>
        <p:spPr/>
        <p:txBody>
          <a:bodyPr/>
          <a:lstStyle/>
          <a:p>
            <a:fld id="{B7D47A84-B86D-4092-8072-FAE33AE5BF97}" type="slidenum">
              <a:rPr lang="en-US" smtClean="0"/>
              <a:t>31</a:t>
            </a:fld>
            <a:endParaRPr lang="en-US"/>
          </a:p>
        </p:txBody>
      </p:sp>
      <p:graphicFrame>
        <p:nvGraphicFramePr>
          <p:cNvPr id="3" name="Table 2"/>
          <p:cNvGraphicFramePr>
            <a:graphicFrameLocks noGrp="1"/>
          </p:cNvGraphicFramePr>
          <p:nvPr>
            <p:extLst/>
          </p:nvPr>
        </p:nvGraphicFramePr>
        <p:xfrm>
          <a:off x="2133601" y="1523999"/>
          <a:ext cx="7696198" cy="4419600"/>
        </p:xfrm>
        <a:graphic>
          <a:graphicData uri="http://schemas.openxmlformats.org/drawingml/2006/table">
            <a:tbl>
              <a:tblPr firstRow="1" firstCol="1" bandRow="1">
                <a:tableStyleId>{5940675A-B579-460E-94D1-54222C63F5DA}</a:tableStyleId>
              </a:tblPr>
              <a:tblGrid>
                <a:gridCol w="1307586">
                  <a:extLst>
                    <a:ext uri="{9D8B030D-6E8A-4147-A177-3AD203B41FA5}">
                      <a16:colId xmlns:a16="http://schemas.microsoft.com/office/drawing/2014/main" xmlns="" val="20000"/>
                    </a:ext>
                  </a:extLst>
                </a:gridCol>
                <a:gridCol w="799081">
                  <a:extLst>
                    <a:ext uri="{9D8B030D-6E8A-4147-A177-3AD203B41FA5}">
                      <a16:colId xmlns:a16="http://schemas.microsoft.com/office/drawing/2014/main" xmlns="" val="20001"/>
                    </a:ext>
                  </a:extLst>
                </a:gridCol>
                <a:gridCol w="799081">
                  <a:extLst>
                    <a:ext uri="{9D8B030D-6E8A-4147-A177-3AD203B41FA5}">
                      <a16:colId xmlns:a16="http://schemas.microsoft.com/office/drawing/2014/main" xmlns="" val="20002"/>
                    </a:ext>
                  </a:extLst>
                </a:gridCol>
                <a:gridCol w="799081">
                  <a:extLst>
                    <a:ext uri="{9D8B030D-6E8A-4147-A177-3AD203B41FA5}">
                      <a16:colId xmlns:a16="http://schemas.microsoft.com/office/drawing/2014/main" xmlns="" val="20003"/>
                    </a:ext>
                  </a:extLst>
                </a:gridCol>
                <a:gridCol w="799081">
                  <a:extLst>
                    <a:ext uri="{9D8B030D-6E8A-4147-A177-3AD203B41FA5}">
                      <a16:colId xmlns:a16="http://schemas.microsoft.com/office/drawing/2014/main" xmlns="" val="20004"/>
                    </a:ext>
                  </a:extLst>
                </a:gridCol>
                <a:gridCol w="799081">
                  <a:extLst>
                    <a:ext uri="{9D8B030D-6E8A-4147-A177-3AD203B41FA5}">
                      <a16:colId xmlns:a16="http://schemas.microsoft.com/office/drawing/2014/main" xmlns="" val="20005"/>
                    </a:ext>
                  </a:extLst>
                </a:gridCol>
                <a:gridCol w="799081">
                  <a:extLst>
                    <a:ext uri="{9D8B030D-6E8A-4147-A177-3AD203B41FA5}">
                      <a16:colId xmlns:a16="http://schemas.microsoft.com/office/drawing/2014/main" xmlns="" val="20006"/>
                    </a:ext>
                  </a:extLst>
                </a:gridCol>
                <a:gridCol w="799081">
                  <a:extLst>
                    <a:ext uri="{9D8B030D-6E8A-4147-A177-3AD203B41FA5}">
                      <a16:colId xmlns:a16="http://schemas.microsoft.com/office/drawing/2014/main" xmlns="" val="20007"/>
                    </a:ext>
                  </a:extLst>
                </a:gridCol>
                <a:gridCol w="795045">
                  <a:extLst>
                    <a:ext uri="{9D8B030D-6E8A-4147-A177-3AD203B41FA5}">
                      <a16:colId xmlns:a16="http://schemas.microsoft.com/office/drawing/2014/main" xmlns="" val="20008"/>
                    </a:ext>
                  </a:extLst>
                </a:gridCol>
              </a:tblGrid>
              <a:tr h="276225">
                <a:tc rowSpan="3">
                  <a:txBody>
                    <a:bodyPr/>
                    <a:lstStyle/>
                    <a:p>
                      <a:pPr marL="0" marR="0" algn="ctr">
                        <a:lnSpc>
                          <a:spcPct val="115000"/>
                        </a:lnSpc>
                        <a:spcBef>
                          <a:spcPts val="0"/>
                        </a:spcBef>
                        <a:spcAft>
                          <a:spcPts val="0"/>
                        </a:spcAft>
                      </a:pPr>
                      <a:r>
                        <a:rPr lang="en-US" sz="12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15000"/>
                        </a:lnSpc>
                        <a:spcBef>
                          <a:spcPts val="0"/>
                        </a:spcBef>
                        <a:spcAft>
                          <a:spcPts val="0"/>
                        </a:spcAft>
                      </a:pPr>
                      <a:r>
                        <a:rPr lang="en-US" sz="1200" b="1" dirty="0" err="1">
                          <a:effectLst/>
                        </a:rPr>
                        <a:t>Antichat</a:t>
                      </a:r>
                      <a:r>
                        <a:rPr lang="en-US" sz="1200" b="1" dirty="0">
                          <a:effectLst/>
                        </a:rPr>
                        <a:t> (Russia)</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15000"/>
                        </a:lnSpc>
                        <a:spcBef>
                          <a:spcPts val="0"/>
                        </a:spcBef>
                        <a:spcAft>
                          <a:spcPts val="0"/>
                        </a:spcAft>
                      </a:pPr>
                      <a:r>
                        <a:rPr lang="en-US" sz="1200" b="1" dirty="0" err="1">
                          <a:effectLst/>
                        </a:rPr>
                        <a:t>Ashiyane</a:t>
                      </a:r>
                      <a:r>
                        <a:rPr lang="en-US" sz="1200" b="1" dirty="0">
                          <a:effectLst/>
                        </a:rPr>
                        <a:t> (Iran)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15000"/>
                        </a:lnSpc>
                        <a:spcBef>
                          <a:spcPts val="0"/>
                        </a:spcBef>
                        <a:spcAft>
                          <a:spcPts val="0"/>
                        </a:spcAft>
                      </a:pPr>
                      <a:r>
                        <a:rPr lang="en-US" sz="1200" b="1" dirty="0" err="1">
                          <a:effectLst/>
                        </a:rPr>
                        <a:t>Hackhound</a:t>
                      </a:r>
                      <a:r>
                        <a:rPr lang="en-US" sz="1200" b="1" dirty="0">
                          <a:effectLst/>
                        </a:rPr>
                        <a:t> (U.S.)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15000"/>
                        </a:lnSpc>
                        <a:spcBef>
                          <a:spcPts val="0"/>
                        </a:spcBef>
                        <a:spcAft>
                          <a:spcPts val="0"/>
                        </a:spcAft>
                      </a:pPr>
                      <a:r>
                        <a:rPr lang="en-US" sz="1200" b="1" dirty="0">
                          <a:effectLst/>
                        </a:rPr>
                        <a:t>Unpack (China)</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xmlns="" val="10000"/>
                  </a:ext>
                </a:extLst>
              </a:tr>
              <a:tr h="276225">
                <a:tc vMerge="1">
                  <a:txBody>
                    <a:bodyPr/>
                    <a:lstStyle/>
                    <a:p>
                      <a:endParaRPr lang="en-US"/>
                    </a:p>
                  </a:txBody>
                  <a:tcPr/>
                </a:tc>
                <a:tc>
                  <a:txBody>
                    <a:bodyPr/>
                    <a:lstStyle/>
                    <a:p>
                      <a:pPr marL="0" marR="0" algn="ctr">
                        <a:lnSpc>
                          <a:spcPct val="115000"/>
                        </a:lnSpc>
                        <a:spcBef>
                          <a:spcPts val="0"/>
                        </a:spcBef>
                        <a:spcAft>
                          <a:spcPts val="0"/>
                        </a:spcAft>
                      </a:pPr>
                      <a:r>
                        <a:rPr lang="en-US" sz="1200">
                          <a:effectLst/>
                        </a:rPr>
                        <a:t>Estimate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P-value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Estimate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P-value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Estimate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P-value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200">
                          <a:effectLst/>
                        </a:rPr>
                        <a:t>Estimate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P-value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10001"/>
                  </a:ext>
                </a:extLst>
              </a:tr>
              <a:tr h="276225">
                <a:tc vMerge="1">
                  <a:txBody>
                    <a:bodyPr/>
                    <a:lstStyle/>
                    <a:p>
                      <a:endParaRPr lang="en-US"/>
                    </a:p>
                  </a:txBody>
                  <a:tcPr/>
                </a:tc>
                <a:tc gridSpan="8">
                  <a:txBody>
                    <a:bodyPr/>
                    <a:lstStyle/>
                    <a:p>
                      <a:pPr marL="0" marR="0" algn="ctr">
                        <a:lnSpc>
                          <a:spcPct val="115000"/>
                        </a:lnSpc>
                        <a:spcBef>
                          <a:spcPts val="0"/>
                        </a:spcBef>
                        <a:spcAft>
                          <a:spcPts val="0"/>
                        </a:spcAft>
                      </a:pPr>
                      <a:r>
                        <a:rPr lang="en-US" sz="1200" b="1" dirty="0">
                          <a:effectLst/>
                        </a:rPr>
                        <a:t>H1 Contribution of Knowledge and Cybercriminal Assets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276225">
                <a:tc>
                  <a:txBody>
                    <a:bodyPr/>
                    <a:lstStyle/>
                    <a:p>
                      <a:pPr marL="0" marR="0" algn="ctr">
                        <a:lnSpc>
                          <a:spcPct val="115000"/>
                        </a:lnSpc>
                        <a:spcBef>
                          <a:spcPts val="0"/>
                        </a:spcBef>
                        <a:spcAft>
                          <a:spcPts val="0"/>
                        </a:spcAft>
                      </a:pPr>
                      <a:r>
                        <a:rPr lang="en-US" sz="1200" b="1" dirty="0">
                          <a:effectLst/>
                        </a:rPr>
                        <a:t>Attachments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kern="1200">
                          <a:effectLst/>
                        </a:rPr>
                        <a:t>0.0275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0.0062**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kern="1200">
                          <a:effectLst/>
                        </a:rPr>
                        <a:t>0.0235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0.0472*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0.1104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0.0074**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0.0073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0.0181*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276225">
                <a:tc>
                  <a:txBody>
                    <a:bodyPr/>
                    <a:lstStyle/>
                    <a:p>
                      <a:pPr marL="0" marR="0" algn="ctr">
                        <a:lnSpc>
                          <a:spcPct val="115000"/>
                        </a:lnSpc>
                        <a:spcBef>
                          <a:spcPts val="0"/>
                        </a:spcBef>
                        <a:spcAft>
                          <a:spcPts val="0"/>
                        </a:spcAft>
                      </a:pPr>
                      <a:r>
                        <a:rPr lang="en-US" sz="1200" b="1" dirty="0">
                          <a:effectLst/>
                        </a:rPr>
                        <a:t>Embedded</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0.0194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0.0150*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0.0149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0.0342*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0.0286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0.0456*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0.0151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r h="276225">
                <a:tc>
                  <a:txBody>
                    <a:bodyPr/>
                    <a:lstStyle/>
                    <a:p>
                      <a:pPr marL="0" marR="0" algn="ctr">
                        <a:lnSpc>
                          <a:spcPct val="115000"/>
                        </a:lnSpc>
                        <a:spcBef>
                          <a:spcPts val="0"/>
                        </a:spcBef>
                        <a:spcAft>
                          <a:spcPts val="0"/>
                        </a:spcAft>
                      </a:pPr>
                      <a:r>
                        <a:rPr lang="en-US" sz="1200" b="1">
                          <a:effectLst/>
                        </a:rPr>
                        <a:t>Tech_Terms</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0.0106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0.5517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-0.0106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kern="1200">
                          <a:effectLst/>
                        </a:rPr>
                        <a:t>-0.0023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0.1332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0.1657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-0.0005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0.2822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5"/>
                  </a:ext>
                </a:extLst>
              </a:tr>
              <a:tr h="276225">
                <a:tc>
                  <a:txBody>
                    <a:bodyPr/>
                    <a:lstStyle/>
                    <a:p>
                      <a:pPr marL="0" marR="0" algn="ctr">
                        <a:lnSpc>
                          <a:spcPct val="115000"/>
                        </a:lnSpc>
                        <a:spcBef>
                          <a:spcPts val="0"/>
                        </a:spcBef>
                        <a:spcAft>
                          <a:spcPts val="0"/>
                        </a:spcAft>
                      </a:pPr>
                      <a:r>
                        <a:rPr lang="en-US" sz="1200" b="1" dirty="0" err="1">
                          <a:effectLst/>
                        </a:rPr>
                        <a:t>Hack_Terms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-0.0149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0.4928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0.0049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-0.073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0.2745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0.1804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0.0164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0.533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6"/>
                  </a:ext>
                </a:extLst>
              </a:tr>
              <a:tr h="276225">
                <a:tc>
                  <a:txBody>
                    <a:bodyPr/>
                    <a:lstStyle/>
                    <a:p>
                      <a:pPr marL="0" marR="0" algn="ctr">
                        <a:lnSpc>
                          <a:spcPct val="115000"/>
                        </a:lnSpc>
                        <a:spcBef>
                          <a:spcPts val="0"/>
                        </a:spcBef>
                        <a:spcAft>
                          <a:spcPts val="0"/>
                        </a:spcAft>
                      </a:pPr>
                      <a:r>
                        <a:rPr lang="en-US" sz="1200" b="1" dirty="0">
                          <a:effectLst/>
                        </a:rPr>
                        <a:t>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8">
                  <a:txBody>
                    <a:bodyPr/>
                    <a:lstStyle/>
                    <a:p>
                      <a:pPr marL="0" marR="0" algn="ctr">
                        <a:lnSpc>
                          <a:spcPct val="115000"/>
                        </a:lnSpc>
                        <a:spcBef>
                          <a:spcPts val="0"/>
                        </a:spcBef>
                        <a:spcAft>
                          <a:spcPts val="0"/>
                        </a:spcAft>
                      </a:pPr>
                      <a:r>
                        <a:rPr lang="en-US" sz="1200" b="1" dirty="0">
                          <a:effectLst/>
                        </a:rPr>
                        <a:t>H2. Forum Usage Behaviors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7"/>
                  </a:ext>
                </a:extLst>
              </a:tr>
              <a:tr h="276225">
                <a:tc>
                  <a:txBody>
                    <a:bodyPr/>
                    <a:lstStyle/>
                    <a:p>
                      <a:pPr marL="0" marR="0" algn="ctr">
                        <a:lnSpc>
                          <a:spcPct val="115000"/>
                        </a:lnSpc>
                        <a:spcBef>
                          <a:spcPts val="0"/>
                        </a:spcBef>
                        <a:spcAft>
                          <a:spcPts val="0"/>
                        </a:spcAft>
                      </a:pPr>
                      <a:r>
                        <a:rPr lang="en-US" sz="1200" b="1" dirty="0" err="1">
                          <a:effectLst/>
                        </a:rPr>
                        <a:t>Msg_Symbols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0.0323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0.0291*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0.0224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0.032*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0.0005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0.1222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0.0018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0.1232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8"/>
                  </a:ext>
                </a:extLst>
              </a:tr>
              <a:tr h="276225">
                <a:tc>
                  <a:txBody>
                    <a:bodyPr/>
                    <a:lstStyle/>
                    <a:p>
                      <a:pPr marL="0" marR="0" algn="ctr">
                        <a:lnSpc>
                          <a:spcPct val="115000"/>
                        </a:lnSpc>
                        <a:spcBef>
                          <a:spcPts val="0"/>
                        </a:spcBef>
                        <a:spcAft>
                          <a:spcPts val="0"/>
                        </a:spcAft>
                      </a:pPr>
                      <a:r>
                        <a:rPr lang="en-US" sz="1200" b="1" dirty="0" err="1">
                          <a:effectLst/>
                        </a:rPr>
                        <a:t>Threads_Started</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-0.023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0.6956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-0.0049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-0.0049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-0.00001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0.1801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-0.0043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0.9054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9"/>
                  </a:ext>
                </a:extLst>
              </a:tr>
              <a:tr h="276225">
                <a:tc>
                  <a:txBody>
                    <a:bodyPr/>
                    <a:lstStyle/>
                    <a:p>
                      <a:pPr marL="0" marR="0" algn="ctr">
                        <a:lnSpc>
                          <a:spcPct val="115000"/>
                        </a:lnSpc>
                        <a:spcBef>
                          <a:spcPts val="0"/>
                        </a:spcBef>
                        <a:spcAft>
                          <a:spcPts val="0"/>
                        </a:spcAft>
                      </a:pPr>
                      <a:r>
                        <a:rPr lang="en-US" sz="1200" b="1" dirty="0">
                          <a:effectLst/>
                        </a:rPr>
                        <a:t>Seniority</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0.0032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0.8222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-0.0048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0.9976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-0.0003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0.8151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-0.0280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0.4190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10"/>
                  </a:ext>
                </a:extLst>
              </a:tr>
              <a:tr h="276225">
                <a:tc>
                  <a:txBody>
                    <a:bodyPr/>
                    <a:lstStyle/>
                    <a:p>
                      <a:pPr marL="0" marR="0" algn="ctr">
                        <a:lnSpc>
                          <a:spcPct val="115000"/>
                        </a:lnSpc>
                        <a:spcBef>
                          <a:spcPts val="0"/>
                        </a:spcBef>
                        <a:spcAft>
                          <a:spcPts val="0"/>
                        </a:spcAft>
                      </a:pPr>
                      <a:r>
                        <a:rPr lang="en-US" sz="1200" b="1" dirty="0" err="1">
                          <a:effectLst/>
                        </a:rPr>
                        <a:t>Total_Posts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0.0145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0.0024**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0.0249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0.0082**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0.0164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0.0023**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0.0343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0.0026**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11"/>
                  </a:ext>
                </a:extLst>
              </a:tr>
              <a:tr h="276225">
                <a:tc>
                  <a:txBody>
                    <a:bodyPr/>
                    <a:lstStyle/>
                    <a:p>
                      <a:pPr marL="0" marR="0" algn="ctr">
                        <a:lnSpc>
                          <a:spcPct val="115000"/>
                        </a:lnSpc>
                        <a:spcBef>
                          <a:spcPts val="0"/>
                        </a:spcBef>
                        <a:spcAft>
                          <a:spcPts val="0"/>
                        </a:spcAft>
                      </a:pPr>
                      <a:r>
                        <a:rPr lang="en-US" sz="1200" b="1" dirty="0">
                          <a:effectLst/>
                        </a:rPr>
                        <a:t>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8">
                  <a:txBody>
                    <a:bodyPr/>
                    <a:lstStyle/>
                    <a:p>
                      <a:pPr marL="0" marR="0" algn="ctr">
                        <a:lnSpc>
                          <a:spcPct val="115000"/>
                        </a:lnSpc>
                        <a:spcBef>
                          <a:spcPts val="0"/>
                        </a:spcBef>
                        <a:spcAft>
                          <a:spcPts val="0"/>
                        </a:spcAft>
                      </a:pPr>
                      <a:r>
                        <a:rPr lang="en-US" sz="1200" b="1" dirty="0">
                          <a:effectLst/>
                        </a:rPr>
                        <a:t>H3. Forum Similarity Across Geopolitical Regions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12"/>
                  </a:ext>
                </a:extLst>
              </a:tr>
              <a:tr h="276225">
                <a:tc>
                  <a:txBody>
                    <a:bodyPr/>
                    <a:lstStyle/>
                    <a:p>
                      <a:pPr marL="0" marR="0" algn="ctr">
                        <a:lnSpc>
                          <a:spcPct val="115000"/>
                        </a:lnSpc>
                        <a:spcBef>
                          <a:spcPts val="0"/>
                        </a:spcBef>
                        <a:spcAft>
                          <a:spcPts val="0"/>
                        </a:spcAft>
                      </a:pPr>
                      <a:r>
                        <a:rPr lang="en-US" sz="1200" b="1" dirty="0">
                          <a:effectLst/>
                        </a:rPr>
                        <a:t>Geo-location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0.0032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0.8222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-0.0048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0.9976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-0.0003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0.8151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0.0018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0.4190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13"/>
                  </a:ext>
                </a:extLst>
              </a:tr>
              <a:tr h="276225">
                <a:tc>
                  <a:txBody>
                    <a:bodyPr/>
                    <a:lstStyle/>
                    <a:p>
                      <a:pPr marL="0" marR="0" algn="ctr">
                        <a:lnSpc>
                          <a:spcPct val="115000"/>
                        </a:lnSpc>
                        <a:spcBef>
                          <a:spcPts val="0"/>
                        </a:spcBef>
                        <a:spcAft>
                          <a:spcPts val="0"/>
                        </a:spcAft>
                      </a:pPr>
                      <a:r>
                        <a:rPr lang="en-US" sz="1200" b="1" dirty="0">
                          <a:effectLst/>
                        </a:rPr>
                        <a:t>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8">
                  <a:txBody>
                    <a:bodyPr/>
                    <a:lstStyle/>
                    <a:p>
                      <a:pPr marL="0" marR="0" algn="ctr">
                        <a:lnSpc>
                          <a:spcPct val="115000"/>
                        </a:lnSpc>
                        <a:spcBef>
                          <a:spcPts val="0"/>
                        </a:spcBef>
                        <a:spcAft>
                          <a:spcPts val="0"/>
                        </a:spcAft>
                      </a:pPr>
                      <a:r>
                        <a:rPr lang="en-US" sz="1200" b="1" dirty="0" err="1">
                          <a:effectLst/>
                        </a:rPr>
                        <a:t>Signif</a:t>
                      </a:r>
                      <a:r>
                        <a:rPr lang="en-US" sz="1200" b="1" dirty="0">
                          <a:effectLst/>
                        </a:rPr>
                        <a:t>. Codes.  ‘**’&lt;0.01, ‘*’&lt;0.05</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14"/>
                  </a:ext>
                </a:extLst>
              </a:tr>
              <a:tr h="276225">
                <a:tc>
                  <a:txBody>
                    <a:bodyPr/>
                    <a:lstStyle/>
                    <a:p>
                      <a:pPr marL="0" marR="0" algn="ctr">
                        <a:lnSpc>
                          <a:spcPct val="115000"/>
                        </a:lnSpc>
                        <a:spcBef>
                          <a:spcPts val="0"/>
                        </a:spcBef>
                        <a:spcAft>
                          <a:spcPts val="0"/>
                        </a:spcAft>
                      </a:pPr>
                      <a:r>
                        <a:rPr lang="en-US" sz="1200" b="1" dirty="0">
                          <a:effectLst/>
                        </a:rPr>
                        <a:t>R</a:t>
                      </a:r>
                      <a:r>
                        <a:rPr lang="en-US" sz="1200" b="1" baseline="30000" dirty="0">
                          <a:effectLst/>
                        </a:rPr>
                        <a:t>2</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15000"/>
                        </a:lnSpc>
                        <a:spcBef>
                          <a:spcPts val="0"/>
                        </a:spcBef>
                        <a:spcAft>
                          <a:spcPts val="0"/>
                        </a:spcAft>
                      </a:pPr>
                      <a:r>
                        <a:rPr lang="en-US" sz="1200">
                          <a:effectLst/>
                        </a:rPr>
                        <a:t>0.3184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gridSpan="2">
                  <a:txBody>
                    <a:bodyPr/>
                    <a:lstStyle/>
                    <a:p>
                      <a:pPr marL="0" marR="0" algn="ctr">
                        <a:lnSpc>
                          <a:spcPct val="115000"/>
                        </a:lnSpc>
                        <a:spcBef>
                          <a:spcPts val="0"/>
                        </a:spcBef>
                        <a:spcAft>
                          <a:spcPts val="0"/>
                        </a:spcAft>
                      </a:pPr>
                      <a:r>
                        <a:rPr lang="en-US" sz="1200">
                          <a:effectLst/>
                        </a:rPr>
                        <a:t>0.4131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gridSpan="2">
                  <a:txBody>
                    <a:bodyPr/>
                    <a:lstStyle/>
                    <a:p>
                      <a:pPr marL="0" marR="0" algn="ctr">
                        <a:lnSpc>
                          <a:spcPct val="115000"/>
                        </a:lnSpc>
                        <a:spcBef>
                          <a:spcPts val="0"/>
                        </a:spcBef>
                        <a:spcAft>
                          <a:spcPts val="0"/>
                        </a:spcAft>
                      </a:pPr>
                      <a:r>
                        <a:rPr lang="en-US" sz="1200">
                          <a:effectLst/>
                        </a:rPr>
                        <a:t>0.6299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gridSpan="2">
                  <a:txBody>
                    <a:bodyPr/>
                    <a:lstStyle/>
                    <a:p>
                      <a:pPr marL="0" marR="0" algn="ctr">
                        <a:lnSpc>
                          <a:spcPct val="115000"/>
                        </a:lnSpc>
                        <a:spcBef>
                          <a:spcPts val="0"/>
                        </a:spcBef>
                        <a:spcAft>
                          <a:spcPts val="0"/>
                        </a:spcAft>
                      </a:pPr>
                      <a:r>
                        <a:rPr lang="en-US" sz="1200" dirty="0">
                          <a:effectLst/>
                        </a:rPr>
                        <a:t>0.3460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extLst>
                  <a:ext uri="{0D108BD9-81ED-4DB2-BD59-A6C34878D82A}">
                    <a16:rowId xmlns:a16="http://schemas.microsoft.com/office/drawing/2014/main" xmlns="" val="10015"/>
                  </a:ext>
                </a:extLst>
              </a:tr>
            </a:tbl>
          </a:graphicData>
        </a:graphic>
      </p:graphicFrame>
      <p:sp>
        <p:nvSpPr>
          <p:cNvPr id="5" name="Rectangle 4"/>
          <p:cNvSpPr/>
          <p:nvPr/>
        </p:nvSpPr>
        <p:spPr>
          <a:xfrm>
            <a:off x="2035629" y="2220688"/>
            <a:ext cx="1433444" cy="74022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351639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24945" y="870858"/>
            <a:ext cx="8505825" cy="5640323"/>
          </a:xfrm>
          <a:prstGeom prst="rect">
            <a:avLst/>
          </a:prstGeom>
        </p:spPr>
      </p:pic>
      <p:sp>
        <p:nvSpPr>
          <p:cNvPr id="2" name="TextBox 1"/>
          <p:cNvSpPr txBox="1"/>
          <p:nvPr/>
        </p:nvSpPr>
        <p:spPr>
          <a:xfrm>
            <a:off x="1824945" y="304799"/>
            <a:ext cx="3567002" cy="584776"/>
          </a:xfrm>
          <a:prstGeom prst="rect">
            <a:avLst/>
          </a:prstGeom>
          <a:noFill/>
        </p:spPr>
        <p:txBody>
          <a:bodyPr wrap="none" rtlCol="0">
            <a:spAutoFit/>
          </a:bodyPr>
          <a:lstStyle/>
          <a:p>
            <a:r>
              <a:rPr lang="en-US" sz="3200" dirty="0" smtClean="0">
                <a:solidFill>
                  <a:srgbClr val="FF0000"/>
                </a:solidFill>
              </a:rPr>
              <a:t>Hacker IRC Analytics</a:t>
            </a:r>
            <a:endParaRPr lang="en-US" sz="3200" dirty="0">
              <a:solidFill>
                <a:srgbClr val="FF0000"/>
              </a:solidFill>
            </a:endParaRPr>
          </a:p>
        </p:txBody>
      </p:sp>
    </p:spTree>
    <p:extLst>
      <p:ext uri="{BB962C8B-B14F-4D97-AF65-F5344CB8AC3E}">
        <p14:creationId xmlns:p14="http://schemas.microsoft.com/office/powerpoint/2010/main" val="162668568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94657"/>
            <a:ext cx="8229600" cy="1143000"/>
          </a:xfrm>
        </p:spPr>
        <p:txBody>
          <a:bodyPr>
            <a:normAutofit fontScale="90000"/>
          </a:bodyPr>
          <a:lstStyle/>
          <a:p>
            <a:r>
              <a:rPr lang="en-US" dirty="0"/>
              <a:t>Hacker Participation – </a:t>
            </a:r>
            <a:r>
              <a:rPr lang="en-US" dirty="0" smtClean="0"/>
              <a:t>IRC Collection</a:t>
            </a:r>
            <a:endParaRPr lang="en-US" dirty="0"/>
          </a:p>
        </p:txBody>
      </p:sp>
      <p:sp>
        <p:nvSpPr>
          <p:cNvPr id="6" name="Slide Number Placeholder 5"/>
          <p:cNvSpPr>
            <a:spLocks noGrp="1"/>
          </p:cNvSpPr>
          <p:nvPr>
            <p:ph type="sldNum" sz="quarter" idx="12"/>
          </p:nvPr>
        </p:nvSpPr>
        <p:spPr/>
        <p:txBody>
          <a:bodyPr/>
          <a:lstStyle/>
          <a:p>
            <a:fld id="{09074573-F1F4-433A-A7A7-ED9F757D2CBA}" type="slidenum">
              <a:rPr lang="en-US" smtClean="0"/>
              <a:t>33</a:t>
            </a:fld>
            <a:endParaRPr lang="en-US"/>
          </a:p>
        </p:txBody>
      </p:sp>
      <p:graphicFrame>
        <p:nvGraphicFramePr>
          <p:cNvPr id="5" name="Table 4"/>
          <p:cNvGraphicFramePr>
            <a:graphicFrameLocks noGrp="1"/>
          </p:cNvGraphicFramePr>
          <p:nvPr>
            <p:extLst/>
          </p:nvPr>
        </p:nvGraphicFramePr>
        <p:xfrm>
          <a:off x="1993900" y="2362200"/>
          <a:ext cx="8236858" cy="1154468"/>
        </p:xfrm>
        <a:graphic>
          <a:graphicData uri="http://schemas.openxmlformats.org/drawingml/2006/table">
            <a:tbl>
              <a:tblPr firstRow="1" firstCol="1" bandRow="1">
                <a:tableStyleId>{5940675A-B579-460E-94D1-54222C63F5DA}</a:tableStyleId>
              </a:tblPr>
              <a:tblGrid>
                <a:gridCol w="1803418">
                  <a:extLst>
                    <a:ext uri="{9D8B030D-6E8A-4147-A177-3AD203B41FA5}">
                      <a16:colId xmlns:a16="http://schemas.microsoft.com/office/drawing/2014/main" xmlns="" val="20000"/>
                    </a:ext>
                  </a:extLst>
                </a:gridCol>
                <a:gridCol w="1412767">
                  <a:extLst>
                    <a:ext uri="{9D8B030D-6E8A-4147-A177-3AD203B41FA5}">
                      <a16:colId xmlns:a16="http://schemas.microsoft.com/office/drawing/2014/main" xmlns="" val="20001"/>
                    </a:ext>
                  </a:extLst>
                </a:gridCol>
                <a:gridCol w="1075629">
                  <a:extLst>
                    <a:ext uri="{9D8B030D-6E8A-4147-A177-3AD203B41FA5}">
                      <a16:colId xmlns:a16="http://schemas.microsoft.com/office/drawing/2014/main" xmlns="" val="20002"/>
                    </a:ext>
                  </a:extLst>
                </a:gridCol>
                <a:gridCol w="1624682">
                  <a:extLst>
                    <a:ext uri="{9D8B030D-6E8A-4147-A177-3AD203B41FA5}">
                      <a16:colId xmlns:a16="http://schemas.microsoft.com/office/drawing/2014/main" xmlns="" val="20003"/>
                    </a:ext>
                  </a:extLst>
                </a:gridCol>
                <a:gridCol w="1160181">
                  <a:extLst>
                    <a:ext uri="{9D8B030D-6E8A-4147-A177-3AD203B41FA5}">
                      <a16:colId xmlns:a16="http://schemas.microsoft.com/office/drawing/2014/main" xmlns="" val="20004"/>
                    </a:ext>
                  </a:extLst>
                </a:gridCol>
                <a:gridCol w="1160181">
                  <a:extLst>
                    <a:ext uri="{9D8B030D-6E8A-4147-A177-3AD203B41FA5}">
                      <a16:colId xmlns:a16="http://schemas.microsoft.com/office/drawing/2014/main" xmlns="" val="20005"/>
                    </a:ext>
                  </a:extLst>
                </a:gridCol>
              </a:tblGrid>
              <a:tr h="383244">
                <a:tc>
                  <a:txBody>
                    <a:bodyPr/>
                    <a:lstStyle/>
                    <a:p>
                      <a:pPr marL="0" marR="0" algn="ctr">
                        <a:lnSpc>
                          <a:spcPct val="107000"/>
                        </a:lnSpc>
                        <a:spcBef>
                          <a:spcPts val="0"/>
                        </a:spcBef>
                        <a:spcAft>
                          <a:spcPts val="600"/>
                        </a:spcAft>
                      </a:pPr>
                      <a:r>
                        <a:rPr lang="en-US" sz="1600" b="1" dirty="0">
                          <a:effectLst/>
                        </a:rPr>
                        <a:t>Server</a:t>
                      </a:r>
                      <a:endParaRPr lang="en-US" sz="1100" b="1"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algn="ctr">
                        <a:lnSpc>
                          <a:spcPct val="107000"/>
                        </a:lnSpc>
                        <a:spcBef>
                          <a:spcPts val="0"/>
                        </a:spcBef>
                        <a:spcAft>
                          <a:spcPts val="600"/>
                        </a:spcAft>
                      </a:pPr>
                      <a:r>
                        <a:rPr lang="en-US" sz="1600" b="1" dirty="0">
                          <a:effectLst/>
                        </a:rPr>
                        <a:t>Channel</a:t>
                      </a:r>
                      <a:endParaRPr lang="en-US" sz="1100" b="1"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algn="ctr">
                        <a:lnSpc>
                          <a:spcPct val="107000"/>
                        </a:lnSpc>
                        <a:spcBef>
                          <a:spcPts val="0"/>
                        </a:spcBef>
                        <a:spcAft>
                          <a:spcPts val="600"/>
                        </a:spcAft>
                      </a:pPr>
                      <a:r>
                        <a:rPr lang="en-US" sz="1600" b="1" dirty="0">
                          <a:effectLst/>
                        </a:rPr>
                        <a:t># of Users</a:t>
                      </a:r>
                      <a:endParaRPr lang="en-US" sz="1100" b="1"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algn="ctr">
                        <a:lnSpc>
                          <a:spcPct val="107000"/>
                        </a:lnSpc>
                        <a:spcBef>
                          <a:spcPts val="0"/>
                        </a:spcBef>
                        <a:spcAft>
                          <a:spcPts val="600"/>
                        </a:spcAft>
                      </a:pPr>
                      <a:r>
                        <a:rPr lang="en-US" sz="1600" b="1" dirty="0">
                          <a:effectLst/>
                        </a:rPr>
                        <a:t># of Messages</a:t>
                      </a:r>
                      <a:endParaRPr lang="en-US" sz="1100" b="1"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algn="ctr">
                        <a:lnSpc>
                          <a:spcPct val="107000"/>
                        </a:lnSpc>
                        <a:spcBef>
                          <a:spcPts val="0"/>
                        </a:spcBef>
                        <a:spcAft>
                          <a:spcPts val="600"/>
                        </a:spcAft>
                      </a:pPr>
                      <a:r>
                        <a:rPr lang="en-US" sz="1600" b="1" dirty="0">
                          <a:effectLst/>
                        </a:rPr>
                        <a:t>Start Date</a:t>
                      </a:r>
                      <a:endParaRPr lang="en-US" sz="1100" b="1"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algn="ctr">
                        <a:lnSpc>
                          <a:spcPct val="107000"/>
                        </a:lnSpc>
                        <a:spcBef>
                          <a:spcPts val="0"/>
                        </a:spcBef>
                        <a:spcAft>
                          <a:spcPts val="600"/>
                        </a:spcAft>
                      </a:pPr>
                      <a:r>
                        <a:rPr lang="en-US" sz="1600" b="1" dirty="0">
                          <a:effectLst/>
                        </a:rPr>
                        <a:t>End Date</a:t>
                      </a:r>
                      <a:endParaRPr lang="en-US" sz="1100" b="1" dirty="0">
                        <a:effectLst/>
                        <a:latin typeface="Times New Roman" panose="02020603050405020304" pitchFamily="18" charset="0"/>
                        <a:ea typeface="SimSun" panose="02010600030101010101" pitchFamily="2" charset="-122"/>
                      </a:endParaRPr>
                    </a:p>
                  </a:txBody>
                  <a:tcPr marL="68580" marR="68580" marT="0" marB="0" anchor="ctr"/>
                </a:tc>
                <a:extLst>
                  <a:ext uri="{0D108BD9-81ED-4DB2-BD59-A6C34878D82A}">
                    <a16:rowId xmlns:a16="http://schemas.microsoft.com/office/drawing/2014/main" xmlns="" val="10000"/>
                  </a:ext>
                </a:extLst>
              </a:tr>
              <a:tr h="375314">
                <a:tc>
                  <a:txBody>
                    <a:bodyPr/>
                    <a:lstStyle/>
                    <a:p>
                      <a:pPr marL="0" marR="0" algn="ctr">
                        <a:lnSpc>
                          <a:spcPct val="107000"/>
                        </a:lnSpc>
                        <a:spcBef>
                          <a:spcPts val="0"/>
                        </a:spcBef>
                        <a:spcAft>
                          <a:spcPts val="600"/>
                        </a:spcAft>
                      </a:pPr>
                      <a:r>
                        <a:rPr lang="en-US" sz="1800" dirty="0">
                          <a:effectLst/>
                        </a:rPr>
                        <a:t>irc.anonops.org</a:t>
                      </a:r>
                      <a:endParaRPr lang="en-US" sz="12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algn="ctr">
                        <a:lnSpc>
                          <a:spcPct val="107000"/>
                        </a:lnSpc>
                        <a:spcBef>
                          <a:spcPts val="0"/>
                        </a:spcBef>
                        <a:spcAft>
                          <a:spcPts val="600"/>
                        </a:spcAft>
                      </a:pPr>
                      <a:r>
                        <a:rPr lang="en-US" sz="1800" dirty="0">
                          <a:effectLst/>
                        </a:rPr>
                        <a:t>#</a:t>
                      </a:r>
                      <a:r>
                        <a:rPr lang="en-US" sz="1800" dirty="0" err="1">
                          <a:effectLst/>
                        </a:rPr>
                        <a:t>anonops</a:t>
                      </a:r>
                      <a:endParaRPr lang="en-US" sz="12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algn="ctr">
                        <a:lnSpc>
                          <a:spcPct val="107000"/>
                        </a:lnSpc>
                        <a:spcBef>
                          <a:spcPts val="0"/>
                        </a:spcBef>
                        <a:spcAft>
                          <a:spcPts val="600"/>
                        </a:spcAft>
                      </a:pPr>
                      <a:r>
                        <a:rPr lang="en-US" sz="1800" dirty="0" smtClean="0">
                          <a:effectLst/>
                        </a:rPr>
                        <a:t>5,311</a:t>
                      </a:r>
                      <a:endParaRPr lang="en-US" sz="12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algn="ctr">
                        <a:lnSpc>
                          <a:spcPct val="107000"/>
                        </a:lnSpc>
                        <a:spcBef>
                          <a:spcPts val="0"/>
                        </a:spcBef>
                        <a:spcAft>
                          <a:spcPts val="600"/>
                        </a:spcAft>
                      </a:pPr>
                      <a:r>
                        <a:rPr lang="en-US" sz="1800" dirty="0" smtClean="0">
                          <a:effectLst/>
                        </a:rPr>
                        <a:t>314,039</a:t>
                      </a:r>
                      <a:endParaRPr lang="en-US" sz="12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algn="ctr">
                        <a:lnSpc>
                          <a:spcPct val="107000"/>
                        </a:lnSpc>
                        <a:spcBef>
                          <a:spcPts val="0"/>
                        </a:spcBef>
                        <a:spcAft>
                          <a:spcPts val="600"/>
                        </a:spcAft>
                      </a:pPr>
                      <a:r>
                        <a:rPr lang="en-US" sz="1800" dirty="0" smtClean="0">
                          <a:effectLst/>
                        </a:rPr>
                        <a:t>11/31/13</a:t>
                      </a:r>
                      <a:endParaRPr lang="en-US" sz="12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algn="ctr">
                        <a:lnSpc>
                          <a:spcPct val="107000"/>
                        </a:lnSpc>
                        <a:spcBef>
                          <a:spcPts val="0"/>
                        </a:spcBef>
                        <a:spcAft>
                          <a:spcPts val="600"/>
                        </a:spcAft>
                      </a:pPr>
                      <a:r>
                        <a:rPr lang="en-US" sz="1800" dirty="0">
                          <a:effectLst/>
                        </a:rPr>
                        <a:t>10/31/14</a:t>
                      </a:r>
                      <a:endParaRPr lang="en-US" sz="1200" dirty="0">
                        <a:effectLst/>
                        <a:latin typeface="Times New Roman" panose="02020603050405020304" pitchFamily="18" charset="0"/>
                        <a:ea typeface="SimSun" panose="02010600030101010101" pitchFamily="2" charset="-122"/>
                      </a:endParaRPr>
                    </a:p>
                  </a:txBody>
                  <a:tcPr marL="68580" marR="68580" marT="0" marB="0" anchor="ctr"/>
                </a:tc>
                <a:extLst>
                  <a:ext uri="{0D108BD9-81ED-4DB2-BD59-A6C34878D82A}">
                    <a16:rowId xmlns:a16="http://schemas.microsoft.com/office/drawing/2014/main" xmlns="" val="10001"/>
                  </a:ext>
                </a:extLst>
              </a:tr>
              <a:tr h="395910">
                <a:tc>
                  <a:txBody>
                    <a:bodyPr/>
                    <a:lstStyle/>
                    <a:p>
                      <a:pPr marL="0" marR="0" algn="ctr">
                        <a:lnSpc>
                          <a:spcPct val="107000"/>
                        </a:lnSpc>
                        <a:spcBef>
                          <a:spcPts val="0"/>
                        </a:spcBef>
                        <a:spcAft>
                          <a:spcPts val="600"/>
                        </a:spcAft>
                      </a:pPr>
                      <a:r>
                        <a:rPr lang="en-US" sz="1800" dirty="0">
                          <a:effectLst/>
                        </a:rPr>
                        <a:t>irc.evilzone.org</a:t>
                      </a:r>
                      <a:endParaRPr lang="en-US" sz="12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algn="ctr">
                        <a:lnSpc>
                          <a:spcPct val="107000"/>
                        </a:lnSpc>
                        <a:spcBef>
                          <a:spcPts val="0"/>
                        </a:spcBef>
                        <a:spcAft>
                          <a:spcPts val="600"/>
                        </a:spcAft>
                      </a:pPr>
                      <a:r>
                        <a:rPr lang="en-US" sz="1800" dirty="0">
                          <a:effectLst/>
                        </a:rPr>
                        <a:t>#</a:t>
                      </a:r>
                      <a:r>
                        <a:rPr lang="en-US" sz="1800" dirty="0" err="1">
                          <a:effectLst/>
                        </a:rPr>
                        <a:t>evilzone</a:t>
                      </a:r>
                      <a:endParaRPr lang="en-US" sz="12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algn="ctr">
                        <a:lnSpc>
                          <a:spcPct val="107000"/>
                        </a:lnSpc>
                        <a:spcBef>
                          <a:spcPts val="0"/>
                        </a:spcBef>
                        <a:spcAft>
                          <a:spcPts val="600"/>
                        </a:spcAft>
                      </a:pPr>
                      <a:r>
                        <a:rPr lang="en-US" sz="1800" dirty="0" smtClean="0">
                          <a:effectLst/>
                        </a:rPr>
                        <a:t>1,059</a:t>
                      </a:r>
                      <a:endParaRPr lang="en-US" sz="12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algn="ctr">
                        <a:lnSpc>
                          <a:spcPct val="107000"/>
                        </a:lnSpc>
                        <a:spcBef>
                          <a:spcPts val="0"/>
                        </a:spcBef>
                        <a:spcAft>
                          <a:spcPts val="600"/>
                        </a:spcAft>
                      </a:pPr>
                      <a:r>
                        <a:rPr lang="en-US" sz="1800" dirty="0" smtClean="0">
                          <a:effectLst/>
                        </a:rPr>
                        <a:t>149,031</a:t>
                      </a:r>
                      <a:endParaRPr lang="en-US" sz="12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algn="ctr">
                        <a:lnSpc>
                          <a:spcPct val="107000"/>
                        </a:lnSpc>
                        <a:spcBef>
                          <a:spcPts val="0"/>
                        </a:spcBef>
                        <a:spcAft>
                          <a:spcPts val="600"/>
                        </a:spcAft>
                      </a:pPr>
                      <a:r>
                        <a:rPr lang="en-US" sz="1800" dirty="0" smtClean="0">
                          <a:effectLst/>
                        </a:rPr>
                        <a:t>11/31/13</a:t>
                      </a:r>
                      <a:endParaRPr lang="en-US" sz="12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algn="ctr">
                        <a:lnSpc>
                          <a:spcPct val="107000"/>
                        </a:lnSpc>
                        <a:spcBef>
                          <a:spcPts val="0"/>
                        </a:spcBef>
                        <a:spcAft>
                          <a:spcPts val="600"/>
                        </a:spcAft>
                      </a:pPr>
                      <a:r>
                        <a:rPr lang="en-US" sz="1800" dirty="0">
                          <a:effectLst/>
                        </a:rPr>
                        <a:t>10/31/14</a:t>
                      </a:r>
                      <a:endParaRPr lang="en-US" sz="1200" dirty="0">
                        <a:effectLst/>
                        <a:latin typeface="Times New Roman" panose="02020603050405020304" pitchFamily="18" charset="0"/>
                        <a:ea typeface="SimSun" panose="02010600030101010101" pitchFamily="2" charset="-122"/>
                      </a:endParaRPr>
                    </a:p>
                  </a:txBody>
                  <a:tcPr marL="68580" marR="68580" marT="0" marB="0" anchor="ctr"/>
                </a:tc>
                <a:extLst>
                  <a:ext uri="{0D108BD9-81ED-4DB2-BD59-A6C34878D82A}">
                    <a16:rowId xmlns:a16="http://schemas.microsoft.com/office/drawing/2014/main" xmlns="" val="10002"/>
                  </a:ext>
                </a:extLst>
              </a:tr>
            </a:tbl>
          </a:graphicData>
        </a:graphic>
      </p:graphicFrame>
      <p:sp>
        <p:nvSpPr>
          <p:cNvPr id="7" name="Rectangle 6"/>
          <p:cNvSpPr/>
          <p:nvPr/>
        </p:nvSpPr>
        <p:spPr>
          <a:xfrm>
            <a:off x="1993900" y="2761091"/>
            <a:ext cx="3241488" cy="75557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162826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457200"/>
            <a:ext cx="7467600" cy="1143000"/>
          </a:xfrm>
        </p:spPr>
        <p:txBody>
          <a:bodyPr>
            <a:normAutofit/>
          </a:bodyPr>
          <a:lstStyle/>
          <a:p>
            <a:r>
              <a:rPr lang="en-US" sz="1600" dirty="0"/>
              <a:t>Hacker Participation - Feature Representation</a:t>
            </a:r>
            <a:endParaRPr lang="en-US" sz="1600" b="1" dirty="0"/>
          </a:p>
        </p:txBody>
      </p:sp>
      <p:sp>
        <p:nvSpPr>
          <p:cNvPr id="4" name="Slide Number Placeholder 3"/>
          <p:cNvSpPr>
            <a:spLocks noGrp="1"/>
          </p:cNvSpPr>
          <p:nvPr>
            <p:ph type="sldNum" sz="quarter" idx="12"/>
          </p:nvPr>
        </p:nvSpPr>
        <p:spPr/>
        <p:txBody>
          <a:bodyPr/>
          <a:lstStyle/>
          <a:p>
            <a:fld id="{B7D47A84-B86D-4092-8072-FAE33AE5BF97}" type="slidenum">
              <a:rPr lang="en-US" smtClean="0"/>
              <a:t>34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874627541"/>
              </p:ext>
            </p:extLst>
          </p:nvPr>
        </p:nvGraphicFramePr>
        <p:xfrm>
          <a:off x="1600200" y="258006"/>
          <a:ext cx="9067800" cy="6523795"/>
        </p:xfrm>
        <a:graphic>
          <a:graphicData uri="http://schemas.openxmlformats.org/drawingml/2006/table">
            <a:tbl>
              <a:tblPr firstRow="1" firstCol="1" bandRow="1">
                <a:tableStyleId>{2D5ABB26-0587-4C30-8999-92F81FD0307C}</a:tableStyleId>
              </a:tblPr>
              <a:tblGrid>
                <a:gridCol w="838200">
                  <a:extLst>
                    <a:ext uri="{9D8B030D-6E8A-4147-A177-3AD203B41FA5}">
                      <a16:colId xmlns:a16="http://schemas.microsoft.com/office/drawing/2014/main" xmlns="" val="20000"/>
                    </a:ext>
                  </a:extLst>
                </a:gridCol>
                <a:gridCol w="1447800">
                  <a:extLst>
                    <a:ext uri="{9D8B030D-6E8A-4147-A177-3AD203B41FA5}">
                      <a16:colId xmlns:a16="http://schemas.microsoft.com/office/drawing/2014/main" xmlns="" val="20001"/>
                    </a:ext>
                  </a:extLst>
                </a:gridCol>
                <a:gridCol w="1447800">
                  <a:extLst>
                    <a:ext uri="{9D8B030D-6E8A-4147-A177-3AD203B41FA5}">
                      <a16:colId xmlns:a16="http://schemas.microsoft.com/office/drawing/2014/main" xmlns="" val="20002"/>
                    </a:ext>
                  </a:extLst>
                </a:gridCol>
                <a:gridCol w="3962400">
                  <a:extLst>
                    <a:ext uri="{9D8B030D-6E8A-4147-A177-3AD203B41FA5}">
                      <a16:colId xmlns:a16="http://schemas.microsoft.com/office/drawing/2014/main" xmlns="" val="20003"/>
                    </a:ext>
                  </a:extLst>
                </a:gridCol>
                <a:gridCol w="1371600">
                  <a:extLst>
                    <a:ext uri="{9D8B030D-6E8A-4147-A177-3AD203B41FA5}">
                      <a16:colId xmlns:a16="http://schemas.microsoft.com/office/drawing/2014/main" xmlns="" val="20004"/>
                    </a:ext>
                  </a:extLst>
                </a:gridCol>
              </a:tblGrid>
              <a:tr h="241293">
                <a:tc>
                  <a:txBody>
                    <a:bodyPr/>
                    <a:lstStyle/>
                    <a:p>
                      <a:pPr algn="ctr"/>
                      <a:r>
                        <a:rPr lang="en-US" sz="1150" b="1" dirty="0" smtClean="0"/>
                        <a:t>Category</a:t>
                      </a:r>
                      <a:endParaRPr lang="en-US" sz="115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50" b="1" smtClean="0"/>
                        <a:t>Feature</a:t>
                      </a:r>
                      <a:endParaRPr lang="en-US" sz="115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50" b="1" dirty="0" smtClean="0"/>
                        <a:t>Model</a:t>
                      </a:r>
                      <a:r>
                        <a:rPr lang="en-US" sz="1150" b="1" baseline="0" dirty="0" smtClean="0"/>
                        <a:t> Designation</a:t>
                      </a:r>
                      <a:endParaRPr lang="en-US" sz="115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50" b="1" dirty="0" smtClean="0"/>
                        <a:t>Feature Justification</a:t>
                      </a:r>
                      <a:endParaRPr lang="en-US" sz="115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50" b="1" dirty="0" smtClean="0"/>
                        <a:t>Source</a:t>
                      </a:r>
                      <a:endParaRPr lang="en-US" sz="115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558420">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50" b="1" dirty="0" smtClean="0"/>
                        <a:t>Network Features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50" dirty="0" smtClean="0"/>
                        <a:t>Total</a:t>
                      </a:r>
                      <a:r>
                        <a:rPr lang="en-US" sz="1150" baseline="0" dirty="0" smtClean="0"/>
                        <a:t> Direct Addresses</a:t>
                      </a:r>
                      <a:endParaRPr lang="en-US" sz="115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50" i="1" dirty="0" err="1" smtClean="0"/>
                        <a:t>DirectAddressOut</a:t>
                      </a:r>
                      <a:endParaRPr lang="en-US" sz="115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50" dirty="0" smtClean="0"/>
                        <a:t>Direct addressing is common in IRC channels and is</a:t>
                      </a:r>
                      <a:r>
                        <a:rPr lang="en-US" sz="1150" baseline="0" dirty="0" smtClean="0"/>
                        <a:t> an indicator of network ties. Individuals that commonly direct address others may feel interconnected and participate often.</a:t>
                      </a:r>
                      <a:endParaRPr lang="en-US" sz="11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50" dirty="0" err="1" smtClean="0"/>
                        <a:t>Garas</a:t>
                      </a:r>
                      <a:r>
                        <a:rPr lang="en-US" sz="1150" dirty="0" smtClean="0"/>
                        <a:t> et al.,</a:t>
                      </a:r>
                      <a:r>
                        <a:rPr lang="en-US" sz="1150" baseline="0" dirty="0" smtClean="0"/>
                        <a:t> 2012; </a:t>
                      </a:r>
                      <a:r>
                        <a:rPr lang="en-US" sz="1150" dirty="0" smtClean="0"/>
                        <a:t>Sinha &amp; </a:t>
                      </a:r>
                      <a:r>
                        <a:rPr lang="en-US" sz="1150" dirty="0" err="1" smtClean="0"/>
                        <a:t>Rajasingh</a:t>
                      </a:r>
                      <a:r>
                        <a:rPr lang="en-US" sz="1150" dirty="0" smtClean="0"/>
                        <a:t>, 2014</a:t>
                      </a:r>
                      <a:endParaRPr lang="en-US" sz="11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558420">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50" dirty="0" smtClean="0"/>
                        <a:t>Total Times Addressed</a:t>
                      </a:r>
                      <a:r>
                        <a:rPr lang="en-US" sz="1150" baseline="0" dirty="0" smtClean="0"/>
                        <a:t> Directly</a:t>
                      </a:r>
                      <a:endParaRPr lang="en-US" sz="11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50" i="1" dirty="0" err="1" smtClean="0"/>
                        <a:t>DirectAddressIn</a:t>
                      </a:r>
                      <a:endParaRPr lang="en-US" sz="115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50" dirty="0" smtClean="0"/>
                        <a:t>Similarly, being addressed directly may increase feelings of interconnectedness within a network</a:t>
                      </a:r>
                      <a:r>
                        <a:rPr lang="en-US" sz="1150" baseline="0" dirty="0" smtClean="0"/>
                        <a:t> and lead to increased participation</a:t>
                      </a:r>
                      <a:endParaRPr lang="en-US" sz="11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50" dirty="0" err="1" smtClean="0"/>
                        <a:t>Garas</a:t>
                      </a:r>
                      <a:r>
                        <a:rPr lang="en-US" sz="1150" dirty="0" smtClean="0"/>
                        <a:t> et al.,</a:t>
                      </a:r>
                      <a:r>
                        <a:rPr lang="en-US" sz="1150" baseline="0" dirty="0" smtClean="0"/>
                        <a:t> 2012; </a:t>
                      </a:r>
                      <a:r>
                        <a:rPr lang="en-US" sz="1150" dirty="0" smtClean="0"/>
                        <a:t>Sinha &amp; </a:t>
                      </a:r>
                      <a:r>
                        <a:rPr lang="en-US" sz="1150" dirty="0" err="1" smtClean="0"/>
                        <a:t>Rajasingh</a:t>
                      </a:r>
                      <a:r>
                        <a:rPr lang="en-US" sz="1150" dirty="0" smtClean="0"/>
                        <a:t>, 2014</a:t>
                      </a:r>
                      <a:endParaRPr lang="en-US" sz="11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558420">
                <a:tc vMerge="1">
                  <a:txBody>
                    <a:bodyPr/>
                    <a:lstStyle/>
                    <a:p>
                      <a:pPr algn="ctr"/>
                      <a:endParaRPr lang="en-US" sz="1200" dirty="0"/>
                    </a:p>
                  </a:txBody>
                  <a:tcPr anchor="ctr"/>
                </a:tc>
                <a:tc>
                  <a:txBody>
                    <a:bodyPr/>
                    <a:lstStyle/>
                    <a:p>
                      <a:pPr algn="ctr"/>
                      <a:r>
                        <a:rPr lang="en-US" sz="1150" dirty="0" smtClean="0">
                          <a:solidFill>
                            <a:srgbClr val="FF0000"/>
                          </a:solidFill>
                        </a:rPr>
                        <a:t>Total Different Individuals Directly Addressed</a:t>
                      </a:r>
                      <a:endParaRPr lang="en-US" sz="115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50" i="1" dirty="0" err="1" smtClean="0"/>
                        <a:t>UniqueAddressOut</a:t>
                      </a:r>
                      <a:endParaRPr lang="en-US" sz="1150" i="1"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50" dirty="0" smtClean="0"/>
                        <a:t>We also consider the total number of unique individuals addressed, helping measure</a:t>
                      </a:r>
                      <a:r>
                        <a:rPr lang="en-US" sz="1150" baseline="0" dirty="0" smtClean="0"/>
                        <a:t> the total social interconnectedness of each participant in our channel</a:t>
                      </a:r>
                      <a:endParaRPr lang="en-US" sz="11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50" dirty="0" err="1" smtClean="0"/>
                        <a:t>Garas</a:t>
                      </a:r>
                      <a:r>
                        <a:rPr lang="en-US" sz="1150" dirty="0" smtClean="0"/>
                        <a:t> et al.,</a:t>
                      </a:r>
                      <a:r>
                        <a:rPr lang="en-US" sz="1150" baseline="0" dirty="0" smtClean="0"/>
                        <a:t> 2012; </a:t>
                      </a:r>
                      <a:r>
                        <a:rPr lang="en-US" sz="1150" dirty="0" smtClean="0"/>
                        <a:t>Sinha &amp; </a:t>
                      </a:r>
                      <a:r>
                        <a:rPr lang="en-US" sz="1150" dirty="0" err="1" smtClean="0"/>
                        <a:t>Rajasingh</a:t>
                      </a:r>
                      <a:r>
                        <a:rPr lang="en-US" sz="1150" dirty="0" smtClean="0"/>
                        <a:t>, 2014</a:t>
                      </a:r>
                      <a:endParaRPr lang="en-US" sz="11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0">
                <a:tc vMerge="1">
                  <a:txBody>
                    <a:bodyPr/>
                    <a:lstStyle/>
                    <a:p>
                      <a:pPr algn="ctr"/>
                      <a:endParaRPr lang="en-US" sz="1200" dirty="0"/>
                    </a:p>
                  </a:txBody>
                  <a:tcPr anchor="ctr"/>
                </a:tc>
                <a:tc>
                  <a:txBody>
                    <a:bodyPr/>
                    <a:lstStyle/>
                    <a:p>
                      <a:pPr algn="ctr"/>
                      <a:r>
                        <a:rPr lang="en-US" sz="1150" dirty="0" smtClean="0"/>
                        <a:t>Total Times Directly</a:t>
                      </a:r>
                      <a:r>
                        <a:rPr lang="en-US" sz="1150" baseline="0" dirty="0" smtClean="0"/>
                        <a:t> Addressed by Different Individuals</a:t>
                      </a:r>
                      <a:endParaRPr lang="en-US" sz="11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50" i="1" dirty="0" err="1" smtClean="0"/>
                        <a:t>UniqueAddressIn</a:t>
                      </a:r>
                      <a:endParaRPr lang="en-US" sz="1150" i="1"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50" dirty="0" smtClean="0"/>
                        <a:t>The</a:t>
                      </a:r>
                      <a:r>
                        <a:rPr lang="en-US" sz="1150" baseline="0" dirty="0" smtClean="0"/>
                        <a:t> total number of times directly addressed by different individuals indicates the in-degree of social interconnectedness, which may lead to increased participation</a:t>
                      </a:r>
                      <a:endParaRPr lang="en-US" sz="11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50" dirty="0" err="1" smtClean="0"/>
                        <a:t>Garas</a:t>
                      </a:r>
                      <a:r>
                        <a:rPr lang="en-US" sz="1150" dirty="0" smtClean="0"/>
                        <a:t> et al.,</a:t>
                      </a:r>
                      <a:r>
                        <a:rPr lang="en-US" sz="1150" baseline="0" dirty="0" smtClean="0"/>
                        <a:t> 2012; </a:t>
                      </a:r>
                      <a:r>
                        <a:rPr lang="en-US" sz="1150" dirty="0" smtClean="0"/>
                        <a:t>Sinha &amp; </a:t>
                      </a:r>
                      <a:r>
                        <a:rPr lang="en-US" sz="1150" dirty="0" err="1" smtClean="0"/>
                        <a:t>Rajasingh</a:t>
                      </a:r>
                      <a:r>
                        <a:rPr lang="en-US" sz="1150" dirty="0" smtClean="0"/>
                        <a:t>, 2014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558420">
                <a:tc rowSpan="6">
                  <a:txBody>
                    <a:bodyPr/>
                    <a:lstStyle/>
                    <a:p>
                      <a:pPr algn="ctr"/>
                      <a:r>
                        <a:rPr lang="en-US" sz="1150" b="1" dirty="0" smtClean="0"/>
                        <a:t>Text Content Features</a:t>
                      </a:r>
                      <a:endParaRPr lang="en-US" sz="115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50" dirty="0" smtClean="0"/>
                        <a:t>Total</a:t>
                      </a:r>
                      <a:r>
                        <a:rPr lang="en-US" sz="1150" baseline="0" dirty="0" smtClean="0"/>
                        <a:t> Message</a:t>
                      </a:r>
                    </a:p>
                    <a:p>
                      <a:pPr algn="ctr"/>
                      <a:r>
                        <a:rPr lang="en-US" sz="1150" baseline="0" dirty="0" smtClean="0"/>
                        <a:t> Volume</a:t>
                      </a:r>
                      <a:endParaRPr lang="en-US" sz="11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50" i="1" dirty="0" err="1" smtClean="0"/>
                        <a:t>MsgVolume</a:t>
                      </a:r>
                      <a:endParaRPr lang="en-US" sz="115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50" dirty="0" smtClean="0"/>
                        <a:t>Message</a:t>
                      </a:r>
                      <a:r>
                        <a:rPr lang="en-US" sz="1150" baseline="0" dirty="0" smtClean="0"/>
                        <a:t> volume is a commonly used indicator of participation rate, especially in the IRC context. </a:t>
                      </a:r>
                      <a:endParaRPr lang="en-US" sz="11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50" dirty="0" err="1" smtClean="0"/>
                        <a:t>Motoyama</a:t>
                      </a:r>
                      <a:r>
                        <a:rPr lang="en-US" sz="1150" baseline="0" dirty="0" smtClean="0"/>
                        <a:t> et al., 2011; </a:t>
                      </a:r>
                      <a:r>
                        <a:rPr lang="en-US" sz="1150" dirty="0" err="1" smtClean="0"/>
                        <a:t>Benjamn</a:t>
                      </a:r>
                      <a:r>
                        <a:rPr lang="en-US" sz="1150" dirty="0" smtClean="0"/>
                        <a:t> &amp;</a:t>
                      </a:r>
                      <a:r>
                        <a:rPr lang="en-US" sz="1150" baseline="0" dirty="0" smtClean="0"/>
                        <a:t> Chen, 2012</a:t>
                      </a:r>
                      <a:endParaRPr lang="en-US" sz="11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55842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50" dirty="0" smtClean="0"/>
                        <a:t>Total</a:t>
                      </a:r>
                      <a:r>
                        <a:rPr lang="en-US" sz="1150" baseline="0" dirty="0" smtClean="0"/>
                        <a:t> Num. of Hacking Messages</a:t>
                      </a:r>
                      <a:endParaRPr lang="en-US" sz="11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50" i="1" dirty="0" err="1" smtClean="0"/>
                        <a:t>HackMsgs</a:t>
                      </a:r>
                      <a:endParaRPr lang="en-US" sz="115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50" dirty="0" smtClean="0"/>
                        <a:t>Demonstrates hacking proficiency, which may indicate increased participation; Examples: Rootkit, XSS,</a:t>
                      </a:r>
                      <a:r>
                        <a:rPr lang="en-US" sz="1150" baseline="0" dirty="0" smtClean="0"/>
                        <a:t> SQL Injection, </a:t>
                      </a:r>
                      <a:r>
                        <a:rPr lang="en-US" sz="1150" baseline="0" dirty="0" err="1" smtClean="0"/>
                        <a:t>DDoS</a:t>
                      </a:r>
                      <a:r>
                        <a:rPr lang="en-US" sz="1150" baseline="0" dirty="0" smtClean="0"/>
                        <a:t>, </a:t>
                      </a:r>
                      <a:r>
                        <a:rPr lang="en-US" sz="1150" baseline="0" dirty="0" err="1" smtClean="0"/>
                        <a:t>shellcode</a:t>
                      </a:r>
                      <a:r>
                        <a:rPr lang="en-US" sz="1150" baseline="0" dirty="0" smtClean="0"/>
                        <a:t>, </a:t>
                      </a:r>
                      <a:r>
                        <a:rPr lang="en-US" sz="1150" baseline="0" dirty="0" err="1" smtClean="0"/>
                        <a:t>PoC</a:t>
                      </a:r>
                      <a:endParaRPr lang="en-US" sz="11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50" dirty="0" smtClean="0"/>
                        <a:t>Holt</a:t>
                      </a:r>
                      <a:r>
                        <a:rPr lang="en-US" sz="1150" baseline="0" dirty="0" smtClean="0"/>
                        <a:t> &amp; </a:t>
                      </a:r>
                      <a:r>
                        <a:rPr lang="en-US" sz="1150" baseline="0" dirty="0" err="1" smtClean="0"/>
                        <a:t>Lampke</a:t>
                      </a:r>
                      <a:r>
                        <a:rPr lang="en-US" sz="1150" baseline="0" dirty="0" smtClean="0"/>
                        <a:t>, 2010; Yip et al., 2013</a:t>
                      </a:r>
                      <a:endParaRPr lang="en-US" sz="11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55842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50" dirty="0" smtClean="0"/>
                        <a:t>Total</a:t>
                      </a:r>
                      <a:r>
                        <a:rPr lang="en-US" sz="1150" baseline="0" dirty="0" smtClean="0"/>
                        <a:t> Num. of Technical Messages</a:t>
                      </a:r>
                      <a:endParaRPr lang="en-US" sz="11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50" i="1" dirty="0" err="1" smtClean="0"/>
                        <a:t>TechMsgs</a:t>
                      </a:r>
                      <a:endParaRPr lang="en-US" sz="115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50" dirty="0" smtClean="0"/>
                        <a:t>Demonstrates technical proficiency, which may indicate increased participation; Examples: SQL,</a:t>
                      </a:r>
                      <a:r>
                        <a:rPr lang="en-US" sz="1150" baseline="0" dirty="0" smtClean="0"/>
                        <a:t> C++, ASM, </a:t>
                      </a:r>
                      <a:r>
                        <a:rPr lang="en-US" sz="1150" baseline="0" dirty="0" err="1" smtClean="0"/>
                        <a:t>.Net</a:t>
                      </a:r>
                      <a:r>
                        <a:rPr lang="en-US" sz="1150" baseline="0" dirty="0" smtClean="0"/>
                        <a:t>,  XML</a:t>
                      </a:r>
                      <a:endParaRPr lang="en-US" sz="1150" i="1"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50" dirty="0" smtClean="0"/>
                        <a:t>Holt</a:t>
                      </a:r>
                      <a:r>
                        <a:rPr lang="en-US" sz="1150" baseline="0" dirty="0" smtClean="0"/>
                        <a:t> &amp; </a:t>
                      </a:r>
                      <a:r>
                        <a:rPr lang="en-US" sz="1150" baseline="0" dirty="0" err="1" smtClean="0"/>
                        <a:t>Lampke</a:t>
                      </a:r>
                      <a:r>
                        <a:rPr lang="en-US" sz="1150" baseline="0" dirty="0" smtClean="0"/>
                        <a:t>, 2010; </a:t>
                      </a:r>
                      <a:r>
                        <a:rPr lang="en-US" sz="1150" dirty="0" err="1" smtClean="0"/>
                        <a:t>Benjamn</a:t>
                      </a:r>
                      <a:r>
                        <a:rPr lang="en-US" sz="1150" dirty="0" smtClean="0"/>
                        <a:t> &amp;</a:t>
                      </a:r>
                      <a:r>
                        <a:rPr lang="en-US" sz="1150" baseline="0" dirty="0" smtClean="0"/>
                        <a:t> Chen, 2012</a:t>
                      </a:r>
                      <a:endParaRPr lang="en-US" sz="11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r h="558420">
                <a:tc vMerge="1">
                  <a:txBody>
                    <a:bodyPr/>
                    <a:lstStyle/>
                    <a:p>
                      <a:endParaRPr lang="en-US" dirty="0"/>
                    </a:p>
                  </a:txBody>
                  <a:tcPr/>
                </a:tc>
                <a:tc>
                  <a:txBody>
                    <a:bodyPr/>
                    <a:lstStyle/>
                    <a:p>
                      <a:pPr algn="ctr"/>
                      <a:r>
                        <a:rPr lang="en-US" sz="1150" dirty="0" smtClean="0"/>
                        <a:t>Total</a:t>
                      </a:r>
                      <a:r>
                        <a:rPr lang="en-US" sz="1150" baseline="0" dirty="0" smtClean="0"/>
                        <a:t> Num. of Black Market Messages</a:t>
                      </a:r>
                      <a:endParaRPr lang="en-US" sz="11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50" i="1" dirty="0" err="1" smtClean="0"/>
                        <a:t>MarketMsgs</a:t>
                      </a:r>
                      <a:endParaRPr lang="en-US" sz="115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50" dirty="0" smtClean="0"/>
                        <a:t>Demonstrates market activity, perhaps indicating</a:t>
                      </a:r>
                      <a:r>
                        <a:rPr lang="en-US" sz="1150" baseline="0" dirty="0" smtClean="0"/>
                        <a:t> to increased participation for black market purposes</a:t>
                      </a:r>
                      <a:r>
                        <a:rPr lang="en-US" sz="1150" dirty="0" smtClean="0"/>
                        <a:t> Examples: Bitcoin, E-Gold,</a:t>
                      </a:r>
                      <a:r>
                        <a:rPr lang="en-US" sz="1150" baseline="0" dirty="0" smtClean="0"/>
                        <a:t> </a:t>
                      </a:r>
                      <a:r>
                        <a:rPr lang="en-US" sz="1150" baseline="0" dirty="0" err="1" smtClean="0"/>
                        <a:t>WebMoney</a:t>
                      </a:r>
                      <a:endParaRPr lang="en-US" sz="1150" i="1"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50" dirty="0" err="1" smtClean="0"/>
                        <a:t>Radianti</a:t>
                      </a:r>
                      <a:r>
                        <a:rPr lang="en-US" sz="1150" dirty="0" smtClean="0"/>
                        <a:t> et al., 2009; Holt &amp;</a:t>
                      </a:r>
                      <a:r>
                        <a:rPr lang="en-US" sz="1150" baseline="0" dirty="0" smtClean="0"/>
                        <a:t> </a:t>
                      </a:r>
                      <a:r>
                        <a:rPr lang="en-US" sz="1150" baseline="0" dirty="0" err="1" smtClean="0"/>
                        <a:t>Kilger</a:t>
                      </a:r>
                      <a:r>
                        <a:rPr lang="en-US" sz="1150" baseline="0" dirty="0" smtClean="0"/>
                        <a:t>, 2012</a:t>
                      </a:r>
                      <a:endParaRPr lang="en-US" sz="11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r h="558420">
                <a:tc v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50" dirty="0" smtClean="0">
                          <a:solidFill>
                            <a:srgbClr val="FF0000"/>
                          </a:solidFill>
                        </a:rPr>
                        <a:t>Hyperlinks </a:t>
                      </a:r>
                    </a:p>
                    <a:p>
                      <a:pPr algn="ctr"/>
                      <a:r>
                        <a:rPr lang="en-US" sz="1150" dirty="0" smtClean="0">
                          <a:solidFill>
                            <a:srgbClr val="FF0000"/>
                          </a:solidFill>
                        </a:rPr>
                        <a:t>Shared</a:t>
                      </a:r>
                      <a:endParaRPr lang="en-US" sz="115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50" i="1" dirty="0" smtClean="0"/>
                        <a:t>Hyperlinks</a:t>
                      </a:r>
                      <a:endParaRPr lang="en-US" sz="115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50" dirty="0" smtClean="0"/>
                        <a:t>Sharing of cybercriminal or</a:t>
                      </a:r>
                      <a:r>
                        <a:rPr lang="en-US" sz="1150" baseline="0" dirty="0" smtClean="0"/>
                        <a:t> technical resources, knowledge, or other information pertinent to community participants. May indicate to greater investment of time and participation.</a:t>
                      </a:r>
                      <a:endParaRPr lang="en-US" sz="11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50" dirty="0" err="1" smtClean="0">
                          <a:sym typeface="Wingdings" pitchFamily="2" charset="2"/>
                        </a:rPr>
                        <a:t>Radianti</a:t>
                      </a:r>
                      <a:r>
                        <a:rPr lang="en-US" sz="1150" dirty="0" smtClean="0">
                          <a:sym typeface="Wingdings" pitchFamily="2" charset="2"/>
                        </a:rPr>
                        <a:t>,</a:t>
                      </a:r>
                      <a:r>
                        <a:rPr lang="en-US" sz="1150" baseline="0" dirty="0" smtClean="0">
                          <a:sym typeface="Wingdings" pitchFamily="2" charset="2"/>
                        </a:rPr>
                        <a:t> 2010</a:t>
                      </a:r>
                      <a:r>
                        <a:rPr lang="en-US" sz="1150" dirty="0" smtClean="0">
                          <a:sym typeface="Wingdings" pitchFamily="2" charset="2"/>
                        </a:rPr>
                        <a:t>; </a:t>
                      </a:r>
                      <a:r>
                        <a:rPr lang="en-US" sz="1150" dirty="0" smtClean="0"/>
                        <a:t>Benjamin &amp; Chen, 2012</a:t>
                      </a:r>
                      <a:endParaRPr lang="en-US" sz="11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r h="702115">
                <a:tc vMerge="1">
                  <a:txBody>
                    <a:bodyPr/>
                    <a:lstStyle/>
                    <a:p>
                      <a:pPr algn="ct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50" dirty="0" smtClean="0">
                          <a:solidFill>
                            <a:srgbClr val="FF0000"/>
                          </a:solidFill>
                        </a:rPr>
                        <a:t>Deep</a:t>
                      </a:r>
                      <a:r>
                        <a:rPr lang="en-US" sz="1150" baseline="0" dirty="0" smtClean="0">
                          <a:solidFill>
                            <a:srgbClr val="FF0000"/>
                          </a:solidFill>
                        </a:rPr>
                        <a:t> Web Hidden Services Shared</a:t>
                      </a:r>
                      <a:endParaRPr lang="en-US" sz="115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50" i="1" dirty="0" err="1" smtClean="0"/>
                        <a:t>HiddenServices</a:t>
                      </a:r>
                      <a:endParaRPr lang="en-US" sz="115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50" dirty="0" smtClean="0"/>
                        <a:t>Sharing of deep web hidden services</a:t>
                      </a:r>
                      <a:r>
                        <a:rPr lang="en-US" sz="1150" baseline="0" dirty="0" smtClean="0"/>
                        <a:t>, pertinent to community participants. May indicate to greater investment of time and participation.</a:t>
                      </a:r>
                      <a:endParaRPr lang="en-US" sz="11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50" dirty="0" smtClean="0"/>
                        <a:t>Martin, 2013</a:t>
                      </a:r>
                      <a:endParaRPr lang="en-US" sz="11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119301949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Hacker Participation - Results</a:t>
            </a:r>
          </a:p>
        </p:txBody>
      </p:sp>
      <p:sp>
        <p:nvSpPr>
          <p:cNvPr id="5" name="Slide Number Placeholder 4"/>
          <p:cNvSpPr>
            <a:spLocks noGrp="1"/>
          </p:cNvSpPr>
          <p:nvPr>
            <p:ph type="sldNum" sz="quarter" idx="12"/>
          </p:nvPr>
        </p:nvSpPr>
        <p:spPr/>
        <p:txBody>
          <a:bodyPr/>
          <a:lstStyle/>
          <a:p>
            <a:fld id="{09074573-F1F4-433A-A7A7-ED9F757D2CBA}" type="slidenum">
              <a:rPr lang="en-US" smtClean="0"/>
              <a:t>35</a:t>
            </a:fld>
            <a:endParaRPr lang="en-US"/>
          </a:p>
        </p:txBody>
      </p:sp>
      <p:sp>
        <p:nvSpPr>
          <p:cNvPr id="3" name="Rectangle 2"/>
          <p:cNvSpPr/>
          <p:nvPr/>
        </p:nvSpPr>
        <p:spPr>
          <a:xfrm>
            <a:off x="1524000" y="5638801"/>
            <a:ext cx="8763000" cy="830997"/>
          </a:xfrm>
          <a:prstGeom prst="rect">
            <a:avLst/>
          </a:prstGeom>
        </p:spPr>
        <p:txBody>
          <a:bodyPr wrap="square">
            <a:spAutoFit/>
          </a:bodyPr>
          <a:lstStyle/>
          <a:p>
            <a:pPr algn="r"/>
            <a:r>
              <a:rPr lang="en-US" sz="1600" dirty="0" err="1"/>
              <a:t>Signif</a:t>
            </a:r>
            <a:r>
              <a:rPr lang="en-US" sz="1600" dirty="0"/>
              <a:t>. codes:  ‘**’ 0.01, ‘*’ 0.05</a:t>
            </a:r>
          </a:p>
          <a:p>
            <a:pPr algn="r"/>
            <a:r>
              <a:rPr lang="en-US" sz="1600" dirty="0"/>
              <a:t>#</a:t>
            </a:r>
            <a:r>
              <a:rPr lang="en-US" sz="1600" dirty="0" err="1"/>
              <a:t>Anonops</a:t>
            </a:r>
            <a:r>
              <a:rPr lang="en-US" sz="1600" dirty="0"/>
              <a:t> R</a:t>
            </a:r>
            <a:r>
              <a:rPr lang="en-US" sz="1600" baseline="30000" dirty="0"/>
              <a:t>2</a:t>
            </a:r>
            <a:r>
              <a:rPr lang="en-US" sz="1600" dirty="0"/>
              <a:t> = 0.219</a:t>
            </a:r>
          </a:p>
          <a:p>
            <a:pPr algn="r"/>
            <a:r>
              <a:rPr lang="en-US" sz="1600" dirty="0"/>
              <a:t>#</a:t>
            </a:r>
            <a:r>
              <a:rPr lang="en-US" sz="1600" dirty="0" err="1"/>
              <a:t>Evilzone</a:t>
            </a:r>
            <a:r>
              <a:rPr lang="en-US" sz="1600" dirty="0"/>
              <a:t> R</a:t>
            </a:r>
            <a:r>
              <a:rPr lang="en-US" sz="1600" baseline="30000" dirty="0"/>
              <a:t>2</a:t>
            </a:r>
            <a:r>
              <a:rPr lang="en-US" sz="1600" dirty="0"/>
              <a:t> = 0.265</a:t>
            </a:r>
          </a:p>
        </p:txBody>
      </p:sp>
      <p:sp>
        <p:nvSpPr>
          <p:cNvPr id="6" name="TextBox 5"/>
          <p:cNvSpPr txBox="1"/>
          <p:nvPr/>
        </p:nvSpPr>
        <p:spPr>
          <a:xfrm>
            <a:off x="1768676" y="1088296"/>
            <a:ext cx="5410200" cy="400110"/>
          </a:xfrm>
          <a:prstGeom prst="rect">
            <a:avLst/>
          </a:prstGeom>
          <a:noFill/>
        </p:spPr>
        <p:txBody>
          <a:bodyPr wrap="square" rtlCol="0">
            <a:spAutoFit/>
          </a:bodyPr>
          <a:lstStyle/>
          <a:p>
            <a:r>
              <a:rPr lang="en-US" sz="2000" b="1" dirty="0">
                <a:solidFill>
                  <a:srgbClr val="FF0000"/>
                </a:solidFill>
              </a:rPr>
              <a:t>Extended Cox’s Model Covariate Significance:</a:t>
            </a:r>
          </a:p>
        </p:txBody>
      </p:sp>
      <p:graphicFrame>
        <p:nvGraphicFramePr>
          <p:cNvPr id="8" name="Content Placeholder 7"/>
          <p:cNvGraphicFramePr>
            <a:graphicFrameLocks noGrp="1"/>
          </p:cNvGraphicFramePr>
          <p:nvPr>
            <p:ph idx="1"/>
            <p:extLst/>
          </p:nvPr>
        </p:nvGraphicFramePr>
        <p:xfrm>
          <a:off x="1951894" y="1596534"/>
          <a:ext cx="8229599" cy="4056151"/>
        </p:xfrm>
        <a:graphic>
          <a:graphicData uri="http://schemas.openxmlformats.org/drawingml/2006/table">
            <a:tbl>
              <a:tblPr firstRow="1" bandRow="1">
                <a:tableStyleId>{5940675A-B579-460E-94D1-54222C63F5DA}</a:tableStyleId>
              </a:tblPr>
              <a:tblGrid>
                <a:gridCol w="1669774">
                  <a:extLst>
                    <a:ext uri="{9D8B030D-6E8A-4147-A177-3AD203B41FA5}">
                      <a16:colId xmlns:a16="http://schemas.microsoft.com/office/drawing/2014/main" xmlns="" val="20000"/>
                    </a:ext>
                  </a:extLst>
                </a:gridCol>
                <a:gridCol w="1706471">
                  <a:extLst>
                    <a:ext uri="{9D8B030D-6E8A-4147-A177-3AD203B41FA5}">
                      <a16:colId xmlns:a16="http://schemas.microsoft.com/office/drawing/2014/main" xmlns="" val="20001"/>
                    </a:ext>
                  </a:extLst>
                </a:gridCol>
                <a:gridCol w="1600200">
                  <a:extLst>
                    <a:ext uri="{9D8B030D-6E8A-4147-A177-3AD203B41FA5}">
                      <a16:colId xmlns:a16="http://schemas.microsoft.com/office/drawing/2014/main" xmlns="" val="20002"/>
                    </a:ext>
                  </a:extLst>
                </a:gridCol>
                <a:gridCol w="1600200">
                  <a:extLst>
                    <a:ext uri="{9D8B030D-6E8A-4147-A177-3AD203B41FA5}">
                      <a16:colId xmlns:a16="http://schemas.microsoft.com/office/drawing/2014/main" xmlns="" val="20003"/>
                    </a:ext>
                  </a:extLst>
                </a:gridCol>
                <a:gridCol w="1652954">
                  <a:extLst>
                    <a:ext uri="{9D8B030D-6E8A-4147-A177-3AD203B41FA5}">
                      <a16:colId xmlns:a16="http://schemas.microsoft.com/office/drawing/2014/main" xmlns="" val="20004"/>
                    </a:ext>
                  </a:extLst>
                </a:gridCol>
              </a:tblGrid>
              <a:tr h="173712">
                <a:tc rowSpan="2">
                  <a:txBody>
                    <a:bodyPr/>
                    <a:lstStyle/>
                    <a:p>
                      <a:pPr marL="0" marR="0" algn="ctr">
                        <a:spcBef>
                          <a:spcPts val="0"/>
                        </a:spcBef>
                        <a:spcAft>
                          <a:spcPts val="600"/>
                        </a:spcAft>
                      </a:pPr>
                      <a:r>
                        <a:rPr lang="en-US" sz="1400" b="1" kern="1200" dirty="0" smtClean="0">
                          <a:solidFill>
                            <a:schemeClr val="tx1"/>
                          </a:solidFill>
                          <a:effectLst/>
                        </a:rPr>
                        <a:t>Feature</a:t>
                      </a:r>
                      <a:endParaRPr lang="en-US" sz="1400" b="1" dirty="0">
                        <a:solidFill>
                          <a:schemeClr val="tx1"/>
                        </a:solidFill>
                        <a:effectLst/>
                        <a:latin typeface="Times New Roman" panose="02020603050405020304" pitchFamily="18" charset="0"/>
                        <a:ea typeface="SimSun" panose="02010600030101010101" pitchFamily="2" charset="-122"/>
                      </a:endParaRPr>
                    </a:p>
                  </a:txBody>
                  <a:tcPr anchor="ctr"/>
                </a:tc>
                <a:tc gridSpan="2">
                  <a:txBody>
                    <a:bodyPr/>
                    <a:lstStyle/>
                    <a:p>
                      <a:pPr marL="0" marR="0" algn="ctr">
                        <a:spcBef>
                          <a:spcPts val="0"/>
                        </a:spcBef>
                        <a:spcAft>
                          <a:spcPts val="600"/>
                        </a:spcAft>
                      </a:pPr>
                      <a:r>
                        <a:rPr lang="en-US" sz="1400" b="1" kern="1200" dirty="0" smtClean="0">
                          <a:solidFill>
                            <a:schemeClr val="tx1"/>
                          </a:solidFill>
                          <a:effectLst/>
                          <a:latin typeface="+mn-lt"/>
                          <a:ea typeface="+mn-ea"/>
                        </a:rPr>
                        <a:t>#</a:t>
                      </a:r>
                      <a:r>
                        <a:rPr lang="en-US" sz="1400" b="1" kern="1200" dirty="0" err="1" smtClean="0">
                          <a:solidFill>
                            <a:schemeClr val="tx1"/>
                          </a:solidFill>
                          <a:effectLst/>
                          <a:latin typeface="+mn-lt"/>
                          <a:ea typeface="+mn-ea"/>
                        </a:rPr>
                        <a:t>Anonops</a:t>
                      </a:r>
                      <a:endParaRPr lang="en-US" sz="1400" b="1" dirty="0">
                        <a:solidFill>
                          <a:schemeClr val="tx1"/>
                        </a:solidFill>
                        <a:effectLst/>
                        <a:latin typeface="Times New Roman" panose="02020603050405020304" pitchFamily="18" charset="0"/>
                        <a:ea typeface="SimSun" panose="02010600030101010101" pitchFamily="2" charset="-122"/>
                      </a:endParaRPr>
                    </a:p>
                  </a:txBody>
                  <a:tcPr anchor="ctr"/>
                </a:tc>
                <a:tc hMerge="1">
                  <a:txBody>
                    <a:bodyPr/>
                    <a:lstStyle/>
                    <a:p>
                      <a:pPr marL="0" marR="0" algn="ctr">
                        <a:spcBef>
                          <a:spcPts val="0"/>
                        </a:spcBef>
                        <a:spcAft>
                          <a:spcPts val="600"/>
                        </a:spcAft>
                      </a:pPr>
                      <a:endParaRPr lang="en-US" sz="1800" b="1" dirty="0">
                        <a:effectLst/>
                        <a:latin typeface="Times New Roman" panose="02020603050405020304" pitchFamily="18" charset="0"/>
                        <a:ea typeface="SimSun" panose="02010600030101010101" pitchFamily="2" charset="-122"/>
                      </a:endParaRPr>
                    </a:p>
                  </a:txBody>
                  <a:tcPr anchor="ctr"/>
                </a:tc>
                <a:tc gridSpan="2">
                  <a:txBody>
                    <a:bodyPr/>
                    <a:lstStyle/>
                    <a:p>
                      <a:pPr marL="0" marR="0" algn="ctr">
                        <a:spcBef>
                          <a:spcPts val="0"/>
                        </a:spcBef>
                        <a:spcAft>
                          <a:spcPts val="600"/>
                        </a:spcAft>
                      </a:pPr>
                      <a:r>
                        <a:rPr lang="en-US" sz="1400" b="1" dirty="0" smtClean="0">
                          <a:solidFill>
                            <a:schemeClr val="tx1"/>
                          </a:solidFill>
                        </a:rPr>
                        <a:t>#</a:t>
                      </a:r>
                      <a:r>
                        <a:rPr lang="en-US" sz="1400" b="1" dirty="0" err="1" smtClean="0">
                          <a:solidFill>
                            <a:schemeClr val="tx1"/>
                          </a:solidFill>
                        </a:rPr>
                        <a:t>Evilzone</a:t>
                      </a:r>
                      <a:endParaRPr lang="en-US" sz="1400" b="1" dirty="0">
                        <a:solidFill>
                          <a:schemeClr val="tx1"/>
                        </a:solidFill>
                      </a:endParaRPr>
                    </a:p>
                  </a:txBody>
                  <a:tcPr anchor="ctr"/>
                </a:tc>
                <a:tc hMerge="1">
                  <a:txBody>
                    <a:bodyPr/>
                    <a:lstStyle/>
                    <a:p>
                      <a:endParaRPr lang="en-US"/>
                    </a:p>
                  </a:txBody>
                  <a:tcPr/>
                </a:tc>
                <a:extLst>
                  <a:ext uri="{0D108BD9-81ED-4DB2-BD59-A6C34878D82A}">
                    <a16:rowId xmlns:a16="http://schemas.microsoft.com/office/drawing/2014/main" xmlns="" val="10000"/>
                  </a:ext>
                </a:extLst>
              </a:tr>
              <a:tr h="173712">
                <a:tc vMerge="1">
                  <a:txBody>
                    <a:bodyPr/>
                    <a:lstStyle/>
                    <a:p>
                      <a:pPr marL="0" marR="0" algn="ctr">
                        <a:spcBef>
                          <a:spcPts val="0"/>
                        </a:spcBef>
                        <a:spcAft>
                          <a:spcPts val="600"/>
                        </a:spcAft>
                      </a:pPr>
                      <a:endParaRPr lang="en-US" sz="1800" b="1" dirty="0">
                        <a:effectLst/>
                        <a:latin typeface="Times New Roman" panose="02020603050405020304" pitchFamily="18" charset="0"/>
                        <a:ea typeface="SimSun" panose="02010600030101010101" pitchFamily="2" charset="-122"/>
                      </a:endParaRPr>
                    </a:p>
                  </a:txBody>
                  <a:tcPr anchor="ctr"/>
                </a:tc>
                <a:tc>
                  <a:txBody>
                    <a:bodyPr/>
                    <a:lstStyle/>
                    <a:p>
                      <a:pPr marL="0" marR="0" algn="ctr">
                        <a:spcBef>
                          <a:spcPts val="0"/>
                        </a:spcBef>
                        <a:spcAft>
                          <a:spcPts val="600"/>
                        </a:spcAft>
                      </a:pPr>
                      <a:r>
                        <a:rPr lang="en-US" sz="1400" b="1" kern="1200" dirty="0" err="1">
                          <a:solidFill>
                            <a:schemeClr val="tx1"/>
                          </a:solidFill>
                          <a:effectLst/>
                        </a:rPr>
                        <a:t>Coef</a:t>
                      </a:r>
                      <a:endParaRPr lang="en-US" sz="1400" b="1" dirty="0">
                        <a:solidFill>
                          <a:schemeClr val="tx1"/>
                        </a:solidFill>
                        <a:effectLst/>
                        <a:latin typeface="Times New Roman" panose="02020603050405020304" pitchFamily="18" charset="0"/>
                        <a:ea typeface="SimSun" panose="02010600030101010101" pitchFamily="2" charset="-122"/>
                      </a:endParaRPr>
                    </a:p>
                  </a:txBody>
                  <a:tcPr anchor="ctr"/>
                </a:tc>
                <a:tc>
                  <a:txBody>
                    <a:bodyPr/>
                    <a:lstStyle/>
                    <a:p>
                      <a:pPr marL="0" marR="0" algn="ctr">
                        <a:spcBef>
                          <a:spcPts val="0"/>
                        </a:spcBef>
                        <a:spcAft>
                          <a:spcPts val="600"/>
                        </a:spcAft>
                      </a:pPr>
                      <a:r>
                        <a:rPr lang="en-US" sz="1400" b="1" kern="1200" dirty="0">
                          <a:solidFill>
                            <a:schemeClr val="tx1"/>
                          </a:solidFill>
                          <a:effectLst/>
                        </a:rPr>
                        <a:t>P-Value</a:t>
                      </a:r>
                      <a:endParaRPr lang="en-US" sz="1400" b="1" dirty="0">
                        <a:solidFill>
                          <a:schemeClr val="tx1"/>
                        </a:solidFill>
                        <a:effectLst/>
                        <a:latin typeface="Times New Roman" panose="02020603050405020304" pitchFamily="18" charset="0"/>
                        <a:ea typeface="SimSun" panose="02010600030101010101" pitchFamily="2" charset="-122"/>
                      </a:endParaRPr>
                    </a:p>
                  </a:txBody>
                  <a:tcPr anchor="ctr"/>
                </a:tc>
                <a:tc>
                  <a:txBody>
                    <a:bodyPr/>
                    <a:lstStyle/>
                    <a:p>
                      <a:pPr marL="0" marR="0" algn="ctr">
                        <a:spcBef>
                          <a:spcPts val="0"/>
                        </a:spcBef>
                        <a:spcAft>
                          <a:spcPts val="600"/>
                        </a:spcAft>
                      </a:pPr>
                      <a:r>
                        <a:rPr lang="en-US" sz="1400" b="1" kern="1200" dirty="0" err="1">
                          <a:solidFill>
                            <a:schemeClr val="tx1"/>
                          </a:solidFill>
                          <a:effectLst/>
                        </a:rPr>
                        <a:t>Coef</a:t>
                      </a:r>
                      <a:endParaRPr lang="en-US" sz="1400" b="1" dirty="0">
                        <a:solidFill>
                          <a:schemeClr val="tx1"/>
                        </a:solidFill>
                        <a:effectLst/>
                        <a:latin typeface="Times New Roman" panose="02020603050405020304" pitchFamily="18" charset="0"/>
                        <a:ea typeface="SimSun" panose="02010600030101010101" pitchFamily="2" charset="-122"/>
                      </a:endParaRPr>
                    </a:p>
                  </a:txBody>
                  <a:tcPr anchor="ctr"/>
                </a:tc>
                <a:tc>
                  <a:txBody>
                    <a:bodyPr/>
                    <a:lstStyle/>
                    <a:p>
                      <a:pPr marL="0" marR="0" algn="ctr">
                        <a:spcBef>
                          <a:spcPts val="0"/>
                        </a:spcBef>
                        <a:spcAft>
                          <a:spcPts val="600"/>
                        </a:spcAft>
                      </a:pPr>
                      <a:r>
                        <a:rPr lang="en-US" sz="1400" b="1" kern="1200" dirty="0">
                          <a:solidFill>
                            <a:schemeClr val="tx1"/>
                          </a:solidFill>
                          <a:effectLst/>
                        </a:rPr>
                        <a:t>P-Value</a:t>
                      </a:r>
                      <a:endParaRPr lang="en-US" sz="1400" b="1" dirty="0">
                        <a:solidFill>
                          <a:schemeClr val="tx1"/>
                        </a:solidFill>
                        <a:effectLst/>
                        <a:latin typeface="Times New Roman" panose="02020603050405020304" pitchFamily="18" charset="0"/>
                        <a:ea typeface="SimSun" panose="02010600030101010101" pitchFamily="2" charset="-122"/>
                      </a:endParaRPr>
                    </a:p>
                  </a:txBody>
                  <a:tcPr anchor="ctr"/>
                </a:tc>
                <a:extLst>
                  <a:ext uri="{0D108BD9-81ED-4DB2-BD59-A6C34878D82A}">
                    <a16:rowId xmlns:a16="http://schemas.microsoft.com/office/drawing/2014/main" xmlns="" val="10001"/>
                  </a:ext>
                </a:extLst>
              </a:tr>
              <a:tr h="347424">
                <a:tc>
                  <a:txBody>
                    <a:bodyPr/>
                    <a:lstStyle/>
                    <a:p>
                      <a:pPr marL="0" marR="0" algn="ctr">
                        <a:spcBef>
                          <a:spcPts val="0"/>
                        </a:spcBef>
                        <a:spcAft>
                          <a:spcPts val="600"/>
                        </a:spcAft>
                      </a:pPr>
                      <a:r>
                        <a:rPr lang="en-US" sz="1400" i="1" kern="1200" dirty="0" err="1" smtClean="0">
                          <a:solidFill>
                            <a:schemeClr val="tx1"/>
                          </a:solidFill>
                          <a:effectLst/>
                        </a:rPr>
                        <a:t>MsgVolume</a:t>
                      </a:r>
                      <a:endParaRPr lang="en-US" sz="1400" i="1" dirty="0">
                        <a:solidFill>
                          <a:schemeClr val="tx1"/>
                        </a:solidFill>
                        <a:effectLst/>
                        <a:latin typeface="Times New Roman" panose="02020603050405020304" pitchFamily="18" charset="0"/>
                        <a:ea typeface="SimSun" panose="02010600030101010101" pitchFamily="2" charset="-122"/>
                      </a:endParaRPr>
                    </a:p>
                  </a:txBody>
                  <a:tcPr anchor="ctr">
                    <a:noFill/>
                  </a:tcPr>
                </a:tc>
                <a:tc>
                  <a:txBody>
                    <a:bodyPr/>
                    <a:lstStyle/>
                    <a:p>
                      <a:pPr marL="0" marR="0" algn="ctr">
                        <a:lnSpc>
                          <a:spcPct val="107000"/>
                        </a:lnSpc>
                        <a:spcBef>
                          <a:spcPts val="0"/>
                        </a:spcBef>
                        <a:spcAft>
                          <a:spcPts val="600"/>
                        </a:spcAft>
                      </a:pPr>
                      <a:r>
                        <a:rPr lang="en-US" sz="1400" kern="1200" dirty="0">
                          <a:solidFill>
                            <a:srgbClr val="000000"/>
                          </a:solidFill>
                          <a:effectLst/>
                          <a:latin typeface="Times New Roman" panose="02020603050405020304" pitchFamily="18" charset="0"/>
                          <a:ea typeface="Times New Roman" panose="02020603050405020304" pitchFamily="18" charset="0"/>
                        </a:rPr>
                        <a:t>0.0005</a:t>
                      </a:r>
                      <a:endParaRPr lang="en-US" sz="1400" dirty="0">
                        <a:effectLst/>
                        <a:latin typeface="Times New Roman" panose="02020603050405020304" pitchFamily="18" charset="0"/>
                        <a:ea typeface="SimSun" panose="02010600030101010101" pitchFamily="2" charset="-122"/>
                      </a:endParaRPr>
                    </a:p>
                  </a:txBody>
                  <a:tcPr anchor="ctr">
                    <a:noFill/>
                  </a:tcPr>
                </a:tc>
                <a:tc>
                  <a:txBody>
                    <a:bodyPr/>
                    <a:lstStyle/>
                    <a:p>
                      <a:pPr marL="0" marR="0" algn="ctr">
                        <a:lnSpc>
                          <a:spcPct val="107000"/>
                        </a:lnSpc>
                        <a:spcBef>
                          <a:spcPts val="0"/>
                        </a:spcBef>
                        <a:spcAft>
                          <a:spcPts val="600"/>
                        </a:spcAft>
                      </a:pPr>
                      <a:r>
                        <a:rPr lang="en-US" sz="1400" kern="1200" dirty="0">
                          <a:solidFill>
                            <a:srgbClr val="000000"/>
                          </a:solidFill>
                          <a:effectLst/>
                          <a:latin typeface="Times New Roman" panose="02020603050405020304" pitchFamily="18" charset="0"/>
                          <a:ea typeface="Times New Roman" panose="02020603050405020304" pitchFamily="18" charset="0"/>
                        </a:rPr>
                        <a:t>0.3564</a:t>
                      </a:r>
                      <a:endParaRPr lang="en-US" sz="1400" dirty="0">
                        <a:effectLst/>
                        <a:latin typeface="Times New Roman" panose="02020603050405020304" pitchFamily="18" charset="0"/>
                        <a:ea typeface="SimSun" panose="02010600030101010101" pitchFamily="2" charset="-122"/>
                      </a:endParaRPr>
                    </a:p>
                  </a:txBody>
                  <a:tcPr anchor="ctr">
                    <a:noFill/>
                  </a:tcPr>
                </a:tc>
                <a:tc>
                  <a:txBody>
                    <a:bodyPr/>
                    <a:lstStyle/>
                    <a:p>
                      <a:pPr marL="0" marR="0" algn="ctr">
                        <a:lnSpc>
                          <a:spcPct val="107000"/>
                        </a:lnSpc>
                        <a:spcBef>
                          <a:spcPts val="0"/>
                        </a:spcBef>
                        <a:spcAft>
                          <a:spcPts val="600"/>
                        </a:spcAft>
                      </a:pPr>
                      <a:r>
                        <a:rPr lang="en-US" sz="1400" kern="1200" dirty="0" smtClean="0">
                          <a:solidFill>
                            <a:srgbClr val="000000"/>
                          </a:solidFill>
                          <a:effectLst/>
                          <a:latin typeface="Times New Roman" panose="02020603050405020304" pitchFamily="18" charset="0"/>
                          <a:ea typeface="Times New Roman" panose="02020603050405020304" pitchFamily="18" charset="0"/>
                        </a:rPr>
                        <a:t>-0.00004</a:t>
                      </a:r>
                      <a:endParaRPr lang="en-US" sz="1400" dirty="0">
                        <a:effectLst/>
                        <a:latin typeface="Times New Roman" panose="02020603050405020304" pitchFamily="18" charset="0"/>
                        <a:ea typeface="SimSun" panose="02010600030101010101" pitchFamily="2" charset="-122"/>
                      </a:endParaRPr>
                    </a:p>
                  </a:txBody>
                  <a:tcPr anchor="ctr">
                    <a:noFill/>
                  </a:tcPr>
                </a:tc>
                <a:tc>
                  <a:txBody>
                    <a:bodyPr/>
                    <a:lstStyle/>
                    <a:p>
                      <a:pPr marL="0" marR="0" algn="ctr">
                        <a:lnSpc>
                          <a:spcPct val="107000"/>
                        </a:lnSpc>
                        <a:spcBef>
                          <a:spcPts val="0"/>
                        </a:spcBef>
                        <a:spcAft>
                          <a:spcPts val="600"/>
                        </a:spcAft>
                      </a:pPr>
                      <a:r>
                        <a:rPr lang="en-US" sz="1400" dirty="0">
                          <a:effectLst/>
                          <a:latin typeface="Times New Roman" panose="02020603050405020304" pitchFamily="18" charset="0"/>
                          <a:ea typeface="Times New Roman" panose="02020603050405020304" pitchFamily="18" charset="0"/>
                        </a:rPr>
                        <a:t>0.8948</a:t>
                      </a:r>
                      <a:endParaRPr lang="en-US" sz="1400" dirty="0">
                        <a:effectLst/>
                        <a:latin typeface="Times New Roman" panose="02020603050405020304" pitchFamily="18" charset="0"/>
                        <a:ea typeface="SimSun" panose="02010600030101010101" pitchFamily="2" charset="-122"/>
                      </a:endParaRPr>
                    </a:p>
                  </a:txBody>
                  <a:tcPr anchor="ctr">
                    <a:noFill/>
                  </a:tcPr>
                </a:tc>
                <a:extLst>
                  <a:ext uri="{0D108BD9-81ED-4DB2-BD59-A6C34878D82A}">
                    <a16:rowId xmlns:a16="http://schemas.microsoft.com/office/drawing/2014/main" xmlns="" val="10002"/>
                  </a:ext>
                </a:extLst>
              </a:tr>
              <a:tr h="347424">
                <a:tc>
                  <a:txBody>
                    <a:bodyPr/>
                    <a:lstStyle/>
                    <a:p>
                      <a:pPr marL="0" marR="0" algn="ctr">
                        <a:spcBef>
                          <a:spcPts val="0"/>
                        </a:spcBef>
                        <a:spcAft>
                          <a:spcPts val="600"/>
                        </a:spcAft>
                      </a:pPr>
                      <a:r>
                        <a:rPr lang="en-US" sz="1400" i="1" kern="1200" dirty="0" err="1" smtClean="0">
                          <a:solidFill>
                            <a:schemeClr val="tx1"/>
                          </a:solidFill>
                          <a:effectLst/>
                        </a:rPr>
                        <a:t>HackMsgs</a:t>
                      </a:r>
                      <a:endParaRPr lang="en-US" sz="1400" i="1" dirty="0">
                        <a:solidFill>
                          <a:schemeClr val="tx1"/>
                        </a:solidFill>
                        <a:effectLst/>
                        <a:latin typeface="Times New Roman" panose="02020603050405020304" pitchFamily="18" charset="0"/>
                        <a:ea typeface="SimSun" panose="02010600030101010101" pitchFamily="2" charset="-122"/>
                      </a:endParaRPr>
                    </a:p>
                  </a:txBody>
                  <a:tcPr anchor="ctr"/>
                </a:tc>
                <a:tc>
                  <a:txBody>
                    <a:bodyPr/>
                    <a:lstStyle/>
                    <a:p>
                      <a:pPr marL="0" marR="0" algn="ctr">
                        <a:lnSpc>
                          <a:spcPct val="107000"/>
                        </a:lnSpc>
                        <a:spcBef>
                          <a:spcPts val="0"/>
                        </a:spcBef>
                        <a:spcAft>
                          <a:spcPts val="600"/>
                        </a:spcAft>
                      </a:pPr>
                      <a:r>
                        <a:rPr lang="en-US" sz="1400" dirty="0">
                          <a:effectLst/>
                          <a:latin typeface="Times New Roman" panose="02020603050405020304" pitchFamily="18" charset="0"/>
                          <a:ea typeface="Times New Roman" panose="02020603050405020304" pitchFamily="18" charset="0"/>
                        </a:rPr>
                        <a:t>0.0043</a:t>
                      </a:r>
                      <a:endParaRPr lang="en-US" sz="1400" dirty="0">
                        <a:effectLst/>
                        <a:latin typeface="Times New Roman" panose="02020603050405020304" pitchFamily="18" charset="0"/>
                        <a:ea typeface="SimSun" panose="02010600030101010101" pitchFamily="2" charset="-122"/>
                      </a:endParaRPr>
                    </a:p>
                  </a:txBody>
                  <a:tcPr anchor="ctr"/>
                </a:tc>
                <a:tc>
                  <a:txBody>
                    <a:bodyPr/>
                    <a:lstStyle/>
                    <a:p>
                      <a:pPr marL="0" marR="0" algn="ctr">
                        <a:lnSpc>
                          <a:spcPct val="107000"/>
                        </a:lnSpc>
                        <a:spcBef>
                          <a:spcPts val="0"/>
                        </a:spcBef>
                        <a:spcAft>
                          <a:spcPts val="600"/>
                        </a:spcAft>
                      </a:pPr>
                      <a:r>
                        <a:rPr lang="en-US" sz="1400" dirty="0">
                          <a:effectLst/>
                          <a:latin typeface="Times New Roman" panose="02020603050405020304" pitchFamily="18" charset="0"/>
                          <a:ea typeface="Times New Roman" panose="02020603050405020304" pitchFamily="18" charset="0"/>
                        </a:rPr>
                        <a:t>0.8130</a:t>
                      </a:r>
                      <a:endParaRPr lang="en-US" sz="1400" dirty="0">
                        <a:effectLst/>
                        <a:latin typeface="Times New Roman" panose="02020603050405020304" pitchFamily="18" charset="0"/>
                        <a:ea typeface="SimSun" panose="02010600030101010101" pitchFamily="2" charset="-122"/>
                      </a:endParaRPr>
                    </a:p>
                  </a:txBody>
                  <a:tcPr anchor="ctr"/>
                </a:tc>
                <a:tc>
                  <a:txBody>
                    <a:bodyPr/>
                    <a:lstStyle/>
                    <a:p>
                      <a:pPr marL="0" marR="0" algn="ctr">
                        <a:lnSpc>
                          <a:spcPct val="107000"/>
                        </a:lnSpc>
                        <a:spcBef>
                          <a:spcPts val="0"/>
                        </a:spcBef>
                        <a:spcAft>
                          <a:spcPts val="600"/>
                        </a:spcAft>
                      </a:pPr>
                      <a:r>
                        <a:rPr lang="en-US" sz="1400" dirty="0" smtClean="0">
                          <a:effectLst/>
                          <a:latin typeface="Times New Roman" panose="02020603050405020304" pitchFamily="18" charset="0"/>
                          <a:ea typeface="Times New Roman" panose="02020603050405020304" pitchFamily="18" charset="0"/>
                        </a:rPr>
                        <a:t>0.01913</a:t>
                      </a:r>
                      <a:endParaRPr lang="en-US" sz="1400" dirty="0">
                        <a:effectLst/>
                        <a:latin typeface="Times New Roman" panose="02020603050405020304" pitchFamily="18" charset="0"/>
                        <a:ea typeface="SimSun" panose="02010600030101010101" pitchFamily="2" charset="-122"/>
                      </a:endParaRPr>
                    </a:p>
                  </a:txBody>
                  <a:tcPr anchor="ctr"/>
                </a:tc>
                <a:tc>
                  <a:txBody>
                    <a:bodyPr/>
                    <a:lstStyle/>
                    <a:p>
                      <a:pPr marL="0" marR="0" algn="ctr">
                        <a:lnSpc>
                          <a:spcPct val="107000"/>
                        </a:lnSpc>
                        <a:spcBef>
                          <a:spcPts val="0"/>
                        </a:spcBef>
                        <a:spcAft>
                          <a:spcPts val="600"/>
                        </a:spcAft>
                      </a:pPr>
                      <a:r>
                        <a:rPr lang="en-US" sz="1400" dirty="0" smtClean="0">
                          <a:effectLst/>
                          <a:latin typeface="Times New Roman" panose="02020603050405020304" pitchFamily="18" charset="0"/>
                          <a:ea typeface="Times New Roman" panose="02020603050405020304" pitchFamily="18" charset="0"/>
                        </a:rPr>
                        <a:t>0.23201</a:t>
                      </a:r>
                      <a:endParaRPr lang="en-US" sz="1400" dirty="0">
                        <a:effectLst/>
                        <a:latin typeface="Times New Roman" panose="02020603050405020304" pitchFamily="18" charset="0"/>
                        <a:ea typeface="SimSun" panose="02010600030101010101" pitchFamily="2" charset="-122"/>
                      </a:endParaRPr>
                    </a:p>
                  </a:txBody>
                  <a:tcPr anchor="ctr"/>
                </a:tc>
                <a:extLst>
                  <a:ext uri="{0D108BD9-81ED-4DB2-BD59-A6C34878D82A}">
                    <a16:rowId xmlns:a16="http://schemas.microsoft.com/office/drawing/2014/main" xmlns="" val="10003"/>
                  </a:ext>
                </a:extLst>
              </a:tr>
              <a:tr h="0">
                <a:tc>
                  <a:txBody>
                    <a:bodyPr/>
                    <a:lstStyle/>
                    <a:p>
                      <a:pPr marL="0" marR="0" algn="ctr">
                        <a:spcBef>
                          <a:spcPts val="0"/>
                        </a:spcBef>
                        <a:spcAft>
                          <a:spcPts val="600"/>
                        </a:spcAft>
                      </a:pPr>
                      <a:r>
                        <a:rPr lang="en-US" sz="1400" i="1" kern="1200" dirty="0" err="1" smtClean="0">
                          <a:solidFill>
                            <a:schemeClr val="tx1"/>
                          </a:solidFill>
                          <a:effectLst/>
                        </a:rPr>
                        <a:t>TechMsgs</a:t>
                      </a:r>
                      <a:endParaRPr lang="en-US" sz="1400" i="1" dirty="0">
                        <a:solidFill>
                          <a:schemeClr val="tx1"/>
                        </a:solidFill>
                        <a:effectLst/>
                        <a:latin typeface="Times New Roman" panose="02020603050405020304" pitchFamily="18" charset="0"/>
                        <a:ea typeface="SimSun" panose="02010600030101010101" pitchFamily="2" charset="-122"/>
                      </a:endParaRPr>
                    </a:p>
                  </a:txBody>
                  <a:tcPr anchor="ctr">
                    <a:noFill/>
                  </a:tcPr>
                </a:tc>
                <a:tc>
                  <a:txBody>
                    <a:bodyPr/>
                    <a:lstStyle/>
                    <a:p>
                      <a:pPr marL="0" marR="0" algn="ctr">
                        <a:lnSpc>
                          <a:spcPct val="107000"/>
                        </a:lnSpc>
                        <a:spcBef>
                          <a:spcPts val="0"/>
                        </a:spcBef>
                        <a:spcAft>
                          <a:spcPts val="600"/>
                        </a:spcAft>
                      </a:pPr>
                      <a:r>
                        <a:rPr lang="en-US" sz="1400" dirty="0">
                          <a:effectLst/>
                          <a:latin typeface="Times New Roman" panose="02020603050405020304" pitchFamily="18" charset="0"/>
                          <a:ea typeface="Times New Roman" panose="02020603050405020304" pitchFamily="18" charset="0"/>
                        </a:rPr>
                        <a:t>-0.0106</a:t>
                      </a:r>
                      <a:endParaRPr lang="en-US" sz="1400" dirty="0">
                        <a:effectLst/>
                        <a:latin typeface="Times New Roman" panose="02020603050405020304" pitchFamily="18" charset="0"/>
                        <a:ea typeface="SimSun" panose="02010600030101010101" pitchFamily="2" charset="-122"/>
                      </a:endParaRPr>
                    </a:p>
                  </a:txBody>
                  <a:tcPr anchor="ctr">
                    <a:noFill/>
                  </a:tcPr>
                </a:tc>
                <a:tc>
                  <a:txBody>
                    <a:bodyPr/>
                    <a:lstStyle/>
                    <a:p>
                      <a:pPr marL="0" marR="0" algn="ctr">
                        <a:lnSpc>
                          <a:spcPct val="107000"/>
                        </a:lnSpc>
                        <a:spcBef>
                          <a:spcPts val="0"/>
                        </a:spcBef>
                        <a:spcAft>
                          <a:spcPts val="600"/>
                        </a:spcAft>
                      </a:pPr>
                      <a:r>
                        <a:rPr lang="en-US" sz="1400" dirty="0">
                          <a:effectLst/>
                          <a:latin typeface="Times New Roman" panose="02020603050405020304" pitchFamily="18" charset="0"/>
                          <a:ea typeface="Times New Roman" panose="02020603050405020304" pitchFamily="18" charset="0"/>
                        </a:rPr>
                        <a:t>0.4928</a:t>
                      </a:r>
                      <a:endParaRPr lang="en-US" sz="1400" dirty="0">
                        <a:effectLst/>
                        <a:latin typeface="Times New Roman" panose="02020603050405020304" pitchFamily="18" charset="0"/>
                        <a:ea typeface="SimSun" panose="02010600030101010101" pitchFamily="2" charset="-122"/>
                      </a:endParaRPr>
                    </a:p>
                  </a:txBody>
                  <a:tcPr anchor="ctr">
                    <a:noFill/>
                  </a:tcPr>
                </a:tc>
                <a:tc>
                  <a:txBody>
                    <a:bodyPr/>
                    <a:lstStyle/>
                    <a:p>
                      <a:pPr marL="0" marR="0" algn="ctr">
                        <a:lnSpc>
                          <a:spcPct val="107000"/>
                        </a:lnSpc>
                        <a:spcBef>
                          <a:spcPts val="0"/>
                        </a:spcBef>
                        <a:spcAft>
                          <a:spcPts val="600"/>
                        </a:spcAft>
                      </a:pPr>
                      <a:r>
                        <a:rPr lang="en-US" sz="1400" dirty="0" smtClean="0">
                          <a:effectLst/>
                          <a:latin typeface="Times New Roman" panose="02020603050405020304" pitchFamily="18" charset="0"/>
                          <a:ea typeface="Times New Roman" panose="02020603050405020304" pitchFamily="18" charset="0"/>
                        </a:rPr>
                        <a:t>-0.00626</a:t>
                      </a:r>
                      <a:endParaRPr lang="en-US" sz="1400" dirty="0">
                        <a:effectLst/>
                        <a:latin typeface="Times New Roman" panose="02020603050405020304" pitchFamily="18" charset="0"/>
                        <a:ea typeface="SimSun" panose="02010600030101010101" pitchFamily="2" charset="-122"/>
                      </a:endParaRPr>
                    </a:p>
                  </a:txBody>
                  <a:tcPr anchor="ctr">
                    <a:noFill/>
                  </a:tcPr>
                </a:tc>
                <a:tc>
                  <a:txBody>
                    <a:bodyPr/>
                    <a:lstStyle/>
                    <a:p>
                      <a:pPr marL="0" marR="0" algn="ctr">
                        <a:lnSpc>
                          <a:spcPct val="107000"/>
                        </a:lnSpc>
                        <a:spcBef>
                          <a:spcPts val="0"/>
                        </a:spcBef>
                        <a:spcAft>
                          <a:spcPts val="600"/>
                        </a:spcAft>
                      </a:pPr>
                      <a:r>
                        <a:rPr lang="en-US" sz="1400" dirty="0" smtClean="0">
                          <a:effectLst/>
                          <a:latin typeface="Times New Roman" panose="02020603050405020304" pitchFamily="18" charset="0"/>
                          <a:ea typeface="Times New Roman" panose="02020603050405020304" pitchFamily="18" charset="0"/>
                        </a:rPr>
                        <a:t>0.55172</a:t>
                      </a:r>
                      <a:endParaRPr lang="en-US" sz="1400" dirty="0">
                        <a:effectLst/>
                        <a:latin typeface="Times New Roman" panose="02020603050405020304" pitchFamily="18" charset="0"/>
                        <a:ea typeface="SimSun" panose="02010600030101010101" pitchFamily="2" charset="-122"/>
                      </a:endParaRPr>
                    </a:p>
                  </a:txBody>
                  <a:tcPr anchor="ctr">
                    <a:noFill/>
                  </a:tcPr>
                </a:tc>
                <a:extLst>
                  <a:ext uri="{0D108BD9-81ED-4DB2-BD59-A6C34878D82A}">
                    <a16:rowId xmlns:a16="http://schemas.microsoft.com/office/drawing/2014/main" xmlns="" val="10004"/>
                  </a:ext>
                </a:extLst>
              </a:tr>
              <a:tr h="347424">
                <a:tc>
                  <a:txBody>
                    <a:bodyPr/>
                    <a:lstStyle/>
                    <a:p>
                      <a:pPr marL="0" marR="0" algn="ctr">
                        <a:spcBef>
                          <a:spcPts val="0"/>
                        </a:spcBef>
                        <a:spcAft>
                          <a:spcPts val="600"/>
                        </a:spcAft>
                      </a:pPr>
                      <a:r>
                        <a:rPr lang="en-US" sz="1400" i="1" kern="1200" dirty="0" err="1" smtClean="0">
                          <a:solidFill>
                            <a:schemeClr val="tx1"/>
                          </a:solidFill>
                          <a:effectLst/>
                          <a:latin typeface="+mn-lt"/>
                          <a:ea typeface="+mn-ea"/>
                        </a:rPr>
                        <a:t>MarketMsgs</a:t>
                      </a:r>
                      <a:endParaRPr lang="en-US" sz="1400" i="1" dirty="0">
                        <a:solidFill>
                          <a:schemeClr val="tx1"/>
                        </a:solidFill>
                        <a:effectLst/>
                        <a:latin typeface="Times New Roman" panose="02020603050405020304" pitchFamily="18" charset="0"/>
                        <a:ea typeface="SimSun" panose="02010600030101010101" pitchFamily="2" charset="-122"/>
                      </a:endParaRPr>
                    </a:p>
                  </a:txBody>
                  <a:tcPr anchor="ctr"/>
                </a:tc>
                <a:tc>
                  <a:txBody>
                    <a:bodyPr/>
                    <a:lstStyle/>
                    <a:p>
                      <a:pPr marL="0" marR="0" algn="ctr">
                        <a:lnSpc>
                          <a:spcPct val="107000"/>
                        </a:lnSpc>
                        <a:spcBef>
                          <a:spcPts val="0"/>
                        </a:spcBef>
                        <a:spcAft>
                          <a:spcPts val="600"/>
                        </a:spcAft>
                      </a:pPr>
                      <a:r>
                        <a:rPr lang="en-US" sz="1400" dirty="0">
                          <a:effectLst/>
                          <a:latin typeface="Times New Roman" panose="02020603050405020304" pitchFamily="18" charset="0"/>
                          <a:ea typeface="Times New Roman" panose="02020603050405020304" pitchFamily="18" charset="0"/>
                        </a:rPr>
                        <a:t>0.0049</a:t>
                      </a:r>
                      <a:endParaRPr lang="en-US" sz="1400" dirty="0">
                        <a:effectLst/>
                        <a:latin typeface="Times New Roman" panose="02020603050405020304" pitchFamily="18" charset="0"/>
                        <a:ea typeface="SimSun" panose="02010600030101010101" pitchFamily="2" charset="-122"/>
                      </a:endParaRPr>
                    </a:p>
                  </a:txBody>
                  <a:tcPr anchor="ctr"/>
                </a:tc>
                <a:tc>
                  <a:txBody>
                    <a:bodyPr/>
                    <a:lstStyle/>
                    <a:p>
                      <a:pPr marL="0" marR="0" algn="ctr">
                        <a:lnSpc>
                          <a:spcPct val="107000"/>
                        </a:lnSpc>
                        <a:spcBef>
                          <a:spcPts val="0"/>
                        </a:spcBef>
                        <a:spcAft>
                          <a:spcPts val="600"/>
                        </a:spcAft>
                      </a:pPr>
                      <a:r>
                        <a:rPr lang="en-US" sz="1400" dirty="0">
                          <a:effectLst/>
                          <a:latin typeface="Times New Roman" panose="02020603050405020304" pitchFamily="18" charset="0"/>
                          <a:ea typeface="Times New Roman" panose="02020603050405020304" pitchFamily="18" charset="0"/>
                        </a:rPr>
                        <a:t>0.1474</a:t>
                      </a:r>
                      <a:endParaRPr lang="en-US" sz="1400" dirty="0">
                        <a:effectLst/>
                        <a:latin typeface="Times New Roman" panose="02020603050405020304" pitchFamily="18" charset="0"/>
                        <a:ea typeface="SimSun" panose="02010600030101010101" pitchFamily="2" charset="-122"/>
                      </a:endParaRPr>
                    </a:p>
                  </a:txBody>
                  <a:tcPr anchor="ctr"/>
                </a:tc>
                <a:tc>
                  <a:txBody>
                    <a:bodyPr/>
                    <a:lstStyle/>
                    <a:p>
                      <a:pPr marL="0" marR="0" algn="ctr">
                        <a:lnSpc>
                          <a:spcPct val="107000"/>
                        </a:lnSpc>
                        <a:spcBef>
                          <a:spcPts val="0"/>
                        </a:spcBef>
                        <a:spcAft>
                          <a:spcPts val="600"/>
                        </a:spcAft>
                      </a:pPr>
                      <a:r>
                        <a:rPr lang="en-US" sz="1400" dirty="0" smtClean="0">
                          <a:effectLst/>
                          <a:latin typeface="Times New Roman" panose="02020603050405020304" pitchFamily="18" charset="0"/>
                          <a:ea typeface="Times New Roman" panose="02020603050405020304" pitchFamily="18" charset="0"/>
                        </a:rPr>
                        <a:t>0.04713</a:t>
                      </a:r>
                      <a:endParaRPr lang="en-US" sz="1400" dirty="0">
                        <a:effectLst/>
                        <a:latin typeface="Times New Roman" panose="02020603050405020304" pitchFamily="18" charset="0"/>
                        <a:ea typeface="SimSun" panose="02010600030101010101" pitchFamily="2" charset="-122"/>
                      </a:endParaRPr>
                    </a:p>
                  </a:txBody>
                  <a:tcPr anchor="ctr"/>
                </a:tc>
                <a:tc>
                  <a:txBody>
                    <a:bodyPr/>
                    <a:lstStyle/>
                    <a:p>
                      <a:pPr marL="0" marR="0" algn="ctr">
                        <a:lnSpc>
                          <a:spcPct val="107000"/>
                        </a:lnSpc>
                        <a:spcBef>
                          <a:spcPts val="0"/>
                        </a:spcBef>
                        <a:spcAft>
                          <a:spcPts val="600"/>
                        </a:spcAft>
                      </a:pPr>
                      <a:r>
                        <a:rPr lang="en-US" sz="1400" dirty="0" smtClean="0">
                          <a:effectLst/>
                          <a:latin typeface="Times New Roman" panose="02020603050405020304" pitchFamily="18" charset="0"/>
                          <a:ea typeface="Times New Roman" panose="02020603050405020304" pitchFamily="18" charset="0"/>
                        </a:rPr>
                        <a:t>0.52742</a:t>
                      </a:r>
                      <a:endParaRPr lang="en-US" sz="1400" dirty="0">
                        <a:effectLst/>
                        <a:latin typeface="Times New Roman" panose="02020603050405020304" pitchFamily="18" charset="0"/>
                        <a:ea typeface="SimSun" panose="02010600030101010101" pitchFamily="2" charset="-122"/>
                      </a:endParaRPr>
                    </a:p>
                  </a:txBody>
                  <a:tcPr anchor="ctr"/>
                </a:tc>
                <a:extLst>
                  <a:ext uri="{0D108BD9-81ED-4DB2-BD59-A6C34878D82A}">
                    <a16:rowId xmlns:a16="http://schemas.microsoft.com/office/drawing/2014/main" xmlns="" val="10005"/>
                  </a:ext>
                </a:extLst>
              </a:tr>
              <a:tr h="347424">
                <a:tc>
                  <a:txBody>
                    <a:bodyPr/>
                    <a:lstStyle/>
                    <a:p>
                      <a:pPr marL="0" marR="0" algn="ctr">
                        <a:spcBef>
                          <a:spcPts val="0"/>
                        </a:spcBef>
                        <a:spcAft>
                          <a:spcPts val="600"/>
                        </a:spcAft>
                      </a:pPr>
                      <a:r>
                        <a:rPr lang="en-US" sz="1400" i="1" kern="1200" dirty="0">
                          <a:solidFill>
                            <a:schemeClr val="tx1"/>
                          </a:solidFill>
                          <a:effectLst/>
                        </a:rPr>
                        <a:t>Hyperlinks</a:t>
                      </a:r>
                      <a:endParaRPr lang="en-US" sz="1400" i="1" dirty="0">
                        <a:solidFill>
                          <a:schemeClr val="tx1"/>
                        </a:solidFill>
                        <a:effectLst/>
                        <a:latin typeface="Times New Roman" panose="02020603050405020304" pitchFamily="18" charset="0"/>
                        <a:ea typeface="SimSun" panose="02010600030101010101" pitchFamily="2" charset="-122"/>
                      </a:endParaRPr>
                    </a:p>
                  </a:txBody>
                  <a:tcPr anchor="ctr"/>
                </a:tc>
                <a:tc>
                  <a:txBody>
                    <a:bodyPr/>
                    <a:lstStyle/>
                    <a:p>
                      <a:pPr marL="0" marR="0" algn="ctr">
                        <a:lnSpc>
                          <a:spcPct val="107000"/>
                        </a:lnSpc>
                        <a:spcBef>
                          <a:spcPts val="0"/>
                        </a:spcBef>
                        <a:spcAft>
                          <a:spcPts val="600"/>
                        </a:spcAft>
                      </a:pPr>
                      <a:r>
                        <a:rPr lang="en-US" sz="1400">
                          <a:effectLst/>
                          <a:latin typeface="Times New Roman" panose="02020603050405020304" pitchFamily="18" charset="0"/>
                          <a:ea typeface="Times New Roman" panose="02020603050405020304" pitchFamily="18" charset="0"/>
                        </a:rPr>
                        <a:t>0.0018</a:t>
                      </a:r>
                      <a:endParaRPr lang="en-US" sz="1400">
                        <a:effectLst/>
                        <a:latin typeface="Times New Roman" panose="02020603050405020304" pitchFamily="18" charset="0"/>
                        <a:ea typeface="SimSun" panose="02010600030101010101" pitchFamily="2" charset="-122"/>
                      </a:endParaRPr>
                    </a:p>
                  </a:txBody>
                  <a:tcPr anchor="ctr"/>
                </a:tc>
                <a:tc>
                  <a:txBody>
                    <a:bodyPr/>
                    <a:lstStyle/>
                    <a:p>
                      <a:pPr marL="0" marR="0" algn="ctr">
                        <a:lnSpc>
                          <a:spcPct val="107000"/>
                        </a:lnSpc>
                        <a:spcBef>
                          <a:spcPts val="0"/>
                        </a:spcBef>
                        <a:spcAft>
                          <a:spcPts val="600"/>
                        </a:spcAft>
                      </a:pPr>
                      <a:r>
                        <a:rPr lang="en-US" sz="1400">
                          <a:effectLst/>
                          <a:latin typeface="Times New Roman" panose="02020603050405020304" pitchFamily="18" charset="0"/>
                          <a:ea typeface="Times New Roman" panose="02020603050405020304" pitchFamily="18" charset="0"/>
                        </a:rPr>
                        <a:t>0.4190</a:t>
                      </a:r>
                      <a:endParaRPr lang="en-US" sz="1400">
                        <a:effectLst/>
                        <a:latin typeface="Times New Roman" panose="02020603050405020304" pitchFamily="18" charset="0"/>
                        <a:ea typeface="SimSun" panose="02010600030101010101" pitchFamily="2" charset="-122"/>
                      </a:endParaRPr>
                    </a:p>
                  </a:txBody>
                  <a:tcPr anchor="ctr"/>
                </a:tc>
                <a:tc>
                  <a:txBody>
                    <a:bodyPr/>
                    <a:lstStyle/>
                    <a:p>
                      <a:pPr marL="0" marR="0" algn="ctr">
                        <a:lnSpc>
                          <a:spcPct val="107000"/>
                        </a:lnSpc>
                        <a:spcBef>
                          <a:spcPts val="0"/>
                        </a:spcBef>
                        <a:spcAft>
                          <a:spcPts val="600"/>
                        </a:spcAft>
                      </a:pPr>
                      <a:r>
                        <a:rPr lang="en-US" sz="1400" dirty="0" smtClean="0">
                          <a:effectLst/>
                          <a:latin typeface="Times New Roman" panose="02020603050405020304" pitchFamily="18" charset="0"/>
                          <a:ea typeface="SimSun" panose="02010600030101010101" pitchFamily="2" charset="-122"/>
                        </a:rPr>
                        <a:t>-0.00002</a:t>
                      </a:r>
                      <a:endParaRPr lang="en-US" sz="1400" dirty="0">
                        <a:effectLst/>
                        <a:latin typeface="Times New Roman" panose="02020603050405020304" pitchFamily="18" charset="0"/>
                        <a:ea typeface="SimSun" panose="02010600030101010101" pitchFamily="2" charset="-122"/>
                      </a:endParaRPr>
                    </a:p>
                  </a:txBody>
                  <a:tcPr anchor="ctr"/>
                </a:tc>
                <a:tc>
                  <a:txBody>
                    <a:bodyPr/>
                    <a:lstStyle/>
                    <a:p>
                      <a:pPr marL="0" marR="0" algn="ctr">
                        <a:lnSpc>
                          <a:spcPct val="107000"/>
                        </a:lnSpc>
                        <a:spcBef>
                          <a:spcPts val="0"/>
                        </a:spcBef>
                        <a:spcAft>
                          <a:spcPts val="600"/>
                        </a:spcAft>
                      </a:pPr>
                      <a:r>
                        <a:rPr lang="en-US" sz="1400" dirty="0" smtClean="0">
                          <a:effectLst/>
                          <a:latin typeface="Times New Roman" panose="02020603050405020304" pitchFamily="18" charset="0"/>
                          <a:ea typeface="Times New Roman" panose="02020603050405020304" pitchFamily="18" charset="0"/>
                        </a:rPr>
                        <a:t>0.99863</a:t>
                      </a:r>
                      <a:endParaRPr lang="en-US" sz="1400" dirty="0">
                        <a:effectLst/>
                        <a:latin typeface="Times New Roman" panose="02020603050405020304" pitchFamily="18" charset="0"/>
                        <a:ea typeface="SimSun" panose="02010600030101010101" pitchFamily="2" charset="-122"/>
                      </a:endParaRPr>
                    </a:p>
                  </a:txBody>
                  <a:tcPr anchor="ctr"/>
                </a:tc>
                <a:extLst>
                  <a:ext uri="{0D108BD9-81ED-4DB2-BD59-A6C34878D82A}">
                    <a16:rowId xmlns:a16="http://schemas.microsoft.com/office/drawing/2014/main" xmlns="" val="10006"/>
                  </a:ext>
                </a:extLst>
              </a:tr>
              <a:tr h="347424">
                <a:tc>
                  <a:txBody>
                    <a:bodyPr/>
                    <a:lstStyle/>
                    <a:p>
                      <a:pPr marL="0" marR="0" algn="ctr">
                        <a:spcBef>
                          <a:spcPts val="0"/>
                        </a:spcBef>
                        <a:spcAft>
                          <a:spcPts val="600"/>
                        </a:spcAft>
                      </a:pPr>
                      <a:r>
                        <a:rPr lang="en-US" sz="1400" i="1" kern="1200" dirty="0" err="1">
                          <a:solidFill>
                            <a:schemeClr val="tx1"/>
                          </a:solidFill>
                          <a:effectLst/>
                        </a:rPr>
                        <a:t>HiddenServices</a:t>
                      </a:r>
                      <a:endParaRPr lang="en-US" sz="1400" i="1" dirty="0">
                        <a:solidFill>
                          <a:schemeClr val="tx1"/>
                        </a:solidFill>
                        <a:effectLst/>
                        <a:latin typeface="Times New Roman" panose="02020603050405020304" pitchFamily="18" charset="0"/>
                        <a:ea typeface="SimSun" panose="02010600030101010101" pitchFamily="2" charset="-122"/>
                      </a:endParaRPr>
                    </a:p>
                  </a:txBody>
                  <a:tcPr anchor="ctr"/>
                </a:tc>
                <a:tc>
                  <a:txBody>
                    <a:bodyPr/>
                    <a:lstStyle/>
                    <a:p>
                      <a:pPr marL="0" marR="0" algn="ctr">
                        <a:lnSpc>
                          <a:spcPct val="107000"/>
                        </a:lnSpc>
                        <a:spcBef>
                          <a:spcPts val="0"/>
                        </a:spcBef>
                        <a:spcAft>
                          <a:spcPts val="600"/>
                        </a:spcAft>
                      </a:pPr>
                      <a:r>
                        <a:rPr lang="en-US" sz="1400">
                          <a:effectLst/>
                          <a:latin typeface="Times New Roman" panose="02020603050405020304" pitchFamily="18" charset="0"/>
                          <a:ea typeface="Times New Roman" panose="02020603050405020304" pitchFamily="18" charset="0"/>
                        </a:rPr>
                        <a:t>-0.0043</a:t>
                      </a:r>
                      <a:endParaRPr lang="en-US" sz="1400">
                        <a:effectLst/>
                        <a:latin typeface="Times New Roman" panose="02020603050405020304" pitchFamily="18" charset="0"/>
                        <a:ea typeface="SimSun" panose="02010600030101010101" pitchFamily="2" charset="-122"/>
                      </a:endParaRPr>
                    </a:p>
                  </a:txBody>
                  <a:tcPr anchor="ctr"/>
                </a:tc>
                <a:tc>
                  <a:txBody>
                    <a:bodyPr/>
                    <a:lstStyle/>
                    <a:p>
                      <a:pPr marL="0" marR="0" algn="ctr">
                        <a:lnSpc>
                          <a:spcPct val="107000"/>
                        </a:lnSpc>
                        <a:spcBef>
                          <a:spcPts val="0"/>
                        </a:spcBef>
                        <a:spcAft>
                          <a:spcPts val="600"/>
                        </a:spcAft>
                      </a:pPr>
                      <a:r>
                        <a:rPr lang="en-US" sz="1400">
                          <a:effectLst/>
                          <a:latin typeface="Times New Roman" panose="02020603050405020304" pitchFamily="18" charset="0"/>
                          <a:ea typeface="Times New Roman" panose="02020603050405020304" pitchFamily="18" charset="0"/>
                        </a:rPr>
                        <a:t>0.9054</a:t>
                      </a:r>
                      <a:endParaRPr lang="en-US" sz="1400">
                        <a:effectLst/>
                        <a:latin typeface="Times New Roman" panose="02020603050405020304" pitchFamily="18" charset="0"/>
                        <a:ea typeface="SimSun" panose="02010600030101010101" pitchFamily="2" charset="-122"/>
                      </a:endParaRPr>
                    </a:p>
                  </a:txBody>
                  <a:tcPr anchor="ctr"/>
                </a:tc>
                <a:tc>
                  <a:txBody>
                    <a:bodyPr/>
                    <a:lstStyle/>
                    <a:p>
                      <a:pPr marL="0" marR="0" algn="ctr">
                        <a:lnSpc>
                          <a:spcPct val="107000"/>
                        </a:lnSpc>
                        <a:spcBef>
                          <a:spcPts val="0"/>
                        </a:spcBef>
                        <a:spcAft>
                          <a:spcPts val="600"/>
                        </a:spcAft>
                      </a:pPr>
                      <a:r>
                        <a:rPr lang="en-US" sz="1400" dirty="0" smtClean="0">
                          <a:effectLst/>
                          <a:latin typeface="Times New Roman" panose="02020603050405020304" pitchFamily="18" charset="0"/>
                          <a:ea typeface="SimSun" panose="02010600030101010101" pitchFamily="2" charset="-122"/>
                        </a:rPr>
                        <a:t>-0.07220</a:t>
                      </a:r>
                      <a:endParaRPr lang="en-US" sz="1400" dirty="0">
                        <a:effectLst/>
                        <a:latin typeface="Times New Roman" panose="02020603050405020304" pitchFamily="18" charset="0"/>
                        <a:ea typeface="SimSun" panose="02010600030101010101" pitchFamily="2" charset="-122"/>
                      </a:endParaRPr>
                    </a:p>
                  </a:txBody>
                  <a:tcPr anchor="ctr"/>
                </a:tc>
                <a:tc>
                  <a:txBody>
                    <a:bodyPr/>
                    <a:lstStyle/>
                    <a:p>
                      <a:pPr marL="0" marR="0" algn="ctr">
                        <a:lnSpc>
                          <a:spcPct val="107000"/>
                        </a:lnSpc>
                        <a:spcBef>
                          <a:spcPts val="0"/>
                        </a:spcBef>
                        <a:spcAft>
                          <a:spcPts val="600"/>
                        </a:spcAft>
                      </a:pPr>
                      <a:r>
                        <a:rPr lang="en-US" sz="1400" dirty="0" smtClean="0">
                          <a:effectLst/>
                          <a:latin typeface="Times New Roman" panose="02020603050405020304" pitchFamily="18" charset="0"/>
                          <a:ea typeface="SimSun" panose="02010600030101010101" pitchFamily="2" charset="-122"/>
                        </a:rPr>
                        <a:t>0.83614</a:t>
                      </a:r>
                      <a:endParaRPr lang="en-US" sz="1400" dirty="0">
                        <a:effectLst/>
                        <a:latin typeface="Times New Roman" panose="02020603050405020304" pitchFamily="18" charset="0"/>
                        <a:ea typeface="SimSun" panose="02010600030101010101" pitchFamily="2" charset="-122"/>
                      </a:endParaRPr>
                    </a:p>
                  </a:txBody>
                  <a:tcPr anchor="ctr"/>
                </a:tc>
                <a:extLst>
                  <a:ext uri="{0D108BD9-81ED-4DB2-BD59-A6C34878D82A}">
                    <a16:rowId xmlns:a16="http://schemas.microsoft.com/office/drawing/2014/main" xmlns="" val="10007"/>
                  </a:ext>
                </a:extLst>
              </a:tr>
              <a:tr h="347424">
                <a:tc>
                  <a:txBody>
                    <a:bodyPr/>
                    <a:lstStyle/>
                    <a:p>
                      <a:pPr marL="0" marR="0" algn="ctr">
                        <a:spcBef>
                          <a:spcPts val="0"/>
                        </a:spcBef>
                        <a:spcAft>
                          <a:spcPts val="600"/>
                        </a:spcAft>
                      </a:pPr>
                      <a:r>
                        <a:rPr lang="en-US" sz="1400" i="1" kern="1200" dirty="0" err="1">
                          <a:solidFill>
                            <a:schemeClr val="tx1"/>
                          </a:solidFill>
                          <a:effectLst/>
                        </a:rPr>
                        <a:t>DirectAddressOut</a:t>
                      </a:r>
                      <a:endParaRPr lang="en-US" sz="1400" i="1" dirty="0">
                        <a:solidFill>
                          <a:schemeClr val="tx1"/>
                        </a:solidFill>
                        <a:effectLst/>
                        <a:latin typeface="Times New Roman" panose="02020603050405020304" pitchFamily="18" charset="0"/>
                        <a:ea typeface="SimSun" panose="02010600030101010101" pitchFamily="2" charset="-122"/>
                      </a:endParaRPr>
                    </a:p>
                  </a:txBody>
                  <a:tcPr anchor="ctr"/>
                </a:tc>
                <a:tc>
                  <a:txBody>
                    <a:bodyPr/>
                    <a:lstStyle/>
                    <a:p>
                      <a:pPr marL="0" marR="0" algn="ctr">
                        <a:lnSpc>
                          <a:spcPct val="107000"/>
                        </a:lnSpc>
                        <a:spcBef>
                          <a:spcPts val="0"/>
                        </a:spcBef>
                        <a:spcAft>
                          <a:spcPts val="600"/>
                        </a:spcAft>
                      </a:pPr>
                      <a:r>
                        <a:rPr lang="en-US" sz="1400" dirty="0">
                          <a:effectLst/>
                          <a:latin typeface="Times New Roman" panose="02020603050405020304" pitchFamily="18" charset="0"/>
                          <a:ea typeface="Times New Roman" panose="02020603050405020304" pitchFamily="18" charset="0"/>
                        </a:rPr>
                        <a:t>-0.0003</a:t>
                      </a:r>
                      <a:endParaRPr lang="en-US" sz="1400" dirty="0">
                        <a:effectLst/>
                        <a:latin typeface="Times New Roman" panose="02020603050405020304" pitchFamily="18" charset="0"/>
                        <a:ea typeface="SimSun" panose="02010600030101010101" pitchFamily="2" charset="-122"/>
                      </a:endParaRPr>
                    </a:p>
                  </a:txBody>
                  <a:tcPr anchor="ctr"/>
                </a:tc>
                <a:tc>
                  <a:txBody>
                    <a:bodyPr/>
                    <a:lstStyle/>
                    <a:p>
                      <a:pPr marL="0" marR="0" algn="ctr">
                        <a:lnSpc>
                          <a:spcPct val="107000"/>
                        </a:lnSpc>
                        <a:spcBef>
                          <a:spcPts val="0"/>
                        </a:spcBef>
                        <a:spcAft>
                          <a:spcPts val="600"/>
                        </a:spcAft>
                      </a:pPr>
                      <a:r>
                        <a:rPr lang="en-US" sz="1400">
                          <a:effectLst/>
                          <a:latin typeface="Times New Roman" panose="02020603050405020304" pitchFamily="18" charset="0"/>
                          <a:ea typeface="Times New Roman" panose="02020603050405020304" pitchFamily="18" charset="0"/>
                        </a:rPr>
                        <a:t>0.8151</a:t>
                      </a:r>
                      <a:endParaRPr lang="en-US" sz="1400">
                        <a:effectLst/>
                        <a:latin typeface="Times New Roman" panose="02020603050405020304" pitchFamily="18" charset="0"/>
                        <a:ea typeface="SimSun" panose="02010600030101010101" pitchFamily="2" charset="-122"/>
                      </a:endParaRPr>
                    </a:p>
                  </a:txBody>
                  <a:tcPr anchor="ctr"/>
                </a:tc>
                <a:tc>
                  <a:txBody>
                    <a:bodyPr/>
                    <a:lstStyle/>
                    <a:p>
                      <a:pPr marL="0" marR="0" algn="ctr">
                        <a:lnSpc>
                          <a:spcPct val="107000"/>
                        </a:lnSpc>
                        <a:spcBef>
                          <a:spcPts val="0"/>
                        </a:spcBef>
                        <a:spcAft>
                          <a:spcPts val="600"/>
                        </a:spcAft>
                      </a:pPr>
                      <a:r>
                        <a:rPr lang="en-US" sz="1400" dirty="0" smtClean="0">
                          <a:effectLst/>
                          <a:latin typeface="Times New Roman" panose="02020603050405020304" pitchFamily="18" charset="0"/>
                          <a:ea typeface="SimSun" panose="02010600030101010101" pitchFamily="2" charset="-122"/>
                        </a:rPr>
                        <a:t>0.00077</a:t>
                      </a:r>
                      <a:endParaRPr lang="en-US" sz="1400" dirty="0">
                        <a:effectLst/>
                        <a:latin typeface="Times New Roman" panose="02020603050405020304" pitchFamily="18" charset="0"/>
                        <a:ea typeface="SimSun" panose="02010600030101010101" pitchFamily="2" charset="-122"/>
                      </a:endParaRPr>
                    </a:p>
                  </a:txBody>
                  <a:tcPr anchor="ctr"/>
                </a:tc>
                <a:tc>
                  <a:txBody>
                    <a:bodyPr/>
                    <a:lstStyle/>
                    <a:p>
                      <a:pPr marL="0" marR="0" algn="ctr">
                        <a:lnSpc>
                          <a:spcPct val="107000"/>
                        </a:lnSpc>
                        <a:spcBef>
                          <a:spcPts val="0"/>
                        </a:spcBef>
                        <a:spcAft>
                          <a:spcPts val="600"/>
                        </a:spcAft>
                      </a:pPr>
                      <a:r>
                        <a:rPr lang="en-US" sz="1400" dirty="0" smtClean="0">
                          <a:effectLst/>
                          <a:latin typeface="Times New Roman" panose="02020603050405020304" pitchFamily="18" charset="0"/>
                          <a:ea typeface="SimSun" panose="02010600030101010101" pitchFamily="2" charset="-122"/>
                        </a:rPr>
                        <a:t>0.57525</a:t>
                      </a:r>
                      <a:endParaRPr lang="en-US" sz="1400" dirty="0">
                        <a:effectLst/>
                        <a:latin typeface="Times New Roman" panose="02020603050405020304" pitchFamily="18" charset="0"/>
                        <a:ea typeface="SimSun" panose="02010600030101010101" pitchFamily="2" charset="-122"/>
                      </a:endParaRPr>
                    </a:p>
                  </a:txBody>
                  <a:tcPr anchor="ctr"/>
                </a:tc>
                <a:extLst>
                  <a:ext uri="{0D108BD9-81ED-4DB2-BD59-A6C34878D82A}">
                    <a16:rowId xmlns:a16="http://schemas.microsoft.com/office/drawing/2014/main" xmlns="" val="10008"/>
                  </a:ext>
                </a:extLst>
              </a:tr>
              <a:tr h="347424">
                <a:tc>
                  <a:txBody>
                    <a:bodyPr/>
                    <a:lstStyle/>
                    <a:p>
                      <a:pPr marL="0" marR="0" algn="ctr">
                        <a:spcBef>
                          <a:spcPts val="0"/>
                        </a:spcBef>
                        <a:spcAft>
                          <a:spcPts val="600"/>
                        </a:spcAft>
                      </a:pPr>
                      <a:r>
                        <a:rPr lang="en-US" sz="1400" i="1" kern="1200" dirty="0" err="1">
                          <a:solidFill>
                            <a:schemeClr val="tx1"/>
                          </a:solidFill>
                          <a:effectLst/>
                        </a:rPr>
                        <a:t>DirectAddressIn</a:t>
                      </a:r>
                      <a:endParaRPr lang="en-US" sz="1400" i="1" dirty="0">
                        <a:solidFill>
                          <a:schemeClr val="tx1"/>
                        </a:solidFill>
                        <a:effectLst/>
                        <a:latin typeface="Times New Roman" panose="02020603050405020304" pitchFamily="18" charset="0"/>
                        <a:ea typeface="SimSun" panose="02010600030101010101" pitchFamily="2" charset="-122"/>
                      </a:endParaRPr>
                    </a:p>
                  </a:txBody>
                  <a:tcPr anchor="ctr"/>
                </a:tc>
                <a:tc>
                  <a:txBody>
                    <a:bodyPr/>
                    <a:lstStyle/>
                    <a:p>
                      <a:pPr marL="0" marR="0" algn="ctr">
                        <a:lnSpc>
                          <a:spcPct val="107000"/>
                        </a:lnSpc>
                        <a:spcBef>
                          <a:spcPts val="0"/>
                        </a:spcBef>
                        <a:spcAft>
                          <a:spcPts val="600"/>
                        </a:spcAft>
                      </a:pPr>
                      <a:r>
                        <a:rPr lang="en-US" sz="1400">
                          <a:effectLst/>
                          <a:latin typeface="Times New Roman" panose="02020603050405020304" pitchFamily="18" charset="0"/>
                          <a:ea typeface="Times New Roman" panose="02020603050405020304" pitchFamily="18" charset="0"/>
                        </a:rPr>
                        <a:t>0.00001</a:t>
                      </a:r>
                      <a:endParaRPr lang="en-US" sz="1400">
                        <a:effectLst/>
                        <a:latin typeface="Times New Roman" panose="02020603050405020304" pitchFamily="18" charset="0"/>
                        <a:ea typeface="SimSun" panose="02010600030101010101" pitchFamily="2" charset="-122"/>
                      </a:endParaRPr>
                    </a:p>
                  </a:txBody>
                  <a:tcPr anchor="ctr"/>
                </a:tc>
                <a:tc>
                  <a:txBody>
                    <a:bodyPr/>
                    <a:lstStyle/>
                    <a:p>
                      <a:pPr marL="0" marR="0" algn="ctr">
                        <a:lnSpc>
                          <a:spcPct val="107000"/>
                        </a:lnSpc>
                        <a:spcBef>
                          <a:spcPts val="0"/>
                        </a:spcBef>
                        <a:spcAft>
                          <a:spcPts val="600"/>
                        </a:spcAft>
                      </a:pPr>
                      <a:r>
                        <a:rPr lang="en-US" sz="1400">
                          <a:effectLst/>
                          <a:latin typeface="Times New Roman" panose="02020603050405020304" pitchFamily="18" charset="0"/>
                          <a:ea typeface="Times New Roman" panose="02020603050405020304" pitchFamily="18" charset="0"/>
                        </a:rPr>
                        <a:t>0.1801</a:t>
                      </a:r>
                      <a:endParaRPr lang="en-US" sz="1400">
                        <a:effectLst/>
                        <a:latin typeface="Times New Roman" panose="02020603050405020304" pitchFamily="18" charset="0"/>
                        <a:ea typeface="SimSun" panose="02010600030101010101" pitchFamily="2" charset="-122"/>
                      </a:endParaRPr>
                    </a:p>
                  </a:txBody>
                  <a:tcPr anchor="ctr"/>
                </a:tc>
                <a:tc>
                  <a:txBody>
                    <a:bodyPr/>
                    <a:lstStyle/>
                    <a:p>
                      <a:pPr marL="0" marR="0" algn="ctr">
                        <a:lnSpc>
                          <a:spcPct val="107000"/>
                        </a:lnSpc>
                        <a:spcBef>
                          <a:spcPts val="0"/>
                        </a:spcBef>
                        <a:spcAft>
                          <a:spcPts val="600"/>
                        </a:spcAft>
                      </a:pPr>
                      <a:r>
                        <a:rPr lang="en-US" sz="1400" dirty="0" smtClean="0">
                          <a:effectLst/>
                          <a:latin typeface="Times New Roman" panose="02020603050405020304" pitchFamily="18" charset="0"/>
                          <a:ea typeface="SimSun" panose="02010600030101010101" pitchFamily="2" charset="-122"/>
                        </a:rPr>
                        <a:t>0.0005</a:t>
                      </a:r>
                      <a:endParaRPr lang="en-US" sz="1400" dirty="0">
                        <a:effectLst/>
                        <a:latin typeface="Times New Roman" panose="02020603050405020304" pitchFamily="18" charset="0"/>
                        <a:ea typeface="SimSun" panose="02010600030101010101" pitchFamily="2" charset="-122"/>
                      </a:endParaRPr>
                    </a:p>
                  </a:txBody>
                  <a:tcPr anchor="ctr"/>
                </a:tc>
                <a:tc>
                  <a:txBody>
                    <a:bodyPr/>
                    <a:lstStyle/>
                    <a:p>
                      <a:pPr marL="0" marR="0" algn="ctr">
                        <a:lnSpc>
                          <a:spcPct val="107000"/>
                        </a:lnSpc>
                        <a:spcBef>
                          <a:spcPts val="0"/>
                        </a:spcBef>
                        <a:spcAft>
                          <a:spcPts val="600"/>
                        </a:spcAft>
                      </a:pPr>
                      <a:r>
                        <a:rPr lang="en-US" sz="1400" dirty="0" smtClean="0">
                          <a:effectLst/>
                          <a:latin typeface="Times New Roman" panose="02020603050405020304" pitchFamily="18" charset="0"/>
                          <a:ea typeface="SimSun" panose="02010600030101010101" pitchFamily="2" charset="-122"/>
                        </a:rPr>
                        <a:t>0.13126</a:t>
                      </a:r>
                      <a:endParaRPr lang="en-US" sz="1400" dirty="0">
                        <a:effectLst/>
                        <a:latin typeface="Times New Roman" panose="02020603050405020304" pitchFamily="18" charset="0"/>
                        <a:ea typeface="SimSun" panose="02010600030101010101" pitchFamily="2" charset="-122"/>
                      </a:endParaRPr>
                    </a:p>
                  </a:txBody>
                  <a:tcPr anchor="ctr"/>
                </a:tc>
                <a:extLst>
                  <a:ext uri="{0D108BD9-81ED-4DB2-BD59-A6C34878D82A}">
                    <a16:rowId xmlns:a16="http://schemas.microsoft.com/office/drawing/2014/main" xmlns="" val="10009"/>
                  </a:ext>
                </a:extLst>
              </a:tr>
              <a:tr h="347424">
                <a:tc>
                  <a:txBody>
                    <a:bodyPr/>
                    <a:lstStyle/>
                    <a:p>
                      <a:pPr marL="0" marR="0" algn="ctr">
                        <a:spcBef>
                          <a:spcPts val="0"/>
                        </a:spcBef>
                        <a:spcAft>
                          <a:spcPts val="600"/>
                        </a:spcAft>
                      </a:pPr>
                      <a:r>
                        <a:rPr lang="en-US" sz="1400" i="1" kern="1200" dirty="0" err="1">
                          <a:solidFill>
                            <a:schemeClr val="tx1"/>
                          </a:solidFill>
                          <a:effectLst/>
                        </a:rPr>
                        <a:t>UniqueAddressOut</a:t>
                      </a:r>
                      <a:endParaRPr lang="en-US" sz="1400" i="1" dirty="0">
                        <a:solidFill>
                          <a:schemeClr val="tx1"/>
                        </a:solidFill>
                        <a:effectLst/>
                        <a:latin typeface="Times New Roman" panose="02020603050405020304" pitchFamily="18" charset="0"/>
                        <a:ea typeface="SimSun" panose="02010600030101010101" pitchFamily="2" charset="-122"/>
                      </a:endParaRPr>
                    </a:p>
                  </a:txBody>
                  <a:tcPr anchor="ctr">
                    <a:noFill/>
                  </a:tcPr>
                </a:tc>
                <a:tc>
                  <a:txBody>
                    <a:bodyPr/>
                    <a:lstStyle/>
                    <a:p>
                      <a:pPr marL="0" marR="0" algn="ctr">
                        <a:lnSpc>
                          <a:spcPct val="107000"/>
                        </a:lnSpc>
                        <a:spcBef>
                          <a:spcPts val="0"/>
                        </a:spcBef>
                        <a:spcAft>
                          <a:spcPts val="600"/>
                        </a:spcAft>
                      </a:pPr>
                      <a:r>
                        <a:rPr lang="en-US" sz="1400" dirty="0" smtClean="0">
                          <a:effectLst/>
                          <a:latin typeface="Times New Roman" panose="02020603050405020304" pitchFamily="18" charset="0"/>
                          <a:ea typeface="Times New Roman" panose="02020603050405020304" pitchFamily="18" charset="0"/>
                        </a:rPr>
                        <a:t>0.0164</a:t>
                      </a:r>
                      <a:endParaRPr lang="en-US" sz="1400" dirty="0">
                        <a:effectLst/>
                        <a:latin typeface="Times New Roman" panose="02020603050405020304" pitchFamily="18" charset="0"/>
                        <a:ea typeface="SimSun" panose="02010600030101010101" pitchFamily="2" charset="-122"/>
                      </a:endParaRPr>
                    </a:p>
                  </a:txBody>
                  <a:tcPr anchor="ctr">
                    <a:solidFill>
                      <a:schemeClr val="accent3">
                        <a:lumMod val="60000"/>
                        <a:lumOff val="40000"/>
                      </a:schemeClr>
                    </a:solidFill>
                  </a:tcPr>
                </a:tc>
                <a:tc>
                  <a:txBody>
                    <a:bodyPr/>
                    <a:lstStyle/>
                    <a:p>
                      <a:pPr marL="0" marR="0" algn="ctr">
                        <a:lnSpc>
                          <a:spcPct val="107000"/>
                        </a:lnSpc>
                        <a:spcBef>
                          <a:spcPts val="0"/>
                        </a:spcBef>
                        <a:spcAft>
                          <a:spcPts val="600"/>
                        </a:spcAft>
                      </a:pPr>
                      <a:r>
                        <a:rPr lang="en-US" sz="1400" dirty="0" smtClean="0">
                          <a:effectLst/>
                          <a:latin typeface="Times New Roman" panose="02020603050405020304" pitchFamily="18" charset="0"/>
                          <a:ea typeface="Times New Roman" panose="02020603050405020304" pitchFamily="18" charset="0"/>
                        </a:rPr>
                        <a:t>0.00005 **</a:t>
                      </a:r>
                      <a:endParaRPr lang="en-US" sz="1400" dirty="0">
                        <a:effectLst/>
                        <a:latin typeface="Times New Roman" panose="02020603050405020304" pitchFamily="18" charset="0"/>
                        <a:ea typeface="SimSun" panose="02010600030101010101" pitchFamily="2" charset="-122"/>
                      </a:endParaRPr>
                    </a:p>
                  </a:txBody>
                  <a:tcPr anchor="ctr">
                    <a:solidFill>
                      <a:schemeClr val="accent3">
                        <a:lumMod val="60000"/>
                        <a:lumOff val="40000"/>
                      </a:schemeClr>
                    </a:solidFill>
                  </a:tcPr>
                </a:tc>
                <a:tc>
                  <a:txBody>
                    <a:bodyPr/>
                    <a:lstStyle/>
                    <a:p>
                      <a:pPr marL="0" marR="0" algn="ctr">
                        <a:lnSpc>
                          <a:spcPct val="107000"/>
                        </a:lnSpc>
                        <a:spcBef>
                          <a:spcPts val="0"/>
                        </a:spcBef>
                        <a:spcAft>
                          <a:spcPts val="600"/>
                        </a:spcAft>
                      </a:pPr>
                      <a:r>
                        <a:rPr lang="en-US" sz="1400" dirty="0" smtClean="0">
                          <a:effectLst/>
                          <a:latin typeface="Times New Roman" panose="02020603050405020304" pitchFamily="18" charset="0"/>
                          <a:ea typeface="SimSun" panose="02010600030101010101" pitchFamily="2" charset="-122"/>
                        </a:rPr>
                        <a:t>0.02985</a:t>
                      </a:r>
                      <a:endParaRPr lang="en-US" sz="1400" dirty="0">
                        <a:effectLst/>
                        <a:latin typeface="Times New Roman" panose="02020603050405020304" pitchFamily="18" charset="0"/>
                        <a:ea typeface="SimSun" panose="02010600030101010101" pitchFamily="2" charset="-122"/>
                      </a:endParaRPr>
                    </a:p>
                  </a:txBody>
                  <a:tcPr anchor="ctr">
                    <a:solidFill>
                      <a:schemeClr val="accent3">
                        <a:lumMod val="60000"/>
                        <a:lumOff val="40000"/>
                      </a:schemeClr>
                    </a:solidFill>
                  </a:tcPr>
                </a:tc>
                <a:tc>
                  <a:txBody>
                    <a:bodyPr/>
                    <a:lstStyle/>
                    <a:p>
                      <a:pPr marL="0" marR="0" algn="ctr">
                        <a:lnSpc>
                          <a:spcPct val="107000"/>
                        </a:lnSpc>
                        <a:spcBef>
                          <a:spcPts val="0"/>
                        </a:spcBef>
                        <a:spcAft>
                          <a:spcPts val="600"/>
                        </a:spcAft>
                      </a:pPr>
                      <a:r>
                        <a:rPr lang="en-US" sz="1400" dirty="0" smtClean="0">
                          <a:effectLst/>
                          <a:latin typeface="Times New Roman" panose="02020603050405020304" pitchFamily="18" charset="0"/>
                          <a:ea typeface="SimSun" panose="02010600030101010101" pitchFamily="2" charset="-122"/>
                        </a:rPr>
                        <a:t>0.00342 **</a:t>
                      </a:r>
                      <a:endParaRPr lang="en-US" sz="1400" dirty="0">
                        <a:effectLst/>
                        <a:latin typeface="Times New Roman" panose="02020603050405020304" pitchFamily="18" charset="0"/>
                        <a:ea typeface="SimSun" panose="02010600030101010101" pitchFamily="2" charset="-122"/>
                      </a:endParaRPr>
                    </a:p>
                  </a:txBody>
                  <a:tcPr anchor="ctr">
                    <a:solidFill>
                      <a:schemeClr val="accent3">
                        <a:lumMod val="60000"/>
                        <a:lumOff val="40000"/>
                      </a:schemeClr>
                    </a:solidFill>
                  </a:tcPr>
                </a:tc>
                <a:extLst>
                  <a:ext uri="{0D108BD9-81ED-4DB2-BD59-A6C34878D82A}">
                    <a16:rowId xmlns:a16="http://schemas.microsoft.com/office/drawing/2014/main" xmlns="" val="10010"/>
                  </a:ext>
                </a:extLst>
              </a:tr>
              <a:tr h="347424">
                <a:tc>
                  <a:txBody>
                    <a:bodyPr/>
                    <a:lstStyle/>
                    <a:p>
                      <a:pPr marL="0" marR="0" algn="ctr">
                        <a:spcBef>
                          <a:spcPts val="0"/>
                        </a:spcBef>
                        <a:spcAft>
                          <a:spcPts val="600"/>
                        </a:spcAft>
                      </a:pPr>
                      <a:r>
                        <a:rPr lang="en-US" sz="1400" i="1" kern="1200" dirty="0" err="1">
                          <a:solidFill>
                            <a:schemeClr val="tx1"/>
                          </a:solidFill>
                          <a:effectLst/>
                        </a:rPr>
                        <a:t>UniqueAddressIn</a:t>
                      </a:r>
                      <a:endParaRPr lang="en-US" sz="1400" i="1" dirty="0">
                        <a:solidFill>
                          <a:schemeClr val="tx1"/>
                        </a:solidFill>
                        <a:effectLst/>
                        <a:latin typeface="Times New Roman" panose="02020603050405020304" pitchFamily="18" charset="0"/>
                        <a:ea typeface="SimSun" panose="02010600030101010101" pitchFamily="2" charset="-122"/>
                      </a:endParaRPr>
                    </a:p>
                  </a:txBody>
                  <a:tcPr anchor="ctr">
                    <a:noFill/>
                  </a:tcPr>
                </a:tc>
                <a:tc>
                  <a:txBody>
                    <a:bodyPr/>
                    <a:lstStyle/>
                    <a:p>
                      <a:pPr marL="0" marR="0" algn="ctr">
                        <a:lnSpc>
                          <a:spcPct val="107000"/>
                        </a:lnSpc>
                        <a:spcBef>
                          <a:spcPts val="0"/>
                        </a:spcBef>
                        <a:spcAft>
                          <a:spcPts val="600"/>
                        </a:spcAft>
                      </a:pPr>
                      <a:r>
                        <a:rPr lang="en-US" sz="1400" dirty="0" smtClean="0">
                          <a:effectLst/>
                          <a:latin typeface="Times New Roman" panose="02020603050405020304" pitchFamily="18" charset="0"/>
                          <a:ea typeface="Times New Roman" panose="02020603050405020304" pitchFamily="18" charset="0"/>
                        </a:rPr>
                        <a:t>0.0005</a:t>
                      </a:r>
                      <a:endParaRPr lang="en-US" sz="1400" dirty="0">
                        <a:effectLst/>
                        <a:latin typeface="Times New Roman" panose="02020603050405020304" pitchFamily="18" charset="0"/>
                        <a:ea typeface="SimSun" panose="02010600030101010101" pitchFamily="2" charset="-122"/>
                      </a:endParaRPr>
                    </a:p>
                  </a:txBody>
                  <a:tcPr anchor="ctr">
                    <a:solidFill>
                      <a:schemeClr val="accent3">
                        <a:lumMod val="60000"/>
                        <a:lumOff val="40000"/>
                      </a:schemeClr>
                    </a:solidFill>
                  </a:tcPr>
                </a:tc>
                <a:tc>
                  <a:txBody>
                    <a:bodyPr/>
                    <a:lstStyle/>
                    <a:p>
                      <a:pPr marL="0" marR="0" algn="ctr">
                        <a:lnSpc>
                          <a:spcPct val="107000"/>
                        </a:lnSpc>
                        <a:spcBef>
                          <a:spcPts val="0"/>
                        </a:spcBef>
                        <a:spcAft>
                          <a:spcPts val="600"/>
                        </a:spcAft>
                      </a:pPr>
                      <a:r>
                        <a:rPr lang="en-US" sz="1400" dirty="0">
                          <a:effectLst/>
                          <a:latin typeface="Times New Roman" panose="02020603050405020304" pitchFamily="18" charset="0"/>
                          <a:ea typeface="Times New Roman" panose="02020603050405020304" pitchFamily="18" charset="0"/>
                        </a:rPr>
                        <a:t>0.0222 *</a:t>
                      </a:r>
                      <a:endParaRPr lang="en-US" sz="1400" dirty="0">
                        <a:effectLst/>
                        <a:latin typeface="Times New Roman" panose="02020603050405020304" pitchFamily="18" charset="0"/>
                        <a:ea typeface="SimSun" panose="02010600030101010101" pitchFamily="2" charset="-122"/>
                      </a:endParaRPr>
                    </a:p>
                  </a:txBody>
                  <a:tcPr anchor="ctr">
                    <a:solidFill>
                      <a:schemeClr val="accent3">
                        <a:lumMod val="60000"/>
                        <a:lumOff val="40000"/>
                      </a:schemeClr>
                    </a:solidFill>
                  </a:tcPr>
                </a:tc>
                <a:tc>
                  <a:txBody>
                    <a:bodyPr/>
                    <a:lstStyle/>
                    <a:p>
                      <a:pPr marL="0" marR="0" algn="ctr">
                        <a:lnSpc>
                          <a:spcPct val="107000"/>
                        </a:lnSpc>
                        <a:spcBef>
                          <a:spcPts val="0"/>
                        </a:spcBef>
                        <a:spcAft>
                          <a:spcPts val="600"/>
                        </a:spcAft>
                      </a:pPr>
                      <a:r>
                        <a:rPr lang="en-US" sz="1400" dirty="0" smtClean="0">
                          <a:effectLst/>
                          <a:latin typeface="Times New Roman" panose="02020603050405020304" pitchFamily="18" charset="0"/>
                          <a:ea typeface="SimSun" panose="02010600030101010101" pitchFamily="2" charset="-122"/>
                        </a:rPr>
                        <a:t>0.01092</a:t>
                      </a:r>
                      <a:endParaRPr lang="en-US" sz="1400" dirty="0">
                        <a:effectLst/>
                        <a:latin typeface="Times New Roman" panose="02020603050405020304" pitchFamily="18" charset="0"/>
                        <a:ea typeface="SimSun" panose="02010600030101010101" pitchFamily="2" charset="-122"/>
                      </a:endParaRPr>
                    </a:p>
                  </a:txBody>
                  <a:tcPr anchor="ctr">
                    <a:solidFill>
                      <a:schemeClr val="accent3">
                        <a:lumMod val="60000"/>
                        <a:lumOff val="40000"/>
                      </a:schemeClr>
                    </a:solidFill>
                  </a:tcPr>
                </a:tc>
                <a:tc>
                  <a:txBody>
                    <a:bodyPr/>
                    <a:lstStyle/>
                    <a:p>
                      <a:pPr marL="0" marR="0" algn="ctr">
                        <a:lnSpc>
                          <a:spcPct val="107000"/>
                        </a:lnSpc>
                        <a:spcBef>
                          <a:spcPts val="0"/>
                        </a:spcBef>
                        <a:spcAft>
                          <a:spcPts val="600"/>
                        </a:spcAft>
                      </a:pPr>
                      <a:r>
                        <a:rPr lang="en-US" sz="1400" dirty="0" smtClean="0">
                          <a:effectLst/>
                          <a:latin typeface="Times New Roman" panose="02020603050405020304" pitchFamily="18" charset="0"/>
                          <a:ea typeface="SimSun" panose="02010600030101010101" pitchFamily="2" charset="-122"/>
                        </a:rPr>
                        <a:t>0.4718</a:t>
                      </a:r>
                      <a:r>
                        <a:rPr lang="en-US" sz="1400" baseline="0" dirty="0" smtClean="0">
                          <a:effectLst/>
                          <a:latin typeface="Times New Roman" panose="02020603050405020304" pitchFamily="18" charset="0"/>
                          <a:ea typeface="SimSun" panose="02010600030101010101" pitchFamily="2" charset="-122"/>
                        </a:rPr>
                        <a:t> *</a:t>
                      </a:r>
                      <a:endParaRPr lang="en-US" sz="1400" dirty="0">
                        <a:effectLst/>
                        <a:latin typeface="Times New Roman" panose="02020603050405020304" pitchFamily="18" charset="0"/>
                        <a:ea typeface="SimSun" panose="02010600030101010101" pitchFamily="2" charset="-122"/>
                      </a:endParaRPr>
                    </a:p>
                  </a:txBody>
                  <a:tcPr anchor="ctr">
                    <a:solidFill>
                      <a:schemeClr val="accent3">
                        <a:lumMod val="60000"/>
                        <a:lumOff val="40000"/>
                      </a:schemeClr>
                    </a:solidFill>
                  </a:tcPr>
                </a:tc>
                <a:extLst>
                  <a:ext uri="{0D108BD9-81ED-4DB2-BD59-A6C34878D82A}">
                    <a16:rowId xmlns:a16="http://schemas.microsoft.com/office/drawing/2014/main" xmlns="" val="10011"/>
                  </a:ext>
                </a:extLst>
              </a:tr>
            </a:tbl>
          </a:graphicData>
        </a:graphic>
      </p:graphicFrame>
      <p:sp>
        <p:nvSpPr>
          <p:cNvPr id="7" name="Rectangle 6"/>
          <p:cNvSpPr/>
          <p:nvPr/>
        </p:nvSpPr>
        <p:spPr>
          <a:xfrm>
            <a:off x="1951893" y="4987082"/>
            <a:ext cx="1673049" cy="66559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263771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normAutofit fontScale="90000"/>
          </a:bodyPr>
          <a:lstStyle/>
          <a:p>
            <a:r>
              <a:rPr lang="en-US" dirty="0"/>
              <a:t>Hacker Participation </a:t>
            </a:r>
            <a:r>
              <a:rPr lang="en-US" dirty="0" smtClean="0"/>
              <a:t>– Case Example</a:t>
            </a:r>
            <a:endParaRPr lang="en-US" dirty="0"/>
          </a:p>
        </p:txBody>
      </p:sp>
      <p:sp>
        <p:nvSpPr>
          <p:cNvPr id="3" name="Content Placeholder 2"/>
          <p:cNvSpPr>
            <a:spLocks noGrp="1"/>
          </p:cNvSpPr>
          <p:nvPr>
            <p:ph idx="1"/>
          </p:nvPr>
        </p:nvSpPr>
        <p:spPr>
          <a:xfrm>
            <a:off x="1676400" y="762000"/>
            <a:ext cx="8839200" cy="4953000"/>
          </a:xfrm>
        </p:spPr>
        <p:txBody>
          <a:bodyPr>
            <a:noAutofit/>
          </a:bodyPr>
          <a:lstStyle/>
          <a:p>
            <a:r>
              <a:rPr lang="en-US" sz="2400" dirty="0"/>
              <a:t>Sampling of Longest Participating Users in our dataset:</a:t>
            </a:r>
          </a:p>
          <a:p>
            <a:pPr marL="0" indent="0">
              <a:buNone/>
            </a:pPr>
            <a:endParaRPr lang="en-US" sz="1800" dirty="0"/>
          </a:p>
          <a:p>
            <a:endParaRPr lang="en-US" sz="2400" dirty="0"/>
          </a:p>
          <a:p>
            <a:endParaRPr lang="en-US" sz="2400" dirty="0"/>
          </a:p>
          <a:p>
            <a:endParaRPr lang="en-US" sz="2400" dirty="0"/>
          </a:p>
          <a:p>
            <a:pPr marL="0" indent="0">
              <a:buNone/>
            </a:pPr>
            <a:endParaRPr lang="en-US" sz="2400" dirty="0"/>
          </a:p>
          <a:p>
            <a:r>
              <a:rPr lang="en-US" sz="2400" dirty="0"/>
              <a:t>Participant #3 from our table, I**y, is one of the most active participants of #</a:t>
            </a:r>
            <a:r>
              <a:rPr lang="en-US" sz="2400" dirty="0" err="1"/>
              <a:t>Anonops</a:t>
            </a:r>
            <a:endParaRPr lang="en-US" sz="2400" dirty="0"/>
          </a:p>
          <a:p>
            <a:r>
              <a:rPr lang="en-US" sz="2400" dirty="0"/>
              <a:t>Involved in cybercriminal campaign for environmental </a:t>
            </a:r>
            <a:r>
              <a:rPr lang="en-US" sz="2400" dirty="0" err="1"/>
              <a:t>hacktivism</a:t>
            </a:r>
            <a:endParaRPr lang="en-US" sz="2400" dirty="0"/>
          </a:p>
          <a:p>
            <a:pPr lvl="1"/>
            <a:r>
              <a:rPr lang="en-US" sz="2000" dirty="0">
                <a:solidFill>
                  <a:srgbClr val="FF0000"/>
                </a:solidFill>
              </a:rPr>
              <a:t>Campaign named #</a:t>
            </a:r>
            <a:r>
              <a:rPr lang="en-US" sz="2000" dirty="0" err="1">
                <a:solidFill>
                  <a:srgbClr val="FF0000"/>
                </a:solidFill>
              </a:rPr>
              <a:t>OperationGreenRights</a:t>
            </a:r>
            <a:endParaRPr lang="en-US" sz="2000" dirty="0">
              <a:solidFill>
                <a:srgbClr val="FF0000"/>
              </a:solidFill>
            </a:endParaRPr>
          </a:p>
          <a:p>
            <a:endParaRPr lang="en-US" sz="1800" dirty="0"/>
          </a:p>
        </p:txBody>
      </p:sp>
      <p:graphicFrame>
        <p:nvGraphicFramePr>
          <p:cNvPr id="8" name="Table 7"/>
          <p:cNvGraphicFramePr>
            <a:graphicFrameLocks noGrp="1"/>
          </p:cNvGraphicFramePr>
          <p:nvPr>
            <p:extLst>
              <p:ext uri="{D42A27DB-BD31-4B8C-83A1-F6EECF244321}">
                <p14:modId xmlns:p14="http://schemas.microsoft.com/office/powerpoint/2010/main" val="2841128196"/>
              </p:ext>
            </p:extLst>
          </p:nvPr>
        </p:nvGraphicFramePr>
        <p:xfrm>
          <a:off x="1894112" y="1295400"/>
          <a:ext cx="8610602" cy="2011680"/>
        </p:xfrm>
        <a:graphic>
          <a:graphicData uri="http://schemas.openxmlformats.org/drawingml/2006/table">
            <a:tbl>
              <a:tblPr firstRow="1" bandRow="1">
                <a:tableStyleId>{5940675A-B579-460E-94D1-54222C63F5DA}</a:tableStyleId>
              </a:tblPr>
              <a:tblGrid>
                <a:gridCol w="626450">
                  <a:extLst>
                    <a:ext uri="{9D8B030D-6E8A-4147-A177-3AD203B41FA5}">
                      <a16:colId xmlns:a16="http://schemas.microsoft.com/office/drawing/2014/main" xmlns="" val="20000"/>
                    </a:ext>
                  </a:extLst>
                </a:gridCol>
                <a:gridCol w="1354750">
                  <a:extLst>
                    <a:ext uri="{9D8B030D-6E8A-4147-A177-3AD203B41FA5}">
                      <a16:colId xmlns:a16="http://schemas.microsoft.com/office/drawing/2014/main" xmlns="" val="20001"/>
                    </a:ext>
                  </a:extLst>
                </a:gridCol>
                <a:gridCol w="2483675">
                  <a:extLst>
                    <a:ext uri="{9D8B030D-6E8A-4147-A177-3AD203B41FA5}">
                      <a16:colId xmlns:a16="http://schemas.microsoft.com/office/drawing/2014/main" xmlns="" val="20002"/>
                    </a:ext>
                  </a:extLst>
                </a:gridCol>
                <a:gridCol w="2028759">
                  <a:extLst>
                    <a:ext uri="{9D8B030D-6E8A-4147-A177-3AD203B41FA5}">
                      <a16:colId xmlns:a16="http://schemas.microsoft.com/office/drawing/2014/main" xmlns="" val="20003"/>
                    </a:ext>
                  </a:extLst>
                </a:gridCol>
                <a:gridCol w="2116968">
                  <a:extLst>
                    <a:ext uri="{9D8B030D-6E8A-4147-A177-3AD203B41FA5}">
                      <a16:colId xmlns:a16="http://schemas.microsoft.com/office/drawing/2014/main" xmlns="" val="20004"/>
                    </a:ext>
                  </a:extLst>
                </a:gridCol>
              </a:tblGrid>
              <a:tr h="228600">
                <a:tc>
                  <a:txBody>
                    <a:bodyPr/>
                    <a:lstStyle/>
                    <a:p>
                      <a:pPr algn="ctr"/>
                      <a:endParaRPr lang="en-US" sz="1600" dirty="0"/>
                    </a:p>
                  </a:txBody>
                  <a:tcPr anchor="ctr"/>
                </a:tc>
                <a:tc>
                  <a:txBody>
                    <a:bodyPr/>
                    <a:lstStyle/>
                    <a:p>
                      <a:pPr algn="ctr"/>
                      <a:r>
                        <a:rPr lang="en-US" sz="1600" dirty="0" smtClean="0"/>
                        <a:t>Username</a:t>
                      </a:r>
                      <a:endParaRPr lang="en-US" sz="1600" dirty="0"/>
                    </a:p>
                  </a:txBody>
                  <a:tcPr anchor="ctr"/>
                </a:tc>
                <a:tc>
                  <a:txBody>
                    <a:bodyPr/>
                    <a:lstStyle/>
                    <a:p>
                      <a:pPr algn="ctr"/>
                      <a:r>
                        <a:rPr lang="en-US" sz="1600" dirty="0" smtClean="0"/>
                        <a:t>Time Spells Participated</a:t>
                      </a:r>
                      <a:endParaRPr lang="en-US" sz="1600" dirty="0"/>
                    </a:p>
                  </a:txBody>
                  <a:tcPr anchor="ctr"/>
                </a:tc>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1600" i="1" kern="1200" dirty="0" err="1" smtClean="0">
                          <a:effectLst/>
                        </a:rPr>
                        <a:t>UniqueAddressIn</a:t>
                      </a:r>
                      <a:endParaRPr lang="en-US" sz="1600" i="1" dirty="0" smtClean="0">
                        <a:effectLst/>
                        <a:latin typeface="Times New Roman" panose="02020603050405020304" pitchFamily="18" charset="0"/>
                        <a:ea typeface="SimSun" panose="02010600030101010101" pitchFamily="2" charset="-122"/>
                      </a:endParaRPr>
                    </a:p>
                  </a:txBody>
                  <a:tcPr anchor="ctr"/>
                </a:tc>
                <a:tc>
                  <a:txBody>
                    <a:bodyPr/>
                    <a:lstStyle/>
                    <a:p>
                      <a:pPr algn="ctr"/>
                      <a:r>
                        <a:rPr lang="en-US" sz="1600" i="1" kern="1200" dirty="0" err="1" smtClean="0">
                          <a:effectLst/>
                        </a:rPr>
                        <a:t>UniqueAddressOut</a:t>
                      </a:r>
                      <a:endParaRPr lang="en-US" sz="1600" i="1" dirty="0"/>
                    </a:p>
                  </a:txBody>
                  <a:tcPr anchor="ctr"/>
                </a:tc>
                <a:extLst>
                  <a:ext uri="{0D108BD9-81ED-4DB2-BD59-A6C34878D82A}">
                    <a16:rowId xmlns:a16="http://schemas.microsoft.com/office/drawing/2014/main" xmlns="" val="10000"/>
                  </a:ext>
                </a:extLst>
              </a:tr>
              <a:tr h="0">
                <a:tc>
                  <a:txBody>
                    <a:bodyPr/>
                    <a:lstStyle/>
                    <a:p>
                      <a:pPr algn="ctr"/>
                      <a:r>
                        <a:rPr lang="en-US" sz="1600" dirty="0" smtClean="0"/>
                        <a:t>1</a:t>
                      </a:r>
                      <a:endParaRPr lang="en-US" sz="1600" b="1" dirty="0">
                        <a:latin typeface="+mj-lt"/>
                      </a:endParaRPr>
                    </a:p>
                  </a:txBody>
                  <a:tcPr/>
                </a:tc>
                <a:tc>
                  <a:txBody>
                    <a:bodyPr/>
                    <a:lstStyle/>
                    <a:p>
                      <a:pPr algn="ctr"/>
                      <a:r>
                        <a:rPr lang="en-US" sz="1600" dirty="0" smtClean="0"/>
                        <a:t>P**e</a:t>
                      </a:r>
                      <a:endParaRPr lang="en-US" sz="1600" dirty="0">
                        <a:latin typeface="+mj-lt"/>
                      </a:endParaRPr>
                    </a:p>
                  </a:txBody>
                  <a:tcPr/>
                </a:tc>
                <a:tc>
                  <a:txBody>
                    <a:bodyPr/>
                    <a:lstStyle/>
                    <a:p>
                      <a:pPr algn="ctr"/>
                      <a:r>
                        <a:rPr lang="en-US" sz="1600" dirty="0" smtClean="0"/>
                        <a:t>25</a:t>
                      </a:r>
                      <a:endParaRPr lang="en-US"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effectLst/>
                        </a:rPr>
                        <a:t>233</a:t>
                      </a:r>
                      <a:endParaRPr lang="en-US" sz="1600" dirty="0" smtClean="0">
                        <a:effectLst/>
                        <a:latin typeface="+mj-lt"/>
                        <a:ea typeface="SimSun" panose="02010600030101010101" pitchFamily="2"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effectLst/>
                        </a:rPr>
                        <a:t>155</a:t>
                      </a:r>
                      <a:endParaRPr lang="en-US" sz="1600" dirty="0" smtClean="0">
                        <a:effectLst/>
                        <a:latin typeface="+mj-lt"/>
                        <a:ea typeface="SimSun" panose="02010600030101010101" pitchFamily="2" charset="-122"/>
                      </a:endParaRPr>
                    </a:p>
                  </a:txBody>
                  <a:tcPr/>
                </a:tc>
                <a:extLst>
                  <a:ext uri="{0D108BD9-81ED-4DB2-BD59-A6C34878D82A}">
                    <a16:rowId xmlns:a16="http://schemas.microsoft.com/office/drawing/2014/main" xmlns="" val="10001"/>
                  </a:ext>
                </a:extLst>
              </a:tr>
              <a:tr h="215900">
                <a:tc>
                  <a:txBody>
                    <a:bodyPr/>
                    <a:lstStyle/>
                    <a:p>
                      <a:pPr algn="ctr"/>
                      <a:r>
                        <a:rPr lang="en-US" sz="1600" b="0" dirty="0" smtClean="0">
                          <a:latin typeface="+mn-lt"/>
                        </a:rPr>
                        <a:t>2</a:t>
                      </a:r>
                      <a:endParaRPr lang="en-US" sz="1600" b="1"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M**t</a:t>
                      </a:r>
                      <a:endParaRPr lang="en-US" sz="1600" kern="1200" dirty="0" smtClean="0">
                        <a:solidFill>
                          <a:schemeClr val="tx1"/>
                        </a:solidFill>
                        <a:latin typeface="+mn-lt"/>
                        <a:ea typeface="+mn-ea"/>
                        <a:cs typeface="+mn-cs"/>
                      </a:endParaRPr>
                    </a:p>
                  </a:txBody>
                  <a:tcPr/>
                </a:tc>
                <a:tc>
                  <a:txBody>
                    <a:bodyPr/>
                    <a:lstStyle/>
                    <a:p>
                      <a:pPr algn="ctr"/>
                      <a:r>
                        <a:rPr lang="en-US" sz="1600" dirty="0" smtClean="0"/>
                        <a:t>25</a:t>
                      </a:r>
                      <a:endParaRPr lang="en-US"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effectLst/>
                        </a:rPr>
                        <a:t>527</a:t>
                      </a:r>
                      <a:endParaRPr lang="en-US" sz="1600" dirty="0" smtClean="0">
                        <a:effectLst/>
                        <a:latin typeface="+mj-lt"/>
                        <a:ea typeface="SimSun" panose="02010600030101010101" pitchFamily="2"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effectLst/>
                        </a:rPr>
                        <a:t>139</a:t>
                      </a:r>
                      <a:endParaRPr lang="en-US" sz="1600" dirty="0" smtClean="0">
                        <a:effectLst/>
                        <a:latin typeface="+mj-lt"/>
                        <a:ea typeface="SimSun" panose="02010600030101010101" pitchFamily="2" charset="-122"/>
                      </a:endParaRPr>
                    </a:p>
                  </a:txBody>
                  <a:tcPr/>
                </a:tc>
                <a:extLst>
                  <a:ext uri="{0D108BD9-81ED-4DB2-BD59-A6C34878D82A}">
                    <a16:rowId xmlns:a16="http://schemas.microsoft.com/office/drawing/2014/main" xmlns="" val="10002"/>
                  </a:ext>
                </a:extLst>
              </a:tr>
              <a:tr h="215900">
                <a:tc>
                  <a:txBody>
                    <a:bodyPr/>
                    <a:lstStyle/>
                    <a:p>
                      <a:pPr algn="ctr"/>
                      <a:r>
                        <a:rPr lang="en-US" sz="1600" b="1" dirty="0" smtClean="0">
                          <a:solidFill>
                            <a:srgbClr val="FF0000"/>
                          </a:solidFill>
                        </a:rPr>
                        <a:t>3</a:t>
                      </a:r>
                      <a:endParaRPr lang="en-US" sz="1600" b="1" dirty="0">
                        <a:solidFill>
                          <a:srgbClr val="FF0000"/>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FF0000"/>
                          </a:solidFill>
                        </a:rPr>
                        <a:t>I**y</a:t>
                      </a:r>
                      <a:endParaRPr lang="en-US" sz="1600" b="1" kern="1200" dirty="0" smtClean="0">
                        <a:solidFill>
                          <a:srgbClr val="FF0000"/>
                        </a:solidFill>
                        <a:latin typeface="+mn-lt"/>
                        <a:ea typeface="+mn-ea"/>
                        <a:cs typeface="+mn-cs"/>
                      </a:endParaRPr>
                    </a:p>
                  </a:txBody>
                  <a:tcPr/>
                </a:tc>
                <a:tc>
                  <a:txBody>
                    <a:bodyPr/>
                    <a:lstStyle/>
                    <a:p>
                      <a:pPr algn="ctr"/>
                      <a:r>
                        <a:rPr lang="en-US" sz="1600" b="1" dirty="0" smtClean="0">
                          <a:solidFill>
                            <a:srgbClr val="FF0000"/>
                          </a:solidFill>
                        </a:rPr>
                        <a:t>25</a:t>
                      </a:r>
                      <a:endParaRPr lang="en-US" sz="1600" b="1" dirty="0">
                        <a:solidFill>
                          <a:srgbClr val="FF0000"/>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FF0000"/>
                          </a:solidFill>
                          <a:effectLst/>
                        </a:rPr>
                        <a:t>380</a:t>
                      </a:r>
                      <a:endParaRPr lang="en-US" sz="1600" b="1" dirty="0" smtClean="0">
                        <a:solidFill>
                          <a:srgbClr val="FF0000"/>
                        </a:solidFill>
                        <a:effectLst/>
                        <a:latin typeface="+mj-lt"/>
                        <a:ea typeface="SimSun" panose="02010600030101010101" pitchFamily="2"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FF0000"/>
                          </a:solidFill>
                          <a:effectLst/>
                        </a:rPr>
                        <a:t>336</a:t>
                      </a:r>
                      <a:endParaRPr lang="en-US" sz="1600" b="1" dirty="0" smtClean="0">
                        <a:solidFill>
                          <a:srgbClr val="FF0000"/>
                        </a:solidFill>
                        <a:effectLst/>
                        <a:latin typeface="+mj-lt"/>
                        <a:ea typeface="SimSun" panose="02010600030101010101" pitchFamily="2" charset="-122"/>
                      </a:endParaRPr>
                    </a:p>
                  </a:txBody>
                  <a:tcPr/>
                </a:tc>
                <a:extLst>
                  <a:ext uri="{0D108BD9-81ED-4DB2-BD59-A6C34878D82A}">
                    <a16:rowId xmlns:a16="http://schemas.microsoft.com/office/drawing/2014/main" xmlns="" val="10003"/>
                  </a:ext>
                </a:extLst>
              </a:tr>
              <a:tr h="215900">
                <a:tc>
                  <a:txBody>
                    <a:bodyPr/>
                    <a:lstStyle/>
                    <a:p>
                      <a:pPr algn="ctr"/>
                      <a:r>
                        <a:rPr lang="en-US" sz="1600" dirty="0" smtClean="0"/>
                        <a:t>4</a:t>
                      </a:r>
                      <a:endParaRPr lang="en-US" sz="1600" b="1" dirty="0">
                        <a:latin typeface="+mj-lt"/>
                      </a:endParaRPr>
                    </a:p>
                  </a:txBody>
                  <a:tcPr/>
                </a:tc>
                <a:tc>
                  <a:txBody>
                    <a:bodyPr/>
                    <a:lstStyle/>
                    <a:p>
                      <a:pPr algn="ctr"/>
                      <a:r>
                        <a:rPr lang="en-US" sz="1600" dirty="0" smtClean="0"/>
                        <a:t>T**t</a:t>
                      </a:r>
                      <a:endParaRPr lang="en-US" sz="1600" dirty="0">
                        <a:latin typeface="+mj-lt"/>
                      </a:endParaRPr>
                    </a:p>
                  </a:txBody>
                  <a:tcPr/>
                </a:tc>
                <a:tc>
                  <a:txBody>
                    <a:bodyPr/>
                    <a:lstStyle/>
                    <a:p>
                      <a:pPr algn="ctr"/>
                      <a:r>
                        <a:rPr lang="en-US" sz="1600" dirty="0" smtClean="0"/>
                        <a:t>25</a:t>
                      </a:r>
                      <a:endParaRPr lang="en-US"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671</a:t>
                      </a:r>
                      <a:endParaRPr lang="en-US" sz="1600" dirty="0" smtClean="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250</a:t>
                      </a:r>
                      <a:endParaRPr lang="en-US" sz="1600" dirty="0" smtClean="0">
                        <a:latin typeface="+mj-lt"/>
                      </a:endParaRPr>
                    </a:p>
                  </a:txBody>
                  <a:tcPr/>
                </a:tc>
                <a:extLst>
                  <a:ext uri="{0D108BD9-81ED-4DB2-BD59-A6C34878D82A}">
                    <a16:rowId xmlns:a16="http://schemas.microsoft.com/office/drawing/2014/main" xmlns="" val="10004"/>
                  </a:ext>
                </a:extLst>
              </a:tr>
              <a:tr h="215900">
                <a:tc>
                  <a:txBody>
                    <a:bodyPr/>
                    <a:lstStyle/>
                    <a:p>
                      <a:pPr algn="ctr"/>
                      <a:r>
                        <a:rPr lang="en-US" sz="1600" dirty="0" smtClean="0"/>
                        <a:t>5</a:t>
                      </a:r>
                      <a:endParaRPr lang="en-US" sz="1600" b="1" dirty="0">
                        <a:latin typeface="+mj-lt"/>
                      </a:endParaRPr>
                    </a:p>
                  </a:txBody>
                  <a:tcPr/>
                </a:tc>
                <a:tc>
                  <a:txBody>
                    <a:bodyPr/>
                    <a:lstStyle/>
                    <a:p>
                      <a:pPr algn="ctr"/>
                      <a:r>
                        <a:rPr lang="en-US" sz="1600" dirty="0" smtClean="0">
                          <a:latin typeface="+mn-lt"/>
                        </a:rPr>
                        <a:t>B**h</a:t>
                      </a:r>
                      <a:endParaRPr lang="en-US" sz="1600" dirty="0">
                        <a:latin typeface="+mj-lt"/>
                      </a:endParaRPr>
                    </a:p>
                  </a:txBody>
                  <a:tcPr/>
                </a:tc>
                <a:tc>
                  <a:txBody>
                    <a:bodyPr/>
                    <a:lstStyle/>
                    <a:p>
                      <a:pPr algn="ctr"/>
                      <a:r>
                        <a:rPr lang="en-US" sz="1600" dirty="0" smtClean="0"/>
                        <a:t>25</a:t>
                      </a:r>
                      <a:endParaRPr lang="en-US"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effectLst/>
                        </a:rPr>
                        <a:t>719</a:t>
                      </a:r>
                      <a:endParaRPr lang="en-US" sz="1600" dirty="0" smtClean="0">
                        <a:effectLst/>
                        <a:latin typeface="+mj-lt"/>
                        <a:ea typeface="SimSun" panose="02010600030101010101" pitchFamily="2"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effectLst/>
                        </a:rPr>
                        <a:t>287</a:t>
                      </a:r>
                      <a:endParaRPr lang="en-US" sz="1600" dirty="0" smtClean="0">
                        <a:effectLst/>
                        <a:latin typeface="+mj-lt"/>
                        <a:ea typeface="SimSun" panose="02010600030101010101" pitchFamily="2" charset="-122"/>
                      </a:endParaRPr>
                    </a:p>
                  </a:txBody>
                  <a:tcPr/>
                </a:tc>
                <a:extLst>
                  <a:ext uri="{0D108BD9-81ED-4DB2-BD59-A6C34878D82A}">
                    <a16:rowId xmlns:a16="http://schemas.microsoft.com/office/drawing/2014/main" xmlns="" val="10005"/>
                  </a:ext>
                </a:extLst>
              </a:tr>
            </a:tbl>
          </a:graphicData>
        </a:graphic>
      </p:graphicFrame>
      <p:pic>
        <p:nvPicPr>
          <p:cNvPr id="15" name="Picture 14"/>
          <p:cNvPicPr>
            <a:picLocks noChangeAspect="1"/>
          </p:cNvPicPr>
          <p:nvPr/>
        </p:nvPicPr>
        <p:blipFill>
          <a:blip r:embed="rId3"/>
          <a:stretch>
            <a:fillRect/>
          </a:stretch>
        </p:blipFill>
        <p:spPr>
          <a:xfrm>
            <a:off x="1690914" y="5149850"/>
            <a:ext cx="8880410" cy="565150"/>
          </a:xfrm>
          <a:prstGeom prst="rect">
            <a:avLst/>
          </a:prstGeom>
          <a:ln w="12700">
            <a:solidFill>
              <a:schemeClr val="tx1"/>
            </a:solidFill>
          </a:ln>
        </p:spPr>
      </p:pic>
      <p:sp>
        <p:nvSpPr>
          <p:cNvPr id="5" name="Slide Number Placeholder 4"/>
          <p:cNvSpPr>
            <a:spLocks noGrp="1"/>
          </p:cNvSpPr>
          <p:nvPr>
            <p:ph type="sldNum" sz="quarter" idx="12"/>
          </p:nvPr>
        </p:nvSpPr>
        <p:spPr/>
        <p:txBody>
          <a:bodyPr/>
          <a:lstStyle/>
          <a:p>
            <a:fld id="{09074573-F1F4-433A-A7A7-ED9F757D2CBA}" type="slidenum">
              <a:rPr lang="en-US" smtClean="0"/>
              <a:t>36</a:t>
            </a:fld>
            <a:endParaRPr lang="en-US" dirty="0"/>
          </a:p>
        </p:txBody>
      </p:sp>
    </p:spTree>
    <p:extLst>
      <p:ext uri="{BB962C8B-B14F-4D97-AF65-F5344CB8AC3E}">
        <p14:creationId xmlns:p14="http://schemas.microsoft.com/office/powerpoint/2010/main" val="393684771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3235" y="-381000"/>
            <a:ext cx="8229600" cy="1143000"/>
          </a:xfrm>
        </p:spPr>
        <p:txBody>
          <a:bodyPr>
            <a:normAutofit fontScale="90000"/>
          </a:bodyPr>
          <a:lstStyle/>
          <a:p>
            <a:r>
              <a:rPr lang="en-US" dirty="0"/>
              <a:t>Hacker Participation </a:t>
            </a:r>
            <a:r>
              <a:rPr lang="en-US" dirty="0" smtClean="0"/>
              <a:t>– Case Example</a:t>
            </a:r>
            <a:endParaRPr lang="en-US" dirty="0"/>
          </a:p>
        </p:txBody>
      </p:sp>
      <p:sp>
        <p:nvSpPr>
          <p:cNvPr id="5" name="Slide Number Placeholder 4"/>
          <p:cNvSpPr>
            <a:spLocks noGrp="1"/>
          </p:cNvSpPr>
          <p:nvPr>
            <p:ph type="sldNum" sz="quarter" idx="12"/>
          </p:nvPr>
        </p:nvSpPr>
        <p:spPr/>
        <p:txBody>
          <a:bodyPr/>
          <a:lstStyle/>
          <a:p>
            <a:fld id="{09074573-F1F4-433A-A7A7-ED9F757D2CBA}" type="slidenum">
              <a:rPr lang="en-US" smtClean="0"/>
              <a:t>37</a:t>
            </a:fld>
            <a:endParaRPr lang="en-US"/>
          </a:p>
        </p:txBody>
      </p:sp>
      <p:pic>
        <p:nvPicPr>
          <p:cNvPr id="7" name="Picture 6"/>
          <p:cNvPicPr>
            <a:picLocks noChangeAspect="1"/>
          </p:cNvPicPr>
          <p:nvPr/>
        </p:nvPicPr>
        <p:blipFill>
          <a:blip r:embed="rId2"/>
          <a:stretch>
            <a:fillRect/>
          </a:stretch>
        </p:blipFill>
        <p:spPr>
          <a:xfrm>
            <a:off x="3429002" y="381001"/>
            <a:ext cx="5562599" cy="5436937"/>
          </a:xfrm>
          <a:prstGeom prst="rect">
            <a:avLst/>
          </a:prstGeom>
        </p:spPr>
      </p:pic>
      <p:sp>
        <p:nvSpPr>
          <p:cNvPr id="9" name="Rectangle 8"/>
          <p:cNvSpPr/>
          <p:nvPr/>
        </p:nvSpPr>
        <p:spPr>
          <a:xfrm>
            <a:off x="1524000" y="5733872"/>
            <a:ext cx="9144000" cy="646331"/>
          </a:xfrm>
          <a:prstGeom prst="rect">
            <a:avLst/>
          </a:prstGeom>
        </p:spPr>
        <p:txBody>
          <a:bodyPr wrap="square">
            <a:spAutoFit/>
          </a:bodyPr>
          <a:lstStyle/>
          <a:p>
            <a:pPr algn="ctr"/>
            <a:r>
              <a:rPr lang="en-US" dirty="0" smtClean="0"/>
              <a:t>Hackers </a:t>
            </a:r>
            <a:r>
              <a:rPr lang="en-US" dirty="0"/>
              <a:t>claim to have </a:t>
            </a:r>
            <a:r>
              <a:rPr lang="en-US" b="1" dirty="0">
                <a:solidFill>
                  <a:srgbClr val="FF0000"/>
                </a:solidFill>
              </a:rPr>
              <a:t>stolen over 10,000 accounts</a:t>
            </a:r>
            <a:r>
              <a:rPr lang="en-US" dirty="0"/>
              <a:t> from various companies and governments, including </a:t>
            </a:r>
            <a:r>
              <a:rPr lang="en-US" dirty="0" err="1"/>
              <a:t>Worldbank</a:t>
            </a:r>
            <a:r>
              <a:rPr lang="en-US" dirty="0"/>
              <a:t>, Bayer, ExxonMobil, GE, Shell, Nokia, Intel, and more.</a:t>
            </a:r>
          </a:p>
        </p:txBody>
      </p:sp>
      <p:cxnSp>
        <p:nvCxnSpPr>
          <p:cNvPr id="8" name="Straight Arrow Connector 7"/>
          <p:cNvCxnSpPr/>
          <p:nvPr/>
        </p:nvCxnSpPr>
        <p:spPr>
          <a:xfrm flipH="1">
            <a:off x="7799005" y="825500"/>
            <a:ext cx="761999" cy="66905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7556500" y="614079"/>
            <a:ext cx="1386704" cy="3859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Operation Announcement</a:t>
            </a:r>
          </a:p>
        </p:txBody>
      </p:sp>
      <p:cxnSp>
        <p:nvCxnSpPr>
          <p:cNvPr id="15" name="Straight Arrow Connector 14"/>
          <p:cNvCxnSpPr/>
          <p:nvPr/>
        </p:nvCxnSpPr>
        <p:spPr>
          <a:xfrm>
            <a:off x="3962400" y="3053342"/>
            <a:ext cx="609600" cy="1442459"/>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520793" y="2681497"/>
            <a:ext cx="1386704" cy="3859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Potential Targets</a:t>
            </a:r>
          </a:p>
        </p:txBody>
      </p:sp>
      <p:cxnSp>
        <p:nvCxnSpPr>
          <p:cNvPr id="18" name="Straight Arrow Connector 17"/>
          <p:cNvCxnSpPr/>
          <p:nvPr/>
        </p:nvCxnSpPr>
        <p:spPr>
          <a:xfrm flipH="1">
            <a:off x="7212399" y="3586357"/>
            <a:ext cx="878210" cy="1626161"/>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7212399" y="3200401"/>
            <a:ext cx="1386704" cy="3859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Leaked Data Dumps</a:t>
            </a:r>
          </a:p>
        </p:txBody>
      </p:sp>
    </p:spTree>
    <p:extLst>
      <p:ext uri="{BB962C8B-B14F-4D97-AF65-F5344CB8AC3E}">
        <p14:creationId xmlns:p14="http://schemas.microsoft.com/office/powerpoint/2010/main" val="357326507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3235" y="-220292"/>
            <a:ext cx="8229600" cy="1143000"/>
          </a:xfrm>
        </p:spPr>
        <p:txBody>
          <a:bodyPr>
            <a:normAutofit fontScale="90000"/>
          </a:bodyPr>
          <a:lstStyle/>
          <a:p>
            <a:r>
              <a:rPr lang="en-US" dirty="0"/>
              <a:t>Hacker Participation – Case Example</a:t>
            </a:r>
          </a:p>
        </p:txBody>
      </p:sp>
      <p:sp>
        <p:nvSpPr>
          <p:cNvPr id="3" name="Content Placeholder 2"/>
          <p:cNvSpPr>
            <a:spLocks noGrp="1"/>
          </p:cNvSpPr>
          <p:nvPr>
            <p:ph idx="1"/>
          </p:nvPr>
        </p:nvSpPr>
        <p:spPr>
          <a:xfrm>
            <a:off x="1676400" y="457200"/>
            <a:ext cx="8839200" cy="4953000"/>
          </a:xfrm>
        </p:spPr>
        <p:txBody>
          <a:bodyPr>
            <a:noAutofit/>
          </a:bodyPr>
          <a:lstStyle/>
          <a:p>
            <a:pPr marL="0" indent="0">
              <a:buNone/>
            </a:pPr>
            <a:endParaRPr lang="en-US" sz="1800" b="1" dirty="0"/>
          </a:p>
        </p:txBody>
      </p:sp>
      <p:sp>
        <p:nvSpPr>
          <p:cNvPr id="5" name="Slide Number Placeholder 4"/>
          <p:cNvSpPr>
            <a:spLocks noGrp="1"/>
          </p:cNvSpPr>
          <p:nvPr>
            <p:ph type="sldNum" sz="quarter" idx="12"/>
          </p:nvPr>
        </p:nvSpPr>
        <p:spPr/>
        <p:txBody>
          <a:bodyPr/>
          <a:lstStyle/>
          <a:p>
            <a:fld id="{09074573-F1F4-433A-A7A7-ED9F757D2CBA}" type="slidenum">
              <a:rPr lang="en-US" smtClean="0"/>
              <a:t>38</a:t>
            </a:fld>
            <a:endParaRPr lang="en-US"/>
          </a:p>
        </p:txBody>
      </p:sp>
      <p:sp>
        <p:nvSpPr>
          <p:cNvPr id="8" name="Rectangle 7"/>
          <p:cNvSpPr/>
          <p:nvPr/>
        </p:nvSpPr>
        <p:spPr>
          <a:xfrm>
            <a:off x="1371600" y="5486401"/>
            <a:ext cx="9296400" cy="646331"/>
          </a:xfrm>
          <a:prstGeom prst="rect">
            <a:avLst/>
          </a:prstGeom>
        </p:spPr>
        <p:txBody>
          <a:bodyPr wrap="square">
            <a:spAutoFit/>
          </a:bodyPr>
          <a:lstStyle/>
          <a:p>
            <a:pPr algn="ctr"/>
            <a:r>
              <a:rPr lang="en-US" dirty="0" smtClean="0"/>
              <a:t>A hacktivist </a:t>
            </a:r>
            <a:r>
              <a:rPr lang="en-US" dirty="0"/>
              <a:t>operation against Monsanto, Bayer, Dow, </a:t>
            </a:r>
            <a:r>
              <a:rPr lang="en-US" dirty="0" err="1"/>
              <a:t>Dupont</a:t>
            </a:r>
            <a:r>
              <a:rPr lang="en-US" dirty="0"/>
              <a:t>, Syngenta, Pioneer, and others for environmental reasons. Over </a:t>
            </a:r>
            <a:r>
              <a:rPr lang="en-US" b="1" dirty="0">
                <a:solidFill>
                  <a:srgbClr val="FF0000"/>
                </a:solidFill>
              </a:rPr>
              <a:t>1,800 compromised e-mail addresses and passwords </a:t>
            </a:r>
            <a:r>
              <a:rPr lang="en-US" dirty="0" smtClean="0"/>
              <a:t>are </a:t>
            </a:r>
            <a:r>
              <a:rPr lang="en-US" dirty="0"/>
              <a:t>leaked. </a:t>
            </a:r>
          </a:p>
        </p:txBody>
      </p:sp>
      <p:pic>
        <p:nvPicPr>
          <p:cNvPr id="4" name="Picture 3"/>
          <p:cNvPicPr>
            <a:picLocks noChangeAspect="1"/>
          </p:cNvPicPr>
          <p:nvPr/>
        </p:nvPicPr>
        <p:blipFill>
          <a:blip r:embed="rId3"/>
          <a:stretch>
            <a:fillRect/>
          </a:stretch>
        </p:blipFill>
        <p:spPr>
          <a:xfrm>
            <a:off x="1685925" y="838201"/>
            <a:ext cx="8667750" cy="4486275"/>
          </a:xfrm>
          <a:prstGeom prst="rect">
            <a:avLst/>
          </a:prstGeom>
        </p:spPr>
      </p:pic>
    </p:spTree>
    <p:extLst>
      <p:ext uri="{BB962C8B-B14F-4D97-AF65-F5344CB8AC3E}">
        <p14:creationId xmlns:p14="http://schemas.microsoft.com/office/powerpoint/2010/main" val="217377348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9171" y="1393372"/>
            <a:ext cx="8033657" cy="1847851"/>
          </a:xfrm>
        </p:spPr>
        <p:txBody>
          <a:bodyPr>
            <a:normAutofit fontScale="90000"/>
          </a:bodyPr>
          <a:lstStyle/>
          <a:p>
            <a:r>
              <a:rPr lang="en-US" sz="4800" b="1" dirty="0" err="1" smtClean="0"/>
              <a:t>AZSecure</a:t>
            </a:r>
            <a:r>
              <a:rPr lang="en-US" sz="4800" b="1" dirty="0" smtClean="0"/>
              <a:t> Hacker Assets Portal:</a:t>
            </a:r>
            <a:r>
              <a:rPr lang="en-US" sz="4800" dirty="0" smtClean="0"/>
              <a:t/>
            </a:r>
            <a:br>
              <a:rPr lang="en-US" sz="4800" dirty="0" smtClean="0"/>
            </a:br>
            <a:r>
              <a:rPr lang="en-US" sz="4800" dirty="0" smtClean="0"/>
              <a:t>Proactive Cyber Threat Intelligence</a:t>
            </a:r>
            <a:br>
              <a:rPr lang="en-US" sz="4800" dirty="0" smtClean="0"/>
            </a:br>
            <a:r>
              <a:rPr lang="en-US" sz="4800" dirty="0" smtClean="0"/>
              <a:t>(Samtani, et al., JMIS 2017)</a:t>
            </a:r>
            <a:endParaRPr lang="en-US" sz="4800" dirty="0"/>
          </a:p>
        </p:txBody>
      </p:sp>
    </p:spTree>
    <p:extLst>
      <p:ext uri="{BB962C8B-B14F-4D97-AF65-F5344CB8AC3E}">
        <p14:creationId xmlns:p14="http://schemas.microsoft.com/office/powerpoint/2010/main" val="285972149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752601"/>
            <a:ext cx="7772400" cy="1847851"/>
          </a:xfrm>
        </p:spPr>
        <p:txBody>
          <a:bodyPr>
            <a:normAutofit/>
          </a:bodyPr>
          <a:lstStyle/>
          <a:p>
            <a:r>
              <a:rPr lang="en-US" b="1" dirty="0" smtClean="0"/>
              <a:t>Security Informatics &amp; Analytics</a:t>
            </a:r>
            <a:endParaRPr lang="en-US" b="1"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08245753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266"/>
            <a:ext cx="10515600" cy="589915"/>
          </a:xfrm>
        </p:spPr>
        <p:txBody>
          <a:bodyPr>
            <a:normAutofit fontScale="90000"/>
          </a:bodyPr>
          <a:lstStyle/>
          <a:p>
            <a:r>
              <a:rPr lang="en-US" dirty="0"/>
              <a:t>Introduction – </a:t>
            </a:r>
            <a:r>
              <a:rPr lang="en-US" dirty="0" smtClean="0"/>
              <a:t>Hacker Asset Examples</a:t>
            </a:r>
            <a:endParaRPr lang="en-US" dirty="0"/>
          </a:p>
        </p:txBody>
      </p:sp>
      <p:sp>
        <p:nvSpPr>
          <p:cNvPr id="4" name="Slide Number Placeholder 3"/>
          <p:cNvSpPr>
            <a:spLocks noGrp="1"/>
          </p:cNvSpPr>
          <p:nvPr>
            <p:ph type="sldNum" sz="quarter" idx="12"/>
          </p:nvPr>
        </p:nvSpPr>
        <p:spPr/>
        <p:txBody>
          <a:bodyPr/>
          <a:lstStyle/>
          <a:p>
            <a:fld id="{A4E8C9FA-6381-41DF-9A7B-A11F366E8C01}" type="slidenum">
              <a:rPr lang="en-US" smtClean="0"/>
              <a:t>40</a:t>
            </a:fld>
            <a:endParaRPr lang="en-US"/>
          </a:p>
        </p:txBody>
      </p:sp>
      <p:sp>
        <p:nvSpPr>
          <p:cNvPr id="5" name="TextBox 4"/>
          <p:cNvSpPr txBox="1"/>
          <p:nvPr/>
        </p:nvSpPr>
        <p:spPr>
          <a:xfrm>
            <a:off x="-20237" y="3390022"/>
            <a:ext cx="5561223" cy="369332"/>
          </a:xfrm>
          <a:prstGeom prst="rect">
            <a:avLst/>
          </a:prstGeom>
          <a:noFill/>
        </p:spPr>
        <p:txBody>
          <a:bodyPr wrap="square" rtlCol="0">
            <a:spAutoFit/>
          </a:bodyPr>
          <a:lstStyle/>
          <a:p>
            <a:pPr algn="ctr"/>
            <a:r>
              <a:rPr lang="en-US" b="1" dirty="0" smtClean="0">
                <a:cs typeface="Arial" panose="020B0604020202020204" pitchFamily="34" charset="0"/>
              </a:rPr>
              <a:t>Figure </a:t>
            </a:r>
            <a:r>
              <a:rPr lang="en-US" b="1" dirty="0">
                <a:cs typeface="Arial" panose="020B0604020202020204" pitchFamily="34" charset="0"/>
              </a:rPr>
              <a:t>1</a:t>
            </a:r>
            <a:r>
              <a:rPr lang="en-US" b="1" dirty="0" smtClean="0">
                <a:cs typeface="Arial" panose="020B0604020202020204" pitchFamily="34" charset="0"/>
              </a:rPr>
              <a:t>. </a:t>
            </a:r>
            <a:r>
              <a:rPr lang="en-US" b="1" dirty="0">
                <a:cs typeface="Arial" panose="020B0604020202020204" pitchFamily="34" charset="0"/>
              </a:rPr>
              <a:t>F</a:t>
            </a:r>
            <a:r>
              <a:rPr lang="en-US" b="1" dirty="0" smtClean="0">
                <a:cs typeface="Arial" panose="020B0604020202020204" pitchFamily="34" charset="0"/>
              </a:rPr>
              <a:t>orum post with </a:t>
            </a:r>
            <a:r>
              <a:rPr lang="en-US" b="1" u="sng" dirty="0" smtClean="0">
                <a:cs typeface="Arial" panose="020B0604020202020204" pitchFamily="34" charset="0"/>
              </a:rPr>
              <a:t>source code</a:t>
            </a:r>
            <a:r>
              <a:rPr lang="en-US" b="1" u="sng" dirty="0">
                <a:cs typeface="Arial" panose="020B0604020202020204" pitchFamily="34" charset="0"/>
              </a:rPr>
              <a:t> </a:t>
            </a:r>
            <a:r>
              <a:rPr lang="en-US" b="1" dirty="0" smtClean="0">
                <a:cs typeface="Arial" panose="020B0604020202020204" pitchFamily="34" charset="0"/>
              </a:rPr>
              <a:t>to create botnets</a:t>
            </a:r>
          </a:p>
        </p:txBody>
      </p:sp>
      <p:sp>
        <p:nvSpPr>
          <p:cNvPr id="6" name="TextBox 5"/>
          <p:cNvSpPr txBox="1"/>
          <p:nvPr/>
        </p:nvSpPr>
        <p:spPr>
          <a:xfrm>
            <a:off x="5715584" y="3351892"/>
            <a:ext cx="6400417" cy="369332"/>
          </a:xfrm>
          <a:prstGeom prst="rect">
            <a:avLst/>
          </a:prstGeom>
          <a:noFill/>
        </p:spPr>
        <p:txBody>
          <a:bodyPr wrap="square" rtlCol="0">
            <a:spAutoFit/>
          </a:bodyPr>
          <a:lstStyle/>
          <a:p>
            <a:pPr algn="ctr"/>
            <a:r>
              <a:rPr lang="en-US" b="1" dirty="0" smtClean="0"/>
              <a:t>Figure 2. Forum post with </a:t>
            </a:r>
            <a:r>
              <a:rPr lang="en-US" b="1" dirty="0" err="1" smtClean="0"/>
              <a:t>BlackPOS</a:t>
            </a:r>
            <a:r>
              <a:rPr lang="en-US" b="1" dirty="0" smtClean="0"/>
              <a:t> malware </a:t>
            </a:r>
            <a:r>
              <a:rPr lang="en-US" b="1" u="sng" dirty="0" smtClean="0"/>
              <a:t>attachment</a:t>
            </a:r>
            <a:r>
              <a:rPr lang="en-US" b="1" dirty="0" smtClean="0"/>
              <a:t>  </a:t>
            </a:r>
            <a:endParaRPr lang="en-US" b="1" dirty="0"/>
          </a:p>
        </p:txBody>
      </p:sp>
      <p:pic>
        <p:nvPicPr>
          <p:cNvPr id="7" name="Picture 6"/>
          <p:cNvPicPr>
            <a:picLocks noChangeAspect="1"/>
          </p:cNvPicPr>
          <p:nvPr/>
        </p:nvPicPr>
        <p:blipFill rotWithShape="1">
          <a:blip r:embed="rId2"/>
          <a:srcRect r="3948"/>
          <a:stretch/>
        </p:blipFill>
        <p:spPr>
          <a:xfrm>
            <a:off x="6283099" y="606119"/>
            <a:ext cx="5330066" cy="2798419"/>
          </a:xfrm>
          <a:prstGeom prst="rect">
            <a:avLst/>
          </a:prstGeom>
          <a:ln w="19050">
            <a:solidFill>
              <a:schemeClr val="tx1"/>
            </a:solidFill>
          </a:ln>
        </p:spPr>
      </p:pic>
      <p:pic>
        <p:nvPicPr>
          <p:cNvPr id="8" name="Picture 7"/>
          <p:cNvPicPr>
            <a:picLocks noChangeAspect="1"/>
          </p:cNvPicPr>
          <p:nvPr/>
        </p:nvPicPr>
        <p:blipFill>
          <a:blip r:embed="rId3"/>
          <a:stretch>
            <a:fillRect/>
          </a:stretch>
        </p:blipFill>
        <p:spPr>
          <a:xfrm>
            <a:off x="184484" y="606119"/>
            <a:ext cx="4977064" cy="2863286"/>
          </a:xfrm>
          <a:prstGeom prst="rect">
            <a:avLst/>
          </a:prstGeom>
        </p:spPr>
      </p:pic>
      <p:sp>
        <p:nvSpPr>
          <p:cNvPr id="9" name="TextBox 8"/>
          <p:cNvSpPr txBox="1"/>
          <p:nvPr/>
        </p:nvSpPr>
        <p:spPr>
          <a:xfrm>
            <a:off x="3172017" y="6440640"/>
            <a:ext cx="5536144" cy="369332"/>
          </a:xfrm>
          <a:prstGeom prst="rect">
            <a:avLst/>
          </a:prstGeom>
          <a:noFill/>
        </p:spPr>
        <p:txBody>
          <a:bodyPr wrap="square" rtlCol="0">
            <a:spAutoFit/>
          </a:bodyPr>
          <a:lstStyle/>
          <a:p>
            <a:pPr algn="ctr"/>
            <a:r>
              <a:rPr lang="en-US" b="1" dirty="0" smtClean="0">
                <a:cs typeface="Arial" panose="020B0604020202020204" pitchFamily="34" charset="0"/>
              </a:rPr>
              <a:t>Figure 3.  </a:t>
            </a:r>
            <a:r>
              <a:rPr lang="en-US" b="1" u="sng" dirty="0" smtClean="0">
                <a:cs typeface="Arial" panose="020B0604020202020204" pitchFamily="34" charset="0"/>
              </a:rPr>
              <a:t>Tutorial </a:t>
            </a:r>
            <a:r>
              <a:rPr lang="en-US" b="1" dirty="0" smtClean="0">
                <a:cs typeface="Arial" panose="020B0604020202020204" pitchFamily="34" charset="0"/>
              </a:rPr>
              <a:t>on how to create malicious documents</a:t>
            </a:r>
          </a:p>
        </p:txBody>
      </p:sp>
      <p:pic>
        <p:nvPicPr>
          <p:cNvPr id="10" name="Picture 9"/>
          <p:cNvPicPr>
            <a:picLocks noChangeAspect="1"/>
          </p:cNvPicPr>
          <p:nvPr/>
        </p:nvPicPr>
        <p:blipFill rotWithShape="1">
          <a:blip r:embed="rId4"/>
          <a:srcRect t="9198" r="15751"/>
          <a:stretch/>
        </p:blipFill>
        <p:spPr>
          <a:xfrm>
            <a:off x="3260723" y="3758289"/>
            <a:ext cx="5221541" cy="2720798"/>
          </a:xfrm>
          <a:prstGeom prst="rect">
            <a:avLst/>
          </a:prstGeom>
          <a:ln w="19050">
            <a:solidFill>
              <a:schemeClr val="tx1"/>
            </a:solidFill>
          </a:ln>
        </p:spPr>
      </p:pic>
    </p:spTree>
    <p:extLst>
      <p:ext uri="{BB962C8B-B14F-4D97-AF65-F5344CB8AC3E}">
        <p14:creationId xmlns:p14="http://schemas.microsoft.com/office/powerpoint/2010/main" val="390515453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6116" y="320554"/>
            <a:ext cx="4106636" cy="4106636"/>
          </a:xfrm>
          <a:prstGeom prst="rect">
            <a:avLst/>
          </a:prstGeom>
        </p:spPr>
      </p:pic>
      <p:sp>
        <p:nvSpPr>
          <p:cNvPr id="2" name="Title 1"/>
          <p:cNvSpPr>
            <a:spLocks noGrp="1"/>
          </p:cNvSpPr>
          <p:nvPr>
            <p:ph type="title"/>
          </p:nvPr>
        </p:nvSpPr>
        <p:spPr>
          <a:xfrm>
            <a:off x="477191" y="237282"/>
            <a:ext cx="12095747" cy="589915"/>
          </a:xfrm>
        </p:spPr>
        <p:txBody>
          <a:bodyPr>
            <a:normAutofit/>
          </a:bodyPr>
          <a:lstStyle/>
          <a:p>
            <a:r>
              <a:rPr lang="en-US" sz="3600" dirty="0" err="1" smtClean="0"/>
              <a:t>AZSecure</a:t>
            </a:r>
            <a:r>
              <a:rPr lang="en-US" sz="3600" dirty="0" smtClean="0"/>
              <a:t> Hacker Assets Portal System Design and Features</a:t>
            </a:r>
            <a:endParaRPr lang="en-US" sz="3600" dirty="0"/>
          </a:p>
        </p:txBody>
      </p:sp>
      <p:sp>
        <p:nvSpPr>
          <p:cNvPr id="4" name="Slide Number Placeholder 3"/>
          <p:cNvSpPr>
            <a:spLocks noGrp="1"/>
          </p:cNvSpPr>
          <p:nvPr>
            <p:ph type="sldNum" sz="quarter" idx="12"/>
          </p:nvPr>
        </p:nvSpPr>
        <p:spPr>
          <a:xfrm>
            <a:off x="8610600" y="6500734"/>
            <a:ext cx="2743200" cy="365125"/>
          </a:xfrm>
        </p:spPr>
        <p:txBody>
          <a:bodyPr/>
          <a:lstStyle/>
          <a:p>
            <a:fld id="{A4E8C9FA-6381-41DF-9A7B-A11F366E8C01}" type="slidenum">
              <a:rPr lang="en-US" smtClean="0"/>
              <a:t>41</a:t>
            </a:fld>
            <a:endParaRPr lang="en-US"/>
          </a:p>
        </p:txBody>
      </p:sp>
      <p:grpSp>
        <p:nvGrpSpPr>
          <p:cNvPr id="5" name="Group 4"/>
          <p:cNvGrpSpPr/>
          <p:nvPr/>
        </p:nvGrpSpPr>
        <p:grpSpPr>
          <a:xfrm>
            <a:off x="3994074" y="4044315"/>
            <a:ext cx="2676549" cy="1555539"/>
            <a:chOff x="2170339" y="1441888"/>
            <a:chExt cx="6981825" cy="405765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0339" y="1441888"/>
              <a:ext cx="6981825" cy="405765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2309" y="1714382"/>
              <a:ext cx="5297883" cy="3395985"/>
            </a:xfrm>
            <a:prstGeom prst="rect">
              <a:avLst/>
            </a:prstGeom>
          </p:spPr>
        </p:pic>
      </p:grpSp>
      <p:grpSp>
        <p:nvGrpSpPr>
          <p:cNvPr id="8" name="Group 7"/>
          <p:cNvGrpSpPr/>
          <p:nvPr/>
        </p:nvGrpSpPr>
        <p:grpSpPr>
          <a:xfrm>
            <a:off x="3325868" y="4631371"/>
            <a:ext cx="1798747" cy="1269112"/>
            <a:chOff x="661049" y="1707374"/>
            <a:chExt cx="7106623" cy="5014101"/>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049" y="1707374"/>
              <a:ext cx="7106623" cy="5014101"/>
            </a:xfrm>
            <a:prstGeom prst="rect">
              <a:avLst/>
            </a:prstGeom>
          </p:spPr>
        </p:pic>
        <p:pic>
          <p:nvPicPr>
            <p:cNvPr id="10" name="Picture 9"/>
            <p:cNvPicPr>
              <a:picLocks noChangeAspect="1"/>
            </p:cNvPicPr>
            <p:nvPr/>
          </p:nvPicPr>
          <p:blipFill rotWithShape="1">
            <a:blip r:embed="rId6"/>
            <a:srcRect l="456" r="428"/>
            <a:stretch/>
          </p:blipFill>
          <p:spPr>
            <a:xfrm>
              <a:off x="1302673" y="2032863"/>
              <a:ext cx="5821334" cy="4401187"/>
            </a:xfrm>
            <a:prstGeom prst="rect">
              <a:avLst/>
            </a:prstGeom>
          </p:spPr>
        </p:pic>
      </p:grpSp>
      <p:sp>
        <p:nvSpPr>
          <p:cNvPr id="11" name="TextBox 10"/>
          <p:cNvSpPr txBox="1"/>
          <p:nvPr/>
        </p:nvSpPr>
        <p:spPr>
          <a:xfrm>
            <a:off x="3257140" y="1127523"/>
            <a:ext cx="3420637" cy="461665"/>
          </a:xfrm>
          <a:prstGeom prst="rect">
            <a:avLst/>
          </a:prstGeom>
          <a:noFill/>
        </p:spPr>
        <p:txBody>
          <a:bodyPr wrap="square" rtlCol="0">
            <a:spAutoFit/>
          </a:bodyPr>
          <a:lstStyle/>
          <a:p>
            <a:pPr algn="ctr"/>
            <a:r>
              <a:rPr lang="en-US" sz="2400" b="1" dirty="0" smtClean="0"/>
              <a:t>Web Hosting and Access</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2908" y="1826119"/>
            <a:ext cx="1032401" cy="1032401"/>
          </a:xfrm>
          <a:prstGeom prst="rect">
            <a:avLst/>
          </a:prstGeom>
        </p:spPr>
      </p:pic>
      <p:sp>
        <p:nvSpPr>
          <p:cNvPr id="21" name="TextBox 20"/>
          <p:cNvSpPr txBox="1"/>
          <p:nvPr/>
        </p:nvSpPr>
        <p:spPr>
          <a:xfrm>
            <a:off x="345863" y="1065792"/>
            <a:ext cx="2535887" cy="1107996"/>
          </a:xfrm>
          <a:prstGeom prst="rect">
            <a:avLst/>
          </a:prstGeom>
          <a:noFill/>
        </p:spPr>
        <p:txBody>
          <a:bodyPr wrap="square" rtlCol="0">
            <a:spAutoFit/>
          </a:bodyPr>
          <a:lstStyle/>
          <a:p>
            <a:pPr algn="ctr"/>
            <a:r>
              <a:rPr lang="en-US" sz="2400" b="1" dirty="0" smtClean="0"/>
              <a:t>Data Collection and Analytics</a:t>
            </a:r>
          </a:p>
          <a:p>
            <a:endParaRPr lang="en-US" b="1" dirty="0"/>
          </a:p>
        </p:txBody>
      </p:sp>
      <p:sp>
        <p:nvSpPr>
          <p:cNvPr id="22" name="Rectangle 21"/>
          <p:cNvSpPr/>
          <p:nvPr/>
        </p:nvSpPr>
        <p:spPr>
          <a:xfrm>
            <a:off x="3187111" y="1022915"/>
            <a:ext cx="3474895" cy="5198131"/>
          </a:xfrm>
          <a:prstGeom prst="rect">
            <a:avLst/>
          </a:prstGeom>
          <a:noFill/>
          <a:ln w="28575">
            <a:solidFill>
              <a:srgbClr val="0C23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997633" y="1035274"/>
            <a:ext cx="4985820" cy="2482400"/>
          </a:xfrm>
          <a:prstGeom prst="rect">
            <a:avLst/>
          </a:prstGeom>
          <a:noFill/>
          <a:ln w="28575">
            <a:solidFill>
              <a:srgbClr val="0C23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32863" y="1016174"/>
            <a:ext cx="2518621" cy="5198131"/>
          </a:xfrm>
          <a:prstGeom prst="rect">
            <a:avLst/>
          </a:prstGeom>
          <a:noFill/>
          <a:ln w="28575">
            <a:solidFill>
              <a:srgbClr val="0C23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 result for latent dirichlet allocati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7191" y="3454418"/>
            <a:ext cx="1184598" cy="54838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03943" y="2021189"/>
            <a:ext cx="1032401" cy="1032401"/>
          </a:xfrm>
          <a:prstGeom prst="rect">
            <a:avLst/>
          </a:prstGeom>
        </p:spPr>
      </p:pic>
      <p:pic>
        <p:nvPicPr>
          <p:cNvPr id="2052" name="Picture 4" descr="Image result for Support vector machin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1387" t="14925" r="11477" b="10029"/>
          <a:stretch/>
        </p:blipFill>
        <p:spPr bwMode="auto">
          <a:xfrm>
            <a:off x="1777026" y="3297830"/>
            <a:ext cx="913366" cy="904412"/>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6997633" y="3726611"/>
            <a:ext cx="4985820" cy="2482400"/>
          </a:xfrm>
          <a:prstGeom prst="rect">
            <a:avLst/>
          </a:prstGeom>
          <a:noFill/>
          <a:ln w="28575">
            <a:solidFill>
              <a:srgbClr val="0C23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7777007" y="1027259"/>
            <a:ext cx="3544705" cy="461665"/>
          </a:xfrm>
          <a:prstGeom prst="rect">
            <a:avLst/>
          </a:prstGeom>
          <a:noFill/>
        </p:spPr>
        <p:txBody>
          <a:bodyPr wrap="square" rtlCol="0">
            <a:spAutoFit/>
          </a:bodyPr>
          <a:lstStyle/>
          <a:p>
            <a:pPr algn="ctr"/>
            <a:r>
              <a:rPr lang="en-US" sz="2400" b="1" dirty="0" smtClean="0"/>
              <a:t>System Functionalities</a:t>
            </a:r>
          </a:p>
        </p:txBody>
      </p:sp>
      <p:sp>
        <p:nvSpPr>
          <p:cNvPr id="34" name="TextBox 33"/>
          <p:cNvSpPr txBox="1"/>
          <p:nvPr/>
        </p:nvSpPr>
        <p:spPr>
          <a:xfrm>
            <a:off x="7772996" y="3694258"/>
            <a:ext cx="3544705" cy="461665"/>
          </a:xfrm>
          <a:prstGeom prst="rect">
            <a:avLst/>
          </a:prstGeom>
          <a:noFill/>
        </p:spPr>
        <p:txBody>
          <a:bodyPr wrap="square" rtlCol="0">
            <a:spAutoFit/>
          </a:bodyPr>
          <a:lstStyle/>
          <a:p>
            <a:pPr algn="ctr"/>
            <a:r>
              <a:rPr lang="en-US" sz="2400" b="1" dirty="0" smtClean="0"/>
              <a:t>System Analytics</a:t>
            </a:r>
          </a:p>
        </p:txBody>
      </p:sp>
      <p:sp>
        <p:nvSpPr>
          <p:cNvPr id="35" name="Right Arrow 34"/>
          <p:cNvSpPr/>
          <p:nvPr/>
        </p:nvSpPr>
        <p:spPr>
          <a:xfrm>
            <a:off x="6687449" y="1886927"/>
            <a:ext cx="331240" cy="299289"/>
          </a:xfrm>
          <a:prstGeom prst="rightArrow">
            <a:avLst/>
          </a:prstGeom>
          <a:solidFill>
            <a:srgbClr val="0C234B"/>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6" name="Right Arrow 35"/>
          <p:cNvSpPr/>
          <p:nvPr/>
        </p:nvSpPr>
        <p:spPr>
          <a:xfrm>
            <a:off x="6683438" y="4818626"/>
            <a:ext cx="331240" cy="299289"/>
          </a:xfrm>
          <a:prstGeom prst="rightArrow">
            <a:avLst/>
          </a:prstGeom>
          <a:solidFill>
            <a:srgbClr val="0C234B"/>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7" name="Right Arrow 36"/>
          <p:cNvSpPr/>
          <p:nvPr/>
        </p:nvSpPr>
        <p:spPr>
          <a:xfrm>
            <a:off x="2868026" y="3418205"/>
            <a:ext cx="331240" cy="299289"/>
          </a:xfrm>
          <a:prstGeom prst="rightArrow">
            <a:avLst/>
          </a:prstGeom>
          <a:solidFill>
            <a:srgbClr val="0C234B"/>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10"/>
          <a:stretch>
            <a:fillRect/>
          </a:stretch>
        </p:blipFill>
        <p:spPr>
          <a:xfrm>
            <a:off x="7252673" y="4186227"/>
            <a:ext cx="1915897" cy="1536332"/>
          </a:xfrm>
          <a:prstGeom prst="rect">
            <a:avLst/>
          </a:prstGeom>
        </p:spPr>
      </p:pic>
      <p:pic>
        <p:nvPicPr>
          <p:cNvPr id="31" name="Picture 30"/>
          <p:cNvPicPr>
            <a:picLocks noChangeAspect="1"/>
          </p:cNvPicPr>
          <p:nvPr/>
        </p:nvPicPr>
        <p:blipFill>
          <a:blip r:embed="rId11"/>
          <a:stretch>
            <a:fillRect/>
          </a:stretch>
        </p:blipFill>
        <p:spPr>
          <a:xfrm>
            <a:off x="9518796" y="4155923"/>
            <a:ext cx="2206792" cy="1563753"/>
          </a:xfrm>
          <a:prstGeom prst="rect">
            <a:avLst/>
          </a:prstGeom>
        </p:spPr>
      </p:pic>
      <p:pic>
        <p:nvPicPr>
          <p:cNvPr id="40" name="Picture 39"/>
          <p:cNvPicPr>
            <a:picLocks noChangeAspect="1"/>
          </p:cNvPicPr>
          <p:nvPr/>
        </p:nvPicPr>
        <p:blipFill rotWithShape="1">
          <a:blip r:embed="rId12"/>
          <a:srcRect l="70191" r="9152" b="18620"/>
          <a:stretch/>
        </p:blipFill>
        <p:spPr>
          <a:xfrm>
            <a:off x="7470070" y="1469539"/>
            <a:ext cx="718889" cy="1676186"/>
          </a:xfrm>
          <a:prstGeom prst="rect">
            <a:avLst/>
          </a:prstGeom>
          <a:ln w="28575">
            <a:solidFill>
              <a:schemeClr val="tx1"/>
            </a:solidFill>
          </a:ln>
        </p:spPr>
      </p:pic>
      <p:pic>
        <p:nvPicPr>
          <p:cNvPr id="2056" name="Picture 8" descr="Image result for searching cybersecurity"/>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8576" t="18003" r="35498"/>
          <a:stretch/>
        </p:blipFill>
        <p:spPr bwMode="auto">
          <a:xfrm>
            <a:off x="8756064" y="1502349"/>
            <a:ext cx="1348431" cy="1602157"/>
          </a:xfrm>
          <a:prstGeom prst="rect">
            <a:avLst/>
          </a:prstGeom>
          <a:noFill/>
          <a:extLst>
            <a:ext uri="{909E8E84-426E-40dd-AFC4-6F175D3DCCD1}">
              <a14:hiddenFill xmlns:a14="http://schemas.microsoft.com/office/drawing/2010/main">
                <a:solidFill>
                  <a:srgbClr val="FFFFFF"/>
                </a:solidFill>
              </a14:hiddenFill>
            </a:ext>
          </a:extLst>
        </p:spPr>
      </p:pic>
      <p:sp>
        <p:nvSpPr>
          <p:cNvPr id="44" name="Right Arrow 43"/>
          <p:cNvSpPr/>
          <p:nvPr/>
        </p:nvSpPr>
        <p:spPr>
          <a:xfrm rot="5400000">
            <a:off x="1443004" y="3070345"/>
            <a:ext cx="331240" cy="299289"/>
          </a:xfrm>
          <a:prstGeom prst="rightArrow">
            <a:avLst/>
          </a:prstGeom>
          <a:solidFill>
            <a:srgbClr val="0C234B"/>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 name="Right Arrow 44"/>
          <p:cNvSpPr/>
          <p:nvPr/>
        </p:nvSpPr>
        <p:spPr>
          <a:xfrm rot="5400000">
            <a:off x="1420111" y="4582605"/>
            <a:ext cx="331240" cy="299289"/>
          </a:xfrm>
          <a:prstGeom prst="rightArrow">
            <a:avLst/>
          </a:prstGeom>
          <a:solidFill>
            <a:srgbClr val="0C234B"/>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79191" y="4930003"/>
            <a:ext cx="803990" cy="890847"/>
          </a:xfrm>
          <a:prstGeom prst="rect">
            <a:avLst/>
          </a:prstGeom>
        </p:spPr>
      </p:pic>
      <p:sp>
        <p:nvSpPr>
          <p:cNvPr id="49" name="Right Arrow 48"/>
          <p:cNvSpPr/>
          <p:nvPr/>
        </p:nvSpPr>
        <p:spPr>
          <a:xfrm rot="5400000">
            <a:off x="4712376" y="3442387"/>
            <a:ext cx="436299" cy="416639"/>
          </a:xfrm>
          <a:prstGeom prst="rightArrow">
            <a:avLst/>
          </a:prstGeom>
          <a:solidFill>
            <a:srgbClr val="0C234B"/>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 name="TextBox 38"/>
          <p:cNvSpPr txBox="1"/>
          <p:nvPr/>
        </p:nvSpPr>
        <p:spPr>
          <a:xfrm>
            <a:off x="300765" y="4149074"/>
            <a:ext cx="2569934" cy="430887"/>
          </a:xfrm>
          <a:prstGeom prst="rect">
            <a:avLst/>
          </a:prstGeom>
          <a:noFill/>
        </p:spPr>
        <p:txBody>
          <a:bodyPr wrap="none" rtlCol="0">
            <a:spAutoFit/>
          </a:bodyPr>
          <a:lstStyle/>
          <a:p>
            <a:pPr algn="ctr"/>
            <a:r>
              <a:rPr lang="en-US" sz="1100" b="1" dirty="0" smtClean="0"/>
              <a:t>Latent </a:t>
            </a:r>
            <a:r>
              <a:rPr lang="en-US" sz="1100" b="1" dirty="0" err="1" smtClean="0"/>
              <a:t>Dirichlet</a:t>
            </a:r>
            <a:r>
              <a:rPr lang="en-US" sz="1100" b="1" dirty="0" smtClean="0"/>
              <a:t> Allocation (LDA) and </a:t>
            </a:r>
          </a:p>
          <a:p>
            <a:pPr algn="ctr"/>
            <a:r>
              <a:rPr lang="en-US" sz="1100" b="1" dirty="0" smtClean="0"/>
              <a:t>Support Vector Machine (SVM) Analytics</a:t>
            </a:r>
            <a:endParaRPr lang="en-US" sz="1100" b="1" dirty="0"/>
          </a:p>
        </p:txBody>
      </p:sp>
      <p:sp>
        <p:nvSpPr>
          <p:cNvPr id="52" name="TextBox 51"/>
          <p:cNvSpPr txBox="1"/>
          <p:nvPr/>
        </p:nvSpPr>
        <p:spPr>
          <a:xfrm>
            <a:off x="387290" y="5736867"/>
            <a:ext cx="2446504" cy="430887"/>
          </a:xfrm>
          <a:prstGeom prst="rect">
            <a:avLst/>
          </a:prstGeom>
          <a:noFill/>
        </p:spPr>
        <p:txBody>
          <a:bodyPr wrap="none" rtlCol="0">
            <a:spAutoFit/>
          </a:bodyPr>
          <a:lstStyle/>
          <a:p>
            <a:pPr algn="ctr"/>
            <a:r>
              <a:rPr lang="en-US" sz="1100" b="1" dirty="0" smtClean="0"/>
              <a:t>987 tutorials, 15,576 source code, and </a:t>
            </a:r>
          </a:p>
          <a:p>
            <a:pPr algn="ctr"/>
            <a:r>
              <a:rPr lang="en-US" sz="1100" b="1" dirty="0" smtClean="0"/>
              <a:t>14,851 attachments</a:t>
            </a:r>
            <a:endParaRPr lang="en-US" sz="1100" b="1" dirty="0"/>
          </a:p>
        </p:txBody>
      </p:sp>
      <p:sp>
        <p:nvSpPr>
          <p:cNvPr id="53" name="TextBox 52"/>
          <p:cNvSpPr txBox="1"/>
          <p:nvPr/>
        </p:nvSpPr>
        <p:spPr>
          <a:xfrm>
            <a:off x="7407587" y="3146055"/>
            <a:ext cx="873509" cy="307777"/>
          </a:xfrm>
          <a:prstGeom prst="rect">
            <a:avLst/>
          </a:prstGeom>
          <a:noFill/>
        </p:spPr>
        <p:txBody>
          <a:bodyPr wrap="none" rtlCol="0">
            <a:spAutoFit/>
          </a:bodyPr>
          <a:lstStyle/>
          <a:p>
            <a:pPr algn="ctr"/>
            <a:r>
              <a:rPr lang="en-US" sz="1400" b="1" dirty="0" smtClean="0"/>
              <a:t>Browsing</a:t>
            </a:r>
            <a:endParaRPr lang="en-US" sz="1400" b="1" dirty="0"/>
          </a:p>
        </p:txBody>
      </p:sp>
      <p:sp>
        <p:nvSpPr>
          <p:cNvPr id="54" name="TextBox 53"/>
          <p:cNvSpPr txBox="1"/>
          <p:nvPr/>
        </p:nvSpPr>
        <p:spPr>
          <a:xfrm>
            <a:off x="8949128" y="3107067"/>
            <a:ext cx="906659" cy="307777"/>
          </a:xfrm>
          <a:prstGeom prst="rect">
            <a:avLst/>
          </a:prstGeom>
          <a:noFill/>
        </p:spPr>
        <p:txBody>
          <a:bodyPr wrap="none" rtlCol="0">
            <a:spAutoFit/>
          </a:bodyPr>
          <a:lstStyle/>
          <a:p>
            <a:pPr algn="ctr"/>
            <a:r>
              <a:rPr lang="en-US" sz="1400" b="1" dirty="0" smtClean="0"/>
              <a:t>Searching</a:t>
            </a:r>
            <a:endParaRPr lang="en-US" sz="1400" b="1" dirty="0"/>
          </a:p>
        </p:txBody>
      </p:sp>
      <p:sp>
        <p:nvSpPr>
          <p:cNvPr id="55" name="TextBox 54"/>
          <p:cNvSpPr txBox="1"/>
          <p:nvPr/>
        </p:nvSpPr>
        <p:spPr>
          <a:xfrm>
            <a:off x="9529166" y="5726226"/>
            <a:ext cx="2323201" cy="307777"/>
          </a:xfrm>
          <a:prstGeom prst="rect">
            <a:avLst/>
          </a:prstGeom>
          <a:noFill/>
        </p:spPr>
        <p:txBody>
          <a:bodyPr wrap="none" rtlCol="0">
            <a:spAutoFit/>
          </a:bodyPr>
          <a:lstStyle/>
          <a:p>
            <a:pPr algn="ctr"/>
            <a:r>
              <a:rPr lang="en-US" sz="1400" b="1" dirty="0" err="1" smtClean="0"/>
              <a:t>VirusTotal</a:t>
            </a:r>
            <a:r>
              <a:rPr lang="en-US" sz="1400" b="1" dirty="0" smtClean="0"/>
              <a:t> Malware Analysis</a:t>
            </a:r>
            <a:endParaRPr lang="en-US" sz="1400" b="1" dirty="0"/>
          </a:p>
        </p:txBody>
      </p:sp>
      <p:sp>
        <p:nvSpPr>
          <p:cNvPr id="56" name="TextBox 55"/>
          <p:cNvSpPr txBox="1"/>
          <p:nvPr/>
        </p:nvSpPr>
        <p:spPr>
          <a:xfrm>
            <a:off x="7176318" y="5708501"/>
            <a:ext cx="2081211" cy="523220"/>
          </a:xfrm>
          <a:prstGeom prst="rect">
            <a:avLst/>
          </a:prstGeom>
          <a:noFill/>
        </p:spPr>
        <p:txBody>
          <a:bodyPr wrap="none" rtlCol="0">
            <a:spAutoFit/>
          </a:bodyPr>
          <a:lstStyle/>
          <a:p>
            <a:pPr algn="ctr"/>
            <a:r>
              <a:rPr lang="en-US" sz="1400" b="1" dirty="0" smtClean="0"/>
              <a:t>Cyber Threat Intelligence </a:t>
            </a:r>
          </a:p>
          <a:p>
            <a:pPr algn="ctr"/>
            <a:r>
              <a:rPr lang="en-US" sz="1400" b="1" dirty="0" smtClean="0"/>
              <a:t>Dashboard</a:t>
            </a:r>
            <a:endParaRPr lang="en-US" sz="1400" b="1" dirty="0"/>
          </a:p>
        </p:txBody>
      </p:sp>
      <p:sp>
        <p:nvSpPr>
          <p:cNvPr id="57" name="TextBox 56"/>
          <p:cNvSpPr txBox="1"/>
          <p:nvPr/>
        </p:nvSpPr>
        <p:spPr>
          <a:xfrm>
            <a:off x="10496676" y="3110607"/>
            <a:ext cx="1175002" cy="307777"/>
          </a:xfrm>
          <a:prstGeom prst="rect">
            <a:avLst/>
          </a:prstGeom>
          <a:noFill/>
        </p:spPr>
        <p:txBody>
          <a:bodyPr wrap="none" rtlCol="0">
            <a:spAutoFit/>
          </a:bodyPr>
          <a:lstStyle/>
          <a:p>
            <a:pPr algn="ctr"/>
            <a:r>
              <a:rPr lang="en-US" sz="1400" b="1" dirty="0" smtClean="0"/>
              <a:t>Downloading</a:t>
            </a:r>
            <a:endParaRPr lang="en-US" sz="1400" b="1" dirty="0"/>
          </a:p>
        </p:txBody>
      </p:sp>
      <p:pic>
        <p:nvPicPr>
          <p:cNvPr id="2062" name="Picture 14" descr="Image result for downloading imag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96550" y="1741993"/>
            <a:ext cx="1232785" cy="1232785"/>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p:cNvSpPr txBox="1"/>
          <p:nvPr/>
        </p:nvSpPr>
        <p:spPr>
          <a:xfrm>
            <a:off x="1647467" y="6235920"/>
            <a:ext cx="8897067" cy="461665"/>
          </a:xfrm>
          <a:prstGeom prst="rect">
            <a:avLst/>
          </a:prstGeom>
          <a:noFill/>
        </p:spPr>
        <p:txBody>
          <a:bodyPr wrap="square" rtlCol="0">
            <a:spAutoFit/>
          </a:bodyPr>
          <a:lstStyle/>
          <a:p>
            <a:pPr algn="ctr"/>
            <a:r>
              <a:rPr lang="en-US" sz="2400" b="1" dirty="0" smtClean="0">
                <a:cs typeface="Arial" panose="020B0604020202020204" pitchFamily="34" charset="0"/>
              </a:rPr>
              <a:t>Figure 5.  </a:t>
            </a:r>
            <a:r>
              <a:rPr lang="en-US" sz="2400" b="1" u="sng" dirty="0" err="1" smtClean="0">
                <a:cs typeface="Arial" panose="020B0604020202020204" pitchFamily="34" charset="0"/>
              </a:rPr>
              <a:t>AZSecure</a:t>
            </a:r>
            <a:r>
              <a:rPr lang="en-US" sz="2400" b="1" u="sng" dirty="0" smtClean="0">
                <a:cs typeface="Arial" panose="020B0604020202020204" pitchFamily="34" charset="0"/>
              </a:rPr>
              <a:t> Hacker Assets Portal System Design and Features</a:t>
            </a:r>
            <a:endParaRPr lang="en-US" sz="2400" b="1" dirty="0" smtClean="0">
              <a:cs typeface="Arial" panose="020B0604020202020204" pitchFamily="34" charset="0"/>
            </a:endParaRPr>
          </a:p>
        </p:txBody>
      </p:sp>
      <p:sp>
        <p:nvSpPr>
          <p:cNvPr id="43" name="Rectangle 42"/>
          <p:cNvSpPr/>
          <p:nvPr/>
        </p:nvSpPr>
        <p:spPr>
          <a:xfrm>
            <a:off x="6974448" y="3704636"/>
            <a:ext cx="5023886" cy="25270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749043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4E8C9FA-6381-41DF-9A7B-A11F366E8C01}" type="slidenum">
              <a:rPr lang="en-US" smtClean="0"/>
              <a:t>42</a:t>
            </a:fld>
            <a:endParaRPr lang="en-US"/>
          </a:p>
        </p:txBody>
      </p:sp>
      <p:sp>
        <p:nvSpPr>
          <p:cNvPr id="7" name="Title 1"/>
          <p:cNvSpPr>
            <a:spLocks noGrp="1"/>
          </p:cNvSpPr>
          <p:nvPr>
            <p:ph type="title"/>
          </p:nvPr>
        </p:nvSpPr>
        <p:spPr>
          <a:xfrm>
            <a:off x="838200" y="1160441"/>
            <a:ext cx="11353800" cy="589915"/>
          </a:xfrm>
        </p:spPr>
        <p:txBody>
          <a:bodyPr>
            <a:normAutofit fontScale="90000"/>
          </a:bodyPr>
          <a:lstStyle/>
          <a:p>
            <a:r>
              <a:rPr lang="en-US" dirty="0" err="1" smtClean="0"/>
              <a:t>AZSecure</a:t>
            </a:r>
            <a:r>
              <a:rPr lang="en-US" dirty="0" smtClean="0"/>
              <a:t> Hacker Assets Portal – Data Testbed</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3974216749"/>
              </p:ext>
            </p:extLst>
          </p:nvPr>
        </p:nvGraphicFramePr>
        <p:xfrm>
          <a:off x="780435" y="2236371"/>
          <a:ext cx="10573365" cy="2773680"/>
        </p:xfrm>
        <a:graphic>
          <a:graphicData uri="http://schemas.openxmlformats.org/drawingml/2006/table">
            <a:tbl>
              <a:tblPr firstRow="1" bandRow="1">
                <a:tableStyleId>{5940675A-B579-460E-94D1-54222C63F5DA}</a:tableStyleId>
              </a:tblPr>
              <a:tblGrid>
                <a:gridCol w="1073214">
                  <a:extLst>
                    <a:ext uri="{9D8B030D-6E8A-4147-A177-3AD203B41FA5}">
                      <a16:colId xmlns:a16="http://schemas.microsoft.com/office/drawing/2014/main" xmlns="" val="20000"/>
                    </a:ext>
                  </a:extLst>
                </a:gridCol>
                <a:gridCol w="1026858">
                  <a:extLst>
                    <a:ext uri="{9D8B030D-6E8A-4147-A177-3AD203B41FA5}">
                      <a16:colId xmlns:a16="http://schemas.microsoft.com/office/drawing/2014/main" xmlns="" val="20001"/>
                    </a:ext>
                  </a:extLst>
                </a:gridCol>
                <a:gridCol w="2337118">
                  <a:extLst>
                    <a:ext uri="{9D8B030D-6E8A-4147-A177-3AD203B41FA5}">
                      <a16:colId xmlns:a16="http://schemas.microsoft.com/office/drawing/2014/main" xmlns="" val="20002"/>
                    </a:ext>
                  </a:extLst>
                </a:gridCol>
                <a:gridCol w="1040892">
                  <a:extLst>
                    <a:ext uri="{9D8B030D-6E8A-4147-A177-3AD203B41FA5}">
                      <a16:colId xmlns:a16="http://schemas.microsoft.com/office/drawing/2014/main" xmlns="" val="20003"/>
                    </a:ext>
                  </a:extLst>
                </a:gridCol>
                <a:gridCol w="1093553">
                  <a:extLst>
                    <a:ext uri="{9D8B030D-6E8A-4147-A177-3AD203B41FA5}">
                      <a16:colId xmlns:a16="http://schemas.microsoft.com/office/drawing/2014/main" xmlns="" val="20004"/>
                    </a:ext>
                  </a:extLst>
                </a:gridCol>
                <a:gridCol w="1238865">
                  <a:extLst>
                    <a:ext uri="{9D8B030D-6E8A-4147-A177-3AD203B41FA5}">
                      <a16:colId xmlns:a16="http://schemas.microsoft.com/office/drawing/2014/main" xmlns="" val="20005"/>
                    </a:ext>
                  </a:extLst>
                </a:gridCol>
                <a:gridCol w="1337187">
                  <a:extLst>
                    <a:ext uri="{9D8B030D-6E8A-4147-A177-3AD203B41FA5}">
                      <a16:colId xmlns:a16="http://schemas.microsoft.com/office/drawing/2014/main" xmlns="" val="20006"/>
                    </a:ext>
                  </a:extLst>
                </a:gridCol>
                <a:gridCol w="1425678">
                  <a:extLst>
                    <a:ext uri="{9D8B030D-6E8A-4147-A177-3AD203B41FA5}">
                      <a16:colId xmlns:a16="http://schemas.microsoft.com/office/drawing/2014/main" xmlns="" val="20007"/>
                    </a:ext>
                  </a:extLst>
                </a:gridCol>
              </a:tblGrid>
              <a:tr h="145428">
                <a:tc>
                  <a:txBody>
                    <a:bodyPr/>
                    <a:lstStyle/>
                    <a:p>
                      <a:pPr algn="ctr"/>
                      <a:r>
                        <a:rPr lang="en-US" sz="1600" b="1" dirty="0" smtClean="0"/>
                        <a:t>Forum </a:t>
                      </a:r>
                      <a:endParaRPr lang="en-US" sz="1600" b="1" dirty="0"/>
                    </a:p>
                  </a:txBody>
                  <a:tcPr anchor="ctr"/>
                </a:tc>
                <a:tc>
                  <a:txBody>
                    <a:bodyPr/>
                    <a:lstStyle/>
                    <a:p>
                      <a:pPr algn="ctr"/>
                      <a:r>
                        <a:rPr lang="en-US" sz="1600" b="1" dirty="0" smtClean="0"/>
                        <a:t>Language</a:t>
                      </a:r>
                      <a:endParaRPr lang="en-US" sz="1600" b="1" dirty="0"/>
                    </a:p>
                  </a:txBody>
                  <a:tcPr anchor="ctr"/>
                </a:tc>
                <a:tc>
                  <a:txBody>
                    <a:bodyPr/>
                    <a:lstStyle/>
                    <a:p>
                      <a:pPr algn="ctr"/>
                      <a:r>
                        <a:rPr lang="en-US" sz="1600" b="1" dirty="0" smtClean="0"/>
                        <a:t>Date Range</a:t>
                      </a:r>
                      <a:endParaRPr lang="en-US" sz="1600" b="1" dirty="0"/>
                    </a:p>
                  </a:txBody>
                  <a:tcPr anchor="ctr"/>
                </a:tc>
                <a:tc>
                  <a:txBody>
                    <a:bodyPr/>
                    <a:lstStyle/>
                    <a:p>
                      <a:pPr algn="ctr"/>
                      <a:r>
                        <a:rPr lang="en-US" sz="1600" b="1" dirty="0" smtClean="0"/>
                        <a:t># of Posts</a:t>
                      </a:r>
                      <a:endParaRPr lang="en-US" sz="1600" b="1" dirty="0"/>
                    </a:p>
                  </a:txBody>
                  <a:tcPr anchor="ctr"/>
                </a:tc>
                <a:tc>
                  <a:txBody>
                    <a:bodyPr/>
                    <a:lstStyle/>
                    <a:p>
                      <a:pPr algn="ctr"/>
                      <a:r>
                        <a:rPr lang="en-US" sz="1600" b="1" dirty="0" smtClean="0"/>
                        <a:t># of Members</a:t>
                      </a:r>
                      <a:endParaRPr lang="en-US" sz="1600" b="1" dirty="0"/>
                    </a:p>
                  </a:txBody>
                  <a:tcPr anchor="ctr"/>
                </a:tc>
                <a:tc>
                  <a:txBody>
                    <a:bodyPr/>
                    <a:lstStyle/>
                    <a:p>
                      <a:pPr algn="ctr"/>
                      <a:r>
                        <a:rPr lang="en-US" sz="1600" b="1" dirty="0" smtClean="0"/>
                        <a:t># of source code</a:t>
                      </a:r>
                      <a:endParaRPr lang="en-US" sz="1600" b="1" dirty="0"/>
                    </a:p>
                  </a:txBody>
                  <a:tcPr anchor="ctr"/>
                </a:tc>
                <a:tc>
                  <a:txBody>
                    <a:bodyPr/>
                    <a:lstStyle/>
                    <a:p>
                      <a:pPr algn="ctr"/>
                      <a:r>
                        <a:rPr lang="en-US" sz="1600" b="1" dirty="0" smtClean="0"/>
                        <a:t># of attachments</a:t>
                      </a:r>
                      <a:endParaRPr lang="en-US" sz="1600" b="1" dirty="0"/>
                    </a:p>
                  </a:txBody>
                  <a:tcPr anchor="ctr"/>
                </a:tc>
                <a:tc>
                  <a:txBody>
                    <a:bodyPr/>
                    <a:lstStyle/>
                    <a:p>
                      <a:pPr algn="ctr"/>
                      <a:r>
                        <a:rPr lang="en-US" sz="1600" b="1" dirty="0" smtClean="0"/>
                        <a:t># of tutorials</a:t>
                      </a:r>
                      <a:endParaRPr lang="en-US" sz="1600" b="1" dirty="0"/>
                    </a:p>
                  </a:txBody>
                  <a:tcPr anchor="ctr"/>
                </a:tc>
                <a:extLst>
                  <a:ext uri="{0D108BD9-81ED-4DB2-BD59-A6C34878D82A}">
                    <a16:rowId xmlns:a16="http://schemas.microsoft.com/office/drawing/2014/main" xmlns="" val="10000"/>
                  </a:ext>
                </a:extLst>
              </a:tr>
              <a:tr h="181784">
                <a:tc>
                  <a:txBody>
                    <a:bodyPr/>
                    <a:lstStyle/>
                    <a:p>
                      <a:pPr algn="ctr"/>
                      <a:r>
                        <a:rPr lang="en-US" sz="1800" dirty="0" err="1" smtClean="0"/>
                        <a:t>OpenSC</a:t>
                      </a:r>
                      <a:endParaRPr lang="en-US" sz="1800" dirty="0"/>
                    </a:p>
                  </a:txBody>
                  <a:tcPr/>
                </a:tc>
                <a:tc>
                  <a:txBody>
                    <a:bodyPr/>
                    <a:lstStyle/>
                    <a:p>
                      <a:pPr algn="ctr"/>
                      <a:r>
                        <a:rPr lang="en-US" sz="1800" dirty="0" smtClean="0"/>
                        <a:t>English</a:t>
                      </a:r>
                      <a:endParaRPr lang="en-US" sz="1800" dirty="0"/>
                    </a:p>
                  </a:txBody>
                  <a:tcPr/>
                </a:tc>
                <a:tc>
                  <a:txBody>
                    <a:bodyPr/>
                    <a:lstStyle/>
                    <a:p>
                      <a:pPr algn="ctr"/>
                      <a:r>
                        <a:rPr lang="en-US" sz="1600" dirty="0" smtClean="0"/>
                        <a:t>02/07/2005-02/21/2016</a:t>
                      </a:r>
                      <a:endParaRPr lang="en-US" sz="1600" dirty="0"/>
                    </a:p>
                  </a:txBody>
                  <a:tcPr anchor="ctr"/>
                </a:tc>
                <a:tc>
                  <a:txBody>
                    <a:bodyPr/>
                    <a:lstStyle/>
                    <a:p>
                      <a:pPr algn="ctr"/>
                      <a:r>
                        <a:rPr lang="en-US" sz="1800" dirty="0" smtClean="0"/>
                        <a:t>124,993</a:t>
                      </a:r>
                      <a:endParaRPr lang="en-US" sz="1800" dirty="0"/>
                    </a:p>
                  </a:txBody>
                  <a:tcPr/>
                </a:tc>
                <a:tc>
                  <a:txBody>
                    <a:bodyPr/>
                    <a:lstStyle/>
                    <a:p>
                      <a:pPr algn="ctr"/>
                      <a:r>
                        <a:rPr lang="en-US" sz="1800" dirty="0" smtClean="0"/>
                        <a:t>6,796</a:t>
                      </a:r>
                      <a:endParaRPr lang="en-US" sz="1800" dirty="0"/>
                    </a:p>
                  </a:txBody>
                  <a:tcPr/>
                </a:tc>
                <a:tc>
                  <a:txBody>
                    <a:bodyPr/>
                    <a:lstStyle/>
                    <a:p>
                      <a:pPr algn="ctr"/>
                      <a:r>
                        <a:rPr lang="en-US" sz="1800" dirty="0" smtClean="0"/>
                        <a:t>2,590</a:t>
                      </a:r>
                      <a:endParaRPr lang="en-US" sz="1800" dirty="0"/>
                    </a:p>
                  </a:txBody>
                  <a:tcPr/>
                </a:tc>
                <a:tc>
                  <a:txBody>
                    <a:bodyPr/>
                    <a:lstStyle/>
                    <a:p>
                      <a:pPr algn="ctr"/>
                      <a:r>
                        <a:rPr lang="en-US" sz="1800" dirty="0" smtClean="0"/>
                        <a:t>2,349</a:t>
                      </a:r>
                      <a:endParaRPr lang="en-US" sz="1800" dirty="0"/>
                    </a:p>
                  </a:txBody>
                  <a:tcPr/>
                </a:tc>
                <a:tc>
                  <a:txBody>
                    <a:bodyPr/>
                    <a:lstStyle/>
                    <a:p>
                      <a:pPr algn="ctr"/>
                      <a:r>
                        <a:rPr lang="en-US" sz="1800" dirty="0" smtClean="0"/>
                        <a:t>628</a:t>
                      </a:r>
                      <a:endParaRPr lang="en-US" sz="1800" dirty="0"/>
                    </a:p>
                  </a:txBody>
                  <a:tcPr/>
                </a:tc>
                <a:extLst>
                  <a:ext uri="{0D108BD9-81ED-4DB2-BD59-A6C34878D82A}">
                    <a16:rowId xmlns:a16="http://schemas.microsoft.com/office/drawing/2014/main" xmlns="" val="10001"/>
                  </a:ext>
                </a:extLst>
              </a:tr>
              <a:tr h="181784">
                <a:tc>
                  <a:txBody>
                    <a:bodyPr/>
                    <a:lstStyle/>
                    <a:p>
                      <a:pPr algn="ctr"/>
                      <a:r>
                        <a:rPr lang="en-US" sz="1800" dirty="0" err="1" smtClean="0"/>
                        <a:t>Xeksec</a:t>
                      </a:r>
                      <a:endParaRPr lang="en-US" sz="1800" dirty="0"/>
                    </a:p>
                  </a:txBody>
                  <a:tcPr/>
                </a:tc>
                <a:tc>
                  <a:txBody>
                    <a:bodyPr/>
                    <a:lstStyle/>
                    <a:p>
                      <a:pPr algn="ctr"/>
                      <a:r>
                        <a:rPr lang="en-US" sz="1800" dirty="0" smtClean="0"/>
                        <a:t>Russian</a:t>
                      </a:r>
                      <a:endParaRPr lang="en-US" sz="1800" dirty="0"/>
                    </a:p>
                  </a:txBody>
                  <a:tcPr/>
                </a:tc>
                <a:tc>
                  <a:txBody>
                    <a:bodyPr/>
                    <a:lstStyle/>
                    <a:p>
                      <a:pPr algn="ctr"/>
                      <a:r>
                        <a:rPr lang="en-US" sz="1600" dirty="0" smtClean="0"/>
                        <a:t>07/07/2007- 9/15/2015</a:t>
                      </a:r>
                      <a:endParaRPr lang="en-US" sz="1600" dirty="0"/>
                    </a:p>
                  </a:txBody>
                  <a:tcPr anchor="ctr"/>
                </a:tc>
                <a:tc>
                  <a:txBody>
                    <a:bodyPr/>
                    <a:lstStyle/>
                    <a:p>
                      <a:pPr algn="ctr"/>
                      <a:r>
                        <a:rPr lang="en-US" sz="1800" dirty="0" smtClean="0"/>
                        <a:t>62,316</a:t>
                      </a:r>
                      <a:endParaRPr lang="en-US" sz="1800" dirty="0"/>
                    </a:p>
                  </a:txBody>
                  <a:tcPr/>
                </a:tc>
                <a:tc>
                  <a:txBody>
                    <a:bodyPr/>
                    <a:lstStyle/>
                    <a:p>
                      <a:pPr algn="ctr"/>
                      <a:r>
                        <a:rPr lang="en-US" sz="1800" dirty="0" smtClean="0"/>
                        <a:t>18,462</a:t>
                      </a:r>
                      <a:endParaRPr lang="en-US" sz="1800" dirty="0"/>
                    </a:p>
                  </a:txBody>
                  <a:tcPr/>
                </a:tc>
                <a:tc>
                  <a:txBody>
                    <a:bodyPr/>
                    <a:lstStyle/>
                    <a:p>
                      <a:pPr algn="ctr"/>
                      <a:r>
                        <a:rPr lang="en-US" sz="1800" dirty="0" smtClean="0"/>
                        <a:t>2,456</a:t>
                      </a:r>
                      <a:endParaRPr lang="en-US" sz="1800" dirty="0"/>
                    </a:p>
                  </a:txBody>
                  <a:tcPr/>
                </a:tc>
                <a:tc>
                  <a:txBody>
                    <a:bodyPr/>
                    <a:lstStyle/>
                    <a:p>
                      <a:pPr algn="ctr"/>
                      <a:r>
                        <a:rPr lang="en-US" sz="1800" dirty="0" smtClean="0"/>
                        <a:t>-</a:t>
                      </a:r>
                      <a:endParaRPr lang="en-US" sz="1800" dirty="0"/>
                    </a:p>
                  </a:txBody>
                  <a:tcPr/>
                </a:tc>
                <a:tc>
                  <a:txBody>
                    <a:bodyPr/>
                    <a:lstStyle/>
                    <a:p>
                      <a:pPr algn="ctr"/>
                      <a:r>
                        <a:rPr lang="en-US" sz="1800" dirty="0" smtClean="0"/>
                        <a:t>40</a:t>
                      </a:r>
                      <a:endParaRPr lang="en-US" sz="1800" dirty="0"/>
                    </a:p>
                  </a:txBody>
                  <a:tcPr/>
                </a:tc>
                <a:extLst>
                  <a:ext uri="{0D108BD9-81ED-4DB2-BD59-A6C34878D82A}">
                    <a16:rowId xmlns:a16="http://schemas.microsoft.com/office/drawing/2014/main" xmlns="" val="10002"/>
                  </a:ext>
                </a:extLst>
              </a:tr>
              <a:tr h="181784">
                <a:tc>
                  <a:txBody>
                    <a:bodyPr/>
                    <a:lstStyle/>
                    <a:p>
                      <a:pPr algn="ctr"/>
                      <a:r>
                        <a:rPr lang="en-US" sz="1800" dirty="0" err="1" smtClean="0"/>
                        <a:t>Ashiyane</a:t>
                      </a:r>
                      <a:endParaRPr lang="en-US" sz="1800" dirty="0"/>
                    </a:p>
                  </a:txBody>
                  <a:tcPr/>
                </a:tc>
                <a:tc>
                  <a:txBody>
                    <a:bodyPr/>
                    <a:lstStyle/>
                    <a:p>
                      <a:pPr algn="ctr"/>
                      <a:r>
                        <a:rPr lang="en-US" sz="1800" dirty="0" smtClean="0"/>
                        <a:t>Arabic</a:t>
                      </a:r>
                      <a:endParaRPr lang="en-US" sz="1800" dirty="0"/>
                    </a:p>
                  </a:txBody>
                  <a:tcPr/>
                </a:tc>
                <a:tc>
                  <a:txBody>
                    <a:bodyPr/>
                    <a:lstStyle/>
                    <a:p>
                      <a:pPr algn="ctr"/>
                      <a:r>
                        <a:rPr lang="en-US" sz="1600" dirty="0" smtClean="0"/>
                        <a:t>5/30/2003</a:t>
                      </a:r>
                      <a:r>
                        <a:rPr lang="en-US" sz="1600" baseline="0" dirty="0" smtClean="0"/>
                        <a:t> – 9/24/2016</a:t>
                      </a:r>
                      <a:endParaRPr lang="en-US" sz="1600" dirty="0"/>
                    </a:p>
                  </a:txBody>
                  <a:tcPr anchor="ctr"/>
                </a:tc>
                <a:tc>
                  <a:txBody>
                    <a:bodyPr/>
                    <a:lstStyle/>
                    <a:p>
                      <a:pPr algn="ctr"/>
                      <a:r>
                        <a:rPr lang="en-US" sz="1800" dirty="0" smtClean="0"/>
                        <a:t>34,247</a:t>
                      </a:r>
                      <a:endParaRPr lang="en-US" sz="1800" dirty="0"/>
                    </a:p>
                  </a:txBody>
                  <a:tcPr/>
                </a:tc>
                <a:tc>
                  <a:txBody>
                    <a:bodyPr/>
                    <a:lstStyle/>
                    <a:p>
                      <a:pPr algn="ctr"/>
                      <a:r>
                        <a:rPr lang="en-US" sz="1800" dirty="0" smtClean="0"/>
                        <a:t>6,406</a:t>
                      </a:r>
                      <a:endParaRPr lang="en-US" sz="1800" dirty="0"/>
                    </a:p>
                  </a:txBody>
                  <a:tcPr/>
                </a:tc>
                <a:tc>
                  <a:txBody>
                    <a:bodyPr/>
                    <a:lstStyle/>
                    <a:p>
                      <a:pPr algn="ctr"/>
                      <a:r>
                        <a:rPr lang="en-US" sz="1800" dirty="0" smtClean="0"/>
                        <a:t>5,958</a:t>
                      </a:r>
                      <a:endParaRPr lang="en-US" sz="1800" dirty="0"/>
                    </a:p>
                  </a:txBody>
                  <a:tcPr/>
                </a:tc>
                <a:tc>
                  <a:txBody>
                    <a:bodyPr/>
                    <a:lstStyle/>
                    <a:p>
                      <a:pPr algn="ctr"/>
                      <a:r>
                        <a:rPr lang="en-US" sz="1800" dirty="0" smtClean="0"/>
                        <a:t>10,086</a:t>
                      </a:r>
                      <a:endParaRPr lang="en-US" sz="1800" dirty="0"/>
                    </a:p>
                  </a:txBody>
                  <a:tcPr/>
                </a:tc>
                <a:tc>
                  <a:txBody>
                    <a:bodyPr/>
                    <a:lstStyle/>
                    <a:p>
                      <a:pPr algn="ctr"/>
                      <a:r>
                        <a:rPr lang="en-US" sz="1800" dirty="0" smtClean="0"/>
                        <a:t>80</a:t>
                      </a:r>
                      <a:endParaRPr lang="en-US" sz="1800" dirty="0"/>
                    </a:p>
                  </a:txBody>
                  <a:tcPr/>
                </a:tc>
                <a:extLst>
                  <a:ext uri="{0D108BD9-81ED-4DB2-BD59-A6C34878D82A}">
                    <a16:rowId xmlns:a16="http://schemas.microsoft.com/office/drawing/2014/main" xmlns="" val="10003"/>
                  </a:ext>
                </a:extLst>
              </a:tr>
              <a:tr h="181784">
                <a:tc>
                  <a:txBody>
                    <a:bodyPr/>
                    <a:lstStyle/>
                    <a:p>
                      <a:pPr algn="ctr"/>
                      <a:r>
                        <a:rPr lang="en-US" sz="1800" dirty="0" smtClean="0"/>
                        <a:t>tuts4you</a:t>
                      </a:r>
                      <a:endParaRPr lang="en-US" sz="1800" dirty="0"/>
                    </a:p>
                  </a:txBody>
                  <a:tcPr/>
                </a:tc>
                <a:tc>
                  <a:txBody>
                    <a:bodyPr/>
                    <a:lstStyle/>
                    <a:p>
                      <a:pPr algn="ctr"/>
                      <a:r>
                        <a:rPr lang="en-US" sz="1800" dirty="0" smtClean="0"/>
                        <a:t>English</a:t>
                      </a:r>
                      <a:endParaRPr lang="en-US"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6/10/2006</a:t>
                      </a:r>
                      <a:r>
                        <a:rPr lang="en-US" sz="1600" baseline="0" dirty="0" smtClean="0"/>
                        <a:t> – 10/31/2016</a:t>
                      </a:r>
                      <a:endParaRPr lang="en-US" sz="1600" dirty="0" smtClean="0"/>
                    </a:p>
                  </a:txBody>
                  <a:tcPr anchor="ctr"/>
                </a:tc>
                <a:tc>
                  <a:txBody>
                    <a:bodyPr/>
                    <a:lstStyle/>
                    <a:p>
                      <a:pPr algn="ctr"/>
                      <a:r>
                        <a:rPr lang="en-US" sz="1800" dirty="0" smtClean="0"/>
                        <a:t>40,666</a:t>
                      </a:r>
                      <a:endParaRPr lang="en-US" sz="1800" dirty="0"/>
                    </a:p>
                  </a:txBody>
                  <a:tcPr/>
                </a:tc>
                <a:tc>
                  <a:txBody>
                    <a:bodyPr/>
                    <a:lstStyle/>
                    <a:p>
                      <a:pPr algn="ctr"/>
                      <a:r>
                        <a:rPr lang="en-US" sz="1800" dirty="0" smtClean="0"/>
                        <a:t>2,539</a:t>
                      </a:r>
                      <a:endParaRPr lang="en-US" sz="1800" dirty="0"/>
                    </a:p>
                  </a:txBody>
                  <a:tcPr/>
                </a:tc>
                <a:tc>
                  <a:txBody>
                    <a:bodyPr/>
                    <a:lstStyle/>
                    <a:p>
                      <a:pPr algn="ctr"/>
                      <a:r>
                        <a:rPr lang="en-US" sz="1800" dirty="0" smtClean="0"/>
                        <a:t>-</a:t>
                      </a:r>
                      <a:endParaRPr lang="en-US" sz="1800" dirty="0"/>
                    </a:p>
                  </a:txBody>
                  <a:tcPr/>
                </a:tc>
                <a:tc>
                  <a:txBody>
                    <a:bodyPr/>
                    <a:lstStyle/>
                    <a:p>
                      <a:pPr algn="ctr"/>
                      <a:r>
                        <a:rPr lang="en-US" sz="1800" dirty="0" smtClean="0"/>
                        <a:t>2,206</a:t>
                      </a:r>
                      <a:endParaRPr lang="en-US" sz="1800" dirty="0"/>
                    </a:p>
                  </a:txBody>
                  <a:tcPr/>
                </a:tc>
                <a:tc>
                  <a:txBody>
                    <a:bodyPr/>
                    <a:lstStyle/>
                    <a:p>
                      <a:pPr algn="ctr"/>
                      <a:r>
                        <a:rPr lang="en-US" sz="1800" dirty="0" smtClean="0"/>
                        <a:t>38</a:t>
                      </a:r>
                      <a:endParaRPr lang="en-US" sz="1800" dirty="0"/>
                    </a:p>
                  </a:txBody>
                  <a:tcPr/>
                </a:tc>
                <a:extLst>
                  <a:ext uri="{0D108BD9-81ED-4DB2-BD59-A6C34878D82A}">
                    <a16:rowId xmlns:a16="http://schemas.microsoft.com/office/drawing/2014/main" xmlns="" val="10004"/>
                  </a:ext>
                </a:extLst>
              </a:tr>
              <a:tr h="181784">
                <a:tc>
                  <a:txBody>
                    <a:bodyPr/>
                    <a:lstStyle/>
                    <a:p>
                      <a:pPr algn="ctr"/>
                      <a:r>
                        <a:rPr lang="en-US" sz="1800" dirty="0" err="1" smtClean="0"/>
                        <a:t>exelab</a:t>
                      </a:r>
                      <a:endParaRPr lang="en-US" sz="1800" dirty="0"/>
                    </a:p>
                  </a:txBody>
                  <a:tcPr/>
                </a:tc>
                <a:tc>
                  <a:txBody>
                    <a:bodyPr/>
                    <a:lstStyle/>
                    <a:p>
                      <a:pPr algn="ctr"/>
                      <a:r>
                        <a:rPr lang="en-US" sz="1800" dirty="0" smtClean="0"/>
                        <a:t>Russian</a:t>
                      </a:r>
                      <a:endParaRPr lang="en-US"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8/25/2008</a:t>
                      </a:r>
                      <a:r>
                        <a:rPr lang="en-US" sz="1600" baseline="0" dirty="0" smtClean="0"/>
                        <a:t> – 10/27/2016</a:t>
                      </a:r>
                      <a:endParaRPr lang="en-US" sz="1600" dirty="0" smtClean="0"/>
                    </a:p>
                  </a:txBody>
                  <a:tcPr anchor="ctr"/>
                </a:tc>
                <a:tc>
                  <a:txBody>
                    <a:bodyPr/>
                    <a:lstStyle/>
                    <a:p>
                      <a:pPr algn="ctr"/>
                      <a:r>
                        <a:rPr lang="en-US" sz="1800" dirty="0" smtClean="0"/>
                        <a:t>328,477</a:t>
                      </a:r>
                      <a:endParaRPr lang="en-US" sz="1800" dirty="0"/>
                    </a:p>
                  </a:txBody>
                  <a:tcPr/>
                </a:tc>
                <a:tc>
                  <a:txBody>
                    <a:bodyPr/>
                    <a:lstStyle/>
                    <a:p>
                      <a:pPr algn="ctr"/>
                      <a:r>
                        <a:rPr lang="en-US" sz="1800" dirty="0" smtClean="0"/>
                        <a:t>13,289</a:t>
                      </a:r>
                      <a:endParaRPr lang="en-US" sz="1800" dirty="0"/>
                    </a:p>
                  </a:txBody>
                  <a:tcPr/>
                </a:tc>
                <a:tc>
                  <a:txBody>
                    <a:bodyPr/>
                    <a:lstStyle/>
                    <a:p>
                      <a:pPr algn="ctr"/>
                      <a:r>
                        <a:rPr lang="en-US" sz="1800" dirty="0" smtClean="0"/>
                        <a:t>4,572</a:t>
                      </a:r>
                      <a:endParaRPr lang="en-US" sz="1800" dirty="0"/>
                    </a:p>
                  </a:txBody>
                  <a:tcPr/>
                </a:tc>
                <a:tc>
                  <a:txBody>
                    <a:bodyPr/>
                    <a:lstStyle/>
                    <a:p>
                      <a:pPr algn="ctr"/>
                      <a:r>
                        <a:rPr lang="en-US" sz="1800" dirty="0" smtClean="0"/>
                        <a:t>-</a:t>
                      </a:r>
                      <a:endParaRPr lang="en-US" sz="1800" dirty="0"/>
                    </a:p>
                  </a:txBody>
                  <a:tcPr/>
                </a:tc>
                <a:tc>
                  <a:txBody>
                    <a:bodyPr/>
                    <a:lstStyle/>
                    <a:p>
                      <a:pPr algn="ctr"/>
                      <a:r>
                        <a:rPr lang="en-US" sz="1800" dirty="0" smtClean="0"/>
                        <a:t>628</a:t>
                      </a:r>
                      <a:endParaRPr lang="en-US" sz="1800" dirty="0"/>
                    </a:p>
                  </a:txBody>
                  <a:tcPr/>
                </a:tc>
                <a:extLst>
                  <a:ext uri="{0D108BD9-81ED-4DB2-BD59-A6C34878D82A}">
                    <a16:rowId xmlns:a16="http://schemas.microsoft.com/office/drawing/2014/main" xmlns="" val="10005"/>
                  </a:ext>
                </a:extLst>
              </a:tr>
              <a:tr h="181784">
                <a:tc>
                  <a:txBody>
                    <a:bodyPr/>
                    <a:lstStyle/>
                    <a:p>
                      <a:pPr algn="ctr"/>
                      <a:r>
                        <a:rPr lang="en-US" sz="1800" b="1" dirty="0" smtClean="0">
                          <a:solidFill>
                            <a:srgbClr val="FF0000"/>
                          </a:solidFill>
                        </a:rPr>
                        <a:t>Total:</a:t>
                      </a:r>
                      <a:endParaRPr lang="en-US" sz="1800" b="1" dirty="0">
                        <a:solidFill>
                          <a:srgbClr val="FF0000"/>
                        </a:solidFill>
                      </a:endParaRPr>
                    </a:p>
                  </a:txBody>
                  <a:tcPr/>
                </a:tc>
                <a:tc>
                  <a:txBody>
                    <a:bodyPr/>
                    <a:lstStyle/>
                    <a:p>
                      <a:pPr algn="ctr"/>
                      <a:r>
                        <a:rPr lang="en-US" sz="1800" b="1" dirty="0" smtClean="0">
                          <a:solidFill>
                            <a:srgbClr val="FF0000"/>
                          </a:solidFill>
                        </a:rPr>
                        <a:t>-</a:t>
                      </a:r>
                      <a:endParaRPr lang="en-US" sz="1800" b="1" dirty="0">
                        <a:solidFill>
                          <a:srgbClr val="FF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FF0000"/>
                          </a:solidFill>
                        </a:rPr>
                        <a:t>02/07/2005- 10/31/2016</a:t>
                      </a:r>
                    </a:p>
                  </a:txBody>
                  <a:tcPr anchor="ctr"/>
                </a:tc>
                <a:tc>
                  <a:txBody>
                    <a:bodyPr/>
                    <a:lstStyle/>
                    <a:p>
                      <a:pPr algn="ctr"/>
                      <a:r>
                        <a:rPr lang="en-US" sz="1800" b="1" dirty="0" smtClean="0">
                          <a:solidFill>
                            <a:srgbClr val="FF0000"/>
                          </a:solidFill>
                        </a:rPr>
                        <a:t>590,699</a:t>
                      </a:r>
                      <a:endParaRPr lang="en-US" sz="1800" b="1" dirty="0">
                        <a:solidFill>
                          <a:srgbClr val="FF0000"/>
                        </a:solidFill>
                      </a:endParaRPr>
                    </a:p>
                  </a:txBody>
                  <a:tcPr/>
                </a:tc>
                <a:tc>
                  <a:txBody>
                    <a:bodyPr/>
                    <a:lstStyle/>
                    <a:p>
                      <a:pPr algn="ctr"/>
                      <a:r>
                        <a:rPr lang="en-US" sz="1800" b="1" dirty="0" smtClean="0">
                          <a:solidFill>
                            <a:srgbClr val="FF0000"/>
                          </a:solidFill>
                        </a:rPr>
                        <a:t>47,492</a:t>
                      </a:r>
                      <a:endParaRPr lang="en-US" sz="1800" b="1" dirty="0">
                        <a:solidFill>
                          <a:srgbClr val="FF0000"/>
                        </a:solidFill>
                      </a:endParaRPr>
                    </a:p>
                  </a:txBody>
                  <a:tcPr/>
                </a:tc>
                <a:tc>
                  <a:txBody>
                    <a:bodyPr/>
                    <a:lstStyle/>
                    <a:p>
                      <a:pPr algn="ctr"/>
                      <a:r>
                        <a:rPr lang="en-US" sz="1800" b="1" dirty="0" smtClean="0">
                          <a:solidFill>
                            <a:srgbClr val="FF0000"/>
                          </a:solidFill>
                        </a:rPr>
                        <a:t>15,576</a:t>
                      </a:r>
                      <a:endParaRPr lang="en-US" sz="1800" b="1" dirty="0">
                        <a:solidFill>
                          <a:srgbClr val="FF0000"/>
                        </a:solidFill>
                      </a:endParaRPr>
                    </a:p>
                  </a:txBody>
                  <a:tcPr/>
                </a:tc>
                <a:tc>
                  <a:txBody>
                    <a:bodyPr/>
                    <a:lstStyle/>
                    <a:p>
                      <a:pPr algn="ctr"/>
                      <a:r>
                        <a:rPr lang="en-US" sz="1800" b="1" dirty="0" smtClean="0">
                          <a:solidFill>
                            <a:srgbClr val="FF0000"/>
                          </a:solidFill>
                        </a:rPr>
                        <a:t>14,851</a:t>
                      </a:r>
                      <a:endParaRPr lang="en-US" sz="1800" b="1" dirty="0">
                        <a:solidFill>
                          <a:srgbClr val="FF0000"/>
                        </a:solidFill>
                      </a:endParaRPr>
                    </a:p>
                  </a:txBody>
                  <a:tcPr/>
                </a:tc>
                <a:tc>
                  <a:txBody>
                    <a:bodyPr/>
                    <a:lstStyle/>
                    <a:p>
                      <a:pPr algn="ctr"/>
                      <a:r>
                        <a:rPr lang="en-US" sz="1800" b="1" dirty="0" smtClean="0">
                          <a:solidFill>
                            <a:srgbClr val="FF0000"/>
                          </a:solidFill>
                        </a:rPr>
                        <a:t>987</a:t>
                      </a:r>
                      <a:endParaRPr lang="en-US" sz="1800" b="1" dirty="0">
                        <a:solidFill>
                          <a:srgbClr val="FF0000"/>
                        </a:solidFill>
                      </a:endParaRPr>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247670494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4E8C9FA-6381-41DF-9A7B-A11F366E8C01}" type="slidenum">
              <a:rPr lang="en-US" smtClean="0"/>
              <a:t>43</a:t>
            </a:fld>
            <a:endParaRPr lang="en-US"/>
          </a:p>
        </p:txBody>
      </p:sp>
      <p:sp>
        <p:nvSpPr>
          <p:cNvPr id="7" name="Title 1"/>
          <p:cNvSpPr>
            <a:spLocks noGrp="1"/>
          </p:cNvSpPr>
          <p:nvPr>
            <p:ph type="title"/>
          </p:nvPr>
        </p:nvSpPr>
        <p:spPr>
          <a:xfrm>
            <a:off x="1107358" y="921854"/>
            <a:ext cx="11353800" cy="589915"/>
          </a:xfrm>
        </p:spPr>
        <p:txBody>
          <a:bodyPr>
            <a:normAutofit/>
          </a:bodyPr>
          <a:lstStyle/>
          <a:p>
            <a:r>
              <a:rPr lang="en-US" sz="3600" dirty="0" err="1" smtClean="0"/>
              <a:t>AZSecure</a:t>
            </a:r>
            <a:r>
              <a:rPr lang="en-US" sz="3600" dirty="0" smtClean="0"/>
              <a:t> Hacker Assets Portal – Data Mining Approach</a:t>
            </a:r>
            <a:endParaRPr lang="en-US" sz="3600" dirty="0"/>
          </a:p>
        </p:txBody>
      </p:sp>
      <p:graphicFrame>
        <p:nvGraphicFramePr>
          <p:cNvPr id="9" name="Content Placeholder 4"/>
          <p:cNvGraphicFramePr>
            <a:graphicFrameLocks/>
          </p:cNvGraphicFramePr>
          <p:nvPr>
            <p:extLst>
              <p:ext uri="{D42A27DB-BD31-4B8C-83A1-F6EECF244321}">
                <p14:modId xmlns:p14="http://schemas.microsoft.com/office/powerpoint/2010/main" val="1047006355"/>
              </p:ext>
            </p:extLst>
          </p:nvPr>
        </p:nvGraphicFramePr>
        <p:xfrm>
          <a:off x="6654032" y="2133498"/>
          <a:ext cx="4307819" cy="2690796"/>
        </p:xfrm>
        <a:graphic>
          <a:graphicData uri="http://schemas.openxmlformats.org/drawingml/2006/table">
            <a:tbl>
              <a:tblPr firstRow="1" bandRow="1">
                <a:tableStyleId>{5940675A-B579-460E-94D1-54222C63F5DA}</a:tableStyleId>
              </a:tblPr>
              <a:tblGrid>
                <a:gridCol w="1047955">
                  <a:extLst>
                    <a:ext uri="{9D8B030D-6E8A-4147-A177-3AD203B41FA5}">
                      <a16:colId xmlns:a16="http://schemas.microsoft.com/office/drawing/2014/main" xmlns="" val="20000"/>
                    </a:ext>
                  </a:extLst>
                </a:gridCol>
                <a:gridCol w="922338">
                  <a:extLst>
                    <a:ext uri="{9D8B030D-6E8A-4147-A177-3AD203B41FA5}">
                      <a16:colId xmlns:a16="http://schemas.microsoft.com/office/drawing/2014/main" xmlns="" val="20001"/>
                    </a:ext>
                  </a:extLst>
                </a:gridCol>
                <a:gridCol w="949280">
                  <a:extLst>
                    <a:ext uri="{9D8B030D-6E8A-4147-A177-3AD203B41FA5}">
                      <a16:colId xmlns:a16="http://schemas.microsoft.com/office/drawing/2014/main" xmlns="" val="20002"/>
                    </a:ext>
                  </a:extLst>
                </a:gridCol>
                <a:gridCol w="692604">
                  <a:extLst>
                    <a:ext uri="{9D8B030D-6E8A-4147-A177-3AD203B41FA5}">
                      <a16:colId xmlns:a16="http://schemas.microsoft.com/office/drawing/2014/main" xmlns="" val="20003"/>
                    </a:ext>
                  </a:extLst>
                </a:gridCol>
                <a:gridCol w="695642">
                  <a:extLst>
                    <a:ext uri="{9D8B030D-6E8A-4147-A177-3AD203B41FA5}">
                      <a16:colId xmlns:a16="http://schemas.microsoft.com/office/drawing/2014/main" xmlns="" val="20004"/>
                    </a:ext>
                  </a:extLst>
                </a:gridCol>
              </a:tblGrid>
              <a:tr h="592124">
                <a:tc>
                  <a:txBody>
                    <a:bodyPr/>
                    <a:lstStyle/>
                    <a:p>
                      <a:pPr algn="ctr"/>
                      <a:r>
                        <a:rPr lang="en-US" sz="1400" b="1" dirty="0" smtClean="0"/>
                        <a:t>Algorithm</a:t>
                      </a:r>
                      <a:endParaRPr lang="en-US" sz="1400" b="1" dirty="0"/>
                    </a:p>
                  </a:txBody>
                  <a:tcPr anchor="ctr"/>
                </a:tc>
                <a:tc>
                  <a:txBody>
                    <a:bodyPr/>
                    <a:lstStyle/>
                    <a:p>
                      <a:pPr algn="ctr"/>
                      <a:r>
                        <a:rPr lang="en-US" sz="1400" b="1" dirty="0" smtClean="0"/>
                        <a:t>Accuracy</a:t>
                      </a:r>
                      <a:endParaRPr lang="en-US" sz="1400" b="1" dirty="0"/>
                    </a:p>
                  </a:txBody>
                  <a:tcPr anchor="ctr"/>
                </a:tc>
                <a:tc>
                  <a:txBody>
                    <a:bodyPr/>
                    <a:lstStyle/>
                    <a:p>
                      <a:pPr algn="ctr"/>
                      <a:r>
                        <a:rPr lang="en-US" sz="1400" b="1" dirty="0" smtClean="0"/>
                        <a:t>Precision</a:t>
                      </a:r>
                      <a:endParaRPr lang="en-US" sz="1400" b="1" dirty="0"/>
                    </a:p>
                  </a:txBody>
                  <a:tcPr anchor="ctr"/>
                </a:tc>
                <a:tc>
                  <a:txBody>
                    <a:bodyPr/>
                    <a:lstStyle/>
                    <a:p>
                      <a:pPr algn="ctr"/>
                      <a:r>
                        <a:rPr lang="en-US" sz="1400" b="1" dirty="0" smtClean="0"/>
                        <a:t>Recall</a:t>
                      </a:r>
                      <a:endParaRPr lang="en-US" sz="1400" b="1" dirty="0"/>
                    </a:p>
                  </a:txBody>
                  <a:tcPr anchor="ctr"/>
                </a:tc>
                <a:tc>
                  <a:txBody>
                    <a:bodyPr/>
                    <a:lstStyle/>
                    <a:p>
                      <a:pPr algn="ctr"/>
                      <a:r>
                        <a:rPr lang="en-US" sz="1400" b="1" dirty="0" smtClean="0"/>
                        <a:t>F1</a:t>
                      </a:r>
                      <a:endParaRPr lang="en-US" sz="1400" b="1" dirty="0"/>
                    </a:p>
                  </a:txBody>
                  <a:tcPr anchor="ctr"/>
                </a:tc>
                <a:extLst>
                  <a:ext uri="{0D108BD9-81ED-4DB2-BD59-A6C34878D82A}">
                    <a16:rowId xmlns:a16="http://schemas.microsoft.com/office/drawing/2014/main" xmlns="" val="10000"/>
                  </a:ext>
                </a:extLst>
              </a:tr>
              <a:tr h="348308">
                <a:tc>
                  <a:txBody>
                    <a:bodyPr/>
                    <a:lstStyle/>
                    <a:p>
                      <a:pPr algn="ctr"/>
                      <a:r>
                        <a:rPr lang="en-US" sz="1600" b="1" dirty="0" smtClean="0"/>
                        <a:t>SVM</a:t>
                      </a:r>
                      <a:endParaRPr lang="en-US" sz="1600" b="1" dirty="0"/>
                    </a:p>
                  </a:txBody>
                  <a:tcPr anchor="ctr"/>
                </a:tc>
                <a:tc>
                  <a:txBody>
                    <a:bodyPr/>
                    <a:lstStyle/>
                    <a:p>
                      <a:pPr algn="ctr"/>
                      <a:r>
                        <a:rPr lang="en-US" sz="1600" b="1" dirty="0" smtClean="0"/>
                        <a:t>98.20</a:t>
                      </a:r>
                      <a:endParaRPr lang="en-US" sz="1600" b="1" dirty="0"/>
                    </a:p>
                  </a:txBody>
                  <a:tcPr anchor="ctr"/>
                </a:tc>
                <a:tc>
                  <a:txBody>
                    <a:bodyPr/>
                    <a:lstStyle/>
                    <a:p>
                      <a:pPr algn="ctr"/>
                      <a:r>
                        <a:rPr lang="en-US" sz="1600" b="1" dirty="0" smtClean="0"/>
                        <a:t>96.36</a:t>
                      </a:r>
                      <a:endParaRPr lang="en-US" sz="1600" b="1" dirty="0"/>
                    </a:p>
                  </a:txBody>
                  <a:tcPr anchor="ctr"/>
                </a:tc>
                <a:tc>
                  <a:txBody>
                    <a:bodyPr/>
                    <a:lstStyle/>
                    <a:p>
                      <a:pPr algn="ctr"/>
                      <a:r>
                        <a:rPr lang="en-US" sz="1600" b="1" dirty="0" smtClean="0"/>
                        <a:t>98.20</a:t>
                      </a:r>
                      <a:endParaRPr lang="en-US" sz="1600" b="1" dirty="0"/>
                    </a:p>
                  </a:txBody>
                  <a:tcPr anchor="ctr"/>
                </a:tc>
                <a:tc>
                  <a:txBody>
                    <a:bodyPr/>
                    <a:lstStyle/>
                    <a:p>
                      <a:pPr algn="ctr"/>
                      <a:r>
                        <a:rPr lang="en-US" sz="1600" b="1" dirty="0" smtClean="0"/>
                        <a:t>98.28</a:t>
                      </a:r>
                    </a:p>
                  </a:txBody>
                  <a:tcPr anchor="ctr"/>
                </a:tc>
                <a:extLst>
                  <a:ext uri="{0D108BD9-81ED-4DB2-BD59-A6C34878D82A}">
                    <a16:rowId xmlns:a16="http://schemas.microsoft.com/office/drawing/2014/main" xmlns="" val="10001"/>
                  </a:ext>
                </a:extLst>
              </a:tr>
              <a:tr h="592124">
                <a:tc>
                  <a:txBody>
                    <a:bodyPr/>
                    <a:lstStyle/>
                    <a:p>
                      <a:pPr algn="ctr"/>
                      <a:r>
                        <a:rPr lang="en-US" sz="1600" dirty="0" smtClean="0"/>
                        <a:t>k-Nearest</a:t>
                      </a:r>
                      <a:r>
                        <a:rPr lang="en-US" sz="1600" baseline="0" dirty="0" smtClean="0"/>
                        <a:t> Neighbor</a:t>
                      </a:r>
                      <a:endParaRPr lang="en-US" sz="1600" dirty="0"/>
                    </a:p>
                  </a:txBody>
                  <a:tcPr anchor="ctr"/>
                </a:tc>
                <a:tc>
                  <a:txBody>
                    <a:bodyPr/>
                    <a:lstStyle/>
                    <a:p>
                      <a:pPr algn="ctr"/>
                      <a:r>
                        <a:rPr lang="en-US" sz="1600" dirty="0" smtClean="0"/>
                        <a:t>64.00</a:t>
                      </a:r>
                      <a:endParaRPr lang="en-US" sz="1600" dirty="0"/>
                    </a:p>
                  </a:txBody>
                  <a:tcPr anchor="ctr"/>
                </a:tc>
                <a:tc>
                  <a:txBody>
                    <a:bodyPr/>
                    <a:lstStyle/>
                    <a:p>
                      <a:pPr algn="ctr"/>
                      <a:r>
                        <a:rPr lang="en-US" sz="1600" dirty="0" smtClean="0"/>
                        <a:t>83.47</a:t>
                      </a:r>
                      <a:endParaRPr lang="en-US" sz="1600" dirty="0"/>
                    </a:p>
                  </a:txBody>
                  <a:tcPr anchor="ctr"/>
                </a:tc>
                <a:tc>
                  <a:txBody>
                    <a:bodyPr/>
                    <a:lstStyle/>
                    <a:p>
                      <a:pPr algn="ctr"/>
                      <a:r>
                        <a:rPr lang="en-US" sz="1600" dirty="0" smtClean="0"/>
                        <a:t>64.00</a:t>
                      </a:r>
                      <a:endParaRPr lang="en-US" sz="1600" dirty="0"/>
                    </a:p>
                  </a:txBody>
                  <a:tcPr anchor="ctr"/>
                </a:tc>
                <a:tc>
                  <a:txBody>
                    <a:bodyPr/>
                    <a:lstStyle/>
                    <a:p>
                      <a:pPr algn="ctr"/>
                      <a:r>
                        <a:rPr lang="en-US" sz="1600" dirty="0" smtClean="0"/>
                        <a:t>72.24</a:t>
                      </a:r>
                    </a:p>
                  </a:txBody>
                  <a:tcPr anchor="ctr"/>
                </a:tc>
                <a:extLst>
                  <a:ext uri="{0D108BD9-81ED-4DB2-BD59-A6C34878D82A}">
                    <a16:rowId xmlns:a16="http://schemas.microsoft.com/office/drawing/2014/main" xmlns="" val="10002"/>
                  </a:ext>
                </a:extLst>
              </a:tr>
              <a:tr h="348308">
                <a:tc>
                  <a:txBody>
                    <a:bodyPr/>
                    <a:lstStyle/>
                    <a:p>
                      <a:pPr algn="ctr"/>
                      <a:r>
                        <a:rPr lang="en-US" sz="1600" dirty="0" smtClean="0"/>
                        <a:t>Naïve Bayes</a:t>
                      </a:r>
                      <a:endParaRPr lang="en-US" sz="1600" dirty="0"/>
                    </a:p>
                  </a:txBody>
                  <a:tcPr anchor="ctr"/>
                </a:tc>
                <a:tc>
                  <a:txBody>
                    <a:bodyPr/>
                    <a:lstStyle/>
                    <a:p>
                      <a:pPr algn="ctr"/>
                      <a:r>
                        <a:rPr lang="en-US" sz="1600" dirty="0" smtClean="0"/>
                        <a:t>86.00</a:t>
                      </a:r>
                      <a:endParaRPr lang="en-US" sz="1600" dirty="0"/>
                    </a:p>
                  </a:txBody>
                  <a:tcPr anchor="ctr"/>
                </a:tc>
                <a:tc>
                  <a:txBody>
                    <a:bodyPr/>
                    <a:lstStyle/>
                    <a:p>
                      <a:pPr algn="ctr"/>
                      <a:r>
                        <a:rPr lang="en-US" sz="1600" dirty="0" smtClean="0"/>
                        <a:t>88.57</a:t>
                      </a:r>
                    </a:p>
                  </a:txBody>
                  <a:tcPr anchor="ctr"/>
                </a:tc>
                <a:tc>
                  <a:txBody>
                    <a:bodyPr/>
                    <a:lstStyle/>
                    <a:p>
                      <a:pPr algn="ctr"/>
                      <a:r>
                        <a:rPr lang="en-US" sz="1600" dirty="0" smtClean="0"/>
                        <a:t>86.00</a:t>
                      </a:r>
                      <a:endParaRPr lang="en-US" sz="1600" dirty="0"/>
                    </a:p>
                  </a:txBody>
                  <a:tcPr anchor="ctr"/>
                </a:tc>
                <a:tc>
                  <a:txBody>
                    <a:bodyPr/>
                    <a:lstStyle/>
                    <a:p>
                      <a:pPr algn="ctr"/>
                      <a:r>
                        <a:rPr lang="en-US" sz="1600" dirty="0" smtClean="0"/>
                        <a:t>87.26</a:t>
                      </a:r>
                      <a:endParaRPr lang="en-US" sz="1600" dirty="0"/>
                    </a:p>
                  </a:txBody>
                  <a:tcPr anchor="ctr"/>
                </a:tc>
                <a:extLst>
                  <a:ext uri="{0D108BD9-81ED-4DB2-BD59-A6C34878D82A}">
                    <a16:rowId xmlns:a16="http://schemas.microsoft.com/office/drawing/2014/main" xmlns="" val="10003"/>
                  </a:ext>
                </a:extLst>
              </a:tr>
              <a:tr h="348308">
                <a:tc>
                  <a:txBody>
                    <a:bodyPr/>
                    <a:lstStyle/>
                    <a:p>
                      <a:pPr algn="ctr"/>
                      <a:r>
                        <a:rPr lang="en-US" sz="1600" dirty="0" smtClean="0"/>
                        <a:t>Decision Tree</a:t>
                      </a:r>
                      <a:endParaRPr lang="en-US" sz="1600" dirty="0"/>
                    </a:p>
                  </a:txBody>
                  <a:tcPr anchor="ctr"/>
                </a:tc>
                <a:tc>
                  <a:txBody>
                    <a:bodyPr/>
                    <a:lstStyle/>
                    <a:p>
                      <a:pPr algn="ctr"/>
                      <a:r>
                        <a:rPr lang="en-US" sz="1600" dirty="0" smtClean="0"/>
                        <a:t>82.60</a:t>
                      </a:r>
                      <a:endParaRPr lang="en-US" sz="1600" dirty="0"/>
                    </a:p>
                  </a:txBody>
                  <a:tcPr anchor="ctr"/>
                </a:tc>
                <a:tc>
                  <a:txBody>
                    <a:bodyPr/>
                    <a:lstStyle/>
                    <a:p>
                      <a:pPr algn="ctr"/>
                      <a:r>
                        <a:rPr lang="en-US" sz="1600" dirty="0" smtClean="0"/>
                        <a:t>86.41</a:t>
                      </a:r>
                    </a:p>
                  </a:txBody>
                  <a:tcPr anchor="ctr"/>
                </a:tc>
                <a:tc>
                  <a:txBody>
                    <a:bodyPr/>
                    <a:lstStyle/>
                    <a:p>
                      <a:pPr algn="ctr"/>
                      <a:r>
                        <a:rPr lang="en-US" sz="1600" dirty="0" smtClean="0"/>
                        <a:t>82.60</a:t>
                      </a:r>
                    </a:p>
                  </a:txBody>
                  <a:tcPr anchor="ctr"/>
                </a:tc>
                <a:tc>
                  <a:txBody>
                    <a:bodyPr/>
                    <a:lstStyle/>
                    <a:p>
                      <a:pPr algn="ctr"/>
                      <a:r>
                        <a:rPr lang="en-US" sz="1600" dirty="0" smtClean="0"/>
                        <a:t>84.42</a:t>
                      </a:r>
                      <a:endParaRPr lang="en-US" sz="1600" dirty="0"/>
                    </a:p>
                  </a:txBody>
                  <a:tcPr anchor="ctr"/>
                </a:tc>
                <a:extLst>
                  <a:ext uri="{0D108BD9-81ED-4DB2-BD59-A6C34878D82A}">
                    <a16:rowId xmlns:a16="http://schemas.microsoft.com/office/drawing/2014/main" xmlns="" val="10004"/>
                  </a:ext>
                </a:extLst>
              </a:tr>
            </a:tbl>
          </a:graphicData>
        </a:graphic>
      </p:graphicFrame>
      <p:pic>
        <p:nvPicPr>
          <p:cNvPr id="10" name="Picture 9"/>
          <p:cNvPicPr>
            <a:picLocks noChangeAspect="1"/>
          </p:cNvPicPr>
          <p:nvPr/>
        </p:nvPicPr>
        <p:blipFill>
          <a:blip r:embed="rId3"/>
          <a:stretch>
            <a:fillRect/>
          </a:stretch>
        </p:blipFill>
        <p:spPr>
          <a:xfrm>
            <a:off x="1463829" y="1982839"/>
            <a:ext cx="4353873" cy="3171940"/>
          </a:xfrm>
          <a:prstGeom prst="rect">
            <a:avLst/>
          </a:prstGeom>
        </p:spPr>
      </p:pic>
      <p:sp>
        <p:nvSpPr>
          <p:cNvPr id="12" name="Rectangle 11"/>
          <p:cNvSpPr/>
          <p:nvPr/>
        </p:nvSpPr>
        <p:spPr>
          <a:xfrm>
            <a:off x="3011582" y="3361727"/>
            <a:ext cx="2681006" cy="75307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255064" y="2133499"/>
            <a:ext cx="706787" cy="26907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757314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951" y="0"/>
            <a:ext cx="10972801" cy="609600"/>
          </a:xfrm>
        </p:spPr>
        <p:txBody>
          <a:bodyPr>
            <a:normAutofit fontScale="90000"/>
          </a:bodyPr>
          <a:lstStyle/>
          <a:p>
            <a:pPr algn="ctr"/>
            <a:r>
              <a:rPr lang="en-US" dirty="0" smtClean="0"/>
              <a:t>Hacker Assets Portal V2.0 – Overview</a:t>
            </a:r>
            <a:endParaRPr lang="en-US" dirty="0"/>
          </a:p>
        </p:txBody>
      </p:sp>
      <p:sp>
        <p:nvSpPr>
          <p:cNvPr id="4" name="Slide Number Placeholder 3"/>
          <p:cNvSpPr>
            <a:spLocks noGrp="1"/>
          </p:cNvSpPr>
          <p:nvPr>
            <p:ph type="sldNum" sz="quarter" idx="12"/>
          </p:nvPr>
        </p:nvSpPr>
        <p:spPr/>
        <p:txBody>
          <a:bodyPr/>
          <a:lstStyle/>
          <a:p>
            <a:fld id="{EED52553-B058-46A8-80FD-FCB8F898C0C8}" type="slidenum">
              <a:rPr lang="en-US" smtClean="0"/>
              <a:t>44</a:t>
            </a:fld>
            <a:endParaRPr lang="en-US"/>
          </a:p>
        </p:txBody>
      </p:sp>
      <p:pic>
        <p:nvPicPr>
          <p:cNvPr id="5" name="Picture 4"/>
          <p:cNvPicPr>
            <a:picLocks noChangeAspect="1"/>
          </p:cNvPicPr>
          <p:nvPr/>
        </p:nvPicPr>
        <p:blipFill rotWithShape="1">
          <a:blip r:embed="rId3"/>
          <a:srcRect b="24830"/>
          <a:stretch/>
        </p:blipFill>
        <p:spPr>
          <a:xfrm>
            <a:off x="101273" y="892942"/>
            <a:ext cx="6110649" cy="2274728"/>
          </a:xfrm>
          <a:prstGeom prst="rect">
            <a:avLst/>
          </a:prstGeom>
          <a:ln w="12700">
            <a:solidFill>
              <a:schemeClr val="tx1"/>
            </a:solidFill>
          </a:ln>
        </p:spPr>
      </p:pic>
      <p:sp>
        <p:nvSpPr>
          <p:cNvPr id="3" name="TextBox 2"/>
          <p:cNvSpPr txBox="1"/>
          <p:nvPr/>
        </p:nvSpPr>
        <p:spPr>
          <a:xfrm>
            <a:off x="-28230" y="588143"/>
            <a:ext cx="6688039" cy="307777"/>
          </a:xfrm>
          <a:prstGeom prst="rect">
            <a:avLst/>
          </a:prstGeom>
          <a:noFill/>
        </p:spPr>
        <p:txBody>
          <a:bodyPr wrap="square" rtlCol="0">
            <a:spAutoFit/>
          </a:bodyPr>
          <a:lstStyle/>
          <a:p>
            <a:r>
              <a:rPr lang="en-US" sz="1400" smtClean="0">
                <a:solidFill>
                  <a:srgbClr val="C00000"/>
                </a:solidFill>
              </a:rPr>
              <a:t>(a) Home page, linking to (b &amp; c) </a:t>
            </a:r>
            <a:r>
              <a:rPr lang="en-US" sz="1400" b="1" smtClean="0">
                <a:solidFill>
                  <a:srgbClr val="C00000"/>
                </a:solidFill>
              </a:rPr>
              <a:t>Assets</a:t>
            </a:r>
            <a:r>
              <a:rPr lang="en-US" sz="1400" smtClean="0">
                <a:solidFill>
                  <a:srgbClr val="C00000"/>
                </a:solidFill>
              </a:rPr>
              <a:t>, (d) </a:t>
            </a:r>
            <a:r>
              <a:rPr lang="en-US" sz="1400" b="1" smtClean="0">
                <a:solidFill>
                  <a:srgbClr val="C00000"/>
                </a:solidFill>
              </a:rPr>
              <a:t>Dashboard</a:t>
            </a:r>
            <a:r>
              <a:rPr lang="en-US" sz="1400" smtClean="0">
                <a:solidFill>
                  <a:srgbClr val="C00000"/>
                </a:solidFill>
              </a:rPr>
              <a:t>, and (e) </a:t>
            </a:r>
            <a:r>
              <a:rPr lang="en-US" sz="1400" b="1" smtClean="0">
                <a:solidFill>
                  <a:srgbClr val="C00000"/>
                </a:solidFill>
              </a:rPr>
              <a:t>Malware Families</a:t>
            </a:r>
            <a:r>
              <a:rPr lang="en-US" sz="1400" smtClean="0">
                <a:solidFill>
                  <a:srgbClr val="C00000"/>
                </a:solidFill>
              </a:rPr>
              <a:t>:</a:t>
            </a:r>
            <a:endParaRPr lang="en-US" sz="1400">
              <a:solidFill>
                <a:srgbClr val="C00000"/>
              </a:solidFill>
            </a:endParaRPr>
          </a:p>
        </p:txBody>
      </p:sp>
      <p:grpSp>
        <p:nvGrpSpPr>
          <p:cNvPr id="26" name="Group 25"/>
          <p:cNvGrpSpPr/>
          <p:nvPr/>
        </p:nvGrpSpPr>
        <p:grpSpPr>
          <a:xfrm>
            <a:off x="2055549" y="2493142"/>
            <a:ext cx="3750017" cy="1920240"/>
            <a:chOff x="3046412" y="1934267"/>
            <a:chExt cx="4065735" cy="2203613"/>
          </a:xfrm>
        </p:grpSpPr>
        <p:pic>
          <p:nvPicPr>
            <p:cNvPr id="9" name="Picture 8"/>
            <p:cNvPicPr>
              <a:picLocks noChangeAspect="1"/>
            </p:cNvPicPr>
            <p:nvPr/>
          </p:nvPicPr>
          <p:blipFill>
            <a:blip r:embed="rId4"/>
            <a:stretch>
              <a:fillRect/>
            </a:stretch>
          </p:blipFill>
          <p:spPr>
            <a:xfrm>
              <a:off x="3046412" y="1943320"/>
              <a:ext cx="4065735" cy="2194560"/>
            </a:xfrm>
            <a:prstGeom prst="rect">
              <a:avLst/>
            </a:prstGeom>
            <a:ln w="12700">
              <a:solidFill>
                <a:schemeClr val="tx1"/>
              </a:solidFill>
            </a:ln>
          </p:spPr>
        </p:pic>
        <p:sp>
          <p:nvSpPr>
            <p:cNvPr id="24" name="Rectangle 23"/>
            <p:cNvSpPr/>
            <p:nvPr/>
          </p:nvSpPr>
          <p:spPr>
            <a:xfrm>
              <a:off x="5002626" y="1934267"/>
              <a:ext cx="228600" cy="12097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3275865" y="3990736"/>
            <a:ext cx="4107623" cy="2464807"/>
            <a:chOff x="4620151" y="4101878"/>
            <a:chExt cx="4106553" cy="2464807"/>
          </a:xfrm>
        </p:grpSpPr>
        <p:pic>
          <p:nvPicPr>
            <p:cNvPr id="14" name="Picture 13"/>
            <p:cNvPicPr>
              <a:picLocks noChangeAspect="1"/>
            </p:cNvPicPr>
            <p:nvPr/>
          </p:nvPicPr>
          <p:blipFill>
            <a:blip r:embed="rId5"/>
            <a:stretch>
              <a:fillRect/>
            </a:stretch>
          </p:blipFill>
          <p:spPr>
            <a:xfrm>
              <a:off x="4620151" y="4101878"/>
              <a:ext cx="4106553" cy="2464807"/>
            </a:xfrm>
            <a:prstGeom prst="rect">
              <a:avLst/>
            </a:prstGeom>
            <a:ln w="12700">
              <a:solidFill>
                <a:schemeClr val="tx1"/>
              </a:solidFill>
            </a:ln>
          </p:spPr>
        </p:pic>
        <p:sp>
          <p:nvSpPr>
            <p:cNvPr id="29" name="Rectangle 28"/>
            <p:cNvSpPr/>
            <p:nvPr/>
          </p:nvSpPr>
          <p:spPr>
            <a:xfrm>
              <a:off x="4634534" y="4787451"/>
              <a:ext cx="365760" cy="18288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42287" y="3339230"/>
            <a:ext cx="2134156" cy="738664"/>
          </a:xfrm>
          <a:prstGeom prst="rect">
            <a:avLst/>
          </a:prstGeom>
          <a:noFill/>
        </p:spPr>
        <p:txBody>
          <a:bodyPr wrap="square" rtlCol="0">
            <a:spAutoFit/>
          </a:bodyPr>
          <a:lstStyle/>
          <a:p>
            <a:pPr algn="r"/>
            <a:r>
              <a:rPr lang="en-US" sz="1400" smtClean="0">
                <a:solidFill>
                  <a:srgbClr val="C00000"/>
                </a:solidFill>
              </a:rPr>
              <a:t>(b) </a:t>
            </a:r>
            <a:r>
              <a:rPr lang="en-US" sz="1400" b="1" smtClean="0">
                <a:solidFill>
                  <a:srgbClr val="C00000"/>
                </a:solidFill>
              </a:rPr>
              <a:t>Assets</a:t>
            </a:r>
            <a:r>
              <a:rPr lang="en-US" sz="1400" smtClean="0">
                <a:solidFill>
                  <a:srgbClr val="C00000"/>
                </a:solidFill>
              </a:rPr>
              <a:t> page, linking to Source Code and Attachments</a:t>
            </a:r>
            <a:endParaRPr lang="en-US" sz="1400">
              <a:solidFill>
                <a:srgbClr val="C00000"/>
              </a:solidFill>
            </a:endParaRPr>
          </a:p>
        </p:txBody>
      </p:sp>
      <p:cxnSp>
        <p:nvCxnSpPr>
          <p:cNvPr id="32" name="Straight Arrow Connector 31"/>
          <p:cNvCxnSpPr>
            <a:endCxn id="29" idx="0"/>
          </p:cNvCxnSpPr>
          <p:nvPr/>
        </p:nvCxnSpPr>
        <p:spPr>
          <a:xfrm>
            <a:off x="3047206" y="4245742"/>
            <a:ext cx="425974" cy="43056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16299" y="4597578"/>
            <a:ext cx="2765378" cy="523220"/>
          </a:xfrm>
          <a:prstGeom prst="rect">
            <a:avLst/>
          </a:prstGeom>
          <a:noFill/>
        </p:spPr>
        <p:txBody>
          <a:bodyPr wrap="square" rtlCol="0">
            <a:spAutoFit/>
          </a:bodyPr>
          <a:lstStyle/>
          <a:p>
            <a:pPr algn="r"/>
            <a:r>
              <a:rPr lang="en-US" sz="1400" smtClean="0">
                <a:solidFill>
                  <a:srgbClr val="C00000"/>
                </a:solidFill>
              </a:rPr>
              <a:t>(c) Source Code page; sortable by asset name, exploit type, date, etc.</a:t>
            </a:r>
            <a:endParaRPr lang="en-US" sz="1400">
              <a:solidFill>
                <a:srgbClr val="C00000"/>
              </a:solidFill>
            </a:endParaRPr>
          </a:p>
        </p:txBody>
      </p:sp>
      <p:grpSp>
        <p:nvGrpSpPr>
          <p:cNvPr id="70" name="Group 69"/>
          <p:cNvGrpSpPr/>
          <p:nvPr/>
        </p:nvGrpSpPr>
        <p:grpSpPr>
          <a:xfrm>
            <a:off x="8907254" y="881816"/>
            <a:ext cx="3171470" cy="3135326"/>
            <a:chOff x="8904934" y="979474"/>
            <a:chExt cx="3170644" cy="3135326"/>
          </a:xfrm>
        </p:grpSpPr>
        <p:pic>
          <p:nvPicPr>
            <p:cNvPr id="8" name="Picture 7"/>
            <p:cNvPicPr>
              <a:picLocks noChangeAspect="1"/>
            </p:cNvPicPr>
            <p:nvPr/>
          </p:nvPicPr>
          <p:blipFill>
            <a:blip r:embed="rId6"/>
            <a:stretch>
              <a:fillRect/>
            </a:stretch>
          </p:blipFill>
          <p:spPr>
            <a:xfrm>
              <a:off x="8913811" y="979474"/>
              <a:ext cx="3161767" cy="3135326"/>
            </a:xfrm>
            <a:prstGeom prst="rect">
              <a:avLst/>
            </a:prstGeom>
            <a:ln w="12700">
              <a:solidFill>
                <a:schemeClr val="tx1"/>
              </a:solidFill>
            </a:ln>
          </p:spPr>
        </p:pic>
        <p:sp>
          <p:nvSpPr>
            <p:cNvPr id="43" name="Rectangle 42"/>
            <p:cNvSpPr/>
            <p:nvPr/>
          </p:nvSpPr>
          <p:spPr>
            <a:xfrm>
              <a:off x="8904934" y="1143888"/>
              <a:ext cx="609600" cy="20478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7485196" y="3449529"/>
            <a:ext cx="3793441" cy="2417872"/>
            <a:chOff x="7079836" y="1219200"/>
            <a:chExt cx="3792453" cy="2519261"/>
          </a:xfrm>
        </p:grpSpPr>
        <p:pic>
          <p:nvPicPr>
            <p:cNvPr id="12" name="Picture 11"/>
            <p:cNvPicPr>
              <a:picLocks noChangeAspect="1"/>
            </p:cNvPicPr>
            <p:nvPr/>
          </p:nvPicPr>
          <p:blipFill rotWithShape="1">
            <a:blip r:embed="rId7"/>
            <a:srcRect b="4957"/>
            <a:stretch/>
          </p:blipFill>
          <p:spPr>
            <a:xfrm>
              <a:off x="7085012" y="1219200"/>
              <a:ext cx="3787277" cy="2519261"/>
            </a:xfrm>
            <a:prstGeom prst="rect">
              <a:avLst/>
            </a:prstGeom>
            <a:ln w="12700">
              <a:solidFill>
                <a:schemeClr val="tx1"/>
              </a:solidFill>
            </a:ln>
          </p:spPr>
        </p:pic>
        <p:sp>
          <p:nvSpPr>
            <p:cNvPr id="41" name="Rectangle 40"/>
            <p:cNvSpPr/>
            <p:nvPr/>
          </p:nvSpPr>
          <p:spPr>
            <a:xfrm>
              <a:off x="7079836" y="1502398"/>
              <a:ext cx="1005840" cy="18288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p:cNvSpPr/>
          <p:nvPr/>
        </p:nvSpPr>
        <p:spPr>
          <a:xfrm>
            <a:off x="3625947" y="938220"/>
            <a:ext cx="640247" cy="18288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3180169" y="937332"/>
            <a:ext cx="365855" cy="18288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397555" y="938220"/>
            <a:ext cx="640247" cy="18288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p:cNvCxnSpPr>
            <a:endCxn id="24" idx="0"/>
          </p:cNvCxnSpPr>
          <p:nvPr/>
        </p:nvCxnSpPr>
        <p:spPr>
          <a:xfrm>
            <a:off x="3300935" y="1121100"/>
            <a:ext cx="664346" cy="137204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4" idx="2"/>
            <a:endCxn id="41" idx="1"/>
          </p:cNvCxnSpPr>
          <p:nvPr/>
        </p:nvCxnSpPr>
        <p:spPr>
          <a:xfrm>
            <a:off x="3946071" y="1121100"/>
            <a:ext cx="3539125" cy="268799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7490373" y="5854854"/>
            <a:ext cx="3788264" cy="523220"/>
          </a:xfrm>
          <a:prstGeom prst="rect">
            <a:avLst/>
          </a:prstGeom>
          <a:noFill/>
        </p:spPr>
        <p:txBody>
          <a:bodyPr wrap="square" rtlCol="0">
            <a:spAutoFit/>
          </a:bodyPr>
          <a:lstStyle/>
          <a:p>
            <a:r>
              <a:rPr lang="en-US" sz="1400" smtClean="0">
                <a:solidFill>
                  <a:srgbClr val="C00000"/>
                </a:solidFill>
              </a:rPr>
              <a:t>(d) </a:t>
            </a:r>
            <a:r>
              <a:rPr lang="en-US" sz="1400" b="1" smtClean="0">
                <a:solidFill>
                  <a:srgbClr val="C00000"/>
                </a:solidFill>
              </a:rPr>
              <a:t>Dashboard</a:t>
            </a:r>
            <a:r>
              <a:rPr lang="en-US" sz="1400" smtClean="0">
                <a:solidFill>
                  <a:srgbClr val="C00000"/>
                </a:solidFill>
              </a:rPr>
              <a:t> for drill-down analysis of hackers &amp; assets over time</a:t>
            </a:r>
            <a:endParaRPr lang="en-US" sz="1400">
              <a:solidFill>
                <a:srgbClr val="C00000"/>
              </a:solidFill>
            </a:endParaRPr>
          </a:p>
        </p:txBody>
      </p:sp>
      <p:cxnSp>
        <p:nvCxnSpPr>
          <p:cNvPr id="61" name="Straight Arrow Connector 60"/>
          <p:cNvCxnSpPr>
            <a:stCxn id="46" idx="2"/>
            <a:endCxn id="43" idx="1"/>
          </p:cNvCxnSpPr>
          <p:nvPr/>
        </p:nvCxnSpPr>
        <p:spPr>
          <a:xfrm>
            <a:off x="4717679" y="1121100"/>
            <a:ext cx="4189575" cy="2752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6812465" y="1287890"/>
            <a:ext cx="2071741" cy="954107"/>
          </a:xfrm>
          <a:prstGeom prst="rect">
            <a:avLst/>
          </a:prstGeom>
          <a:noFill/>
        </p:spPr>
        <p:txBody>
          <a:bodyPr wrap="square" rtlCol="0">
            <a:spAutoFit/>
          </a:bodyPr>
          <a:lstStyle/>
          <a:p>
            <a:pPr algn="r"/>
            <a:r>
              <a:rPr lang="en-US" sz="1400" smtClean="0">
                <a:solidFill>
                  <a:srgbClr val="C00000"/>
                </a:solidFill>
              </a:rPr>
              <a:t>(e) </a:t>
            </a:r>
            <a:r>
              <a:rPr lang="en-US" sz="1400" b="1" smtClean="0">
                <a:solidFill>
                  <a:srgbClr val="C00000"/>
                </a:solidFill>
              </a:rPr>
              <a:t>Malware Families</a:t>
            </a:r>
            <a:r>
              <a:rPr lang="en-US" sz="1400" smtClean="0">
                <a:solidFill>
                  <a:srgbClr val="C00000"/>
                </a:solidFill>
              </a:rPr>
              <a:t>, for depicting relationships among assets over time (Crypter Family shown)</a:t>
            </a:r>
            <a:endParaRPr lang="en-US" sz="1400">
              <a:solidFill>
                <a:srgbClr val="C00000"/>
              </a:solidFill>
            </a:endParaRPr>
          </a:p>
        </p:txBody>
      </p:sp>
    </p:spTree>
    <p:extLst>
      <p:ext uri="{BB962C8B-B14F-4D97-AF65-F5344CB8AC3E}">
        <p14:creationId xmlns:p14="http://schemas.microsoft.com/office/powerpoint/2010/main" val="256331986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142" y="60105"/>
            <a:ext cx="11253716" cy="589915"/>
          </a:xfrm>
        </p:spPr>
        <p:txBody>
          <a:bodyPr>
            <a:normAutofit/>
          </a:bodyPr>
          <a:lstStyle/>
          <a:p>
            <a:r>
              <a:rPr lang="en-US" sz="3200" b="1" dirty="0"/>
              <a:t>Cyber Threat Intelligence (CTI) Example – </a:t>
            </a:r>
            <a:r>
              <a:rPr lang="en-US" sz="3200" b="1" dirty="0" smtClean="0">
                <a:solidFill>
                  <a:srgbClr val="FF0000"/>
                </a:solidFill>
              </a:rPr>
              <a:t>Bank Exploits</a:t>
            </a:r>
            <a:endParaRPr lang="en-US" sz="3200" b="1" dirty="0">
              <a:solidFill>
                <a:srgbClr val="FF0000"/>
              </a:solidFill>
            </a:endParaRPr>
          </a:p>
        </p:txBody>
      </p:sp>
      <p:sp>
        <p:nvSpPr>
          <p:cNvPr id="4" name="Slide Number Placeholder 3"/>
          <p:cNvSpPr>
            <a:spLocks noGrp="1"/>
          </p:cNvSpPr>
          <p:nvPr>
            <p:ph type="sldNum" sz="quarter" idx="12"/>
          </p:nvPr>
        </p:nvSpPr>
        <p:spPr/>
        <p:txBody>
          <a:bodyPr/>
          <a:lstStyle/>
          <a:p>
            <a:fld id="{A4E8C9FA-6381-41DF-9A7B-A11F366E8C01}" type="slidenum">
              <a:rPr lang="en-US" smtClean="0"/>
              <a:t>45</a:t>
            </a:fld>
            <a:endParaRPr lang="en-US"/>
          </a:p>
        </p:txBody>
      </p:sp>
      <p:pic>
        <p:nvPicPr>
          <p:cNvPr id="5" name="Picture 4"/>
          <p:cNvPicPr>
            <a:picLocks noChangeAspect="1"/>
          </p:cNvPicPr>
          <p:nvPr/>
        </p:nvPicPr>
        <p:blipFill>
          <a:blip r:embed="rId2"/>
          <a:stretch>
            <a:fillRect/>
          </a:stretch>
        </p:blipFill>
        <p:spPr>
          <a:xfrm>
            <a:off x="6395108" y="650020"/>
            <a:ext cx="5436220" cy="4289177"/>
          </a:xfrm>
          <a:prstGeom prst="rect">
            <a:avLst/>
          </a:prstGeom>
          <a:ln w="28575">
            <a:solidFill>
              <a:schemeClr val="tx1"/>
            </a:solidFill>
          </a:ln>
        </p:spPr>
      </p:pic>
      <p:pic>
        <p:nvPicPr>
          <p:cNvPr id="6" name="Picture 5"/>
          <p:cNvPicPr>
            <a:picLocks noChangeAspect="1"/>
          </p:cNvPicPr>
          <p:nvPr/>
        </p:nvPicPr>
        <p:blipFill>
          <a:blip r:embed="rId3"/>
          <a:stretch>
            <a:fillRect/>
          </a:stretch>
        </p:blipFill>
        <p:spPr>
          <a:xfrm>
            <a:off x="294130" y="646579"/>
            <a:ext cx="5475036" cy="4288596"/>
          </a:xfrm>
          <a:prstGeom prst="rect">
            <a:avLst/>
          </a:prstGeom>
          <a:ln w="28575">
            <a:solidFill>
              <a:schemeClr val="tx1"/>
            </a:solidFill>
          </a:ln>
        </p:spPr>
      </p:pic>
      <p:sp>
        <p:nvSpPr>
          <p:cNvPr id="7" name="Rectangle 6"/>
          <p:cNvSpPr/>
          <p:nvPr/>
        </p:nvSpPr>
        <p:spPr>
          <a:xfrm>
            <a:off x="7272666" y="2551806"/>
            <a:ext cx="1125280" cy="128654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1828801" y="1496384"/>
            <a:ext cx="2094613" cy="111019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954310" y="1496384"/>
            <a:ext cx="499378" cy="133701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193076" y="2606577"/>
            <a:ext cx="1336938" cy="208903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968515" y="2790877"/>
            <a:ext cx="217475" cy="17560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a:stCxn id="17" idx="1"/>
            <a:endCxn id="7" idx="3"/>
          </p:cNvCxnSpPr>
          <p:nvPr/>
        </p:nvCxnSpPr>
        <p:spPr>
          <a:xfrm flipH="1">
            <a:off x="8397946" y="2878678"/>
            <a:ext cx="1570569" cy="31640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Content Placeholder 2"/>
          <p:cNvSpPr txBox="1">
            <a:spLocks/>
          </p:cNvSpPr>
          <p:nvPr/>
        </p:nvSpPr>
        <p:spPr>
          <a:xfrm>
            <a:off x="469142" y="5347697"/>
            <a:ext cx="11402323" cy="126302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smtClean="0"/>
              <a:t>Filtering on 2014, when </a:t>
            </a:r>
            <a:r>
              <a:rPr lang="en-US" dirty="0" err="1" smtClean="0"/>
              <a:t>BlackPOS</a:t>
            </a:r>
            <a:r>
              <a:rPr lang="en-US" dirty="0" smtClean="0"/>
              <a:t> was posted, shows assets and threat actors at that time. </a:t>
            </a:r>
          </a:p>
          <a:p>
            <a:pPr marL="514350" indent="-514350">
              <a:buFont typeface="+mj-lt"/>
              <a:buAutoNum type="arabicPeriod"/>
            </a:pPr>
            <a:r>
              <a:rPr lang="en-US" dirty="0" smtClean="0"/>
              <a:t>Filtering the actor who posted </a:t>
            </a:r>
            <a:r>
              <a:rPr lang="en-US" dirty="0" err="1" smtClean="0"/>
              <a:t>BlackPOS</a:t>
            </a:r>
            <a:r>
              <a:rPr lang="en-US" dirty="0" smtClean="0"/>
              <a:t> reveals that he posts other bank exploits (e.g., Zeus). </a:t>
            </a:r>
          </a:p>
          <a:p>
            <a:pPr lvl="1"/>
            <a:r>
              <a:rPr lang="en-US" dirty="0" smtClean="0"/>
              <a:t>Provides intelligence on which hacker to monitor. </a:t>
            </a:r>
          </a:p>
        </p:txBody>
      </p:sp>
      <p:sp>
        <p:nvSpPr>
          <p:cNvPr id="24" name="TextBox 23"/>
          <p:cNvSpPr txBox="1"/>
          <p:nvPr/>
        </p:nvSpPr>
        <p:spPr>
          <a:xfrm>
            <a:off x="4029741" y="1127052"/>
            <a:ext cx="301686" cy="369332"/>
          </a:xfrm>
          <a:prstGeom prst="rect">
            <a:avLst/>
          </a:prstGeom>
          <a:noFill/>
        </p:spPr>
        <p:txBody>
          <a:bodyPr wrap="none" rtlCol="0">
            <a:spAutoFit/>
          </a:bodyPr>
          <a:lstStyle/>
          <a:p>
            <a:r>
              <a:rPr lang="en-US" b="1" dirty="0" smtClean="0"/>
              <a:t>1</a:t>
            </a:r>
            <a:endParaRPr lang="en-US" b="1" dirty="0"/>
          </a:p>
        </p:txBody>
      </p:sp>
      <p:sp>
        <p:nvSpPr>
          <p:cNvPr id="25" name="TextBox 24"/>
          <p:cNvSpPr txBox="1"/>
          <p:nvPr/>
        </p:nvSpPr>
        <p:spPr>
          <a:xfrm>
            <a:off x="9870575" y="2491565"/>
            <a:ext cx="301686" cy="369332"/>
          </a:xfrm>
          <a:prstGeom prst="rect">
            <a:avLst/>
          </a:prstGeom>
          <a:noFill/>
        </p:spPr>
        <p:txBody>
          <a:bodyPr wrap="none" rtlCol="0">
            <a:spAutoFit/>
          </a:bodyPr>
          <a:lstStyle/>
          <a:p>
            <a:r>
              <a:rPr lang="en-US" b="1" dirty="0" smtClean="0"/>
              <a:t>2</a:t>
            </a:r>
            <a:endParaRPr lang="en-US" b="1" dirty="0"/>
          </a:p>
        </p:txBody>
      </p:sp>
    </p:spTree>
    <p:extLst>
      <p:ext uri="{BB962C8B-B14F-4D97-AF65-F5344CB8AC3E}">
        <p14:creationId xmlns:p14="http://schemas.microsoft.com/office/powerpoint/2010/main" val="185132553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772" y="109353"/>
            <a:ext cx="10737028" cy="589915"/>
          </a:xfrm>
        </p:spPr>
        <p:txBody>
          <a:bodyPr>
            <a:normAutofit/>
          </a:bodyPr>
          <a:lstStyle/>
          <a:p>
            <a:r>
              <a:rPr lang="en-US" sz="3200" b="1" dirty="0"/>
              <a:t>Cyber Threat Intelligence (CTI) </a:t>
            </a:r>
            <a:r>
              <a:rPr lang="en-US" sz="3200" b="1" dirty="0" smtClean="0"/>
              <a:t>Example </a:t>
            </a:r>
            <a:r>
              <a:rPr lang="en-US" sz="3200" b="1" dirty="0"/>
              <a:t>– </a:t>
            </a:r>
            <a:r>
              <a:rPr lang="en-US" sz="3200" b="1" dirty="0">
                <a:solidFill>
                  <a:srgbClr val="FF0000"/>
                </a:solidFill>
              </a:rPr>
              <a:t>Mobile Malware</a:t>
            </a:r>
          </a:p>
        </p:txBody>
      </p:sp>
      <p:sp>
        <p:nvSpPr>
          <p:cNvPr id="3" name="Content Placeholder 2"/>
          <p:cNvSpPr>
            <a:spLocks noGrp="1"/>
          </p:cNvSpPr>
          <p:nvPr>
            <p:ph idx="1"/>
          </p:nvPr>
        </p:nvSpPr>
        <p:spPr>
          <a:xfrm>
            <a:off x="616772" y="5420256"/>
            <a:ext cx="11402323" cy="1055109"/>
          </a:xfrm>
        </p:spPr>
        <p:txBody>
          <a:bodyPr>
            <a:normAutofit fontScale="92500"/>
          </a:bodyPr>
          <a:lstStyle/>
          <a:p>
            <a:pPr marL="514350" indent="-514350">
              <a:buFont typeface="+mj-lt"/>
              <a:buAutoNum type="arabicPeriod"/>
            </a:pPr>
            <a:r>
              <a:rPr lang="en-US" dirty="0" smtClean="0"/>
              <a:t>Filtering for 2016 mobile malware shows assets and threat actors at that time. </a:t>
            </a:r>
            <a:endParaRPr lang="en-US" dirty="0"/>
          </a:p>
          <a:p>
            <a:pPr marL="514350" indent="-514350">
              <a:buFont typeface="+mj-lt"/>
              <a:buAutoNum type="arabicPeriod"/>
            </a:pPr>
            <a:r>
              <a:rPr lang="en-US" dirty="0" smtClean="0"/>
              <a:t>Filtering </a:t>
            </a:r>
            <a:r>
              <a:rPr lang="en-US" dirty="0"/>
              <a:t>on a specific </a:t>
            </a:r>
            <a:r>
              <a:rPr lang="en-US" dirty="0" smtClean="0"/>
              <a:t>actor (BH-HACKER) allows us to see the assets posted. </a:t>
            </a:r>
            <a:endParaRPr lang="en-US" dirty="0">
              <a:solidFill>
                <a:srgbClr val="C00000"/>
              </a:solidFill>
            </a:endParaRPr>
          </a:p>
        </p:txBody>
      </p:sp>
      <p:sp>
        <p:nvSpPr>
          <p:cNvPr id="4" name="Slide Number Placeholder 3"/>
          <p:cNvSpPr>
            <a:spLocks noGrp="1"/>
          </p:cNvSpPr>
          <p:nvPr>
            <p:ph type="sldNum" sz="quarter" idx="12"/>
          </p:nvPr>
        </p:nvSpPr>
        <p:spPr/>
        <p:txBody>
          <a:bodyPr/>
          <a:lstStyle/>
          <a:p>
            <a:fld id="{A4E8C9FA-6381-41DF-9A7B-A11F366E8C01}" type="slidenum">
              <a:rPr lang="en-US" smtClean="0"/>
              <a:t>46</a:t>
            </a:fld>
            <a:endParaRPr lang="en-US"/>
          </a:p>
        </p:txBody>
      </p:sp>
      <p:pic>
        <p:nvPicPr>
          <p:cNvPr id="5" name="Picture 4"/>
          <p:cNvPicPr>
            <a:picLocks noChangeAspect="1"/>
          </p:cNvPicPr>
          <p:nvPr/>
        </p:nvPicPr>
        <p:blipFill rotWithShape="1">
          <a:blip r:embed="rId2"/>
          <a:srcRect b="7538"/>
          <a:stretch/>
        </p:blipFill>
        <p:spPr>
          <a:xfrm>
            <a:off x="454397" y="713131"/>
            <a:ext cx="5461000" cy="4295750"/>
          </a:xfrm>
          <a:prstGeom prst="rect">
            <a:avLst/>
          </a:prstGeom>
          <a:ln w="19050">
            <a:solidFill>
              <a:schemeClr val="tx1"/>
            </a:solidFill>
          </a:ln>
        </p:spPr>
      </p:pic>
      <p:sp>
        <p:nvSpPr>
          <p:cNvPr id="6" name="Rectangle 5"/>
          <p:cNvSpPr/>
          <p:nvPr/>
        </p:nvSpPr>
        <p:spPr>
          <a:xfrm>
            <a:off x="560404" y="1148079"/>
            <a:ext cx="4143678" cy="1107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4632960" y="1503680"/>
            <a:ext cx="386080" cy="10668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2590800" y="1503680"/>
            <a:ext cx="2042161" cy="125039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3"/>
          <a:srcRect b="8388"/>
          <a:stretch/>
        </p:blipFill>
        <p:spPr>
          <a:xfrm>
            <a:off x="6244907" y="915377"/>
            <a:ext cx="5174933" cy="4022383"/>
          </a:xfrm>
          <a:prstGeom prst="rect">
            <a:avLst/>
          </a:prstGeom>
          <a:ln w="19050">
            <a:solidFill>
              <a:schemeClr val="tx1"/>
            </a:solidFill>
          </a:ln>
        </p:spPr>
      </p:pic>
      <p:sp>
        <p:nvSpPr>
          <p:cNvPr id="18" name="Rectangle 17"/>
          <p:cNvSpPr/>
          <p:nvPr/>
        </p:nvSpPr>
        <p:spPr>
          <a:xfrm>
            <a:off x="8854518" y="3296761"/>
            <a:ext cx="2179242" cy="56403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H="1" flipV="1">
            <a:off x="8016240" y="3017520"/>
            <a:ext cx="838278" cy="5892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7071972" y="2754074"/>
            <a:ext cx="944268" cy="56403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316821" y="1244007"/>
            <a:ext cx="301686" cy="369332"/>
          </a:xfrm>
          <a:prstGeom prst="rect">
            <a:avLst/>
          </a:prstGeom>
          <a:noFill/>
        </p:spPr>
        <p:txBody>
          <a:bodyPr wrap="none" rtlCol="0">
            <a:spAutoFit/>
          </a:bodyPr>
          <a:lstStyle/>
          <a:p>
            <a:r>
              <a:rPr lang="en-US" b="1" dirty="0" smtClean="0"/>
              <a:t>1</a:t>
            </a:r>
            <a:endParaRPr lang="en-US" b="1" dirty="0"/>
          </a:p>
        </p:txBody>
      </p:sp>
      <p:sp>
        <p:nvSpPr>
          <p:cNvPr id="31" name="TextBox 30"/>
          <p:cNvSpPr txBox="1"/>
          <p:nvPr/>
        </p:nvSpPr>
        <p:spPr>
          <a:xfrm>
            <a:off x="8296953" y="2895604"/>
            <a:ext cx="301686" cy="369332"/>
          </a:xfrm>
          <a:prstGeom prst="rect">
            <a:avLst/>
          </a:prstGeom>
          <a:noFill/>
        </p:spPr>
        <p:txBody>
          <a:bodyPr wrap="none" rtlCol="0">
            <a:spAutoFit/>
          </a:bodyPr>
          <a:lstStyle/>
          <a:p>
            <a:r>
              <a:rPr lang="en-US" b="1" dirty="0" smtClean="0"/>
              <a:t>2</a:t>
            </a:r>
          </a:p>
        </p:txBody>
      </p:sp>
    </p:spTree>
    <p:extLst>
      <p:ext uri="{BB962C8B-B14F-4D97-AF65-F5344CB8AC3E}">
        <p14:creationId xmlns:p14="http://schemas.microsoft.com/office/powerpoint/2010/main" val="183417005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5409" y="935932"/>
            <a:ext cx="10771891" cy="2387600"/>
          </a:xfrm>
        </p:spPr>
        <p:txBody>
          <a:bodyPr>
            <a:normAutofit/>
          </a:bodyPr>
          <a:lstStyle/>
          <a:p>
            <a:r>
              <a:rPr lang="en-US" sz="4000" b="1" dirty="0">
                <a:latin typeface="Calibri" panose="020F0502020204030204" pitchFamily="34" charset="0"/>
                <a:ea typeface="Cambria Math" panose="02040503050406030204" pitchFamily="18" charset="0"/>
                <a:cs typeface="Calibri" panose="020F0502020204030204" pitchFamily="34" charset="0"/>
              </a:rPr>
              <a:t>Identifying Hacker’s Targets for Proactive Cyber Threat Intelligence: A Deep Structured Semantic Model </a:t>
            </a:r>
            <a:r>
              <a:rPr lang="en-US" sz="4000" b="1" dirty="0" smtClean="0">
                <a:latin typeface="Calibri" panose="020F0502020204030204" pitchFamily="34" charset="0"/>
                <a:ea typeface="Cambria Math" panose="02040503050406030204" pitchFamily="18" charset="0"/>
                <a:cs typeface="Calibri" panose="020F0502020204030204" pitchFamily="34" charset="0"/>
              </a:rPr>
              <a:t>Approach</a:t>
            </a:r>
            <a:br>
              <a:rPr lang="en-US" sz="4000" b="1" dirty="0" smtClean="0">
                <a:latin typeface="Calibri" panose="020F0502020204030204" pitchFamily="34" charset="0"/>
                <a:ea typeface="Cambria Math" panose="02040503050406030204" pitchFamily="18" charset="0"/>
                <a:cs typeface="Calibri" panose="020F0502020204030204" pitchFamily="34" charset="0"/>
              </a:rPr>
            </a:br>
            <a:r>
              <a:rPr lang="en-US" sz="4000" dirty="0" smtClean="0">
                <a:latin typeface="Calibri" panose="020F0502020204030204" pitchFamily="34" charset="0"/>
                <a:ea typeface="Cambria Math" panose="02040503050406030204" pitchFamily="18" charset="0"/>
                <a:cs typeface="Calibri" panose="020F0502020204030204" pitchFamily="34" charset="0"/>
              </a:rPr>
              <a:t>(MISQ, under review)</a:t>
            </a:r>
            <a:endParaRPr lang="en-US" sz="4000" dirty="0">
              <a:latin typeface="Calibri" panose="020F0502020204030204" pitchFamily="34" charset="0"/>
              <a:ea typeface="Cambria Math" panose="02040503050406030204" pitchFamily="18" charset="0"/>
              <a:cs typeface="Calibri" panose="020F0502020204030204" pitchFamily="34" charset="0"/>
            </a:endParaRPr>
          </a:p>
        </p:txBody>
      </p:sp>
      <p:sp>
        <p:nvSpPr>
          <p:cNvPr id="3" name="Subtitle 2"/>
          <p:cNvSpPr>
            <a:spLocks noGrp="1"/>
          </p:cNvSpPr>
          <p:nvPr>
            <p:ph type="subTitle" idx="1"/>
          </p:nvPr>
        </p:nvSpPr>
        <p:spPr>
          <a:xfrm>
            <a:off x="570068" y="4190259"/>
            <a:ext cx="11051867" cy="2166091"/>
          </a:xfrm>
        </p:spPr>
        <p:txBody>
          <a:bodyPr>
            <a:normAutofit/>
          </a:bodyPr>
          <a:lstStyle/>
          <a:p>
            <a:r>
              <a:rPr lang="en-US" sz="3200" dirty="0"/>
              <a:t>Sagar </a:t>
            </a:r>
            <a:r>
              <a:rPr lang="en-US" sz="3200" dirty="0" smtClean="0"/>
              <a:t>Samtani</a:t>
            </a:r>
            <a:endParaRPr lang="en-US" sz="3200" b="1" dirty="0"/>
          </a:p>
        </p:txBody>
      </p:sp>
      <p:sp>
        <p:nvSpPr>
          <p:cNvPr id="4" name="Slide Number Placeholder 3"/>
          <p:cNvSpPr>
            <a:spLocks noGrp="1"/>
          </p:cNvSpPr>
          <p:nvPr>
            <p:ph type="sldNum" sz="quarter" idx="12"/>
          </p:nvPr>
        </p:nvSpPr>
        <p:spPr/>
        <p:txBody>
          <a:bodyPr/>
          <a:lstStyle/>
          <a:p>
            <a:fld id="{E0C97B59-3C70-4F61-898B-79D73F61FC2E}" type="slidenum">
              <a:rPr lang="en-US" smtClean="0"/>
              <a:t>47</a:t>
            </a:fld>
            <a:endParaRPr lang="en-US"/>
          </a:p>
        </p:txBody>
      </p:sp>
    </p:spTree>
    <p:extLst>
      <p:ext uri="{BB962C8B-B14F-4D97-AF65-F5344CB8AC3E}">
        <p14:creationId xmlns:p14="http://schemas.microsoft.com/office/powerpoint/2010/main" val="192559418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Design</a:t>
            </a:r>
            <a:endParaRPr lang="en-US" dirty="0"/>
          </a:p>
        </p:txBody>
      </p:sp>
      <p:sp>
        <p:nvSpPr>
          <p:cNvPr id="4" name="Slide Number Placeholder 3"/>
          <p:cNvSpPr>
            <a:spLocks noGrp="1"/>
          </p:cNvSpPr>
          <p:nvPr>
            <p:ph type="sldNum" sz="quarter" idx="12"/>
          </p:nvPr>
        </p:nvSpPr>
        <p:spPr/>
        <p:txBody>
          <a:bodyPr/>
          <a:lstStyle/>
          <a:p>
            <a:fld id="{E0C97B59-3C70-4F61-898B-79D73F61FC2E}" type="slidenum">
              <a:rPr lang="en-US" smtClean="0"/>
              <a:t>48</a:t>
            </a:fld>
            <a:endParaRPr lang="en-US"/>
          </a:p>
        </p:txBody>
      </p:sp>
      <p:sp>
        <p:nvSpPr>
          <p:cNvPr id="8" name="TextBox 7"/>
          <p:cNvSpPr txBox="1"/>
          <p:nvPr/>
        </p:nvSpPr>
        <p:spPr>
          <a:xfrm>
            <a:off x="2185089" y="5261366"/>
            <a:ext cx="7821823" cy="461665"/>
          </a:xfrm>
          <a:prstGeom prst="rect">
            <a:avLst/>
          </a:prstGeom>
          <a:noFill/>
        </p:spPr>
        <p:txBody>
          <a:bodyPr wrap="square" rtlCol="0">
            <a:spAutoFit/>
          </a:bodyPr>
          <a:lstStyle/>
          <a:p>
            <a:pPr algn="ctr"/>
            <a:r>
              <a:rPr lang="en-US" sz="2400" b="1" dirty="0"/>
              <a:t>Figure 9. </a:t>
            </a:r>
            <a:r>
              <a:rPr lang="en-US" sz="2400" dirty="0"/>
              <a:t>Research Design for Exploit-Vulnerability Linkages</a:t>
            </a:r>
          </a:p>
        </p:txBody>
      </p:sp>
      <p:pic>
        <p:nvPicPr>
          <p:cNvPr id="3" name="Picture 2"/>
          <p:cNvPicPr>
            <a:picLocks noChangeAspect="1"/>
          </p:cNvPicPr>
          <p:nvPr/>
        </p:nvPicPr>
        <p:blipFill>
          <a:blip r:embed="rId3"/>
          <a:stretch>
            <a:fillRect/>
          </a:stretch>
        </p:blipFill>
        <p:spPr>
          <a:xfrm>
            <a:off x="197644" y="1544486"/>
            <a:ext cx="11796715" cy="3863087"/>
          </a:xfrm>
          <a:prstGeom prst="rect">
            <a:avLst/>
          </a:prstGeom>
        </p:spPr>
      </p:pic>
    </p:spTree>
    <p:extLst>
      <p:ext uri="{BB962C8B-B14F-4D97-AF65-F5344CB8AC3E}">
        <p14:creationId xmlns:p14="http://schemas.microsoft.com/office/powerpoint/2010/main" val="229073774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016" y="-40490"/>
            <a:ext cx="11573968" cy="795239"/>
          </a:xfrm>
        </p:spPr>
        <p:txBody>
          <a:bodyPr>
            <a:normAutofit/>
          </a:bodyPr>
          <a:lstStyle/>
          <a:p>
            <a:r>
              <a:rPr lang="en-US" sz="3600" dirty="0"/>
              <a:t>Research Design – Exploit-Vulnerability Linkages: EV-DSSM</a:t>
            </a:r>
          </a:p>
        </p:txBody>
      </p:sp>
      <p:sp>
        <p:nvSpPr>
          <p:cNvPr id="3" name="Content Placeholder 2"/>
          <p:cNvSpPr>
            <a:spLocks noGrp="1"/>
          </p:cNvSpPr>
          <p:nvPr>
            <p:ph idx="1"/>
          </p:nvPr>
        </p:nvSpPr>
        <p:spPr>
          <a:xfrm>
            <a:off x="6329340" y="854359"/>
            <a:ext cx="5995264" cy="5857400"/>
          </a:xfrm>
        </p:spPr>
        <p:txBody>
          <a:bodyPr>
            <a:normAutofit/>
          </a:bodyPr>
          <a:lstStyle/>
          <a:p>
            <a:pPr marL="0" indent="0">
              <a:buNone/>
            </a:pPr>
            <a:r>
              <a:rPr lang="en-US" sz="1800" b="1" dirty="0">
                <a:latin typeface="Cambria Math" panose="02040503050406030204" pitchFamily="18" charset="0"/>
                <a:ea typeface="Cambria Math" panose="02040503050406030204" pitchFamily="18" charset="0"/>
              </a:rPr>
              <a:t>Algorithm 1: Exploit-Vulnerability DSSM (EV-DSSM)</a:t>
            </a:r>
          </a:p>
          <a:p>
            <a:pPr marL="0" indent="0">
              <a:buNone/>
            </a:pPr>
            <a:r>
              <a:rPr lang="en-US" sz="1600" b="1" dirty="0">
                <a:latin typeface="Cambria Math" panose="02040503050406030204" pitchFamily="18" charset="0"/>
                <a:ea typeface="Cambria Math" panose="02040503050406030204" pitchFamily="18" charset="0"/>
              </a:rPr>
              <a:t>Input: </a:t>
            </a:r>
            <a:r>
              <a:rPr lang="en-US" sz="1600" dirty="0">
                <a:latin typeface="Cambria Math" panose="02040503050406030204" pitchFamily="18" charset="0"/>
                <a:ea typeface="Cambria Math" panose="02040503050406030204" pitchFamily="18" charset="0"/>
              </a:rPr>
              <a:t>exploit list E = {e</a:t>
            </a:r>
            <a:r>
              <a:rPr lang="en-US" sz="1600" baseline="-25000" dirty="0">
                <a:latin typeface="Cambria Math" panose="02040503050406030204" pitchFamily="18" charset="0"/>
                <a:ea typeface="Cambria Math" panose="02040503050406030204" pitchFamily="18" charset="0"/>
              </a:rPr>
              <a:t>1</a:t>
            </a:r>
            <a:r>
              <a:rPr lang="en-US" sz="1600" dirty="0">
                <a:latin typeface="Cambria Math" panose="02040503050406030204" pitchFamily="18" charset="0"/>
                <a:ea typeface="Cambria Math" panose="02040503050406030204" pitchFamily="18" charset="0"/>
              </a:rPr>
              <a:t>, e</a:t>
            </a:r>
            <a:r>
              <a:rPr lang="en-US" sz="1600" baseline="-25000" dirty="0">
                <a:latin typeface="Cambria Math" panose="02040503050406030204" pitchFamily="18" charset="0"/>
                <a:ea typeface="Cambria Math" panose="02040503050406030204" pitchFamily="18" charset="0"/>
              </a:rPr>
              <a:t>2</a:t>
            </a:r>
            <a:r>
              <a:rPr lang="en-US" sz="1600" dirty="0">
                <a:latin typeface="Cambria Math" panose="02040503050406030204" pitchFamily="18" charset="0"/>
                <a:ea typeface="Cambria Math" panose="02040503050406030204" pitchFamily="18" charset="0"/>
              </a:rPr>
              <a:t>, …, </a:t>
            </a:r>
            <a:r>
              <a:rPr lang="en-US" sz="1600" dirty="0" err="1">
                <a:latin typeface="Cambria Math" panose="02040503050406030204" pitchFamily="18" charset="0"/>
                <a:ea typeface="Cambria Math" panose="02040503050406030204" pitchFamily="18" charset="0"/>
              </a:rPr>
              <a:t>e</a:t>
            </a:r>
            <a:r>
              <a:rPr lang="en-US" sz="1600" baseline="-25000" dirty="0" err="1">
                <a:latin typeface="Cambria Math" panose="02040503050406030204" pitchFamily="18" charset="0"/>
                <a:ea typeface="Cambria Math" panose="02040503050406030204" pitchFamily="18" charset="0"/>
              </a:rPr>
              <a:t>n</a:t>
            </a:r>
            <a:r>
              <a:rPr lang="en-US" sz="1600" dirty="0">
                <a:latin typeface="Cambria Math" panose="02040503050406030204" pitchFamily="18" charset="0"/>
                <a:ea typeface="Cambria Math" panose="02040503050406030204" pitchFamily="18" charset="0"/>
              </a:rPr>
              <a:t>} and </a:t>
            </a:r>
            <a:r>
              <a:rPr lang="en-US" sz="1600" dirty="0" err="1">
                <a:latin typeface="Cambria Math" panose="02040503050406030204" pitchFamily="18" charset="0"/>
                <a:ea typeface="Cambria Math" panose="02040503050406030204" pitchFamily="18" charset="0"/>
              </a:rPr>
              <a:t>vuln</a:t>
            </a:r>
            <a:r>
              <a:rPr lang="en-US" sz="1600" dirty="0">
                <a:latin typeface="Cambria Math" panose="02040503050406030204" pitchFamily="18" charset="0"/>
                <a:ea typeface="Cambria Math" panose="02040503050406030204" pitchFamily="18" charset="0"/>
              </a:rPr>
              <a:t>. list V = {v</a:t>
            </a:r>
            <a:r>
              <a:rPr lang="en-US" sz="1600" baseline="-25000" dirty="0">
                <a:latin typeface="Cambria Math" panose="02040503050406030204" pitchFamily="18" charset="0"/>
                <a:ea typeface="Cambria Math" panose="02040503050406030204" pitchFamily="18" charset="0"/>
              </a:rPr>
              <a:t>1</a:t>
            </a:r>
            <a:r>
              <a:rPr lang="en-US" sz="1600" dirty="0">
                <a:latin typeface="Cambria Math" panose="02040503050406030204" pitchFamily="18" charset="0"/>
                <a:ea typeface="Cambria Math" panose="02040503050406030204" pitchFamily="18" charset="0"/>
              </a:rPr>
              <a:t>, v</a:t>
            </a:r>
            <a:r>
              <a:rPr lang="en-US" sz="1600" baseline="-25000" dirty="0">
                <a:latin typeface="Cambria Math" panose="02040503050406030204" pitchFamily="18" charset="0"/>
                <a:ea typeface="Cambria Math" panose="02040503050406030204" pitchFamily="18" charset="0"/>
              </a:rPr>
              <a:t>2</a:t>
            </a:r>
            <a:r>
              <a:rPr lang="en-US" sz="1600" dirty="0">
                <a:latin typeface="Cambria Math" panose="02040503050406030204" pitchFamily="18" charset="0"/>
                <a:ea typeface="Cambria Math" panose="02040503050406030204" pitchFamily="18" charset="0"/>
              </a:rPr>
              <a:t>, … </a:t>
            </a:r>
            <a:r>
              <a:rPr lang="en-US" sz="1600" dirty="0" err="1">
                <a:latin typeface="Cambria Math" panose="02040503050406030204" pitchFamily="18" charset="0"/>
                <a:ea typeface="Cambria Math" panose="02040503050406030204" pitchFamily="18" charset="0"/>
              </a:rPr>
              <a:t>v</a:t>
            </a:r>
            <a:r>
              <a:rPr lang="en-US" sz="1600" baseline="-25000" dirty="0" err="1">
                <a:latin typeface="Cambria Math" panose="02040503050406030204" pitchFamily="18" charset="0"/>
                <a:ea typeface="Cambria Math" panose="02040503050406030204" pitchFamily="18" charset="0"/>
              </a:rPr>
              <a:t>n</a:t>
            </a:r>
            <a:r>
              <a:rPr lang="en-US" sz="1600" dirty="0">
                <a:latin typeface="Cambria Math" panose="02040503050406030204" pitchFamily="18" charset="0"/>
                <a:ea typeface="Cambria Math" panose="02040503050406030204" pitchFamily="18" charset="0"/>
              </a:rPr>
              <a:t>}</a:t>
            </a:r>
            <a:r>
              <a:rPr lang="en-US" sz="1600" b="1" dirty="0">
                <a:latin typeface="Cambria Math" panose="02040503050406030204" pitchFamily="18" charset="0"/>
                <a:ea typeface="Cambria Math" panose="02040503050406030204" pitchFamily="18" charset="0"/>
              </a:rPr>
              <a:t/>
            </a:r>
            <a:br>
              <a:rPr lang="en-US" sz="1600" b="1" dirty="0">
                <a:latin typeface="Cambria Math" panose="02040503050406030204" pitchFamily="18" charset="0"/>
                <a:ea typeface="Cambria Math" panose="02040503050406030204" pitchFamily="18" charset="0"/>
              </a:rPr>
            </a:br>
            <a:r>
              <a:rPr lang="en-US" sz="1600" b="1" dirty="0">
                <a:latin typeface="Cambria Math" panose="02040503050406030204" pitchFamily="18" charset="0"/>
                <a:ea typeface="Cambria Math" panose="02040503050406030204" pitchFamily="18" charset="0"/>
              </a:rPr>
              <a:t>Output:</a:t>
            </a:r>
            <a:r>
              <a:rPr lang="en-US" sz="1600" dirty="0">
                <a:latin typeface="Cambria Math" panose="02040503050406030204" pitchFamily="18" charset="0"/>
                <a:ea typeface="Cambria Math" panose="02040503050406030204" pitchFamily="18" charset="0"/>
              </a:rPr>
              <a:t> a list of tuples, [(e</a:t>
            </a:r>
            <a:r>
              <a:rPr lang="en-US" sz="1600" baseline="-25000" dirty="0">
                <a:latin typeface="Cambria Math" panose="02040503050406030204" pitchFamily="18" charset="0"/>
                <a:ea typeface="Cambria Math" panose="02040503050406030204" pitchFamily="18" charset="0"/>
              </a:rPr>
              <a:t>k1</a:t>
            </a:r>
            <a:r>
              <a:rPr lang="en-US" sz="1600" dirty="0">
                <a:latin typeface="Cambria Math" panose="02040503050406030204" pitchFamily="18" charset="0"/>
                <a:ea typeface="Cambria Math" panose="02040503050406030204" pitchFamily="18" charset="0"/>
              </a:rPr>
              <a:t>, v</a:t>
            </a:r>
            <a:r>
              <a:rPr lang="en-US" sz="1600" baseline="-25000" dirty="0">
                <a:latin typeface="Cambria Math" panose="02040503050406030204" pitchFamily="18" charset="0"/>
                <a:ea typeface="Cambria Math" panose="02040503050406030204" pitchFamily="18" charset="0"/>
              </a:rPr>
              <a:t>1</a:t>
            </a:r>
            <a:r>
              <a:rPr lang="en-US" sz="1600" dirty="0">
                <a:latin typeface="Cambria Math" panose="02040503050406030204" pitchFamily="18" charset="0"/>
                <a:ea typeface="Cambria Math" panose="02040503050406030204" pitchFamily="18" charset="0"/>
              </a:rPr>
              <a:t>), (e</a:t>
            </a:r>
            <a:r>
              <a:rPr lang="en-US" sz="1600" baseline="-25000" dirty="0">
                <a:latin typeface="Cambria Math" panose="02040503050406030204" pitchFamily="18" charset="0"/>
                <a:ea typeface="Cambria Math" panose="02040503050406030204" pitchFamily="18" charset="0"/>
              </a:rPr>
              <a:t>k2</a:t>
            </a:r>
            <a:r>
              <a:rPr lang="en-US" sz="1600" dirty="0">
                <a:latin typeface="Cambria Math" panose="02040503050406030204" pitchFamily="18" charset="0"/>
                <a:ea typeface="Cambria Math" panose="02040503050406030204" pitchFamily="18" charset="0"/>
              </a:rPr>
              <a:t>, v</a:t>
            </a:r>
            <a:r>
              <a:rPr lang="en-US" sz="1600" baseline="-25000" dirty="0">
                <a:latin typeface="Cambria Math" panose="02040503050406030204" pitchFamily="18" charset="0"/>
                <a:ea typeface="Cambria Math" panose="02040503050406030204" pitchFamily="18" charset="0"/>
              </a:rPr>
              <a:t>2</a:t>
            </a:r>
            <a:r>
              <a:rPr lang="en-US" sz="1600" dirty="0">
                <a:latin typeface="Cambria Math" panose="02040503050406030204" pitchFamily="18" charset="0"/>
                <a:ea typeface="Cambria Math" panose="02040503050406030204" pitchFamily="18" charset="0"/>
              </a:rPr>
              <a:t>), …] where </a:t>
            </a:r>
            <a:r>
              <a:rPr lang="en-US" sz="1600" dirty="0" err="1">
                <a:latin typeface="Cambria Math" panose="02040503050406030204" pitchFamily="18" charset="0"/>
                <a:ea typeface="Cambria Math" panose="02040503050406030204" pitchFamily="18" charset="0"/>
              </a:rPr>
              <a:t>e</a:t>
            </a:r>
            <a:r>
              <a:rPr lang="en-US" sz="1600" baseline="-25000" dirty="0" err="1">
                <a:latin typeface="Cambria Math" panose="02040503050406030204" pitchFamily="18" charset="0"/>
                <a:ea typeface="Cambria Math" panose="02040503050406030204" pitchFamily="18" charset="0"/>
              </a:rPr>
              <a:t>ki</a:t>
            </a:r>
            <a:r>
              <a:rPr lang="en-US" sz="1600" dirty="0" err="1">
                <a:latin typeface="Cambria Math" panose="02040503050406030204" pitchFamily="18" charset="0"/>
                <a:ea typeface="Cambria Math" panose="02040503050406030204" pitchFamily="18" charset="0"/>
              </a:rPr>
              <a:t>ϵE</a:t>
            </a:r>
            <a:r>
              <a:rPr lang="en-US" sz="1600" dirty="0">
                <a:latin typeface="Cambria Math" panose="02040503050406030204" pitchFamily="18" charset="0"/>
                <a:ea typeface="Cambria Math" panose="02040503050406030204" pitchFamily="18" charset="0"/>
              </a:rPr>
              <a:t>, </a:t>
            </a:r>
            <a:r>
              <a:rPr lang="en-US" sz="1600" dirty="0" err="1">
                <a:latin typeface="Cambria Math" panose="02040503050406030204" pitchFamily="18" charset="0"/>
                <a:ea typeface="Cambria Math" panose="02040503050406030204" pitchFamily="18" charset="0"/>
              </a:rPr>
              <a:t>v</a:t>
            </a:r>
            <a:r>
              <a:rPr lang="en-US" sz="1600" baseline="-25000" dirty="0" err="1">
                <a:latin typeface="Cambria Math" panose="02040503050406030204" pitchFamily="18" charset="0"/>
                <a:ea typeface="Cambria Math" panose="02040503050406030204" pitchFamily="18" charset="0"/>
              </a:rPr>
              <a:t>i</a:t>
            </a:r>
            <a:r>
              <a:rPr lang="en-US" sz="1600" dirty="0" err="1">
                <a:latin typeface="Cambria Math" panose="02040503050406030204" pitchFamily="18" charset="0"/>
                <a:ea typeface="Cambria Math" panose="02040503050406030204" pitchFamily="18" charset="0"/>
              </a:rPr>
              <a:t>ϵV</a:t>
            </a:r>
            <a:r>
              <a:rPr lang="en-US" sz="1600" dirty="0">
                <a:latin typeface="Cambria Math" panose="02040503050406030204" pitchFamily="18" charset="0"/>
                <a:ea typeface="Cambria Math" panose="02040503050406030204" pitchFamily="18" charset="0"/>
              </a:rPr>
              <a:t> (</a:t>
            </a:r>
            <a:r>
              <a:rPr lang="en-US" sz="1600" dirty="0" err="1">
                <a:latin typeface="Cambria Math" panose="02040503050406030204" pitchFamily="18" charset="0"/>
                <a:ea typeface="Cambria Math" panose="02040503050406030204" pitchFamily="18" charset="0"/>
              </a:rPr>
              <a:t>i</a:t>
            </a:r>
            <a:r>
              <a:rPr lang="en-US" sz="1600" dirty="0">
                <a:latin typeface="Cambria Math" panose="02040503050406030204" pitchFamily="18" charset="0"/>
                <a:ea typeface="Cambria Math" panose="02040503050406030204" pitchFamily="18" charset="0"/>
              </a:rPr>
              <a:t> = 1, 2, …, n)</a:t>
            </a:r>
            <a:br>
              <a:rPr lang="en-US" sz="1600" dirty="0">
                <a:latin typeface="Cambria Math" panose="02040503050406030204" pitchFamily="18" charset="0"/>
                <a:ea typeface="Cambria Math" panose="02040503050406030204" pitchFamily="18" charset="0"/>
              </a:rPr>
            </a:br>
            <a:r>
              <a:rPr lang="en-US" sz="1600" dirty="0">
                <a:latin typeface="Cambria Math" panose="02040503050406030204" pitchFamily="18" charset="0"/>
                <a:ea typeface="Cambria Math" panose="02040503050406030204" pitchFamily="18" charset="0"/>
              </a:rPr>
              <a:t/>
            </a:r>
            <a:br>
              <a:rPr lang="en-US" sz="1600" dirty="0">
                <a:latin typeface="Cambria Math" panose="02040503050406030204" pitchFamily="18" charset="0"/>
                <a:ea typeface="Cambria Math" panose="02040503050406030204" pitchFamily="18" charset="0"/>
              </a:rPr>
            </a:br>
            <a:r>
              <a:rPr lang="en-US" sz="1600" dirty="0">
                <a:latin typeface="Cambria Math" panose="02040503050406030204" pitchFamily="18" charset="0"/>
                <a:ea typeface="Cambria Math" panose="02040503050406030204" pitchFamily="18" charset="0"/>
              </a:rPr>
              <a:t>  output = []</a:t>
            </a:r>
            <a:br>
              <a:rPr lang="en-US" sz="1600" dirty="0">
                <a:latin typeface="Cambria Math" panose="02040503050406030204" pitchFamily="18" charset="0"/>
                <a:ea typeface="Cambria Math" panose="02040503050406030204" pitchFamily="18" charset="0"/>
              </a:rPr>
            </a:br>
            <a:r>
              <a:rPr lang="en-US" sz="1600" dirty="0">
                <a:latin typeface="Cambria Math" panose="02040503050406030204" pitchFamily="18" charset="0"/>
                <a:ea typeface="Cambria Math" panose="02040503050406030204" pitchFamily="18" charset="0"/>
              </a:rPr>
              <a:t>  Initialization</a:t>
            </a:r>
            <a:br>
              <a:rPr lang="en-US" sz="1600" dirty="0">
                <a:latin typeface="Cambria Math" panose="02040503050406030204" pitchFamily="18" charset="0"/>
                <a:ea typeface="Cambria Math" panose="02040503050406030204" pitchFamily="18" charset="0"/>
              </a:rPr>
            </a:br>
            <a:r>
              <a:rPr lang="en-US" sz="1600" b="1" dirty="0">
                <a:latin typeface="Cambria Math" panose="02040503050406030204" pitchFamily="18" charset="0"/>
                <a:ea typeface="Cambria Math" panose="02040503050406030204" pitchFamily="18" charset="0"/>
              </a:rPr>
              <a:t>  for</a:t>
            </a:r>
            <a:r>
              <a:rPr lang="en-US" sz="1600" dirty="0">
                <a:latin typeface="Cambria Math" panose="02040503050406030204" pitchFamily="18" charset="0"/>
                <a:ea typeface="Cambria Math" panose="02040503050406030204" pitchFamily="18" charset="0"/>
              </a:rPr>
              <a:t> v</a:t>
            </a:r>
            <a:r>
              <a:rPr lang="en-US" sz="1600" baseline="-25000" dirty="0">
                <a:latin typeface="Cambria Math" panose="02040503050406030204" pitchFamily="18" charset="0"/>
                <a:ea typeface="Cambria Math" panose="02040503050406030204" pitchFamily="18" charset="0"/>
              </a:rPr>
              <a:t>i </a:t>
            </a:r>
            <a:r>
              <a:rPr lang="en-US" sz="1600" dirty="0">
                <a:latin typeface="Cambria Math" panose="02040503050406030204" pitchFamily="18" charset="0"/>
                <a:ea typeface="Cambria Math" panose="02040503050406030204" pitchFamily="18" charset="0"/>
              </a:rPr>
              <a:t>ϵ V (</a:t>
            </a:r>
            <a:r>
              <a:rPr lang="en-US" sz="1600" dirty="0" err="1">
                <a:latin typeface="Cambria Math" panose="02040503050406030204" pitchFamily="18" charset="0"/>
                <a:ea typeface="Cambria Math" panose="02040503050406030204" pitchFamily="18" charset="0"/>
              </a:rPr>
              <a:t>i</a:t>
            </a:r>
            <a:r>
              <a:rPr lang="en-US" sz="1600" dirty="0">
                <a:latin typeface="Cambria Math" panose="02040503050406030204" pitchFamily="18" charset="0"/>
                <a:ea typeface="Cambria Math" panose="02040503050406030204" pitchFamily="18" charset="0"/>
              </a:rPr>
              <a:t> = 1, 2, …, n):</a:t>
            </a:r>
            <a:br>
              <a:rPr lang="en-US" sz="1600" dirty="0">
                <a:latin typeface="Cambria Math" panose="02040503050406030204" pitchFamily="18" charset="0"/>
                <a:ea typeface="Cambria Math" panose="02040503050406030204" pitchFamily="18" charset="0"/>
              </a:rPr>
            </a:br>
            <a:r>
              <a:rPr lang="en-US" sz="1600" b="1" dirty="0">
                <a:latin typeface="Cambria Math" panose="02040503050406030204" pitchFamily="18" charset="0"/>
                <a:ea typeface="Cambria Math" panose="02040503050406030204" pitchFamily="18" charset="0"/>
              </a:rPr>
              <a:t>    for</a:t>
            </a:r>
            <a:r>
              <a:rPr lang="en-US" sz="1600" dirty="0">
                <a:latin typeface="Cambria Math" panose="02040503050406030204" pitchFamily="18" charset="0"/>
                <a:ea typeface="Cambria Math" panose="02040503050406030204" pitchFamily="18" charset="0"/>
              </a:rPr>
              <a:t> </a:t>
            </a:r>
            <a:r>
              <a:rPr lang="en-US" sz="1600" dirty="0" err="1">
                <a:latin typeface="Cambria Math" panose="02040503050406030204" pitchFamily="18" charset="0"/>
                <a:ea typeface="Cambria Math" panose="02040503050406030204" pitchFamily="18" charset="0"/>
              </a:rPr>
              <a:t>e</a:t>
            </a:r>
            <a:r>
              <a:rPr lang="en-US" sz="1600" baseline="-25000" dirty="0" err="1">
                <a:latin typeface="Cambria Math" panose="02040503050406030204" pitchFamily="18" charset="0"/>
                <a:ea typeface="Cambria Math" panose="02040503050406030204" pitchFamily="18" charset="0"/>
              </a:rPr>
              <a:t>j</a:t>
            </a:r>
            <a:r>
              <a:rPr lang="en-US" sz="1600" baseline="-25000" dirty="0">
                <a:latin typeface="Cambria Math" panose="02040503050406030204" pitchFamily="18" charset="0"/>
                <a:ea typeface="Cambria Math" panose="02040503050406030204" pitchFamily="18" charset="0"/>
              </a:rPr>
              <a:t> </a:t>
            </a:r>
            <a:r>
              <a:rPr lang="en-US" sz="1600" dirty="0">
                <a:latin typeface="Cambria Math" panose="02040503050406030204" pitchFamily="18" charset="0"/>
                <a:ea typeface="Cambria Math" panose="02040503050406030204" pitchFamily="18" charset="0"/>
              </a:rPr>
              <a:t>ϵ E (j = 1, 2, …, n):</a:t>
            </a:r>
            <a:br>
              <a:rPr lang="en-US" sz="1600" dirty="0">
                <a:latin typeface="Cambria Math" panose="02040503050406030204" pitchFamily="18" charset="0"/>
                <a:ea typeface="Cambria Math" panose="02040503050406030204" pitchFamily="18" charset="0"/>
              </a:rPr>
            </a:br>
            <a:r>
              <a:rPr lang="en-US" sz="1600" dirty="0">
                <a:latin typeface="Cambria Math" panose="02040503050406030204" pitchFamily="18" charset="0"/>
                <a:ea typeface="Cambria Math" panose="02040503050406030204" pitchFamily="18" charset="0"/>
              </a:rPr>
              <a:t>      </a:t>
            </a:r>
            <a:r>
              <a:rPr lang="en-US" sz="1600" b="1" dirty="0">
                <a:latin typeface="Cambria Math" panose="02040503050406030204" pitchFamily="18" charset="0"/>
                <a:ea typeface="Cambria Math" panose="02040503050406030204" pitchFamily="18" charset="0"/>
              </a:rPr>
              <a:t>if</a:t>
            </a:r>
            <a:r>
              <a:rPr lang="en-US" sz="1600" dirty="0">
                <a:latin typeface="Cambria Math" panose="02040503050406030204" pitchFamily="18" charset="0"/>
                <a:ea typeface="Cambria Math" panose="02040503050406030204" pitchFamily="18" charset="0"/>
              </a:rPr>
              <a:t> </a:t>
            </a:r>
            <a:r>
              <a:rPr lang="en-US" sz="1600" dirty="0" err="1">
                <a:latin typeface="Cambria Math" panose="02040503050406030204" pitchFamily="18" charset="0"/>
                <a:ea typeface="Cambria Math" panose="02040503050406030204" pitchFamily="18" charset="0"/>
              </a:rPr>
              <a:t>v</a:t>
            </a:r>
            <a:r>
              <a:rPr lang="en-US" sz="1600" baseline="-25000" dirty="0" err="1">
                <a:latin typeface="Cambria Math" panose="02040503050406030204" pitchFamily="18" charset="0"/>
                <a:ea typeface="Cambria Math" panose="02040503050406030204" pitchFamily="18" charset="0"/>
              </a:rPr>
              <a:t>i</a:t>
            </a:r>
            <a:r>
              <a:rPr lang="en-US" sz="1600" dirty="0" err="1">
                <a:latin typeface="Cambria Math" panose="02040503050406030204" pitchFamily="18" charset="0"/>
                <a:ea typeface="Cambria Math" panose="02040503050406030204" pitchFamily="18" charset="0"/>
              </a:rPr>
              <a:t>.vuln_ver</a:t>
            </a:r>
            <a:r>
              <a:rPr lang="en-US" sz="1600" dirty="0">
                <a:latin typeface="Cambria Math" panose="02040503050406030204" pitchFamily="18" charset="0"/>
                <a:ea typeface="Cambria Math" panose="02040503050406030204" pitchFamily="18" charset="0"/>
              </a:rPr>
              <a:t> in </a:t>
            </a:r>
            <a:r>
              <a:rPr lang="en-US" sz="1600" dirty="0" err="1">
                <a:latin typeface="Cambria Math" panose="02040503050406030204" pitchFamily="18" charset="0"/>
                <a:ea typeface="Cambria Math" panose="02040503050406030204" pitchFamily="18" charset="0"/>
              </a:rPr>
              <a:t>e</a:t>
            </a:r>
            <a:r>
              <a:rPr lang="en-US" sz="1600" baseline="-25000" dirty="0" err="1">
                <a:latin typeface="Cambria Math" panose="02040503050406030204" pitchFamily="18" charset="0"/>
                <a:ea typeface="Cambria Math" panose="02040503050406030204" pitchFamily="18" charset="0"/>
              </a:rPr>
              <a:t>j</a:t>
            </a:r>
            <a:r>
              <a:rPr lang="en-US" sz="1600" dirty="0" err="1">
                <a:latin typeface="Cambria Math" panose="02040503050406030204" pitchFamily="18" charset="0"/>
                <a:ea typeface="Cambria Math" panose="02040503050406030204" pitchFamily="18" charset="0"/>
              </a:rPr>
              <a:t>.post_content</a:t>
            </a:r>
            <a:r>
              <a:rPr lang="en-US" sz="1600" dirty="0">
                <a:latin typeface="Cambria Math" panose="02040503050406030204" pitchFamily="18" charset="0"/>
                <a:ea typeface="Cambria Math" panose="02040503050406030204" pitchFamily="18" charset="0"/>
              </a:rPr>
              <a:t>:</a:t>
            </a:r>
            <a:br>
              <a:rPr lang="en-US" sz="1600" dirty="0">
                <a:latin typeface="Cambria Math" panose="02040503050406030204" pitchFamily="18" charset="0"/>
                <a:ea typeface="Cambria Math" panose="02040503050406030204" pitchFamily="18" charset="0"/>
              </a:rPr>
            </a:br>
            <a:r>
              <a:rPr lang="en-US" sz="1600" dirty="0">
                <a:latin typeface="Cambria Math" panose="02040503050406030204" pitchFamily="18" charset="0"/>
                <a:ea typeface="Cambria Math" panose="02040503050406030204" pitchFamily="18" charset="0"/>
              </a:rPr>
              <a:t>        </a:t>
            </a:r>
            <a:r>
              <a:rPr lang="en-US" sz="1600" dirty="0" err="1">
                <a:latin typeface="Cambria Math" panose="02040503050406030204" pitchFamily="18" charset="0"/>
                <a:ea typeface="Cambria Math" panose="02040503050406030204" pitchFamily="18" charset="0"/>
              </a:rPr>
              <a:t>v</a:t>
            </a:r>
            <a:r>
              <a:rPr lang="en-US" sz="1600" baseline="-25000" dirty="0" err="1">
                <a:latin typeface="Cambria Math" panose="02040503050406030204" pitchFamily="18" charset="0"/>
                <a:ea typeface="Cambria Math" panose="02040503050406030204" pitchFamily="18" charset="0"/>
              </a:rPr>
              <a:t>i</a:t>
            </a:r>
            <a:r>
              <a:rPr lang="en-US" sz="1600" dirty="0" err="1">
                <a:latin typeface="Cambria Math" panose="02040503050406030204" pitchFamily="18" charset="0"/>
                <a:ea typeface="Cambria Math" panose="02040503050406030204" pitchFamily="18" charset="0"/>
              </a:rPr>
              <a:t>.title</a:t>
            </a:r>
            <a:r>
              <a:rPr lang="en-US" sz="1600" dirty="0">
                <a:latin typeface="Cambria Math" panose="02040503050406030204" pitchFamily="18" charset="0"/>
                <a:ea typeface="Cambria Math" panose="02040503050406030204" pitchFamily="18" charset="0"/>
              </a:rPr>
              <a:t> = </a:t>
            </a:r>
            <a:r>
              <a:rPr lang="en-US" sz="1600" dirty="0" err="1">
                <a:latin typeface="Cambria Math" panose="02040503050406030204" pitchFamily="18" charset="0"/>
                <a:ea typeface="Cambria Math" panose="02040503050406030204" pitchFamily="18" charset="0"/>
              </a:rPr>
              <a:t>concat</a:t>
            </a:r>
            <a:r>
              <a:rPr lang="en-US" sz="1600" dirty="0">
                <a:latin typeface="Cambria Math" panose="02040503050406030204" pitchFamily="18" charset="0"/>
                <a:ea typeface="Cambria Math" panose="02040503050406030204" pitchFamily="18" charset="0"/>
              </a:rPr>
              <a:t>(</a:t>
            </a:r>
            <a:r>
              <a:rPr lang="en-US" sz="1600" dirty="0" err="1">
                <a:latin typeface="Cambria Math" panose="02040503050406030204" pitchFamily="18" charset="0"/>
                <a:ea typeface="Cambria Math" panose="02040503050406030204" pitchFamily="18" charset="0"/>
              </a:rPr>
              <a:t>v</a:t>
            </a:r>
            <a:r>
              <a:rPr lang="en-US" sz="1600" baseline="-25000" dirty="0" err="1">
                <a:latin typeface="Cambria Math" panose="02040503050406030204" pitchFamily="18" charset="0"/>
                <a:ea typeface="Cambria Math" panose="02040503050406030204" pitchFamily="18" charset="0"/>
              </a:rPr>
              <a:t>i</a:t>
            </a:r>
            <a:r>
              <a:rPr lang="en-US" sz="1600" dirty="0" err="1">
                <a:latin typeface="Cambria Math" panose="02040503050406030204" pitchFamily="18" charset="0"/>
                <a:ea typeface="Cambria Math" panose="02040503050406030204" pitchFamily="18" charset="0"/>
              </a:rPr>
              <a:t>.title</a:t>
            </a:r>
            <a:r>
              <a:rPr lang="en-US" sz="1600" dirty="0">
                <a:latin typeface="Cambria Math" panose="02040503050406030204" pitchFamily="18" charset="0"/>
                <a:ea typeface="Cambria Math" panose="02040503050406030204" pitchFamily="18" charset="0"/>
              </a:rPr>
              <a:t>, </a:t>
            </a:r>
            <a:r>
              <a:rPr lang="en-US" sz="1600" dirty="0" err="1">
                <a:latin typeface="Cambria Math" panose="02040503050406030204" pitchFamily="18" charset="0"/>
                <a:ea typeface="Cambria Math" panose="02040503050406030204" pitchFamily="18" charset="0"/>
              </a:rPr>
              <a:t>v</a:t>
            </a:r>
            <a:r>
              <a:rPr lang="en-US" sz="1600" baseline="-25000" dirty="0" err="1">
                <a:latin typeface="Cambria Math" panose="02040503050406030204" pitchFamily="18" charset="0"/>
                <a:ea typeface="Cambria Math" panose="02040503050406030204" pitchFamily="18" charset="0"/>
              </a:rPr>
              <a:t>i</a:t>
            </a:r>
            <a:r>
              <a:rPr lang="en-US" sz="1600" dirty="0" err="1">
                <a:latin typeface="Cambria Math" panose="02040503050406030204" pitchFamily="18" charset="0"/>
                <a:ea typeface="Cambria Math" panose="02040503050406030204" pitchFamily="18" charset="0"/>
              </a:rPr>
              <a:t>.vuln_ver</a:t>
            </a:r>
            <a:r>
              <a:rPr lang="en-US" sz="1600" dirty="0">
                <a:latin typeface="Cambria Math" panose="02040503050406030204" pitchFamily="18" charset="0"/>
                <a:ea typeface="Cambria Math" panose="02040503050406030204" pitchFamily="18" charset="0"/>
              </a:rPr>
              <a:t>)</a:t>
            </a:r>
            <a:br>
              <a:rPr lang="en-US" sz="1600" dirty="0">
                <a:latin typeface="Cambria Math" panose="02040503050406030204" pitchFamily="18" charset="0"/>
                <a:ea typeface="Cambria Math" panose="02040503050406030204" pitchFamily="18" charset="0"/>
              </a:rPr>
            </a:br>
            <a:r>
              <a:rPr lang="en-US" sz="1600" dirty="0">
                <a:latin typeface="Cambria Math" panose="02040503050406030204" pitchFamily="18" charset="0"/>
                <a:ea typeface="Cambria Math" panose="02040503050406030204" pitchFamily="18" charset="0"/>
              </a:rPr>
              <a:t>        </a:t>
            </a:r>
            <a:r>
              <a:rPr lang="en-US" sz="1600" dirty="0" err="1">
                <a:latin typeface="Cambria Math" panose="02040503050406030204" pitchFamily="18" charset="0"/>
                <a:ea typeface="Cambria Math" panose="02040503050406030204" pitchFamily="18" charset="0"/>
              </a:rPr>
              <a:t>e</a:t>
            </a:r>
            <a:r>
              <a:rPr lang="en-US" sz="1600" baseline="-25000" dirty="0" err="1">
                <a:latin typeface="Cambria Math" panose="02040503050406030204" pitchFamily="18" charset="0"/>
                <a:ea typeface="Cambria Math" panose="02040503050406030204" pitchFamily="18" charset="0"/>
              </a:rPr>
              <a:t>j</a:t>
            </a:r>
            <a:r>
              <a:rPr lang="en-US" sz="1600" dirty="0" err="1">
                <a:latin typeface="Cambria Math" panose="02040503050406030204" pitchFamily="18" charset="0"/>
                <a:ea typeface="Cambria Math" panose="02040503050406030204" pitchFamily="18" charset="0"/>
              </a:rPr>
              <a:t>.title</a:t>
            </a:r>
            <a:r>
              <a:rPr lang="en-US" sz="1600" dirty="0">
                <a:latin typeface="Cambria Math" panose="02040503050406030204" pitchFamily="18" charset="0"/>
                <a:ea typeface="Cambria Math" panose="02040503050406030204" pitchFamily="18" charset="0"/>
              </a:rPr>
              <a:t> = </a:t>
            </a:r>
            <a:r>
              <a:rPr lang="en-US" sz="1600" dirty="0" err="1">
                <a:latin typeface="Cambria Math" panose="02040503050406030204" pitchFamily="18" charset="0"/>
                <a:ea typeface="Cambria Math" panose="02040503050406030204" pitchFamily="18" charset="0"/>
              </a:rPr>
              <a:t>concat</a:t>
            </a:r>
            <a:r>
              <a:rPr lang="en-US" sz="1600" dirty="0">
                <a:latin typeface="Cambria Math" panose="02040503050406030204" pitchFamily="18" charset="0"/>
                <a:ea typeface="Cambria Math" panose="02040503050406030204" pitchFamily="18" charset="0"/>
              </a:rPr>
              <a:t>(</a:t>
            </a:r>
            <a:r>
              <a:rPr lang="en-US" sz="1600" dirty="0" err="1">
                <a:latin typeface="Cambria Math" panose="02040503050406030204" pitchFamily="18" charset="0"/>
                <a:ea typeface="Cambria Math" panose="02040503050406030204" pitchFamily="18" charset="0"/>
              </a:rPr>
              <a:t>e</a:t>
            </a:r>
            <a:r>
              <a:rPr lang="en-US" sz="1600" baseline="-25000" dirty="0" err="1">
                <a:latin typeface="Cambria Math" panose="02040503050406030204" pitchFamily="18" charset="0"/>
                <a:ea typeface="Cambria Math" panose="02040503050406030204" pitchFamily="18" charset="0"/>
              </a:rPr>
              <a:t>j</a:t>
            </a:r>
            <a:r>
              <a:rPr lang="en-US" sz="1600" dirty="0" err="1">
                <a:latin typeface="Cambria Math" panose="02040503050406030204" pitchFamily="18" charset="0"/>
                <a:ea typeface="Cambria Math" panose="02040503050406030204" pitchFamily="18" charset="0"/>
              </a:rPr>
              <a:t>.title</a:t>
            </a:r>
            <a:r>
              <a:rPr lang="en-US" sz="1600" dirty="0">
                <a:latin typeface="Cambria Math" panose="02040503050406030204" pitchFamily="18" charset="0"/>
                <a:ea typeface="Cambria Math" panose="02040503050406030204" pitchFamily="18" charset="0"/>
              </a:rPr>
              <a:t>, </a:t>
            </a:r>
            <a:r>
              <a:rPr lang="en-US" sz="1600" dirty="0" err="1">
                <a:latin typeface="Cambria Math" panose="02040503050406030204" pitchFamily="18" charset="0"/>
                <a:ea typeface="Cambria Math" panose="02040503050406030204" pitchFamily="18" charset="0"/>
              </a:rPr>
              <a:t>v</a:t>
            </a:r>
            <a:r>
              <a:rPr lang="en-US" sz="1600" baseline="-25000" dirty="0" err="1">
                <a:latin typeface="Cambria Math" panose="02040503050406030204" pitchFamily="18" charset="0"/>
                <a:ea typeface="Cambria Math" panose="02040503050406030204" pitchFamily="18" charset="0"/>
              </a:rPr>
              <a:t>i</a:t>
            </a:r>
            <a:r>
              <a:rPr lang="en-US" sz="1600" dirty="0" err="1">
                <a:latin typeface="Cambria Math" panose="02040503050406030204" pitchFamily="18" charset="0"/>
                <a:ea typeface="Cambria Math" panose="02040503050406030204" pitchFamily="18" charset="0"/>
              </a:rPr>
              <a:t>.vuln_ver</a:t>
            </a:r>
            <a:r>
              <a:rPr lang="en-US" sz="1600" dirty="0">
                <a:latin typeface="Cambria Math" panose="02040503050406030204" pitchFamily="18" charset="0"/>
                <a:ea typeface="Cambria Math" panose="02040503050406030204" pitchFamily="18" charset="0"/>
              </a:rPr>
              <a:t>)</a:t>
            </a:r>
            <a:br>
              <a:rPr lang="en-US" sz="1600" dirty="0">
                <a:latin typeface="Cambria Math" panose="02040503050406030204" pitchFamily="18" charset="0"/>
                <a:ea typeface="Cambria Math" panose="02040503050406030204" pitchFamily="18" charset="0"/>
              </a:rPr>
            </a:br>
            <a:r>
              <a:rPr lang="en-US" sz="1600" dirty="0">
                <a:latin typeface="Cambria Math" panose="02040503050406030204" pitchFamily="18" charset="0"/>
                <a:ea typeface="Cambria Math" panose="02040503050406030204" pitchFamily="18" charset="0"/>
              </a:rPr>
              <a:t>      </a:t>
            </a:r>
            <a:r>
              <a:rPr lang="en-US" sz="1600" b="1" dirty="0">
                <a:latin typeface="Cambria Math" panose="02040503050406030204" pitchFamily="18" charset="0"/>
                <a:ea typeface="Cambria Math" panose="02040503050406030204" pitchFamily="18" charset="0"/>
              </a:rPr>
              <a:t>else:</a:t>
            </a:r>
            <a:r>
              <a:rPr lang="en-US" sz="1600" dirty="0">
                <a:latin typeface="Cambria Math" panose="02040503050406030204" pitchFamily="18" charset="0"/>
                <a:ea typeface="Cambria Math" panose="02040503050406030204" pitchFamily="18" charset="0"/>
              </a:rPr>
              <a:t/>
            </a:r>
            <a:br>
              <a:rPr lang="en-US" sz="1600" dirty="0">
                <a:latin typeface="Cambria Math" panose="02040503050406030204" pitchFamily="18" charset="0"/>
                <a:ea typeface="Cambria Math" panose="02040503050406030204" pitchFamily="18" charset="0"/>
              </a:rPr>
            </a:br>
            <a:r>
              <a:rPr lang="en-US" sz="1600" dirty="0">
                <a:latin typeface="Cambria Math" panose="02040503050406030204" pitchFamily="18" charset="0"/>
                <a:ea typeface="Cambria Math" panose="02040503050406030204" pitchFamily="18" charset="0"/>
              </a:rPr>
              <a:t>        do nothing</a:t>
            </a:r>
            <a:br>
              <a:rPr lang="en-US" sz="1600" dirty="0">
                <a:latin typeface="Cambria Math" panose="02040503050406030204" pitchFamily="18" charset="0"/>
                <a:ea typeface="Cambria Math" panose="02040503050406030204" pitchFamily="18" charset="0"/>
              </a:rPr>
            </a:br>
            <a:r>
              <a:rPr lang="en-US" sz="1600" dirty="0">
                <a:latin typeface="Cambria Math" panose="02040503050406030204" pitchFamily="18" charset="0"/>
                <a:ea typeface="Cambria Math" panose="02040503050406030204" pitchFamily="18" charset="0"/>
              </a:rPr>
              <a:t>      </a:t>
            </a:r>
            <a:r>
              <a:rPr lang="en-US" sz="1600" dirty="0" err="1">
                <a:latin typeface="Cambria Math" panose="02040503050406030204" pitchFamily="18" charset="0"/>
                <a:ea typeface="Cambria Math" panose="02040503050406030204" pitchFamily="18" charset="0"/>
              </a:rPr>
              <a:t>sem_embed_v</a:t>
            </a:r>
            <a:r>
              <a:rPr lang="en-US" sz="1600" baseline="-25000" dirty="0" err="1">
                <a:latin typeface="Cambria Math" panose="02040503050406030204" pitchFamily="18" charset="0"/>
                <a:ea typeface="Cambria Math" panose="02040503050406030204" pitchFamily="18" charset="0"/>
              </a:rPr>
              <a:t>i</a:t>
            </a:r>
            <a:r>
              <a:rPr lang="en-US" sz="1600" dirty="0">
                <a:latin typeface="Cambria Math" panose="02040503050406030204" pitchFamily="18" charset="0"/>
                <a:ea typeface="Cambria Math" panose="02040503050406030204" pitchFamily="18" charset="0"/>
              </a:rPr>
              <a:t> = </a:t>
            </a:r>
            <a:r>
              <a:rPr lang="en-US" sz="1600" dirty="0" err="1">
                <a:latin typeface="Cambria Math" panose="02040503050406030204" pitchFamily="18" charset="0"/>
                <a:ea typeface="Cambria Math" panose="02040503050406030204" pitchFamily="18" charset="0"/>
              </a:rPr>
              <a:t>semantic_embed_with_DSSM</a:t>
            </a:r>
            <a:r>
              <a:rPr lang="en-US" sz="1600" dirty="0">
                <a:latin typeface="Cambria Math" panose="02040503050406030204" pitchFamily="18" charset="0"/>
                <a:ea typeface="Cambria Math" panose="02040503050406030204" pitchFamily="18" charset="0"/>
              </a:rPr>
              <a:t>(</a:t>
            </a:r>
            <a:r>
              <a:rPr lang="en-US" sz="1600" dirty="0" err="1">
                <a:latin typeface="Cambria Math" panose="02040503050406030204" pitchFamily="18" charset="0"/>
                <a:ea typeface="Cambria Math" panose="02040503050406030204" pitchFamily="18" charset="0"/>
              </a:rPr>
              <a:t>v</a:t>
            </a:r>
            <a:r>
              <a:rPr lang="en-US" sz="1600" baseline="-25000" dirty="0" err="1">
                <a:latin typeface="Cambria Math" panose="02040503050406030204" pitchFamily="18" charset="0"/>
                <a:ea typeface="Cambria Math" panose="02040503050406030204" pitchFamily="18" charset="0"/>
              </a:rPr>
              <a:t>i</a:t>
            </a:r>
            <a:r>
              <a:rPr lang="en-US" sz="1600" dirty="0" err="1">
                <a:latin typeface="Cambria Math" panose="02040503050406030204" pitchFamily="18" charset="0"/>
                <a:ea typeface="Cambria Math" panose="02040503050406030204" pitchFamily="18" charset="0"/>
              </a:rPr>
              <a:t>.title</a:t>
            </a:r>
            <a:r>
              <a:rPr lang="en-US" sz="1600" dirty="0">
                <a:latin typeface="Cambria Math" panose="02040503050406030204" pitchFamily="18" charset="0"/>
                <a:ea typeface="Cambria Math" panose="02040503050406030204" pitchFamily="18" charset="0"/>
              </a:rPr>
              <a:t>)</a:t>
            </a:r>
            <a:br>
              <a:rPr lang="en-US" sz="1600" dirty="0">
                <a:latin typeface="Cambria Math" panose="02040503050406030204" pitchFamily="18" charset="0"/>
                <a:ea typeface="Cambria Math" panose="02040503050406030204" pitchFamily="18" charset="0"/>
              </a:rPr>
            </a:br>
            <a:r>
              <a:rPr lang="en-US" sz="1600" dirty="0">
                <a:latin typeface="Cambria Math" panose="02040503050406030204" pitchFamily="18" charset="0"/>
                <a:ea typeface="Cambria Math" panose="02040503050406030204" pitchFamily="18" charset="0"/>
              </a:rPr>
              <a:t>      </a:t>
            </a:r>
            <a:r>
              <a:rPr lang="en-US" sz="1600" dirty="0" err="1">
                <a:latin typeface="Cambria Math" panose="02040503050406030204" pitchFamily="18" charset="0"/>
                <a:ea typeface="Cambria Math" panose="02040503050406030204" pitchFamily="18" charset="0"/>
              </a:rPr>
              <a:t>sem_embed_e</a:t>
            </a:r>
            <a:r>
              <a:rPr lang="en-US" sz="1600" baseline="-25000" dirty="0" err="1">
                <a:latin typeface="Cambria Math" panose="02040503050406030204" pitchFamily="18" charset="0"/>
                <a:ea typeface="Cambria Math" panose="02040503050406030204" pitchFamily="18" charset="0"/>
              </a:rPr>
              <a:t>j</a:t>
            </a:r>
            <a:r>
              <a:rPr lang="en-US" sz="1600" dirty="0">
                <a:latin typeface="Cambria Math" panose="02040503050406030204" pitchFamily="18" charset="0"/>
                <a:ea typeface="Cambria Math" panose="02040503050406030204" pitchFamily="18" charset="0"/>
              </a:rPr>
              <a:t> = </a:t>
            </a:r>
            <a:r>
              <a:rPr lang="en-US" sz="1600" dirty="0" err="1">
                <a:latin typeface="Cambria Math" panose="02040503050406030204" pitchFamily="18" charset="0"/>
                <a:ea typeface="Cambria Math" panose="02040503050406030204" pitchFamily="18" charset="0"/>
              </a:rPr>
              <a:t>semantic_embed_with_DSSM</a:t>
            </a:r>
            <a:r>
              <a:rPr lang="en-US" sz="1600" dirty="0">
                <a:latin typeface="Cambria Math" panose="02040503050406030204" pitchFamily="18" charset="0"/>
                <a:ea typeface="Cambria Math" panose="02040503050406030204" pitchFamily="18" charset="0"/>
              </a:rPr>
              <a:t>(</a:t>
            </a:r>
            <a:r>
              <a:rPr lang="en-US" sz="1600" dirty="0" err="1">
                <a:latin typeface="Cambria Math" panose="02040503050406030204" pitchFamily="18" charset="0"/>
                <a:ea typeface="Cambria Math" panose="02040503050406030204" pitchFamily="18" charset="0"/>
              </a:rPr>
              <a:t>e</a:t>
            </a:r>
            <a:r>
              <a:rPr lang="en-US" sz="1600" baseline="-25000" dirty="0" err="1">
                <a:latin typeface="Cambria Math" panose="02040503050406030204" pitchFamily="18" charset="0"/>
                <a:ea typeface="Cambria Math" panose="02040503050406030204" pitchFamily="18" charset="0"/>
              </a:rPr>
              <a:t>j</a:t>
            </a:r>
            <a:r>
              <a:rPr lang="en-US" sz="1600" dirty="0" err="1">
                <a:latin typeface="Cambria Math" panose="02040503050406030204" pitchFamily="18" charset="0"/>
                <a:ea typeface="Cambria Math" panose="02040503050406030204" pitchFamily="18" charset="0"/>
              </a:rPr>
              <a:t>.title</a:t>
            </a:r>
            <a:r>
              <a:rPr lang="en-US" sz="1600" dirty="0">
                <a:latin typeface="Cambria Math" panose="02040503050406030204" pitchFamily="18" charset="0"/>
                <a:ea typeface="Cambria Math" panose="02040503050406030204" pitchFamily="18" charset="0"/>
              </a:rPr>
              <a:t>)</a:t>
            </a:r>
            <a:br>
              <a:rPr lang="en-US" sz="1600" dirty="0">
                <a:latin typeface="Cambria Math" panose="02040503050406030204" pitchFamily="18" charset="0"/>
                <a:ea typeface="Cambria Math" panose="02040503050406030204" pitchFamily="18" charset="0"/>
              </a:rPr>
            </a:br>
            <a:r>
              <a:rPr lang="en-US" sz="1600" dirty="0">
                <a:latin typeface="Cambria Math" panose="02040503050406030204" pitchFamily="18" charset="0"/>
                <a:ea typeface="Cambria Math" panose="02040503050406030204" pitchFamily="18" charset="0"/>
              </a:rPr>
              <a:t>      </a:t>
            </a:r>
            <a:r>
              <a:rPr lang="en-US" sz="1600" dirty="0" err="1">
                <a:latin typeface="Cambria Math" panose="02040503050406030204" pitchFamily="18" charset="0"/>
                <a:ea typeface="Cambria Math" panose="02040503050406030204" pitchFamily="18" charset="0"/>
              </a:rPr>
              <a:t>sim</a:t>
            </a:r>
            <a:r>
              <a:rPr lang="en-US" sz="1600" baseline="-25000" dirty="0" err="1">
                <a:latin typeface="Cambria Math" panose="02040503050406030204" pitchFamily="18" charset="0"/>
                <a:ea typeface="Cambria Math" panose="02040503050406030204" pitchFamily="18" charset="0"/>
              </a:rPr>
              <a:t>ij</a:t>
            </a:r>
            <a:r>
              <a:rPr lang="en-US" sz="1600" dirty="0">
                <a:latin typeface="Cambria Math" panose="02040503050406030204" pitchFamily="18" charset="0"/>
                <a:ea typeface="Cambria Math" panose="02040503050406030204" pitchFamily="18" charset="0"/>
              </a:rPr>
              <a:t> = </a:t>
            </a:r>
            <a:r>
              <a:rPr lang="en-US" sz="1600" dirty="0" err="1">
                <a:latin typeface="Cambria Math" panose="02040503050406030204" pitchFamily="18" charset="0"/>
                <a:ea typeface="Cambria Math" panose="02040503050406030204" pitchFamily="18" charset="0"/>
              </a:rPr>
              <a:t>cosine_similarity</a:t>
            </a:r>
            <a:r>
              <a:rPr lang="en-US" sz="1600" dirty="0">
                <a:latin typeface="Cambria Math" panose="02040503050406030204" pitchFamily="18" charset="0"/>
                <a:ea typeface="Cambria Math" panose="02040503050406030204" pitchFamily="18" charset="0"/>
              </a:rPr>
              <a:t>(</a:t>
            </a:r>
            <a:r>
              <a:rPr lang="en-US" sz="1600" dirty="0" err="1">
                <a:latin typeface="Cambria Math" panose="02040503050406030204" pitchFamily="18" charset="0"/>
                <a:ea typeface="Cambria Math" panose="02040503050406030204" pitchFamily="18" charset="0"/>
              </a:rPr>
              <a:t>sem_embed_v</a:t>
            </a:r>
            <a:r>
              <a:rPr lang="en-US" sz="1600" baseline="-25000" dirty="0" err="1">
                <a:latin typeface="Cambria Math" panose="02040503050406030204" pitchFamily="18" charset="0"/>
                <a:ea typeface="Cambria Math" panose="02040503050406030204" pitchFamily="18" charset="0"/>
              </a:rPr>
              <a:t>i</a:t>
            </a:r>
            <a:r>
              <a:rPr lang="en-US" sz="1600" dirty="0">
                <a:latin typeface="Cambria Math" panose="02040503050406030204" pitchFamily="18" charset="0"/>
                <a:ea typeface="Cambria Math" panose="02040503050406030204" pitchFamily="18" charset="0"/>
              </a:rPr>
              <a:t>, </a:t>
            </a:r>
            <a:r>
              <a:rPr lang="en-US" sz="1600" dirty="0" err="1">
                <a:latin typeface="Cambria Math" panose="02040503050406030204" pitchFamily="18" charset="0"/>
                <a:ea typeface="Cambria Math" panose="02040503050406030204" pitchFamily="18" charset="0"/>
              </a:rPr>
              <a:t>sem_embed_e</a:t>
            </a:r>
            <a:r>
              <a:rPr lang="en-US" sz="1600" baseline="-25000" dirty="0" err="1">
                <a:latin typeface="Cambria Math" panose="02040503050406030204" pitchFamily="18" charset="0"/>
                <a:ea typeface="Cambria Math" panose="02040503050406030204" pitchFamily="18" charset="0"/>
              </a:rPr>
              <a:t>j</a:t>
            </a:r>
            <a:r>
              <a:rPr lang="en-US" sz="1600" dirty="0">
                <a:latin typeface="Cambria Math" panose="02040503050406030204" pitchFamily="18" charset="0"/>
                <a:ea typeface="Cambria Math" panose="02040503050406030204" pitchFamily="18" charset="0"/>
              </a:rPr>
              <a:t>)</a:t>
            </a:r>
            <a:br>
              <a:rPr lang="en-US" sz="1600" dirty="0">
                <a:latin typeface="Cambria Math" panose="02040503050406030204" pitchFamily="18" charset="0"/>
                <a:ea typeface="Cambria Math" panose="02040503050406030204" pitchFamily="18" charset="0"/>
              </a:rPr>
            </a:br>
            <a:r>
              <a:rPr lang="en-US" sz="1600" dirty="0">
                <a:latin typeface="Cambria Math" panose="02040503050406030204" pitchFamily="18" charset="0"/>
                <a:ea typeface="Cambria Math" panose="02040503050406030204" pitchFamily="18" charset="0"/>
              </a:rPr>
              <a:t>    </a:t>
            </a:r>
            <a:r>
              <a:rPr lang="en-US" sz="1600" b="1" dirty="0">
                <a:latin typeface="Cambria Math" panose="02040503050406030204" pitchFamily="18" charset="0"/>
                <a:ea typeface="Cambria Math" panose="02040503050406030204" pitchFamily="18" charset="0"/>
              </a:rPr>
              <a:t>end for</a:t>
            </a:r>
            <a:br>
              <a:rPr lang="en-US" sz="1600" b="1" dirty="0">
                <a:latin typeface="Cambria Math" panose="02040503050406030204" pitchFamily="18" charset="0"/>
                <a:ea typeface="Cambria Math" panose="02040503050406030204" pitchFamily="18" charset="0"/>
              </a:rPr>
            </a:br>
            <a:r>
              <a:rPr lang="en-US" sz="1600" b="1" dirty="0">
                <a:latin typeface="Cambria Math" panose="02040503050406030204" pitchFamily="18" charset="0"/>
                <a:ea typeface="Cambria Math" panose="02040503050406030204" pitchFamily="18" charset="0"/>
              </a:rPr>
              <a:t>    </a:t>
            </a:r>
            <a:r>
              <a:rPr lang="en-US" sz="1600" dirty="0" err="1">
                <a:latin typeface="Cambria Math" panose="02040503050406030204" pitchFamily="18" charset="0"/>
                <a:ea typeface="Cambria Math" panose="02040503050406030204" pitchFamily="18" charset="0"/>
              </a:rPr>
              <a:t>k</a:t>
            </a:r>
            <a:r>
              <a:rPr lang="en-US" sz="1600" baseline="-25000" dirty="0" err="1">
                <a:latin typeface="Cambria Math" panose="02040503050406030204" pitchFamily="18" charset="0"/>
                <a:ea typeface="Cambria Math" panose="02040503050406030204" pitchFamily="18" charset="0"/>
              </a:rPr>
              <a:t>i</a:t>
            </a:r>
            <a:r>
              <a:rPr lang="en-US" sz="1600" dirty="0">
                <a:latin typeface="Cambria Math" panose="02040503050406030204" pitchFamily="18" charset="0"/>
                <a:ea typeface="Cambria Math" panose="02040503050406030204" pitchFamily="18" charset="0"/>
              </a:rPr>
              <a:t> = </a:t>
            </a:r>
            <a:r>
              <a:rPr lang="en-US" sz="1600" dirty="0" err="1">
                <a:latin typeface="Cambria Math" panose="02040503050406030204" pitchFamily="18" charset="0"/>
                <a:ea typeface="Cambria Math" panose="02040503050406030204" pitchFamily="18" charset="0"/>
              </a:rPr>
              <a:t>argmax</a:t>
            </a:r>
            <a:r>
              <a:rPr lang="en-US" sz="1600" baseline="-25000" dirty="0" err="1">
                <a:latin typeface="Cambria Math" panose="02040503050406030204" pitchFamily="18" charset="0"/>
                <a:ea typeface="Cambria Math" panose="02040503050406030204" pitchFamily="18" charset="0"/>
              </a:rPr>
              <a:t>j</a:t>
            </a:r>
            <a:r>
              <a:rPr lang="en-US" sz="1600" dirty="0">
                <a:latin typeface="Cambria Math" panose="02040503050406030204" pitchFamily="18" charset="0"/>
                <a:ea typeface="Cambria Math" panose="02040503050406030204" pitchFamily="18" charset="0"/>
              </a:rPr>
              <a:t>(</a:t>
            </a:r>
            <a:r>
              <a:rPr lang="en-US" sz="1600" dirty="0" err="1">
                <a:latin typeface="Cambria Math" panose="02040503050406030204" pitchFamily="18" charset="0"/>
                <a:ea typeface="Cambria Math" panose="02040503050406030204" pitchFamily="18" charset="0"/>
              </a:rPr>
              <a:t>sim</a:t>
            </a:r>
            <a:r>
              <a:rPr lang="en-US" sz="1600" baseline="-25000" dirty="0" err="1">
                <a:latin typeface="Cambria Math" panose="02040503050406030204" pitchFamily="18" charset="0"/>
                <a:ea typeface="Cambria Math" panose="02040503050406030204" pitchFamily="18" charset="0"/>
              </a:rPr>
              <a:t>ij</a:t>
            </a:r>
            <a:r>
              <a:rPr lang="en-US" sz="1600" dirty="0">
                <a:latin typeface="Cambria Math" panose="02040503050406030204" pitchFamily="18" charset="0"/>
                <a:ea typeface="Cambria Math" panose="02040503050406030204" pitchFamily="18" charset="0"/>
              </a:rPr>
              <a:t>)</a:t>
            </a:r>
            <a:br>
              <a:rPr lang="en-US" sz="1600" dirty="0">
                <a:latin typeface="Cambria Math" panose="02040503050406030204" pitchFamily="18" charset="0"/>
                <a:ea typeface="Cambria Math" panose="02040503050406030204" pitchFamily="18" charset="0"/>
              </a:rPr>
            </a:br>
            <a:r>
              <a:rPr lang="en-US" sz="1600" dirty="0">
                <a:latin typeface="Cambria Math" panose="02040503050406030204" pitchFamily="18" charset="0"/>
                <a:ea typeface="Cambria Math" panose="02040503050406030204" pitchFamily="18" charset="0"/>
              </a:rPr>
              <a:t>    </a:t>
            </a:r>
            <a:r>
              <a:rPr lang="en-US" sz="1600" dirty="0" err="1">
                <a:latin typeface="Cambria Math" panose="02040503050406030204" pitchFamily="18" charset="0"/>
                <a:ea typeface="Cambria Math" panose="02040503050406030204" pitchFamily="18" charset="0"/>
              </a:rPr>
              <a:t>output.append</a:t>
            </a:r>
            <a:r>
              <a:rPr lang="en-US" sz="1600" dirty="0">
                <a:latin typeface="Cambria Math" panose="02040503050406030204" pitchFamily="18" charset="0"/>
                <a:ea typeface="Cambria Math" panose="02040503050406030204" pitchFamily="18" charset="0"/>
              </a:rPr>
              <a:t>((</a:t>
            </a:r>
            <a:r>
              <a:rPr lang="en-US" sz="1600" dirty="0" err="1">
                <a:latin typeface="Cambria Math" panose="02040503050406030204" pitchFamily="18" charset="0"/>
                <a:ea typeface="Cambria Math" panose="02040503050406030204" pitchFamily="18" charset="0"/>
              </a:rPr>
              <a:t>e</a:t>
            </a:r>
            <a:r>
              <a:rPr lang="en-US" sz="1600" baseline="-25000" dirty="0" err="1">
                <a:latin typeface="Cambria Math" panose="02040503050406030204" pitchFamily="18" charset="0"/>
                <a:ea typeface="Cambria Math" panose="02040503050406030204" pitchFamily="18" charset="0"/>
              </a:rPr>
              <a:t>ki</a:t>
            </a:r>
            <a:r>
              <a:rPr lang="en-US" sz="1600" dirty="0">
                <a:latin typeface="Cambria Math" panose="02040503050406030204" pitchFamily="18" charset="0"/>
                <a:ea typeface="Cambria Math" panose="02040503050406030204" pitchFamily="18" charset="0"/>
              </a:rPr>
              <a:t>, v</a:t>
            </a:r>
            <a:r>
              <a:rPr lang="en-US" sz="1600" baseline="-25000" dirty="0">
                <a:latin typeface="Cambria Math" panose="02040503050406030204" pitchFamily="18" charset="0"/>
                <a:ea typeface="Cambria Math" panose="02040503050406030204" pitchFamily="18" charset="0"/>
              </a:rPr>
              <a:t>i</a:t>
            </a:r>
            <a:r>
              <a:rPr lang="en-US" sz="1600" dirty="0">
                <a:latin typeface="Cambria Math" panose="02040503050406030204" pitchFamily="18" charset="0"/>
                <a:ea typeface="Cambria Math" panose="02040503050406030204" pitchFamily="18" charset="0"/>
              </a:rPr>
              <a:t>))</a:t>
            </a:r>
            <a:br>
              <a:rPr lang="en-US" sz="1600" dirty="0">
                <a:latin typeface="Cambria Math" panose="02040503050406030204" pitchFamily="18" charset="0"/>
                <a:ea typeface="Cambria Math" panose="02040503050406030204" pitchFamily="18" charset="0"/>
              </a:rPr>
            </a:br>
            <a:r>
              <a:rPr lang="en-US" sz="1600" b="1" dirty="0">
                <a:latin typeface="Cambria Math" panose="02040503050406030204" pitchFamily="18" charset="0"/>
                <a:ea typeface="Cambria Math" panose="02040503050406030204" pitchFamily="18" charset="0"/>
              </a:rPr>
              <a:t>  end for</a:t>
            </a:r>
            <a:br>
              <a:rPr lang="en-US" sz="1600" b="1" dirty="0">
                <a:latin typeface="Cambria Math" panose="02040503050406030204" pitchFamily="18" charset="0"/>
                <a:ea typeface="Cambria Math" panose="02040503050406030204" pitchFamily="18" charset="0"/>
              </a:rPr>
            </a:br>
            <a:r>
              <a:rPr lang="en-US" sz="1600" b="1" dirty="0">
                <a:latin typeface="Cambria Math" panose="02040503050406030204" pitchFamily="18" charset="0"/>
                <a:ea typeface="Cambria Math" panose="02040503050406030204" pitchFamily="18" charset="0"/>
              </a:rPr>
              <a:t>  return </a:t>
            </a:r>
            <a:r>
              <a:rPr lang="en-US" sz="1600" dirty="0">
                <a:latin typeface="Cambria Math" panose="02040503050406030204" pitchFamily="18" charset="0"/>
                <a:ea typeface="Cambria Math" panose="02040503050406030204" pitchFamily="18" charset="0"/>
              </a:rPr>
              <a:t>output</a:t>
            </a:r>
          </a:p>
        </p:txBody>
      </p:sp>
      <p:sp>
        <p:nvSpPr>
          <p:cNvPr id="4" name="Slide Number Placeholder 3"/>
          <p:cNvSpPr>
            <a:spLocks noGrp="1"/>
          </p:cNvSpPr>
          <p:nvPr>
            <p:ph type="sldNum" sz="quarter" idx="12"/>
          </p:nvPr>
        </p:nvSpPr>
        <p:spPr/>
        <p:txBody>
          <a:bodyPr/>
          <a:lstStyle/>
          <a:p>
            <a:fld id="{E0C97B59-3C70-4F61-898B-79D73F61FC2E}" type="slidenum">
              <a:rPr lang="en-US" smtClean="0"/>
              <a:t>49</a:t>
            </a:fld>
            <a:endParaRPr lang="en-US"/>
          </a:p>
        </p:txBody>
      </p:sp>
      <p:sp>
        <p:nvSpPr>
          <p:cNvPr id="8" name="TextBox 7"/>
          <p:cNvSpPr txBox="1"/>
          <p:nvPr/>
        </p:nvSpPr>
        <p:spPr>
          <a:xfrm>
            <a:off x="236505" y="5847349"/>
            <a:ext cx="6395982" cy="954107"/>
          </a:xfrm>
          <a:prstGeom prst="rect">
            <a:avLst/>
          </a:prstGeom>
          <a:noFill/>
        </p:spPr>
        <p:txBody>
          <a:bodyPr wrap="none" rtlCol="0">
            <a:spAutoFit/>
          </a:bodyPr>
          <a:lstStyle/>
          <a:p>
            <a:pPr algn="ctr"/>
            <a:r>
              <a:rPr lang="en-US" sz="1400" b="1" dirty="0"/>
              <a:t>Figure </a:t>
            </a:r>
            <a:r>
              <a:rPr lang="en-US" sz="1400" b="1" dirty="0" smtClean="0"/>
              <a:t>10.</a:t>
            </a:r>
            <a:r>
              <a:rPr lang="en-US" sz="1400" dirty="0" smtClean="0"/>
              <a:t> EV-DSSM example. If </a:t>
            </a:r>
            <a:r>
              <a:rPr lang="en-US" sz="1400" dirty="0"/>
              <a:t>there is a match between </a:t>
            </a:r>
            <a:r>
              <a:rPr lang="en-US" sz="1400" dirty="0" smtClean="0"/>
              <a:t>one of the vulnerable </a:t>
            </a:r>
          </a:p>
          <a:p>
            <a:pPr algn="ctr"/>
            <a:r>
              <a:rPr lang="en-US" sz="1400" dirty="0" smtClean="0"/>
              <a:t>versions in the vulnerability description and the post content, then the version name </a:t>
            </a:r>
          </a:p>
          <a:p>
            <a:pPr algn="ctr"/>
            <a:r>
              <a:rPr lang="en-US" sz="1400" dirty="0" smtClean="0"/>
              <a:t>is appended to both the vulnerability name and exploit names before being hashed.</a:t>
            </a:r>
          </a:p>
          <a:p>
            <a:pPr algn="ctr"/>
            <a:r>
              <a:rPr lang="en-US" sz="1400" dirty="0" smtClean="0"/>
              <a:t>Intuitively, this will increase the similarity between the exploit and vulnerability.  </a:t>
            </a:r>
            <a:endParaRPr lang="en-US" sz="1400" dirty="0"/>
          </a:p>
        </p:txBody>
      </p:sp>
      <p:pic>
        <p:nvPicPr>
          <p:cNvPr id="11" name="Picture 10"/>
          <p:cNvPicPr>
            <a:picLocks noChangeAspect="1"/>
          </p:cNvPicPr>
          <p:nvPr/>
        </p:nvPicPr>
        <p:blipFill>
          <a:blip r:embed="rId3"/>
          <a:stretch>
            <a:fillRect/>
          </a:stretch>
        </p:blipFill>
        <p:spPr>
          <a:xfrm>
            <a:off x="114301" y="526501"/>
            <a:ext cx="6202340" cy="5401628"/>
          </a:xfrm>
          <a:prstGeom prst="rect">
            <a:avLst/>
          </a:prstGeom>
        </p:spPr>
      </p:pic>
    </p:spTree>
    <p:extLst>
      <p:ext uri="{BB962C8B-B14F-4D97-AF65-F5344CB8AC3E}">
        <p14:creationId xmlns:p14="http://schemas.microsoft.com/office/powerpoint/2010/main" val="354775106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26440" y="1708330"/>
            <a:ext cx="1369157" cy="369332"/>
          </a:xfrm>
          <a:prstGeom prst="rect">
            <a:avLst/>
          </a:prstGeom>
          <a:noFill/>
        </p:spPr>
        <p:txBody>
          <a:bodyPr wrap="none" rtlCol="0">
            <a:spAutoFit/>
          </a:bodyPr>
          <a:lstStyle/>
          <a:p>
            <a:r>
              <a:rPr lang="en-US" dirty="0" smtClean="0"/>
              <a:t>Surface Web</a:t>
            </a:r>
            <a:endParaRPr lang="en-US" dirty="0"/>
          </a:p>
        </p:txBody>
      </p:sp>
      <p:sp>
        <p:nvSpPr>
          <p:cNvPr id="8" name="TextBox 7"/>
          <p:cNvSpPr txBox="1"/>
          <p:nvPr/>
        </p:nvSpPr>
        <p:spPr>
          <a:xfrm>
            <a:off x="726440" y="2415370"/>
            <a:ext cx="1166858" cy="369332"/>
          </a:xfrm>
          <a:prstGeom prst="rect">
            <a:avLst/>
          </a:prstGeom>
          <a:noFill/>
        </p:spPr>
        <p:txBody>
          <a:bodyPr wrap="none" rtlCol="0">
            <a:spAutoFit/>
          </a:bodyPr>
          <a:lstStyle/>
          <a:p>
            <a:r>
              <a:rPr lang="en-US" dirty="0" smtClean="0"/>
              <a:t>Deep Web</a:t>
            </a:r>
            <a:endParaRPr lang="en-US" dirty="0"/>
          </a:p>
        </p:txBody>
      </p:sp>
      <p:sp>
        <p:nvSpPr>
          <p:cNvPr id="9" name="TextBox 8"/>
          <p:cNvSpPr txBox="1"/>
          <p:nvPr/>
        </p:nvSpPr>
        <p:spPr>
          <a:xfrm>
            <a:off x="726440" y="3122410"/>
            <a:ext cx="1130246" cy="369332"/>
          </a:xfrm>
          <a:prstGeom prst="rect">
            <a:avLst/>
          </a:prstGeom>
          <a:noFill/>
        </p:spPr>
        <p:txBody>
          <a:bodyPr wrap="none" rtlCol="0">
            <a:spAutoFit/>
          </a:bodyPr>
          <a:lstStyle/>
          <a:p>
            <a:r>
              <a:rPr lang="en-US" b="1" dirty="0" smtClean="0"/>
              <a:t>Dark Web</a:t>
            </a:r>
            <a:endParaRPr lang="en-US" b="1" dirty="0"/>
          </a:p>
        </p:txBody>
      </p:sp>
      <p:sp>
        <p:nvSpPr>
          <p:cNvPr id="10" name="TextBox 9"/>
          <p:cNvSpPr txBox="1"/>
          <p:nvPr/>
        </p:nvSpPr>
        <p:spPr>
          <a:xfrm>
            <a:off x="726440" y="3829450"/>
            <a:ext cx="982961" cy="369332"/>
          </a:xfrm>
          <a:prstGeom prst="rect">
            <a:avLst/>
          </a:prstGeom>
          <a:noFill/>
        </p:spPr>
        <p:txBody>
          <a:bodyPr wrap="none" rtlCol="0">
            <a:spAutoFit/>
          </a:bodyPr>
          <a:lstStyle/>
          <a:p>
            <a:r>
              <a:rPr lang="en-US" b="1" dirty="0" err="1" smtClean="0"/>
              <a:t>DarkNet</a:t>
            </a:r>
            <a:endParaRPr lang="en-US" b="1" dirty="0"/>
          </a:p>
        </p:txBody>
      </p:sp>
      <p:sp>
        <p:nvSpPr>
          <p:cNvPr id="11" name="TextBox 10"/>
          <p:cNvSpPr txBox="1"/>
          <p:nvPr/>
        </p:nvSpPr>
        <p:spPr>
          <a:xfrm>
            <a:off x="743239" y="4536490"/>
            <a:ext cx="1335558" cy="369332"/>
          </a:xfrm>
          <a:prstGeom prst="rect">
            <a:avLst/>
          </a:prstGeom>
          <a:noFill/>
        </p:spPr>
        <p:txBody>
          <a:bodyPr wrap="none" rtlCol="0">
            <a:spAutoFit/>
          </a:bodyPr>
          <a:lstStyle/>
          <a:p>
            <a:r>
              <a:rPr lang="en-US" b="1" dirty="0" smtClean="0"/>
              <a:t>Hacker Web</a:t>
            </a:r>
            <a:endParaRPr lang="en-US" b="1" dirty="0"/>
          </a:p>
        </p:txBody>
      </p:sp>
      <p:pic>
        <p:nvPicPr>
          <p:cNvPr id="15362" name="Picture 2" descr="http://blog.saycle.com/wp-content/uploads/2015/11/deep-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9618" y="758748"/>
            <a:ext cx="7172325" cy="448627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01904" y="3030017"/>
            <a:ext cx="1612378" cy="198125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042501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532" y="-66671"/>
            <a:ext cx="11336941" cy="1325563"/>
          </a:xfrm>
        </p:spPr>
        <p:txBody>
          <a:bodyPr/>
          <a:lstStyle/>
          <a:p>
            <a:r>
              <a:rPr lang="en-US" dirty="0" smtClean="0"/>
              <a:t>Results and Discussion – DSSM Evaluations</a:t>
            </a:r>
            <a:endParaRPr lang="en-US" dirty="0"/>
          </a:p>
        </p:txBody>
      </p:sp>
      <p:sp>
        <p:nvSpPr>
          <p:cNvPr id="3" name="Content Placeholder 2"/>
          <p:cNvSpPr>
            <a:spLocks noGrp="1"/>
          </p:cNvSpPr>
          <p:nvPr>
            <p:ph idx="1"/>
          </p:nvPr>
        </p:nvSpPr>
        <p:spPr>
          <a:xfrm>
            <a:off x="5363669" y="950880"/>
            <a:ext cx="6502403" cy="5405476"/>
          </a:xfrm>
        </p:spPr>
        <p:txBody>
          <a:bodyPr>
            <a:normAutofit fontScale="92500"/>
          </a:bodyPr>
          <a:lstStyle/>
          <a:p>
            <a:r>
              <a:rPr lang="en-US" dirty="0" smtClean="0"/>
              <a:t>Table 10 and Figure 11 summarize evaluation results. </a:t>
            </a:r>
          </a:p>
          <a:p>
            <a:pPr lvl="1"/>
            <a:endParaRPr lang="en-US" dirty="0"/>
          </a:p>
          <a:p>
            <a:r>
              <a:rPr lang="en-US" dirty="0" smtClean="0"/>
              <a:t>Overall, EV-DSSM significantly outperforms the standard DSSM at all NDCG levels. </a:t>
            </a:r>
          </a:p>
          <a:p>
            <a:pPr lvl="1"/>
            <a:endParaRPr lang="en-US" dirty="0" smtClean="0"/>
          </a:p>
          <a:p>
            <a:r>
              <a:rPr lang="en-US" dirty="0" smtClean="0"/>
              <a:t>Indicates that EV-DSSM benefits from including contextual features for linkages rather than just using vulnerability and exploit names. </a:t>
            </a:r>
          </a:p>
          <a:p>
            <a:pPr lvl="1"/>
            <a:endParaRPr lang="en-US" dirty="0"/>
          </a:p>
          <a:p>
            <a:r>
              <a:rPr lang="en-US" dirty="0" smtClean="0"/>
              <a:t>Additionally, the EV-DSSM significantly outperforms all baseline methods in NDCG. </a:t>
            </a:r>
            <a:endParaRPr lang="en-US" dirty="0"/>
          </a:p>
        </p:txBody>
      </p:sp>
      <p:sp>
        <p:nvSpPr>
          <p:cNvPr id="4" name="Slide Number Placeholder 3"/>
          <p:cNvSpPr>
            <a:spLocks noGrp="1"/>
          </p:cNvSpPr>
          <p:nvPr>
            <p:ph type="sldNum" sz="quarter" idx="12"/>
          </p:nvPr>
        </p:nvSpPr>
        <p:spPr/>
        <p:txBody>
          <a:bodyPr/>
          <a:lstStyle/>
          <a:p>
            <a:fld id="{E0C97B59-3C70-4F61-898B-79D73F61FC2E}" type="slidenum">
              <a:rPr lang="en-US" smtClean="0"/>
              <a:t>50</a:t>
            </a:fld>
            <a:endParaRPr lang="en-US"/>
          </a:p>
        </p:txBody>
      </p:sp>
      <p:graphicFrame>
        <p:nvGraphicFramePr>
          <p:cNvPr id="5" name="Table 4"/>
          <p:cNvGraphicFramePr>
            <a:graphicFrameLocks noGrp="1"/>
          </p:cNvGraphicFramePr>
          <p:nvPr>
            <p:extLst/>
          </p:nvPr>
        </p:nvGraphicFramePr>
        <p:xfrm>
          <a:off x="819118" y="950879"/>
          <a:ext cx="4152965" cy="2133599"/>
        </p:xfrm>
        <a:graphic>
          <a:graphicData uri="http://schemas.openxmlformats.org/drawingml/2006/table">
            <a:tbl>
              <a:tblPr firstRow="1" bandRow="1">
                <a:tableStyleId>{5940675A-B579-460E-94D1-54222C63F5DA}</a:tableStyleId>
              </a:tblPr>
              <a:tblGrid>
                <a:gridCol w="1009968">
                  <a:extLst>
                    <a:ext uri="{9D8B030D-6E8A-4147-A177-3AD203B41FA5}">
                      <a16:colId xmlns:a16="http://schemas.microsoft.com/office/drawing/2014/main" xmlns="" val="20000"/>
                    </a:ext>
                  </a:extLst>
                </a:gridCol>
                <a:gridCol w="1013270">
                  <a:extLst>
                    <a:ext uri="{9D8B030D-6E8A-4147-A177-3AD203B41FA5}">
                      <a16:colId xmlns:a16="http://schemas.microsoft.com/office/drawing/2014/main" xmlns="" val="20001"/>
                    </a:ext>
                  </a:extLst>
                </a:gridCol>
                <a:gridCol w="1013270">
                  <a:extLst>
                    <a:ext uri="{9D8B030D-6E8A-4147-A177-3AD203B41FA5}">
                      <a16:colId xmlns:a16="http://schemas.microsoft.com/office/drawing/2014/main" xmlns="" val="20002"/>
                    </a:ext>
                  </a:extLst>
                </a:gridCol>
                <a:gridCol w="1116457">
                  <a:extLst>
                    <a:ext uri="{9D8B030D-6E8A-4147-A177-3AD203B41FA5}">
                      <a16:colId xmlns:a16="http://schemas.microsoft.com/office/drawing/2014/main" xmlns="" val="20003"/>
                    </a:ext>
                  </a:extLst>
                </a:gridCol>
              </a:tblGrid>
              <a:tr h="0">
                <a:tc>
                  <a:txBody>
                    <a:bodyPr/>
                    <a:lstStyle/>
                    <a:p>
                      <a:pPr algn="ctr"/>
                      <a:r>
                        <a:rPr lang="en-US" sz="1400" b="1" dirty="0" smtClean="0"/>
                        <a:t>Method</a:t>
                      </a:r>
                      <a:endParaRPr lang="en-US" sz="1400" b="1" dirty="0"/>
                    </a:p>
                  </a:txBody>
                  <a:tcPr/>
                </a:tc>
                <a:tc>
                  <a:txBody>
                    <a:bodyPr/>
                    <a:lstStyle/>
                    <a:p>
                      <a:pPr algn="ctr"/>
                      <a:r>
                        <a:rPr lang="en-US" sz="1400" b="1" dirty="0" smtClean="0"/>
                        <a:t>NDCG@1</a:t>
                      </a:r>
                      <a:endParaRPr lang="en-US" sz="1400" b="1" dirty="0"/>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400" b="1" dirty="0" smtClean="0"/>
                        <a:t>NDCG@3</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400" b="1" dirty="0" smtClean="0"/>
                        <a:t>NDCG@10</a:t>
                      </a:r>
                    </a:p>
                  </a:txBody>
                  <a:tcPr/>
                </a:tc>
                <a:extLst>
                  <a:ext uri="{0D108BD9-81ED-4DB2-BD59-A6C34878D82A}">
                    <a16:rowId xmlns:a16="http://schemas.microsoft.com/office/drawing/2014/main" xmlns="" val="10000"/>
                  </a:ext>
                </a:extLst>
              </a:tr>
              <a:tr h="0">
                <a:tc>
                  <a:txBody>
                    <a:bodyPr/>
                    <a:lstStyle/>
                    <a:p>
                      <a:r>
                        <a:rPr lang="en-US" sz="1400" b="1" dirty="0" smtClean="0"/>
                        <a:t>EV-DSSM</a:t>
                      </a:r>
                      <a:endParaRPr lang="en-US" sz="1400" b="1" dirty="0"/>
                    </a:p>
                  </a:txBody>
                  <a:tcPr/>
                </a:tc>
                <a:tc>
                  <a:txBody>
                    <a:bodyPr/>
                    <a:lstStyle/>
                    <a:p>
                      <a:r>
                        <a:rPr lang="en-US" sz="1400" b="1" dirty="0" smtClean="0"/>
                        <a:t>.397*</a:t>
                      </a:r>
                      <a:endParaRPr lang="en-US" sz="1400" b="1" dirty="0"/>
                    </a:p>
                  </a:txBody>
                  <a:tcPr/>
                </a:tc>
                <a:tc>
                  <a:txBody>
                    <a:bodyPr/>
                    <a:lstStyle/>
                    <a:p>
                      <a:r>
                        <a:rPr lang="en-US" sz="1400" b="1" dirty="0" smtClean="0"/>
                        <a:t>.428*</a:t>
                      </a:r>
                      <a:endParaRPr lang="en-US" sz="1400" b="1" dirty="0"/>
                    </a:p>
                  </a:txBody>
                  <a:tcPr/>
                </a:tc>
                <a:tc>
                  <a:txBody>
                    <a:bodyPr/>
                    <a:lstStyle/>
                    <a:p>
                      <a:r>
                        <a:rPr lang="en-US" sz="1400" b="1" dirty="0" smtClean="0"/>
                        <a:t>.452*</a:t>
                      </a:r>
                      <a:endParaRPr lang="en-US" sz="1400" b="1" dirty="0"/>
                    </a:p>
                  </a:txBody>
                  <a:tcPr/>
                </a:tc>
                <a:extLst>
                  <a:ext uri="{0D108BD9-81ED-4DB2-BD59-A6C34878D82A}">
                    <a16:rowId xmlns:a16="http://schemas.microsoft.com/office/drawing/2014/main" xmlns="" val="10001"/>
                  </a:ext>
                </a:extLst>
              </a:tr>
              <a:tr h="0">
                <a:tc>
                  <a:txBody>
                    <a:bodyPr/>
                    <a:lstStyle/>
                    <a:p>
                      <a:r>
                        <a:rPr lang="en-US" sz="1400" b="0" dirty="0" smtClean="0"/>
                        <a:t>DSSM</a:t>
                      </a:r>
                      <a:endParaRPr lang="en-US" sz="1400" b="0" dirty="0"/>
                    </a:p>
                  </a:txBody>
                  <a:tcPr/>
                </a:tc>
                <a:tc>
                  <a:txBody>
                    <a:bodyPr/>
                    <a:lstStyle/>
                    <a:p>
                      <a:r>
                        <a:rPr lang="en-US" sz="1400" b="0" dirty="0" smtClean="0"/>
                        <a:t>.376</a:t>
                      </a:r>
                      <a:endParaRPr lang="en-US" sz="1400" b="0" dirty="0"/>
                    </a:p>
                  </a:txBody>
                  <a:tcPr/>
                </a:tc>
                <a:tc>
                  <a:txBody>
                    <a:bodyPr/>
                    <a:lstStyle/>
                    <a:p>
                      <a:r>
                        <a:rPr lang="en-US" sz="1400" b="0" dirty="0" smtClean="0"/>
                        <a:t>.406</a:t>
                      </a:r>
                      <a:endParaRPr lang="en-US" sz="1400" b="0" dirty="0"/>
                    </a:p>
                  </a:txBody>
                  <a:tcPr/>
                </a:tc>
                <a:tc>
                  <a:txBody>
                    <a:bodyPr/>
                    <a:lstStyle/>
                    <a:p>
                      <a:r>
                        <a:rPr lang="en-US" sz="1400" b="0" dirty="0" smtClean="0"/>
                        <a:t>.439</a:t>
                      </a:r>
                      <a:endParaRPr lang="en-US" sz="1400" b="0" dirty="0"/>
                    </a:p>
                  </a:txBody>
                  <a:tcPr/>
                </a:tc>
                <a:extLst>
                  <a:ext uri="{0D108BD9-81ED-4DB2-BD59-A6C34878D82A}">
                    <a16:rowId xmlns:a16="http://schemas.microsoft.com/office/drawing/2014/main" xmlns="" val="10002"/>
                  </a:ext>
                </a:extLst>
              </a:tr>
              <a:tr h="0">
                <a:tc>
                  <a:txBody>
                    <a:bodyPr/>
                    <a:lstStyle/>
                    <a:p>
                      <a:r>
                        <a:rPr lang="en-US" sz="1400" dirty="0" smtClean="0"/>
                        <a:t>TF-IDF</a:t>
                      </a:r>
                      <a:endParaRPr lang="en-US" sz="1400" dirty="0"/>
                    </a:p>
                  </a:txBody>
                  <a:tcPr/>
                </a:tc>
                <a:tc>
                  <a:txBody>
                    <a:bodyPr/>
                    <a:lstStyle/>
                    <a:p>
                      <a:r>
                        <a:rPr lang="en-US" sz="1400" dirty="0" smtClean="0"/>
                        <a:t>.363</a:t>
                      </a:r>
                      <a:endParaRPr lang="en-US" sz="1400" dirty="0"/>
                    </a:p>
                  </a:txBody>
                  <a:tcPr/>
                </a:tc>
                <a:tc>
                  <a:txBody>
                    <a:bodyPr/>
                    <a:lstStyle/>
                    <a:p>
                      <a:r>
                        <a:rPr lang="en-US" sz="1400" dirty="0" smtClean="0"/>
                        <a:t>.395</a:t>
                      </a:r>
                      <a:endParaRPr lang="en-US" sz="1400" dirty="0"/>
                    </a:p>
                  </a:txBody>
                  <a:tcPr/>
                </a:tc>
                <a:tc>
                  <a:txBody>
                    <a:bodyPr/>
                    <a:lstStyle/>
                    <a:p>
                      <a:r>
                        <a:rPr lang="en-US" sz="1400" dirty="0" smtClean="0"/>
                        <a:t>.418</a:t>
                      </a:r>
                      <a:endParaRPr lang="en-US" sz="1400" dirty="0"/>
                    </a:p>
                  </a:txBody>
                  <a:tcPr/>
                </a:tc>
                <a:extLst>
                  <a:ext uri="{0D108BD9-81ED-4DB2-BD59-A6C34878D82A}">
                    <a16:rowId xmlns:a16="http://schemas.microsoft.com/office/drawing/2014/main" xmlns="" val="10003"/>
                  </a:ext>
                </a:extLst>
              </a:tr>
              <a:tr h="0">
                <a:tc>
                  <a:txBody>
                    <a:bodyPr/>
                    <a:lstStyle/>
                    <a:p>
                      <a:r>
                        <a:rPr lang="en-US" sz="1400" dirty="0" smtClean="0"/>
                        <a:t>BM25</a:t>
                      </a:r>
                      <a:endParaRPr lang="en-US" sz="1400" dirty="0"/>
                    </a:p>
                  </a:txBody>
                  <a:tcPr/>
                </a:tc>
                <a:tc>
                  <a:txBody>
                    <a:bodyPr/>
                    <a:lstStyle/>
                    <a:p>
                      <a:r>
                        <a:rPr lang="en-US" sz="1400" dirty="0" smtClean="0"/>
                        <a:t>.306</a:t>
                      </a:r>
                      <a:endParaRPr lang="en-US" sz="1400" dirty="0"/>
                    </a:p>
                  </a:txBody>
                  <a:tcPr/>
                </a:tc>
                <a:tc>
                  <a:txBody>
                    <a:bodyPr/>
                    <a:lstStyle/>
                    <a:p>
                      <a:r>
                        <a:rPr lang="en-US" sz="1400" dirty="0" smtClean="0"/>
                        <a:t>.359</a:t>
                      </a:r>
                      <a:endParaRPr lang="en-US" sz="1400" dirty="0"/>
                    </a:p>
                  </a:txBody>
                  <a:tcPr/>
                </a:tc>
                <a:tc>
                  <a:txBody>
                    <a:bodyPr/>
                    <a:lstStyle/>
                    <a:p>
                      <a:r>
                        <a:rPr lang="en-US" sz="1400" dirty="0" smtClean="0"/>
                        <a:t>.399</a:t>
                      </a:r>
                      <a:endParaRPr lang="en-US" sz="1400" dirty="0"/>
                    </a:p>
                  </a:txBody>
                  <a:tcPr/>
                </a:tc>
                <a:extLst>
                  <a:ext uri="{0D108BD9-81ED-4DB2-BD59-A6C34878D82A}">
                    <a16:rowId xmlns:a16="http://schemas.microsoft.com/office/drawing/2014/main" xmlns="" val="10004"/>
                  </a:ext>
                </a:extLst>
              </a:tr>
              <a:tr h="0">
                <a:tc>
                  <a:txBody>
                    <a:bodyPr/>
                    <a:lstStyle/>
                    <a:p>
                      <a:r>
                        <a:rPr lang="en-US" sz="1400" dirty="0" smtClean="0"/>
                        <a:t>WTM</a:t>
                      </a:r>
                      <a:endParaRPr lang="en-US" sz="1400" dirty="0"/>
                    </a:p>
                  </a:txBody>
                  <a:tcPr/>
                </a:tc>
                <a:tc>
                  <a:txBody>
                    <a:bodyPr/>
                    <a:lstStyle/>
                    <a:p>
                      <a:r>
                        <a:rPr lang="en-US" sz="1400" dirty="0" smtClean="0"/>
                        <a:t>.321</a:t>
                      </a:r>
                      <a:endParaRPr lang="en-US" sz="1400" dirty="0"/>
                    </a:p>
                  </a:txBody>
                  <a:tcPr/>
                </a:tc>
                <a:tc>
                  <a:txBody>
                    <a:bodyPr/>
                    <a:lstStyle/>
                    <a:p>
                      <a:r>
                        <a:rPr lang="en-US" sz="1400" dirty="0" smtClean="0"/>
                        <a:t>.329</a:t>
                      </a:r>
                      <a:endParaRPr lang="en-US" sz="1400" dirty="0"/>
                    </a:p>
                  </a:txBody>
                  <a:tcPr/>
                </a:tc>
                <a:tc>
                  <a:txBody>
                    <a:bodyPr/>
                    <a:lstStyle/>
                    <a:p>
                      <a:r>
                        <a:rPr lang="en-US" sz="1400" dirty="0" smtClean="0"/>
                        <a:t>.346</a:t>
                      </a:r>
                      <a:endParaRPr lang="en-US" sz="1400" dirty="0"/>
                    </a:p>
                  </a:txBody>
                  <a:tcPr/>
                </a:tc>
                <a:extLst>
                  <a:ext uri="{0D108BD9-81ED-4DB2-BD59-A6C34878D82A}">
                    <a16:rowId xmlns:a16="http://schemas.microsoft.com/office/drawing/2014/main" xmlns="" val="10005"/>
                  </a:ext>
                </a:extLst>
              </a:tr>
              <a:tr h="0">
                <a:tc>
                  <a:txBody>
                    <a:bodyPr/>
                    <a:lstStyle/>
                    <a:p>
                      <a:r>
                        <a:rPr lang="en-US" sz="1400" dirty="0" smtClean="0"/>
                        <a:t>LSA</a:t>
                      </a:r>
                      <a:endParaRPr lang="en-US" sz="1400" dirty="0"/>
                    </a:p>
                  </a:txBody>
                  <a:tcPr/>
                </a:tc>
                <a:tc>
                  <a:txBody>
                    <a:bodyPr/>
                    <a:lstStyle/>
                    <a:p>
                      <a:r>
                        <a:rPr lang="en-US" sz="1400" dirty="0" smtClean="0"/>
                        <a:t>.298</a:t>
                      </a:r>
                      <a:endParaRPr lang="en-US" sz="1400" dirty="0"/>
                    </a:p>
                  </a:txBody>
                  <a:tcPr/>
                </a:tc>
                <a:tc>
                  <a:txBody>
                    <a:bodyPr/>
                    <a:lstStyle/>
                    <a:p>
                      <a:r>
                        <a:rPr lang="en-US" sz="1400" dirty="0" smtClean="0"/>
                        <a:t>.305</a:t>
                      </a:r>
                      <a:endParaRPr lang="en-US" sz="1400" dirty="0"/>
                    </a:p>
                  </a:txBody>
                  <a:tcPr/>
                </a:tc>
                <a:tc>
                  <a:txBody>
                    <a:bodyPr/>
                    <a:lstStyle/>
                    <a:p>
                      <a:r>
                        <a:rPr lang="en-US" sz="1400" dirty="0" smtClean="0"/>
                        <a:t>.356</a:t>
                      </a:r>
                      <a:endParaRPr lang="en-US" sz="1400" dirty="0"/>
                    </a:p>
                  </a:txBody>
                  <a:tcPr/>
                </a:tc>
                <a:extLst>
                  <a:ext uri="{0D108BD9-81ED-4DB2-BD59-A6C34878D82A}">
                    <a16:rowId xmlns:a16="http://schemas.microsoft.com/office/drawing/2014/main" xmlns="" val="10006"/>
                  </a:ext>
                </a:extLst>
              </a:tr>
            </a:tbl>
          </a:graphicData>
        </a:graphic>
      </p:graphicFrame>
      <p:sp>
        <p:nvSpPr>
          <p:cNvPr id="6" name="TextBox 5"/>
          <p:cNvSpPr txBox="1"/>
          <p:nvPr/>
        </p:nvSpPr>
        <p:spPr>
          <a:xfrm>
            <a:off x="318196" y="3033679"/>
            <a:ext cx="5154809" cy="584775"/>
          </a:xfrm>
          <a:prstGeom prst="rect">
            <a:avLst/>
          </a:prstGeom>
          <a:noFill/>
        </p:spPr>
        <p:txBody>
          <a:bodyPr wrap="none" rtlCol="0">
            <a:spAutoFit/>
          </a:bodyPr>
          <a:lstStyle/>
          <a:p>
            <a:pPr algn="ctr"/>
            <a:r>
              <a:rPr lang="en-US" b="1" dirty="0"/>
              <a:t>Table </a:t>
            </a:r>
            <a:r>
              <a:rPr lang="en-US" b="1" dirty="0" smtClean="0"/>
              <a:t>10.</a:t>
            </a:r>
            <a:r>
              <a:rPr lang="en-US" dirty="0" smtClean="0"/>
              <a:t> </a:t>
            </a:r>
            <a:r>
              <a:rPr lang="en-US" dirty="0"/>
              <a:t>DSSM Benchmark </a:t>
            </a:r>
            <a:r>
              <a:rPr lang="en-US" dirty="0" smtClean="0"/>
              <a:t>Evaluations</a:t>
            </a:r>
          </a:p>
          <a:p>
            <a:pPr algn="ctr"/>
            <a:r>
              <a:rPr lang="en-US" sz="1400" dirty="0" smtClean="0"/>
              <a:t>*indicates statistically significant improvements over other methods</a:t>
            </a:r>
            <a:endParaRPr lang="en-US" sz="1400" dirty="0"/>
          </a:p>
        </p:txBody>
      </p:sp>
      <p:grpSp>
        <p:nvGrpSpPr>
          <p:cNvPr id="9" name="Group 8"/>
          <p:cNvGrpSpPr/>
          <p:nvPr/>
        </p:nvGrpSpPr>
        <p:grpSpPr>
          <a:xfrm>
            <a:off x="657225" y="3618454"/>
            <a:ext cx="4572000" cy="2959557"/>
            <a:chOff x="566821" y="3618454"/>
            <a:chExt cx="4572000" cy="2959557"/>
          </a:xfrm>
        </p:grpSpPr>
        <p:graphicFrame>
          <p:nvGraphicFramePr>
            <p:cNvPr id="7" name="Chart 6"/>
            <p:cNvGraphicFramePr>
              <a:graphicFrameLocks/>
            </p:cNvGraphicFramePr>
            <p:nvPr>
              <p:extLst/>
            </p:nvPr>
          </p:nvGraphicFramePr>
          <p:xfrm>
            <a:off x="566821" y="3618454"/>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874074" y="6208679"/>
              <a:ext cx="3957495" cy="369332"/>
            </a:xfrm>
            <a:prstGeom prst="rect">
              <a:avLst/>
            </a:prstGeom>
            <a:noFill/>
          </p:spPr>
          <p:txBody>
            <a:bodyPr wrap="none" rtlCol="0">
              <a:spAutoFit/>
            </a:bodyPr>
            <a:lstStyle/>
            <a:p>
              <a:pPr algn="ctr"/>
              <a:r>
                <a:rPr lang="en-US" b="1" dirty="0" smtClean="0"/>
                <a:t>Figure 11. </a:t>
              </a:r>
              <a:r>
                <a:rPr lang="en-US" dirty="0" smtClean="0"/>
                <a:t>DSSM Benchmark Evaluations</a:t>
              </a:r>
              <a:endParaRPr lang="en-US" sz="1400" dirty="0"/>
            </a:p>
          </p:txBody>
        </p:sp>
      </p:grpSp>
    </p:spTree>
    <p:extLst>
      <p:ext uri="{BB962C8B-B14F-4D97-AF65-F5344CB8AC3E}">
        <p14:creationId xmlns:p14="http://schemas.microsoft.com/office/powerpoint/2010/main" val="123931551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Studies: SCADA and Hospitals</a:t>
            </a:r>
            <a:endParaRPr lang="en-US" dirty="0"/>
          </a:p>
        </p:txBody>
      </p:sp>
      <p:sp>
        <p:nvSpPr>
          <p:cNvPr id="4" name="Slide Number Placeholder 3"/>
          <p:cNvSpPr>
            <a:spLocks noGrp="1"/>
          </p:cNvSpPr>
          <p:nvPr>
            <p:ph type="sldNum" sz="quarter" idx="12"/>
          </p:nvPr>
        </p:nvSpPr>
        <p:spPr/>
        <p:txBody>
          <a:bodyPr/>
          <a:lstStyle/>
          <a:p>
            <a:fld id="{2290C88D-2278-422B-9A6B-85F50B7D2E0D}" type="slidenum">
              <a:rPr lang="en-US" smtClean="0"/>
              <a:t>51</a:t>
            </a:fld>
            <a:endParaRPr lang="en-US"/>
          </a:p>
        </p:txBody>
      </p:sp>
      <p:grpSp>
        <p:nvGrpSpPr>
          <p:cNvPr id="5" name="Group 4"/>
          <p:cNvGrpSpPr/>
          <p:nvPr/>
        </p:nvGrpSpPr>
        <p:grpSpPr>
          <a:xfrm>
            <a:off x="1783306" y="4652411"/>
            <a:ext cx="8611737" cy="1661993"/>
            <a:chOff x="259305" y="4806321"/>
            <a:chExt cx="8611737" cy="1661993"/>
          </a:xfrm>
        </p:grpSpPr>
        <p:sp>
          <p:nvSpPr>
            <p:cNvPr id="6" name="TextBox 5"/>
            <p:cNvSpPr txBox="1"/>
            <p:nvPr/>
          </p:nvSpPr>
          <p:spPr>
            <a:xfrm>
              <a:off x="259305" y="4806321"/>
              <a:ext cx="8611737" cy="1661993"/>
            </a:xfrm>
            <a:prstGeom prst="rect">
              <a:avLst/>
            </a:prstGeom>
            <a:noFill/>
            <a:ln w="38100">
              <a:solidFill>
                <a:schemeClr val="tx1"/>
              </a:solidFill>
            </a:ln>
          </p:spPr>
          <p:txBody>
            <a:bodyPr wrap="square" rtlCol="0">
              <a:spAutoFit/>
            </a:bodyPr>
            <a:lstStyle/>
            <a:p>
              <a:pPr algn="ctr"/>
              <a:r>
                <a:rPr lang="en-US" sz="2400" b="1" u="sng" dirty="0"/>
                <a:t>Procedure</a:t>
              </a:r>
            </a:p>
            <a:p>
              <a:pPr algn="ctr"/>
              <a:endParaRPr lang="en-US" sz="2400" b="1" u="sng" dirty="0"/>
            </a:p>
            <a:p>
              <a:pPr algn="ctr"/>
              <a:endParaRPr lang="en-US" b="1" dirty="0"/>
            </a:p>
            <a:p>
              <a:pPr algn="ctr"/>
              <a:endParaRPr lang="en-US" b="1" dirty="0"/>
            </a:p>
            <a:p>
              <a:pPr algn="ctr"/>
              <a:endParaRPr lang="en-US" b="1" dirty="0"/>
            </a:p>
          </p:txBody>
        </p:sp>
        <p:pic>
          <p:nvPicPr>
            <p:cNvPr id="7" name="Picture 6"/>
            <p:cNvPicPr>
              <a:picLocks noChangeAspect="1"/>
            </p:cNvPicPr>
            <p:nvPr/>
          </p:nvPicPr>
          <p:blipFill>
            <a:blip r:embed="rId2"/>
            <a:stretch>
              <a:fillRect/>
            </a:stretch>
          </p:blipFill>
          <p:spPr>
            <a:xfrm>
              <a:off x="363555" y="5235674"/>
              <a:ext cx="1687363" cy="530314"/>
            </a:xfrm>
            <a:prstGeom prst="rect">
              <a:avLst/>
            </a:prstGeom>
          </p:spPr>
        </p:pic>
        <p:sp>
          <p:nvSpPr>
            <p:cNvPr id="8" name="Right Arrow 7"/>
            <p:cNvSpPr/>
            <p:nvPr/>
          </p:nvSpPr>
          <p:spPr>
            <a:xfrm>
              <a:off x="2074452" y="5357116"/>
              <a:ext cx="477671" cy="3269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https://www.kennasecurity.com/wp-content/uploads/nessus-logo@2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0738" y="5197717"/>
              <a:ext cx="2275566" cy="581919"/>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Arrow 9"/>
            <p:cNvSpPr/>
            <p:nvPr/>
          </p:nvSpPr>
          <p:spPr>
            <a:xfrm>
              <a:off x="4997348" y="5345740"/>
              <a:ext cx="477671" cy="3269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5603634" y="5074772"/>
              <a:ext cx="1115225" cy="960845"/>
            </a:xfrm>
            <a:prstGeom prst="rect">
              <a:avLst/>
            </a:prstGeom>
          </p:spPr>
        </p:pic>
        <p:sp>
          <p:nvSpPr>
            <p:cNvPr id="12" name="Right Arrow 11"/>
            <p:cNvSpPr/>
            <p:nvPr/>
          </p:nvSpPr>
          <p:spPr>
            <a:xfrm>
              <a:off x="6771558" y="5350100"/>
              <a:ext cx="477671" cy="3269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descr="https://www.timeshighereducation.com/sites/default/files/styles/the_breaking_news_image_style/public/Pictures/web/n/c/o/numbers_on_podium.jpg?itok=-nVlhkPx"/>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393" t="15209" r="18512" b="9853"/>
            <a:stretch/>
          </p:blipFill>
          <p:spPr bwMode="auto">
            <a:xfrm>
              <a:off x="7372794" y="5033062"/>
              <a:ext cx="1252162" cy="94568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50379" y="5708065"/>
              <a:ext cx="1461490" cy="646331"/>
            </a:xfrm>
            <a:prstGeom prst="rect">
              <a:avLst/>
            </a:prstGeom>
            <a:noFill/>
          </p:spPr>
          <p:txBody>
            <a:bodyPr wrap="none" rtlCol="0">
              <a:spAutoFit/>
            </a:bodyPr>
            <a:lstStyle/>
            <a:p>
              <a:pPr algn="ctr"/>
              <a:r>
                <a:rPr lang="en-US" b="1" dirty="0"/>
                <a:t>Device </a:t>
              </a:r>
            </a:p>
            <a:p>
              <a:pPr algn="ctr"/>
              <a:r>
                <a:rPr lang="en-US" b="1" dirty="0"/>
                <a:t>Identification</a:t>
              </a:r>
            </a:p>
          </p:txBody>
        </p:sp>
        <p:sp>
          <p:nvSpPr>
            <p:cNvPr id="15" name="TextBox 14"/>
            <p:cNvSpPr txBox="1"/>
            <p:nvPr/>
          </p:nvSpPr>
          <p:spPr>
            <a:xfrm>
              <a:off x="3306409" y="5710337"/>
              <a:ext cx="1404166" cy="646331"/>
            </a:xfrm>
            <a:prstGeom prst="rect">
              <a:avLst/>
            </a:prstGeom>
            <a:noFill/>
          </p:spPr>
          <p:txBody>
            <a:bodyPr wrap="none" rtlCol="0">
              <a:spAutoFit/>
            </a:bodyPr>
            <a:lstStyle/>
            <a:p>
              <a:pPr algn="ctr"/>
              <a:r>
                <a:rPr lang="en-US" b="1" dirty="0"/>
                <a:t>Vulnerability</a:t>
              </a:r>
            </a:p>
            <a:p>
              <a:pPr algn="ctr"/>
              <a:r>
                <a:rPr lang="en-US" b="1" dirty="0"/>
                <a:t>Scanning</a:t>
              </a:r>
            </a:p>
          </p:txBody>
        </p:sp>
        <p:sp>
          <p:nvSpPr>
            <p:cNvPr id="16" name="TextBox 15"/>
            <p:cNvSpPr txBox="1"/>
            <p:nvPr/>
          </p:nvSpPr>
          <p:spPr>
            <a:xfrm>
              <a:off x="5671023" y="5969649"/>
              <a:ext cx="1069524" cy="369332"/>
            </a:xfrm>
            <a:prstGeom prst="rect">
              <a:avLst/>
            </a:prstGeom>
            <a:noFill/>
          </p:spPr>
          <p:txBody>
            <a:bodyPr wrap="none" rtlCol="0">
              <a:spAutoFit/>
            </a:bodyPr>
            <a:lstStyle/>
            <a:p>
              <a:pPr algn="ctr"/>
              <a:r>
                <a:rPr lang="en-US" b="1" dirty="0"/>
                <a:t>EV-DSSM</a:t>
              </a:r>
            </a:p>
          </p:txBody>
        </p:sp>
        <p:sp>
          <p:nvSpPr>
            <p:cNvPr id="17" name="TextBox 16"/>
            <p:cNvSpPr txBox="1"/>
            <p:nvPr/>
          </p:nvSpPr>
          <p:spPr>
            <a:xfrm>
              <a:off x="7623276" y="5930977"/>
              <a:ext cx="772584" cy="369332"/>
            </a:xfrm>
            <a:prstGeom prst="rect">
              <a:avLst/>
            </a:prstGeom>
            <a:noFill/>
          </p:spPr>
          <p:txBody>
            <a:bodyPr wrap="none" rtlCol="0">
              <a:spAutoFit/>
            </a:bodyPr>
            <a:lstStyle/>
            <a:p>
              <a:pPr algn="ctr"/>
              <a:r>
                <a:rPr lang="en-US" b="1" dirty="0"/>
                <a:t>DVSM</a:t>
              </a:r>
            </a:p>
          </p:txBody>
        </p:sp>
      </p:grpSp>
      <p:pic>
        <p:nvPicPr>
          <p:cNvPr id="18" name="Picture 6" descr="http://www.windycitydrs.com/image/hospital-featur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479" y="1335748"/>
            <a:ext cx="2922760" cy="140189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stretch>
            <a:fillRect/>
          </a:stretch>
        </p:blipFill>
        <p:spPr>
          <a:xfrm>
            <a:off x="2514000" y="1319004"/>
            <a:ext cx="2532979" cy="1535853"/>
          </a:xfrm>
          <a:prstGeom prst="rect">
            <a:avLst/>
          </a:prstGeom>
        </p:spPr>
      </p:pic>
      <p:sp>
        <p:nvSpPr>
          <p:cNvPr id="20" name="Content Placeholder 12"/>
          <p:cNvSpPr>
            <a:spLocks noGrp="1"/>
          </p:cNvSpPr>
          <p:nvPr>
            <p:ph idx="1"/>
          </p:nvPr>
        </p:nvSpPr>
        <p:spPr>
          <a:xfrm>
            <a:off x="1930075" y="2956431"/>
            <a:ext cx="3740624" cy="1661760"/>
          </a:xfrm>
        </p:spPr>
        <p:txBody>
          <a:bodyPr>
            <a:normAutofit/>
          </a:bodyPr>
          <a:lstStyle/>
          <a:p>
            <a:r>
              <a:rPr lang="en-US" sz="2000" dirty="0"/>
              <a:t>20,461 SCADA Devices from major vendors (e.g., Rockwell)</a:t>
            </a:r>
          </a:p>
          <a:p>
            <a:pPr lvl="1"/>
            <a:endParaRPr lang="en-US" sz="1600" dirty="0"/>
          </a:p>
          <a:p>
            <a:r>
              <a:rPr lang="en-US" sz="2000" b="1" dirty="0"/>
              <a:t>Motivation: </a:t>
            </a:r>
            <a:r>
              <a:rPr lang="en-US" sz="2000" dirty="0"/>
              <a:t>SCADA </a:t>
            </a:r>
            <a:r>
              <a:rPr lang="en-US" sz="2000" dirty="0">
                <a:sym typeface="Wingdings" panose="05000000000000000000" pitchFamily="2" charset="2"/>
              </a:rPr>
              <a:t> control critical infrastructure</a:t>
            </a:r>
          </a:p>
        </p:txBody>
      </p:sp>
      <p:sp>
        <p:nvSpPr>
          <p:cNvPr id="21" name="Content Placeholder 12"/>
          <p:cNvSpPr txBox="1">
            <a:spLocks/>
          </p:cNvSpPr>
          <p:nvPr/>
        </p:nvSpPr>
        <p:spPr>
          <a:xfrm>
            <a:off x="6401818" y="2952419"/>
            <a:ext cx="3740624" cy="16617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00000"/>
              </a:buClr>
              <a:buFont typeface="Wingdings" panose="05000000000000000000" pitchFamily="2" charset="2"/>
              <a:buChar char="Ø"/>
            </a:pPr>
            <a:r>
              <a:rPr lang="en-US" sz="2000" dirty="0">
                <a:cs typeface="+mn-cs"/>
              </a:rPr>
              <a:t>1,879 devices from top 8 US hospitals</a:t>
            </a:r>
          </a:p>
          <a:p>
            <a:pPr lvl="1"/>
            <a:endParaRPr lang="en-US" sz="1600" dirty="0"/>
          </a:p>
          <a:p>
            <a:pPr>
              <a:buClr>
                <a:srgbClr val="C00000"/>
              </a:buClr>
              <a:buFont typeface="Wingdings" panose="05000000000000000000" pitchFamily="2" charset="2"/>
              <a:buChar char="Ø"/>
            </a:pPr>
            <a:r>
              <a:rPr lang="en-US" sz="2000" b="1" dirty="0">
                <a:cs typeface="+mn-cs"/>
              </a:rPr>
              <a:t>Motivation: </a:t>
            </a:r>
            <a:r>
              <a:rPr lang="en-US" sz="2000" dirty="0">
                <a:cs typeface="+mn-cs"/>
              </a:rPr>
              <a:t>Hospitals </a:t>
            </a:r>
            <a:r>
              <a:rPr lang="en-US" sz="2000" dirty="0">
                <a:cs typeface="+mn-cs"/>
                <a:sym typeface="Wingdings" panose="05000000000000000000" pitchFamily="2" charset="2"/>
              </a:rPr>
              <a:t> popular target for hackers</a:t>
            </a:r>
          </a:p>
        </p:txBody>
      </p:sp>
    </p:spTree>
    <p:extLst>
      <p:ext uri="{BB962C8B-B14F-4D97-AF65-F5344CB8AC3E}">
        <p14:creationId xmlns:p14="http://schemas.microsoft.com/office/powerpoint/2010/main" val="9427413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687" y="-240967"/>
            <a:ext cx="10515600" cy="1325563"/>
          </a:xfrm>
        </p:spPr>
        <p:txBody>
          <a:bodyPr/>
          <a:lstStyle/>
          <a:p>
            <a:r>
              <a:rPr lang="en-US" dirty="0" smtClean="0"/>
              <a:t>Selected Case Study Results</a:t>
            </a:r>
            <a:endParaRPr lang="en-US" dirty="0"/>
          </a:p>
        </p:txBody>
      </p:sp>
      <p:sp>
        <p:nvSpPr>
          <p:cNvPr id="4" name="Slide Number Placeholder 3"/>
          <p:cNvSpPr>
            <a:spLocks noGrp="1"/>
          </p:cNvSpPr>
          <p:nvPr>
            <p:ph type="sldNum" sz="quarter" idx="12"/>
          </p:nvPr>
        </p:nvSpPr>
        <p:spPr/>
        <p:txBody>
          <a:bodyPr/>
          <a:lstStyle/>
          <a:p>
            <a:fld id="{2290C88D-2278-422B-9A6B-85F50B7D2E0D}" type="slidenum">
              <a:rPr lang="en-US" smtClean="0"/>
              <a:t>52</a:t>
            </a:fld>
            <a:endParaRPr lang="en-US"/>
          </a:p>
        </p:txBody>
      </p:sp>
      <p:sp>
        <p:nvSpPr>
          <p:cNvPr id="6" name="Content Placeholder 2"/>
          <p:cNvSpPr txBox="1">
            <a:spLocks/>
          </p:cNvSpPr>
          <p:nvPr/>
        </p:nvSpPr>
        <p:spPr>
          <a:xfrm>
            <a:off x="2918753" y="4886229"/>
            <a:ext cx="3506372" cy="4268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C00000"/>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t>Selected </a:t>
            </a:r>
            <a:r>
              <a:rPr lang="en-US" sz="1800" dirty="0"/>
              <a:t>devices for each hospital</a:t>
            </a:r>
          </a:p>
        </p:txBody>
      </p:sp>
      <p:graphicFrame>
        <p:nvGraphicFramePr>
          <p:cNvPr id="7" name="Content Placeholder 5"/>
          <p:cNvGraphicFramePr>
            <a:graphicFrameLocks/>
          </p:cNvGraphicFramePr>
          <p:nvPr>
            <p:extLst>
              <p:ext uri="{D42A27DB-BD31-4B8C-83A1-F6EECF244321}">
                <p14:modId xmlns:p14="http://schemas.microsoft.com/office/powerpoint/2010/main" val="611341241"/>
              </p:ext>
            </p:extLst>
          </p:nvPr>
        </p:nvGraphicFramePr>
        <p:xfrm>
          <a:off x="410701" y="875899"/>
          <a:ext cx="8107808" cy="4071952"/>
        </p:xfrm>
        <a:graphic>
          <a:graphicData uri="http://schemas.openxmlformats.org/drawingml/2006/table">
            <a:tbl>
              <a:tblPr>
                <a:tableStyleId>{5940675A-B579-460E-94D1-54222C63F5DA}</a:tableStyleId>
              </a:tblPr>
              <a:tblGrid>
                <a:gridCol w="1266508">
                  <a:extLst>
                    <a:ext uri="{9D8B030D-6E8A-4147-A177-3AD203B41FA5}">
                      <a16:colId xmlns:a16="http://schemas.microsoft.com/office/drawing/2014/main" xmlns="" val="20000"/>
                    </a:ext>
                  </a:extLst>
                </a:gridCol>
                <a:gridCol w="1534541">
                  <a:extLst>
                    <a:ext uri="{9D8B030D-6E8A-4147-A177-3AD203B41FA5}">
                      <a16:colId xmlns:a16="http://schemas.microsoft.com/office/drawing/2014/main" xmlns="" val="20001"/>
                    </a:ext>
                  </a:extLst>
                </a:gridCol>
                <a:gridCol w="1250658">
                  <a:extLst>
                    <a:ext uri="{9D8B030D-6E8A-4147-A177-3AD203B41FA5}">
                      <a16:colId xmlns:a16="http://schemas.microsoft.com/office/drawing/2014/main" xmlns="" val="20003"/>
                    </a:ext>
                  </a:extLst>
                </a:gridCol>
                <a:gridCol w="1250658">
                  <a:extLst>
                    <a:ext uri="{9D8B030D-6E8A-4147-A177-3AD203B41FA5}">
                      <a16:colId xmlns:a16="http://schemas.microsoft.com/office/drawing/2014/main" xmlns="" val="20004"/>
                    </a:ext>
                  </a:extLst>
                </a:gridCol>
                <a:gridCol w="1250658">
                  <a:extLst>
                    <a:ext uri="{9D8B030D-6E8A-4147-A177-3AD203B41FA5}">
                      <a16:colId xmlns:a16="http://schemas.microsoft.com/office/drawing/2014/main" xmlns="" val="20005"/>
                    </a:ext>
                  </a:extLst>
                </a:gridCol>
                <a:gridCol w="1554785">
                  <a:extLst>
                    <a:ext uri="{9D8B030D-6E8A-4147-A177-3AD203B41FA5}">
                      <a16:colId xmlns:a16="http://schemas.microsoft.com/office/drawing/2014/main" xmlns="" val="20006"/>
                    </a:ext>
                  </a:extLst>
                </a:gridCol>
              </a:tblGrid>
              <a:tr h="279220">
                <a:tc gridSpan="2">
                  <a:txBody>
                    <a:bodyPr/>
                    <a:lstStyle/>
                    <a:p>
                      <a:pPr marL="0" marR="0" algn="ctr">
                        <a:spcBef>
                          <a:spcPts val="0"/>
                        </a:spcBef>
                        <a:spcAft>
                          <a:spcPts val="600"/>
                        </a:spcAft>
                      </a:pPr>
                      <a:r>
                        <a:rPr lang="en-US" sz="1800" b="1" dirty="0">
                          <a:effectLst/>
                          <a:latin typeface="+mn-lt"/>
                        </a:rPr>
                        <a:t>Hospital Device Information</a:t>
                      </a:r>
                      <a:endParaRPr lang="en-US" sz="1800" b="1" dirty="0">
                        <a:effectLst/>
                        <a:latin typeface="+mn-lt"/>
                        <a:ea typeface="Times New Roman" panose="02020603050405020304" pitchFamily="18" charset="0"/>
                        <a:cs typeface="Times New Roman" panose="02020603050405020304" pitchFamily="18" charset="0"/>
                      </a:endParaRPr>
                    </a:p>
                  </a:txBody>
                  <a:tcPr marL="51435" marR="51435" marT="0" marB="0" anchor="ctr">
                    <a:lnR w="12700" cap="flat" cmpd="sng" algn="ctr">
                      <a:solidFill>
                        <a:schemeClr val="tx1"/>
                      </a:solidFill>
                      <a:prstDash val="solid"/>
                      <a:round/>
                      <a:headEnd type="none" w="med" len="med"/>
                      <a:tailEnd type="none" w="med" len="med"/>
                    </a:lnR>
                  </a:tcPr>
                </a:tc>
                <a:tc hMerge="1">
                  <a:txBody>
                    <a:bodyPr/>
                    <a:lstStyle/>
                    <a:p>
                      <a:endParaRPr lang="en-US"/>
                    </a:p>
                  </a:txBody>
                  <a:tcPr/>
                </a:tc>
                <a:tc gridSpan="4">
                  <a:txBody>
                    <a:bodyPr/>
                    <a:lstStyle/>
                    <a:p>
                      <a:pPr marL="0" marR="0" algn="ctr">
                        <a:spcBef>
                          <a:spcPts val="0"/>
                        </a:spcBef>
                        <a:spcAft>
                          <a:spcPts val="600"/>
                        </a:spcAft>
                      </a:pPr>
                      <a:r>
                        <a:rPr lang="en-US" sz="1800" b="1" dirty="0" smtClean="0">
                          <a:effectLst/>
                          <a:latin typeface="+mn-lt"/>
                          <a:ea typeface="Times New Roman" panose="02020603050405020304" pitchFamily="18" charset="0"/>
                          <a:cs typeface="Times New Roman" panose="02020603050405020304" pitchFamily="18" charset="0"/>
                        </a:rPr>
                        <a:t>Device Severity Score Information for Selected Devices</a:t>
                      </a:r>
                      <a:endParaRPr lang="en-US" sz="1800" b="1" dirty="0">
                        <a:effectLst/>
                        <a:latin typeface="+mn-lt"/>
                        <a:ea typeface="Times New Roman" panose="020206030504050203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tcPr>
                </a:tc>
                <a:tc hMerge="1">
                  <a:txBody>
                    <a:bodyPr/>
                    <a:lstStyle/>
                    <a:p>
                      <a:pPr marL="0" marR="0" algn="ctr">
                        <a:spcBef>
                          <a:spcPts val="0"/>
                        </a:spcBef>
                        <a:spcAft>
                          <a:spcPts val="600"/>
                        </a:spcAft>
                      </a:pPr>
                      <a:endParaRPr lang="en-US" sz="1600" b="1" dirty="0">
                        <a:effectLst/>
                        <a:latin typeface="+mn-lt"/>
                        <a:ea typeface="Times New Roman" panose="02020603050405020304" pitchFamily="18" charset="0"/>
                        <a:cs typeface="Times New Roman" panose="02020603050405020304" pitchFamily="18" charset="0"/>
                      </a:endParaRPr>
                    </a:p>
                  </a:txBody>
                  <a:tcPr marL="68580" marR="68580" marT="0" marB="0" anchor="ctr"/>
                </a:tc>
                <a:tc hMerge="1">
                  <a:txBody>
                    <a:bodyPr/>
                    <a:lstStyle/>
                    <a:p>
                      <a:pPr marL="0" marR="0" algn="ctr">
                        <a:spcBef>
                          <a:spcPts val="0"/>
                        </a:spcBef>
                        <a:spcAft>
                          <a:spcPts val="600"/>
                        </a:spcAft>
                      </a:pPr>
                      <a:endParaRPr lang="en-US" sz="1600" b="1" dirty="0">
                        <a:effectLst/>
                        <a:latin typeface="+mn-lt"/>
                        <a:ea typeface="Times New Roman" panose="02020603050405020304" pitchFamily="18" charset="0"/>
                        <a:cs typeface="Times New Roman" panose="02020603050405020304" pitchFamily="18" charset="0"/>
                      </a:endParaRPr>
                    </a:p>
                  </a:txBody>
                  <a:tcPr marL="68580" marR="68580" marT="0" marB="0" anchor="ctr"/>
                </a:tc>
                <a:tc hMerge="1">
                  <a:txBody>
                    <a:bodyPr/>
                    <a:lstStyle/>
                    <a:p>
                      <a:pPr marL="0" marR="0" algn="ctr">
                        <a:spcBef>
                          <a:spcPts val="0"/>
                        </a:spcBef>
                        <a:spcAft>
                          <a:spcPts val="600"/>
                        </a:spcAft>
                      </a:pPr>
                      <a:endParaRPr lang="en-US" sz="1600" b="1" dirty="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372293">
                <a:tc>
                  <a:txBody>
                    <a:bodyPr/>
                    <a:lstStyle/>
                    <a:p>
                      <a:pPr marL="0" marR="0" algn="ctr" defTabSz="914400" rtl="0" eaLnBrk="1" latinLnBrk="0" hangingPunct="1">
                        <a:spcBef>
                          <a:spcPts val="0"/>
                        </a:spcBef>
                        <a:spcAft>
                          <a:spcPts val="600"/>
                        </a:spcAft>
                      </a:pPr>
                      <a:r>
                        <a:rPr lang="en-US" sz="1200" b="1" kern="1200" dirty="0" smtClean="0">
                          <a:solidFill>
                            <a:schemeClr val="tx1"/>
                          </a:solidFill>
                          <a:effectLst/>
                          <a:latin typeface="+mn-lt"/>
                          <a:ea typeface="+mn-ea"/>
                          <a:cs typeface="+mn-cs"/>
                        </a:rPr>
                        <a:t>Hospital Name</a:t>
                      </a:r>
                      <a:endParaRPr lang="en-US" sz="1200" b="1" kern="1200" dirty="0">
                        <a:solidFill>
                          <a:schemeClr val="tx1"/>
                        </a:solidFill>
                        <a:effectLst/>
                        <a:latin typeface="+mn-lt"/>
                        <a:ea typeface="+mn-ea"/>
                        <a:cs typeface="+mn-cs"/>
                      </a:endParaRPr>
                    </a:p>
                  </a:txBody>
                  <a:tcPr marL="51435" marR="51435" marT="0" marB="0" anchor="ctr"/>
                </a:tc>
                <a:tc>
                  <a:txBody>
                    <a:bodyPr/>
                    <a:lstStyle/>
                    <a:p>
                      <a:pPr marL="0" marR="0" algn="ctr">
                        <a:spcBef>
                          <a:spcPts val="0"/>
                        </a:spcBef>
                        <a:spcAft>
                          <a:spcPts val="600"/>
                        </a:spcAft>
                      </a:pPr>
                      <a:r>
                        <a:rPr lang="en-US" sz="1200" b="1" dirty="0">
                          <a:effectLst/>
                          <a:latin typeface="+mn-lt"/>
                        </a:rPr>
                        <a:t># of Vulnerable </a:t>
                      </a:r>
                      <a:r>
                        <a:rPr lang="en-US" sz="1200" b="1" dirty="0" smtClean="0">
                          <a:effectLst/>
                          <a:latin typeface="+mn-lt"/>
                        </a:rPr>
                        <a:t>Devices/#</a:t>
                      </a:r>
                      <a:r>
                        <a:rPr lang="en-US" sz="1200" b="1" baseline="0" dirty="0" smtClean="0">
                          <a:effectLst/>
                          <a:latin typeface="+mn-lt"/>
                        </a:rPr>
                        <a:t> of devices</a:t>
                      </a:r>
                      <a:endParaRPr lang="en-US" sz="1200" b="1" dirty="0">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600"/>
                        </a:spcAft>
                      </a:pPr>
                      <a:r>
                        <a:rPr lang="en-US" sz="1200" b="1" dirty="0" smtClean="0">
                          <a:effectLst/>
                          <a:latin typeface="+mn-lt"/>
                          <a:ea typeface="Times New Roman" panose="02020603050405020304" pitchFamily="18" charset="0"/>
                          <a:cs typeface="Times New Roman" panose="02020603050405020304" pitchFamily="18" charset="0"/>
                        </a:rPr>
                        <a:t>Device Type</a:t>
                      </a:r>
                      <a:endParaRPr lang="en-US" sz="1200" b="1" dirty="0">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600"/>
                        </a:spcAft>
                      </a:pPr>
                      <a:r>
                        <a:rPr lang="en-US" sz="1200" b="1" dirty="0" smtClean="0">
                          <a:effectLst/>
                          <a:latin typeface="+mn-lt"/>
                          <a:ea typeface="Times New Roman" panose="02020603050405020304" pitchFamily="18" charset="0"/>
                          <a:cs typeface="Times New Roman" panose="02020603050405020304" pitchFamily="18" charset="0"/>
                        </a:rPr>
                        <a:t># of Vulnerabilities</a:t>
                      </a:r>
                      <a:endParaRPr lang="en-US" sz="1200" b="1" dirty="0">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600"/>
                        </a:spcAft>
                      </a:pPr>
                      <a:r>
                        <a:rPr lang="en-US" sz="1200" b="1" dirty="0" smtClean="0">
                          <a:effectLst/>
                          <a:latin typeface="+mn-lt"/>
                          <a:ea typeface="Times New Roman" panose="02020603050405020304" pitchFamily="18" charset="0"/>
                          <a:cs typeface="Times New Roman" panose="02020603050405020304" pitchFamily="18" charset="0"/>
                        </a:rPr>
                        <a:t>Vulnerabilities </a:t>
                      </a:r>
                      <a:endParaRPr lang="en-US" sz="1200" b="1" dirty="0">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600"/>
                        </a:spcAft>
                      </a:pPr>
                      <a:r>
                        <a:rPr lang="en-US" sz="1200" b="1" dirty="0" smtClean="0">
                          <a:effectLst/>
                          <a:latin typeface="+mn-lt"/>
                          <a:ea typeface="Times New Roman" panose="02020603050405020304" pitchFamily="18" charset="0"/>
                          <a:cs typeface="Times New Roman" panose="02020603050405020304" pitchFamily="18" charset="0"/>
                        </a:rPr>
                        <a:t>DVSM</a:t>
                      </a:r>
                      <a:endParaRPr lang="en-US" sz="1200" b="1" dirty="0">
                        <a:effectLst/>
                        <a:latin typeface="+mn-lt"/>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xmlns="" val="10001"/>
                  </a:ext>
                </a:extLst>
              </a:tr>
              <a:tr h="255951">
                <a:tc>
                  <a:txBody>
                    <a:bodyPr/>
                    <a:lstStyle/>
                    <a:p>
                      <a:pPr marL="0" marR="0" algn="ctr" defTabSz="914400" rtl="0" eaLnBrk="1" latinLnBrk="0" hangingPunct="1">
                        <a:spcBef>
                          <a:spcPts val="0"/>
                        </a:spcBef>
                        <a:spcAft>
                          <a:spcPts val="600"/>
                        </a:spcAft>
                      </a:pPr>
                      <a:r>
                        <a:rPr lang="en-US" sz="1200" kern="1200" dirty="0" smtClean="0">
                          <a:solidFill>
                            <a:schemeClr val="tx1"/>
                          </a:solidFill>
                          <a:effectLst/>
                          <a:latin typeface="+mn-lt"/>
                          <a:ea typeface="+mn-ea"/>
                          <a:cs typeface="+mn-cs"/>
                        </a:rPr>
                        <a:t>12x.x.x.x</a:t>
                      </a:r>
                      <a:endParaRPr lang="en-US" sz="1200" kern="1200" dirty="0">
                        <a:solidFill>
                          <a:schemeClr val="tx1"/>
                        </a:solidFill>
                        <a:effectLst/>
                        <a:latin typeface="+mn-lt"/>
                        <a:ea typeface="+mn-ea"/>
                        <a:cs typeface="+mn-cs"/>
                      </a:endParaRPr>
                    </a:p>
                  </a:txBody>
                  <a:tcPr marL="51435" marR="51435" marT="0" marB="0" anchor="ctr"/>
                </a:tc>
                <a:tc>
                  <a:txBody>
                    <a:bodyPr/>
                    <a:lstStyle/>
                    <a:p>
                      <a:pPr marL="0" marR="0" algn="ctr">
                        <a:spcBef>
                          <a:spcPts val="0"/>
                        </a:spcBef>
                        <a:spcAft>
                          <a:spcPts val="600"/>
                        </a:spcAft>
                      </a:pPr>
                      <a:r>
                        <a:rPr lang="en-US" sz="1200" dirty="0" smtClean="0">
                          <a:effectLst/>
                          <a:latin typeface="+mn-lt"/>
                        </a:rPr>
                        <a:t>133/808</a:t>
                      </a:r>
                      <a:endParaRPr lang="en-US" sz="1200" dirty="0">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US" sz="1200" dirty="0" smtClean="0"/>
                        <a:t>FTP/SSH</a:t>
                      </a:r>
                      <a:r>
                        <a:rPr lang="en-US" sz="1200" baseline="0" dirty="0" smtClean="0"/>
                        <a:t> Server</a:t>
                      </a:r>
                      <a:endParaRPr lang="en-US" sz="1200" dirty="0"/>
                    </a:p>
                  </a:txBody>
                  <a:tcPr marL="68580" marR="68580" marT="34290" marB="34290" anchor="ctr"/>
                </a:tc>
                <a:tc>
                  <a:txBody>
                    <a:bodyPr/>
                    <a:lstStyle/>
                    <a:p>
                      <a:pPr algn="ctr"/>
                      <a:r>
                        <a:rPr lang="en-US" sz="1200" dirty="0" smtClean="0"/>
                        <a:t>3</a:t>
                      </a:r>
                      <a:endParaRPr lang="en-US" sz="1200" dirty="0"/>
                    </a:p>
                  </a:txBody>
                  <a:tcPr marL="68580" marR="68580" marT="34290" marB="34290" anchor="ctr"/>
                </a:tc>
                <a:tc>
                  <a:txBody>
                    <a:bodyPr/>
                    <a:lstStyle/>
                    <a:p>
                      <a:pPr algn="ctr"/>
                      <a:r>
                        <a:rPr lang="en-US" sz="1200" dirty="0" smtClean="0"/>
                        <a:t>FTP</a:t>
                      </a:r>
                      <a:r>
                        <a:rPr lang="en-US" sz="1200" baseline="0" dirty="0" smtClean="0"/>
                        <a:t> issues</a:t>
                      </a:r>
                      <a:endParaRPr lang="en-US" sz="1200" dirty="0"/>
                    </a:p>
                  </a:txBody>
                  <a:tcPr marL="68580" marR="68580" marT="34290" marB="34290" anchor="ctr"/>
                </a:tc>
                <a:tc>
                  <a:txBody>
                    <a:bodyPr/>
                    <a:lstStyle/>
                    <a:p>
                      <a:pPr algn="ctr"/>
                      <a:r>
                        <a:rPr lang="en-US" sz="1200" dirty="0" smtClean="0"/>
                        <a:t>3.233</a:t>
                      </a:r>
                      <a:endParaRPr lang="en-US" sz="1200" dirty="0"/>
                    </a:p>
                  </a:txBody>
                  <a:tcPr marL="68580" marR="68580" marT="34290" marB="34290" anchor="ctr"/>
                </a:tc>
                <a:extLst>
                  <a:ext uri="{0D108BD9-81ED-4DB2-BD59-A6C34878D82A}">
                    <a16:rowId xmlns:a16="http://schemas.microsoft.com/office/drawing/2014/main" xmlns="" val="10002"/>
                  </a:ext>
                </a:extLst>
              </a:tr>
              <a:tr h="255951">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200" kern="1200" dirty="0" smtClean="0">
                          <a:solidFill>
                            <a:schemeClr val="tx1"/>
                          </a:solidFill>
                          <a:effectLst/>
                          <a:latin typeface="+mn-lt"/>
                          <a:ea typeface="+mn-ea"/>
                          <a:cs typeface="+mn-cs"/>
                        </a:rPr>
                        <a:t>19x.x.x.x</a:t>
                      </a:r>
                    </a:p>
                  </a:txBody>
                  <a:tcPr marL="51435" marR="51435" marT="0" marB="0" anchor="ctr"/>
                </a:tc>
                <a:tc>
                  <a:txBody>
                    <a:bodyPr/>
                    <a:lstStyle/>
                    <a:p>
                      <a:pPr marL="0" marR="0" algn="ctr">
                        <a:spcBef>
                          <a:spcPts val="0"/>
                        </a:spcBef>
                        <a:spcAft>
                          <a:spcPts val="600"/>
                        </a:spcAft>
                      </a:pPr>
                      <a:r>
                        <a:rPr lang="en-US" sz="1200" dirty="0" smtClean="0">
                          <a:effectLst/>
                          <a:latin typeface="+mn-lt"/>
                        </a:rPr>
                        <a:t>27/301</a:t>
                      </a:r>
                      <a:endParaRPr lang="en-US" sz="1200" dirty="0">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marL="0" algn="ctr" defTabSz="914354" rtl="0" eaLnBrk="1" latinLnBrk="0" hangingPunct="1"/>
                      <a:r>
                        <a:rPr lang="en-US" sz="1200" kern="1200" dirty="0" smtClean="0">
                          <a:solidFill>
                            <a:schemeClr val="tx1"/>
                          </a:solidFill>
                          <a:latin typeface="+mn-lt"/>
                          <a:ea typeface="+mn-ea"/>
                          <a:cs typeface="+mn-cs"/>
                        </a:rPr>
                        <a:t>SSH Server</a:t>
                      </a:r>
                      <a:endParaRPr lang="en-US" sz="1200" kern="1200" dirty="0">
                        <a:solidFill>
                          <a:schemeClr val="tx1"/>
                        </a:solidFill>
                        <a:latin typeface="+mn-lt"/>
                        <a:ea typeface="+mn-ea"/>
                        <a:cs typeface="+mn-cs"/>
                      </a:endParaRPr>
                    </a:p>
                  </a:txBody>
                  <a:tcPr marL="68580" marR="68580" marT="34290" marB="34290" anchor="ctr"/>
                </a:tc>
                <a:tc>
                  <a:txBody>
                    <a:bodyPr/>
                    <a:lstStyle/>
                    <a:p>
                      <a:pPr marL="0" algn="ctr" defTabSz="914354" rtl="0" eaLnBrk="1" latinLnBrk="0" hangingPunct="1"/>
                      <a:r>
                        <a:rPr lang="en-US" sz="1200" kern="1200" dirty="0" smtClean="0">
                          <a:solidFill>
                            <a:schemeClr val="tx1"/>
                          </a:solidFill>
                          <a:latin typeface="+mn-lt"/>
                          <a:ea typeface="+mn-ea"/>
                          <a:cs typeface="+mn-cs"/>
                        </a:rPr>
                        <a:t>3</a:t>
                      </a:r>
                      <a:endParaRPr lang="en-US" sz="1200" kern="1200" dirty="0">
                        <a:solidFill>
                          <a:schemeClr val="tx1"/>
                        </a:solidFill>
                        <a:latin typeface="+mn-lt"/>
                        <a:ea typeface="+mn-ea"/>
                        <a:cs typeface="+mn-cs"/>
                      </a:endParaRPr>
                    </a:p>
                  </a:txBody>
                  <a:tcPr marL="68580" marR="68580" marT="34290" marB="34290" anchor="ctr"/>
                </a:tc>
                <a:tc>
                  <a:txBody>
                    <a:bodyPr/>
                    <a:lstStyle/>
                    <a:p>
                      <a:pPr algn="ctr"/>
                      <a:r>
                        <a:rPr lang="en-US" sz="1200" dirty="0" smtClean="0"/>
                        <a:t>SSH</a:t>
                      </a:r>
                      <a:r>
                        <a:rPr lang="en-US" sz="1200" baseline="0" dirty="0" smtClean="0"/>
                        <a:t> issues</a:t>
                      </a:r>
                      <a:endParaRPr lang="en-US" sz="1200" dirty="0"/>
                    </a:p>
                  </a:txBody>
                  <a:tcPr marL="68580" marR="68580" marT="34290" marB="34290" anchor="ctr"/>
                </a:tc>
                <a:tc>
                  <a:txBody>
                    <a:bodyPr/>
                    <a:lstStyle/>
                    <a:p>
                      <a:pPr algn="ctr"/>
                      <a:r>
                        <a:rPr lang="en-US" sz="1200" dirty="0" smtClean="0"/>
                        <a:t>3.193</a:t>
                      </a:r>
                      <a:endParaRPr lang="en-US" sz="1200" dirty="0"/>
                    </a:p>
                  </a:txBody>
                  <a:tcPr marL="68580" marR="68580" marT="34290" marB="34290" anchor="ctr"/>
                </a:tc>
                <a:extLst>
                  <a:ext uri="{0D108BD9-81ED-4DB2-BD59-A6C34878D82A}">
                    <a16:rowId xmlns:a16="http://schemas.microsoft.com/office/drawing/2014/main" xmlns="" val="10003"/>
                  </a:ext>
                </a:extLst>
              </a:tr>
              <a:tr h="628244">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200" kern="1200" dirty="0" smtClean="0">
                          <a:solidFill>
                            <a:schemeClr val="tx1"/>
                          </a:solidFill>
                          <a:effectLst/>
                          <a:latin typeface="+mn-lt"/>
                          <a:ea typeface="+mn-ea"/>
                          <a:cs typeface="+mn-cs"/>
                        </a:rPr>
                        <a:t>17x.x.x.x</a:t>
                      </a:r>
                    </a:p>
                  </a:txBody>
                  <a:tcPr marL="51435" marR="51435" marT="0" marB="0" anchor="ctr"/>
                </a:tc>
                <a:tc>
                  <a:txBody>
                    <a:bodyPr/>
                    <a:lstStyle/>
                    <a:p>
                      <a:pPr marL="0" marR="0" algn="ctr">
                        <a:spcBef>
                          <a:spcPts val="0"/>
                        </a:spcBef>
                        <a:spcAft>
                          <a:spcPts val="600"/>
                        </a:spcAft>
                      </a:pPr>
                      <a:r>
                        <a:rPr lang="en-US" sz="1200" dirty="0" smtClean="0">
                          <a:effectLst/>
                          <a:latin typeface="+mn-lt"/>
                        </a:rPr>
                        <a:t>31/274</a:t>
                      </a:r>
                      <a:endParaRPr lang="en-US" sz="1200" dirty="0">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US" sz="1200" dirty="0" err="1" smtClean="0"/>
                        <a:t>eCare</a:t>
                      </a:r>
                      <a:r>
                        <a:rPr lang="en-US" sz="1200" dirty="0" smtClean="0"/>
                        <a:t> web portal</a:t>
                      </a:r>
                      <a:endParaRPr lang="en-US" sz="1200" dirty="0"/>
                    </a:p>
                  </a:txBody>
                  <a:tcPr marL="68580" marR="68580" marT="34290" marB="34290" anchor="ctr"/>
                </a:tc>
                <a:tc>
                  <a:txBody>
                    <a:bodyPr/>
                    <a:lstStyle/>
                    <a:p>
                      <a:pPr algn="ctr"/>
                      <a:r>
                        <a:rPr lang="en-US" sz="1200" dirty="0" smtClean="0"/>
                        <a:t>47</a:t>
                      </a:r>
                      <a:endParaRPr lang="en-US" sz="1200" dirty="0"/>
                    </a:p>
                  </a:txBody>
                  <a:tcPr marL="68580" marR="68580" marT="34290" marB="34290" anchor="ctr"/>
                </a:tc>
                <a:tc>
                  <a:txBody>
                    <a:bodyPr/>
                    <a:lstStyle/>
                    <a:p>
                      <a:pPr algn="ctr"/>
                      <a:r>
                        <a:rPr lang="en-US" sz="1200" dirty="0" smtClean="0"/>
                        <a:t>XSS,</a:t>
                      </a:r>
                      <a:r>
                        <a:rPr lang="en-US" sz="1200" baseline="0" dirty="0" smtClean="0"/>
                        <a:t> OpenSSL, buffer overflow, </a:t>
                      </a:r>
                      <a:r>
                        <a:rPr lang="en-US" sz="1200" baseline="0" dirty="0" err="1" smtClean="0"/>
                        <a:t>DoS</a:t>
                      </a:r>
                      <a:r>
                        <a:rPr lang="en-US" sz="1200" baseline="0" dirty="0" smtClean="0"/>
                        <a:t> </a:t>
                      </a:r>
                      <a:endParaRPr lang="en-US" sz="1200" dirty="0"/>
                    </a:p>
                  </a:txBody>
                  <a:tcPr marL="68580" marR="68580" marT="34290" marB="34290" anchor="ctr"/>
                </a:tc>
                <a:tc>
                  <a:txBody>
                    <a:bodyPr/>
                    <a:lstStyle/>
                    <a:p>
                      <a:pPr algn="ctr"/>
                      <a:r>
                        <a:rPr lang="en-US" sz="1200" dirty="0" smtClean="0"/>
                        <a:t>56.398</a:t>
                      </a:r>
                      <a:endParaRPr lang="en-US" sz="1200" dirty="0"/>
                    </a:p>
                  </a:txBody>
                  <a:tcPr marL="68580" marR="68580" marT="34290" marB="34290" anchor="ctr"/>
                </a:tc>
                <a:extLst>
                  <a:ext uri="{0D108BD9-81ED-4DB2-BD59-A6C34878D82A}">
                    <a16:rowId xmlns:a16="http://schemas.microsoft.com/office/drawing/2014/main" xmlns="" val="10004"/>
                  </a:ext>
                </a:extLst>
              </a:tr>
              <a:tr h="442098">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200" kern="1200" dirty="0" smtClean="0">
                          <a:solidFill>
                            <a:schemeClr val="tx1"/>
                          </a:solidFill>
                          <a:effectLst/>
                          <a:latin typeface="+mn-lt"/>
                          <a:ea typeface="+mn-ea"/>
                          <a:cs typeface="+mn-cs"/>
                        </a:rPr>
                        <a:t>16x.x.x.x</a:t>
                      </a:r>
                    </a:p>
                  </a:txBody>
                  <a:tcPr marL="51435" marR="51435" marT="0" marB="0" anchor="ctr"/>
                </a:tc>
                <a:tc>
                  <a:txBody>
                    <a:bodyPr/>
                    <a:lstStyle/>
                    <a:p>
                      <a:pPr marL="0" marR="0" algn="ctr">
                        <a:spcBef>
                          <a:spcPts val="0"/>
                        </a:spcBef>
                        <a:spcAft>
                          <a:spcPts val="600"/>
                        </a:spcAft>
                      </a:pPr>
                      <a:r>
                        <a:rPr lang="en-US" sz="1200" dirty="0" smtClean="0">
                          <a:effectLst/>
                          <a:latin typeface="+mn-lt"/>
                        </a:rPr>
                        <a:t>59/160</a:t>
                      </a:r>
                      <a:endParaRPr lang="en-US" sz="1200" dirty="0">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US" sz="1200" dirty="0" smtClean="0"/>
                        <a:t>Medical computing</a:t>
                      </a:r>
                      <a:r>
                        <a:rPr lang="en-US" sz="1200" baseline="0" dirty="0" smtClean="0"/>
                        <a:t> portal</a:t>
                      </a:r>
                      <a:endParaRPr lang="en-US" sz="1200" dirty="0"/>
                    </a:p>
                  </a:txBody>
                  <a:tcPr marL="68580" marR="68580" marT="34290" marB="34290" anchor="ctr"/>
                </a:tc>
                <a:tc>
                  <a:txBody>
                    <a:bodyPr/>
                    <a:lstStyle/>
                    <a:p>
                      <a:pPr algn="ctr"/>
                      <a:r>
                        <a:rPr lang="en-US" sz="1200" dirty="0" smtClean="0"/>
                        <a:t>5</a:t>
                      </a:r>
                      <a:endParaRPr lang="en-US" sz="1200" dirty="0"/>
                    </a:p>
                  </a:txBody>
                  <a:tcPr marL="68580" marR="68580" marT="34290" marB="34290" anchor="ctr"/>
                </a:tc>
                <a:tc>
                  <a:txBody>
                    <a:bodyPr/>
                    <a:lstStyle/>
                    <a:p>
                      <a:pPr algn="ctr"/>
                      <a:r>
                        <a:rPr lang="en-US" sz="1200" dirty="0" smtClean="0"/>
                        <a:t>PHP and SSH issues</a:t>
                      </a:r>
                      <a:endParaRPr lang="en-US" sz="1200" dirty="0"/>
                    </a:p>
                  </a:txBody>
                  <a:tcPr marL="68580" marR="68580" marT="34290" marB="34290" anchor="ctr"/>
                </a:tc>
                <a:tc>
                  <a:txBody>
                    <a:bodyPr/>
                    <a:lstStyle/>
                    <a:p>
                      <a:pPr algn="ctr"/>
                      <a:r>
                        <a:rPr lang="en-US" sz="1200" dirty="0" smtClean="0"/>
                        <a:t>4.863</a:t>
                      </a:r>
                      <a:endParaRPr lang="en-US" sz="1200" dirty="0"/>
                    </a:p>
                  </a:txBody>
                  <a:tcPr marL="68580" marR="68580" marT="34290" marB="34290" anchor="ctr"/>
                </a:tc>
                <a:extLst>
                  <a:ext uri="{0D108BD9-81ED-4DB2-BD59-A6C34878D82A}">
                    <a16:rowId xmlns:a16="http://schemas.microsoft.com/office/drawing/2014/main" xmlns="" val="10005"/>
                  </a:ext>
                </a:extLst>
              </a:tr>
              <a:tr h="255951">
                <a:tc rowSpan="2">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200" kern="1200" dirty="0" smtClean="0">
                          <a:solidFill>
                            <a:schemeClr val="tx1"/>
                          </a:solidFill>
                          <a:effectLst/>
                          <a:latin typeface="+mn-lt"/>
                          <a:ea typeface="+mn-ea"/>
                          <a:cs typeface="+mn-cs"/>
                        </a:rPr>
                        <a:t>14x.x.x.x</a:t>
                      </a:r>
                    </a:p>
                  </a:txBody>
                  <a:tcPr marL="51435" marR="51435" marT="0" marB="0" anchor="ctr"/>
                </a:tc>
                <a:tc rowSpan="2">
                  <a:txBody>
                    <a:bodyPr/>
                    <a:lstStyle/>
                    <a:p>
                      <a:pPr marL="0" marR="0" algn="ctr">
                        <a:spcBef>
                          <a:spcPts val="0"/>
                        </a:spcBef>
                        <a:spcAft>
                          <a:spcPts val="600"/>
                        </a:spcAft>
                      </a:pPr>
                      <a:r>
                        <a:rPr lang="en-US" sz="1200" dirty="0" smtClean="0">
                          <a:effectLst/>
                          <a:latin typeface="+mn-lt"/>
                        </a:rPr>
                        <a:t>64/130</a:t>
                      </a:r>
                      <a:endParaRPr lang="en-US" sz="1200" dirty="0">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US" sz="1200" dirty="0" smtClean="0"/>
                        <a:t>Web Server</a:t>
                      </a:r>
                      <a:endParaRPr lang="en-US" sz="1200" dirty="0"/>
                    </a:p>
                  </a:txBody>
                  <a:tcPr marL="68580" marR="68580" marT="34290" marB="34290" anchor="ctr"/>
                </a:tc>
                <a:tc>
                  <a:txBody>
                    <a:bodyPr/>
                    <a:lstStyle/>
                    <a:p>
                      <a:pPr algn="ctr"/>
                      <a:r>
                        <a:rPr lang="en-US" sz="1200" dirty="0" smtClean="0"/>
                        <a:t>3</a:t>
                      </a:r>
                      <a:endParaRPr lang="en-US" sz="1200" dirty="0"/>
                    </a:p>
                  </a:txBody>
                  <a:tcPr marL="68580" marR="68580" marT="34290" marB="34290" anchor="ctr"/>
                </a:tc>
                <a:tc>
                  <a:txBody>
                    <a:bodyPr/>
                    <a:lstStyle/>
                    <a:p>
                      <a:pPr algn="ctr"/>
                      <a:r>
                        <a:rPr lang="en-US" sz="1200" dirty="0" smtClean="0"/>
                        <a:t>SQL Injections</a:t>
                      </a:r>
                      <a:endParaRPr lang="en-US" sz="1200" dirty="0"/>
                    </a:p>
                  </a:txBody>
                  <a:tcPr marL="68580" marR="68580" marT="34290" marB="34290" anchor="ctr"/>
                </a:tc>
                <a:tc>
                  <a:txBody>
                    <a:bodyPr/>
                    <a:lstStyle/>
                    <a:p>
                      <a:pPr algn="ctr"/>
                      <a:r>
                        <a:rPr lang="en-US" sz="1200" dirty="0" smtClean="0"/>
                        <a:t>8.009</a:t>
                      </a:r>
                      <a:endParaRPr lang="en-US" sz="1200" dirty="0"/>
                    </a:p>
                  </a:txBody>
                  <a:tcPr marL="68580" marR="68580" marT="34290" marB="34290" anchor="ctr"/>
                </a:tc>
                <a:extLst>
                  <a:ext uri="{0D108BD9-81ED-4DB2-BD59-A6C34878D82A}">
                    <a16:rowId xmlns:a16="http://schemas.microsoft.com/office/drawing/2014/main" xmlns="" val="10006"/>
                  </a:ext>
                </a:extLst>
              </a:tr>
              <a:tr h="255951">
                <a:tc vMerge="1">
                  <a:txBody>
                    <a:bodyPr/>
                    <a:lstStyle/>
                    <a:p>
                      <a:pPr marL="0" marR="0" algn="ctr" defTabSz="914400" rtl="0" eaLnBrk="1" latinLnBrk="0" hangingPunct="1">
                        <a:spcBef>
                          <a:spcPts val="0"/>
                        </a:spcBef>
                        <a:spcAft>
                          <a:spcPts val="600"/>
                        </a:spcAft>
                      </a:pPr>
                      <a:endParaRPr lang="en-US" sz="1400" kern="1200" dirty="0">
                        <a:solidFill>
                          <a:schemeClr val="tx1"/>
                        </a:solidFill>
                        <a:effectLst/>
                        <a:latin typeface="+mn-lt"/>
                        <a:ea typeface="+mn-ea"/>
                        <a:cs typeface="+mn-cs"/>
                      </a:endParaRPr>
                    </a:p>
                  </a:txBody>
                  <a:tcPr marL="68580" marR="68580" marT="0" marB="0" anchor="ctr"/>
                </a:tc>
                <a:tc vMerge="1">
                  <a:txBody>
                    <a:bodyPr/>
                    <a:lstStyle/>
                    <a:p>
                      <a:pPr marL="0" marR="0" algn="ctr">
                        <a:spcBef>
                          <a:spcPts val="0"/>
                        </a:spcBef>
                        <a:spcAft>
                          <a:spcPts val="600"/>
                        </a:spcAft>
                      </a:pP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1200" dirty="0" smtClean="0"/>
                        <a:t>Apple TV</a:t>
                      </a:r>
                      <a:endParaRPr lang="en-US" sz="1200" dirty="0"/>
                    </a:p>
                  </a:txBody>
                  <a:tcPr marL="68580" marR="68580" marT="34290" marB="34290" anchor="ctr"/>
                </a:tc>
                <a:tc>
                  <a:txBody>
                    <a:bodyPr/>
                    <a:lstStyle/>
                    <a:p>
                      <a:pPr algn="ctr"/>
                      <a:r>
                        <a:rPr lang="en-US" sz="1200" dirty="0" smtClean="0"/>
                        <a:t>2</a:t>
                      </a:r>
                      <a:endParaRPr lang="en-US" sz="1200" dirty="0"/>
                    </a:p>
                  </a:txBody>
                  <a:tcPr marL="68580" marR="68580" marT="34290" marB="34290" anchor="ctr"/>
                </a:tc>
                <a:tc>
                  <a:txBody>
                    <a:bodyPr/>
                    <a:lstStyle/>
                    <a:p>
                      <a:pPr algn="ctr"/>
                      <a:r>
                        <a:rPr lang="en-US" sz="1200" dirty="0" smtClean="0"/>
                        <a:t>Buffer overflow</a:t>
                      </a:r>
                      <a:endParaRPr lang="en-US" sz="1200" dirty="0"/>
                    </a:p>
                  </a:txBody>
                  <a:tcPr marL="68580" marR="68580" marT="34290" marB="34290" anchor="ctr"/>
                </a:tc>
                <a:tc>
                  <a:txBody>
                    <a:bodyPr/>
                    <a:lstStyle/>
                    <a:p>
                      <a:pPr algn="ctr"/>
                      <a:r>
                        <a:rPr lang="en-US" sz="1200" dirty="0" smtClean="0"/>
                        <a:t>6.909</a:t>
                      </a:r>
                      <a:endParaRPr lang="en-US" sz="1200" dirty="0"/>
                    </a:p>
                  </a:txBody>
                  <a:tcPr marL="68580" marR="68580" marT="34290" marB="34290" anchor="ctr"/>
                </a:tc>
                <a:extLst>
                  <a:ext uri="{0D108BD9-81ED-4DB2-BD59-A6C34878D82A}">
                    <a16:rowId xmlns:a16="http://schemas.microsoft.com/office/drawing/2014/main" xmlns="" val="10007"/>
                  </a:ext>
                </a:extLst>
              </a:tr>
              <a:tr h="442098">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200" kern="1200" dirty="0" smtClean="0">
                          <a:solidFill>
                            <a:schemeClr val="tx1"/>
                          </a:solidFill>
                          <a:effectLst/>
                          <a:latin typeface="+mn-lt"/>
                          <a:ea typeface="+mn-ea"/>
                          <a:cs typeface="+mn-cs"/>
                        </a:rPr>
                        <a:t>14x.x.x.x</a:t>
                      </a:r>
                    </a:p>
                  </a:txBody>
                  <a:tcPr marL="51435" marR="51435" marT="0" marB="0" anchor="ctr"/>
                </a:tc>
                <a:tc>
                  <a:txBody>
                    <a:bodyPr/>
                    <a:lstStyle/>
                    <a:p>
                      <a:pPr marL="0" marR="0" algn="ctr">
                        <a:spcBef>
                          <a:spcPts val="0"/>
                        </a:spcBef>
                        <a:spcAft>
                          <a:spcPts val="600"/>
                        </a:spcAft>
                      </a:pPr>
                      <a:r>
                        <a:rPr lang="en-US" sz="1200" dirty="0" smtClean="0">
                          <a:effectLst/>
                          <a:latin typeface="+mn-lt"/>
                        </a:rPr>
                        <a:t>14/107</a:t>
                      </a:r>
                      <a:endParaRPr lang="en-US" sz="1200" dirty="0">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US" sz="1200" dirty="0" smtClean="0"/>
                        <a:t>SSH/Web server</a:t>
                      </a:r>
                      <a:endParaRPr lang="en-US" sz="1200" dirty="0"/>
                    </a:p>
                  </a:txBody>
                  <a:tcPr marL="68580" marR="68580" marT="34290" marB="34290" anchor="ctr"/>
                </a:tc>
                <a:tc>
                  <a:txBody>
                    <a:bodyPr/>
                    <a:lstStyle/>
                    <a:p>
                      <a:pPr algn="ctr"/>
                      <a:r>
                        <a:rPr lang="en-US" sz="1200" dirty="0" smtClean="0"/>
                        <a:t>4</a:t>
                      </a:r>
                      <a:endParaRPr lang="en-US" sz="1200" dirty="0"/>
                    </a:p>
                  </a:txBody>
                  <a:tcPr marL="68580" marR="68580" marT="34290" marB="34290" anchor="ct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1200" dirty="0" smtClean="0"/>
                        <a:t>PHP and SSH issues</a:t>
                      </a:r>
                    </a:p>
                  </a:txBody>
                  <a:tcPr marL="68580" marR="68580" marT="34290" marB="34290" anchor="ctr"/>
                </a:tc>
                <a:tc>
                  <a:txBody>
                    <a:bodyPr/>
                    <a:lstStyle/>
                    <a:p>
                      <a:pPr algn="ctr"/>
                      <a:r>
                        <a:rPr lang="en-US" sz="1200" dirty="0" smtClean="0"/>
                        <a:t>4.088</a:t>
                      </a:r>
                      <a:endParaRPr lang="en-US" sz="1200" dirty="0"/>
                    </a:p>
                  </a:txBody>
                  <a:tcPr marL="68580" marR="68580" marT="34290" marB="34290" anchor="ctr"/>
                </a:tc>
                <a:extLst>
                  <a:ext uri="{0D108BD9-81ED-4DB2-BD59-A6C34878D82A}">
                    <a16:rowId xmlns:a16="http://schemas.microsoft.com/office/drawing/2014/main" xmlns="" val="10008"/>
                  </a:ext>
                </a:extLst>
              </a:tr>
              <a:tr h="442098">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200" kern="1200" dirty="0" smtClean="0">
                          <a:solidFill>
                            <a:schemeClr val="tx1"/>
                          </a:solidFill>
                          <a:effectLst/>
                          <a:latin typeface="+mn-lt"/>
                          <a:ea typeface="+mn-ea"/>
                          <a:cs typeface="+mn-cs"/>
                        </a:rPr>
                        <a:t>6x.x.x.x</a:t>
                      </a:r>
                    </a:p>
                  </a:txBody>
                  <a:tcPr marL="51435" marR="51435" marT="0" marB="0" anchor="ctr"/>
                </a:tc>
                <a:tc>
                  <a:txBody>
                    <a:bodyPr/>
                    <a:lstStyle/>
                    <a:p>
                      <a:pPr marL="0" marR="0" algn="ctr">
                        <a:spcBef>
                          <a:spcPts val="0"/>
                        </a:spcBef>
                        <a:spcAft>
                          <a:spcPts val="600"/>
                        </a:spcAft>
                      </a:pPr>
                      <a:r>
                        <a:rPr lang="en-US" sz="1200" dirty="0" smtClean="0">
                          <a:effectLst/>
                          <a:latin typeface="+mn-lt"/>
                        </a:rPr>
                        <a:t>9/52</a:t>
                      </a:r>
                      <a:endParaRPr lang="en-US" sz="1200" dirty="0">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US" sz="1200" dirty="0" smtClean="0"/>
                        <a:t>Informational diabetes portal</a:t>
                      </a:r>
                      <a:endParaRPr lang="en-US" sz="1200" dirty="0"/>
                    </a:p>
                  </a:txBody>
                  <a:tcPr marL="68580" marR="68580" marT="34290" marB="34290" anchor="ctr"/>
                </a:tc>
                <a:tc>
                  <a:txBody>
                    <a:bodyPr/>
                    <a:lstStyle/>
                    <a:p>
                      <a:pPr algn="ctr"/>
                      <a:r>
                        <a:rPr lang="en-US" sz="1200" dirty="0" smtClean="0"/>
                        <a:t>3</a:t>
                      </a:r>
                      <a:endParaRPr lang="en-US" sz="1200" dirty="0"/>
                    </a:p>
                  </a:txBody>
                  <a:tcPr marL="68580" marR="68580" marT="34290" marB="34290" anchor="ctr"/>
                </a:tc>
                <a:tc>
                  <a:txBody>
                    <a:bodyPr/>
                    <a:lstStyle/>
                    <a:p>
                      <a:pPr algn="ctr"/>
                      <a:r>
                        <a:rPr lang="en-US" sz="1200" dirty="0" smtClean="0"/>
                        <a:t>SVN and Unix vulnerabilities</a:t>
                      </a:r>
                      <a:endParaRPr lang="en-US" sz="1200" dirty="0"/>
                    </a:p>
                  </a:txBody>
                  <a:tcPr marL="68580" marR="68580" marT="34290" marB="34290" anchor="ctr"/>
                </a:tc>
                <a:tc>
                  <a:txBody>
                    <a:bodyPr/>
                    <a:lstStyle/>
                    <a:p>
                      <a:pPr algn="ctr"/>
                      <a:r>
                        <a:rPr lang="en-US" sz="1200" dirty="0" smtClean="0"/>
                        <a:t>6.616</a:t>
                      </a:r>
                      <a:endParaRPr lang="en-US" sz="1200" dirty="0"/>
                    </a:p>
                  </a:txBody>
                  <a:tcPr marL="68580" marR="68580" marT="34290" marB="34290" anchor="ctr"/>
                </a:tc>
                <a:extLst>
                  <a:ext uri="{0D108BD9-81ED-4DB2-BD59-A6C34878D82A}">
                    <a16:rowId xmlns:a16="http://schemas.microsoft.com/office/drawing/2014/main" xmlns="" val="10009"/>
                  </a:ext>
                </a:extLst>
              </a:tr>
              <a:tr h="255951">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200" kern="1200" dirty="0" smtClean="0">
                          <a:solidFill>
                            <a:schemeClr val="tx1"/>
                          </a:solidFill>
                          <a:effectLst/>
                          <a:latin typeface="+mn-lt"/>
                          <a:ea typeface="+mn-ea"/>
                          <a:cs typeface="+mn-cs"/>
                        </a:rPr>
                        <a:t>16x.x.x.x</a:t>
                      </a:r>
                    </a:p>
                  </a:txBody>
                  <a:tcPr marL="51435" marR="51435" marT="0" marB="0" anchor="ctr"/>
                </a:tc>
                <a:tc>
                  <a:txBody>
                    <a:bodyPr/>
                    <a:lstStyle/>
                    <a:p>
                      <a:pPr marL="0" marR="0" algn="ctr">
                        <a:spcBef>
                          <a:spcPts val="0"/>
                        </a:spcBef>
                        <a:spcAft>
                          <a:spcPts val="600"/>
                        </a:spcAft>
                      </a:pPr>
                      <a:r>
                        <a:rPr lang="en-US" sz="1200" dirty="0" smtClean="0">
                          <a:effectLst/>
                          <a:latin typeface="+mn-lt"/>
                        </a:rPr>
                        <a:t>7/47</a:t>
                      </a:r>
                      <a:endParaRPr lang="en-US" sz="1200" dirty="0">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US" sz="1200" dirty="0" smtClean="0"/>
                        <a:t>Web Server</a:t>
                      </a:r>
                      <a:endParaRPr lang="en-US" sz="1200" dirty="0"/>
                    </a:p>
                  </a:txBody>
                  <a:tcPr marL="68580" marR="68580" marT="34290" marB="34290" anchor="ctr"/>
                </a:tc>
                <a:tc>
                  <a:txBody>
                    <a:bodyPr/>
                    <a:lstStyle/>
                    <a:p>
                      <a:pPr algn="ctr"/>
                      <a:r>
                        <a:rPr lang="en-US" sz="1200" dirty="0" smtClean="0"/>
                        <a:t>6</a:t>
                      </a:r>
                      <a:endParaRPr lang="en-US" sz="1200" dirty="0"/>
                    </a:p>
                  </a:txBody>
                  <a:tcPr marL="68580" marR="68580" marT="34290" marB="34290" anchor="ctr"/>
                </a:tc>
                <a:tc>
                  <a:txBody>
                    <a:bodyPr/>
                    <a:lstStyle/>
                    <a:p>
                      <a:pPr algn="ctr"/>
                      <a:r>
                        <a:rPr lang="en-US" sz="1200" dirty="0" smtClean="0"/>
                        <a:t>XSS, </a:t>
                      </a:r>
                      <a:r>
                        <a:rPr lang="en-US" sz="1200" dirty="0" err="1" smtClean="0"/>
                        <a:t>HTMLi</a:t>
                      </a:r>
                      <a:endParaRPr lang="en-US" sz="1200" dirty="0"/>
                    </a:p>
                  </a:txBody>
                  <a:tcPr marL="68580" marR="68580" marT="34290" marB="34290" anchor="ctr"/>
                </a:tc>
                <a:tc>
                  <a:txBody>
                    <a:bodyPr/>
                    <a:lstStyle/>
                    <a:p>
                      <a:pPr algn="ctr"/>
                      <a:r>
                        <a:rPr lang="en-US" sz="1200" dirty="0" smtClean="0"/>
                        <a:t>8.233</a:t>
                      </a:r>
                      <a:endParaRPr lang="en-US" sz="1200" dirty="0"/>
                    </a:p>
                  </a:txBody>
                  <a:tcPr marL="68580" marR="68580" marT="34290" marB="34290" anchor="ctr"/>
                </a:tc>
                <a:extLst>
                  <a:ext uri="{0D108BD9-81ED-4DB2-BD59-A6C34878D82A}">
                    <a16:rowId xmlns:a16="http://schemas.microsoft.com/office/drawing/2014/main" xmlns="" val="10010"/>
                  </a:ext>
                </a:extLst>
              </a:tr>
              <a:tr h="186146">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200" b="1" dirty="0" smtClean="0">
                          <a:effectLst/>
                          <a:latin typeface="+mn-lt"/>
                          <a:ea typeface="Times New Roman" panose="02020603050405020304" pitchFamily="18" charset="0"/>
                          <a:cs typeface="Times New Roman" panose="02020603050405020304" pitchFamily="18" charset="0"/>
                        </a:rPr>
                        <a:t>Total:</a:t>
                      </a:r>
                    </a:p>
                  </a:txBody>
                  <a:tcPr marL="51435" marR="51435" marT="0" marB="0" anchor="ctr"/>
                </a:tc>
                <a:tc>
                  <a:txBody>
                    <a:bodyPr/>
                    <a:lstStyle/>
                    <a:p>
                      <a:pPr marL="0" marR="0" algn="ctr">
                        <a:spcBef>
                          <a:spcPts val="0"/>
                        </a:spcBef>
                        <a:spcAft>
                          <a:spcPts val="600"/>
                        </a:spcAft>
                      </a:pPr>
                      <a:r>
                        <a:rPr lang="en-US" sz="1200" b="1" dirty="0" smtClean="0">
                          <a:effectLst/>
                          <a:latin typeface="+mn-lt"/>
                        </a:rPr>
                        <a:t>344/1,879 (18.31%)</a:t>
                      </a:r>
                      <a:endParaRPr lang="en-US" sz="1200" b="1" dirty="0">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600"/>
                        </a:spcAft>
                      </a:pPr>
                      <a:r>
                        <a:rPr lang="en-US" sz="1200" b="1" dirty="0" smtClean="0">
                          <a:effectLst/>
                          <a:latin typeface="+mn-lt"/>
                          <a:ea typeface="Times New Roman" panose="02020603050405020304" pitchFamily="18" charset="0"/>
                          <a:cs typeface="Times New Roman" panose="02020603050405020304" pitchFamily="18" charset="0"/>
                        </a:rPr>
                        <a:t>-</a:t>
                      </a:r>
                      <a:endParaRPr lang="en-US" sz="1200" b="1" dirty="0">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600"/>
                        </a:spcAft>
                      </a:pPr>
                      <a:r>
                        <a:rPr lang="en-US" sz="1200" b="1" dirty="0" smtClean="0">
                          <a:effectLst/>
                          <a:latin typeface="+mn-lt"/>
                          <a:ea typeface="Times New Roman" panose="02020603050405020304" pitchFamily="18" charset="0"/>
                          <a:cs typeface="Times New Roman" panose="02020603050405020304" pitchFamily="18" charset="0"/>
                        </a:rPr>
                        <a:t>-</a:t>
                      </a:r>
                      <a:endParaRPr lang="en-US" sz="1200" b="1" dirty="0">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600"/>
                        </a:spcAft>
                      </a:pPr>
                      <a:r>
                        <a:rPr lang="en-US" sz="1200" b="1" dirty="0" smtClean="0">
                          <a:effectLst/>
                          <a:latin typeface="+mn-lt"/>
                          <a:ea typeface="Times New Roman" panose="02020603050405020304" pitchFamily="18" charset="0"/>
                          <a:cs typeface="Times New Roman" panose="02020603050405020304" pitchFamily="18" charset="0"/>
                        </a:rPr>
                        <a:t>-</a:t>
                      </a:r>
                      <a:endParaRPr lang="en-US" sz="1200" b="1" dirty="0">
                        <a:effectLst/>
                        <a:latin typeface="+mn-lt"/>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600"/>
                        </a:spcAft>
                      </a:pPr>
                      <a:r>
                        <a:rPr lang="en-US" sz="1200" b="1" dirty="0" smtClean="0">
                          <a:effectLst/>
                          <a:latin typeface="+mn-lt"/>
                          <a:ea typeface="Times New Roman" panose="02020603050405020304" pitchFamily="18" charset="0"/>
                          <a:cs typeface="Times New Roman" panose="02020603050405020304" pitchFamily="18" charset="0"/>
                        </a:rPr>
                        <a:t>-</a:t>
                      </a:r>
                      <a:endParaRPr lang="en-US" sz="1200" b="1" dirty="0">
                        <a:effectLst/>
                        <a:latin typeface="+mn-lt"/>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xmlns="" val="10011"/>
                  </a:ext>
                </a:extLst>
              </a:tr>
            </a:tbl>
          </a:graphicData>
        </a:graphic>
      </p:graphicFrame>
      <p:sp>
        <p:nvSpPr>
          <p:cNvPr id="8" name="Rectangle 7"/>
          <p:cNvSpPr/>
          <p:nvPr/>
        </p:nvSpPr>
        <p:spPr>
          <a:xfrm>
            <a:off x="410703" y="2038153"/>
            <a:ext cx="8107808" cy="6257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9" name="Group 8"/>
          <p:cNvGrpSpPr/>
          <p:nvPr/>
        </p:nvGrpSpPr>
        <p:grpSpPr>
          <a:xfrm>
            <a:off x="550850" y="5235386"/>
            <a:ext cx="7902574" cy="1523999"/>
            <a:chOff x="1447124" y="4014401"/>
            <a:chExt cx="10893568" cy="2312092"/>
          </a:xfrm>
        </p:grpSpPr>
        <p:graphicFrame>
          <p:nvGraphicFramePr>
            <p:cNvPr id="10" name="Content Placeholder 6"/>
            <p:cNvGraphicFramePr>
              <a:graphicFrameLocks/>
            </p:cNvGraphicFramePr>
            <p:nvPr>
              <p:extLst/>
            </p:nvPr>
          </p:nvGraphicFramePr>
          <p:xfrm>
            <a:off x="3798365" y="4014401"/>
            <a:ext cx="8542327" cy="2312092"/>
          </p:xfrm>
          <a:graphic>
            <a:graphicData uri="http://schemas.openxmlformats.org/drawingml/2006/table">
              <a:tbl>
                <a:tblPr firstRow="1" bandRow="1">
                  <a:tableStyleId>{5940675A-B579-460E-94D1-54222C63F5DA}</a:tableStyleId>
                </a:tblPr>
                <a:tblGrid>
                  <a:gridCol w="2790508">
                    <a:extLst>
                      <a:ext uri="{9D8B030D-6E8A-4147-A177-3AD203B41FA5}">
                        <a16:colId xmlns:a16="http://schemas.microsoft.com/office/drawing/2014/main" xmlns="" val="20000"/>
                      </a:ext>
                    </a:extLst>
                  </a:gridCol>
                  <a:gridCol w="2143062">
                    <a:extLst>
                      <a:ext uri="{9D8B030D-6E8A-4147-A177-3AD203B41FA5}">
                        <a16:colId xmlns:a16="http://schemas.microsoft.com/office/drawing/2014/main" xmlns="" val="20001"/>
                      </a:ext>
                    </a:extLst>
                  </a:gridCol>
                  <a:gridCol w="1263332">
                    <a:extLst>
                      <a:ext uri="{9D8B030D-6E8A-4147-A177-3AD203B41FA5}">
                        <a16:colId xmlns:a16="http://schemas.microsoft.com/office/drawing/2014/main" xmlns="" val="20002"/>
                      </a:ext>
                    </a:extLst>
                  </a:gridCol>
                </a:tblGrid>
                <a:tr h="0">
                  <a:tc>
                    <a:txBody>
                      <a:bodyPr/>
                      <a:lstStyle/>
                      <a:p>
                        <a:pPr algn="ctr"/>
                        <a:r>
                          <a:rPr lang="en-US" sz="1400" b="1" dirty="0" smtClean="0"/>
                          <a:t>Vulnerability</a:t>
                        </a:r>
                        <a:r>
                          <a:rPr lang="en-US" sz="1400" b="1" baseline="0" dirty="0" smtClean="0"/>
                          <a:t> Name (CVSS Score)</a:t>
                        </a:r>
                        <a:endParaRPr lang="en-US" sz="1400" b="1" dirty="0"/>
                      </a:p>
                    </a:txBody>
                    <a:tcPr/>
                  </a:tc>
                  <a:tc>
                    <a:txBody>
                      <a:bodyPr/>
                      <a:lstStyle/>
                      <a:p>
                        <a:pPr algn="ctr"/>
                        <a:r>
                          <a:rPr lang="en-US" sz="1400" b="1" dirty="0" smtClean="0"/>
                          <a:t>Exploit</a:t>
                        </a:r>
                        <a:r>
                          <a:rPr lang="en-US" sz="1400" b="1" baseline="0" dirty="0" smtClean="0"/>
                          <a:t> Name (Post Date)</a:t>
                        </a:r>
                        <a:endParaRPr lang="en-US" sz="1400" b="1" dirty="0"/>
                      </a:p>
                    </a:txBody>
                    <a:tcPr/>
                  </a:tc>
                  <a:tc>
                    <a:txBody>
                      <a:bodyPr/>
                      <a:lstStyle/>
                      <a:p>
                        <a:pPr algn="ctr"/>
                        <a:r>
                          <a:rPr lang="en-US" sz="1400" b="1" dirty="0" smtClean="0"/>
                          <a:t>Severity Score</a:t>
                        </a:r>
                        <a:endParaRPr lang="en-US" sz="1400" b="1" dirty="0"/>
                      </a:p>
                    </a:txBody>
                    <a:tcPr/>
                  </a:tc>
                  <a:extLst>
                    <a:ext uri="{0D108BD9-81ED-4DB2-BD59-A6C34878D82A}">
                      <a16:rowId xmlns:a16="http://schemas.microsoft.com/office/drawing/2014/main" xmlns="" val="10000"/>
                    </a:ext>
                  </a:extLst>
                </a:tr>
                <a:tr h="0">
                  <a:tc>
                    <a:txBody>
                      <a:bodyPr/>
                      <a:lstStyle/>
                      <a:p>
                        <a:pPr algn="ctr"/>
                        <a:r>
                          <a:rPr lang="en-US" sz="1400" b="0" i="1" dirty="0" smtClean="0"/>
                          <a:t>“OpenSSL Unsupported” </a:t>
                        </a:r>
                        <a:r>
                          <a:rPr lang="en-US" sz="1400" b="0" i="0" dirty="0" smtClean="0"/>
                          <a:t>(10.0)</a:t>
                        </a:r>
                        <a:endParaRPr lang="en-US" sz="1400" b="0" i="0" dirty="0"/>
                      </a:p>
                    </a:txBody>
                    <a:tcPr/>
                  </a:tc>
                  <a:tc>
                    <a:txBody>
                      <a:bodyPr/>
                      <a:lstStyle/>
                      <a:p>
                        <a:pPr algn="ctr"/>
                        <a:r>
                          <a:rPr lang="en-US" sz="1400" b="0" i="1" dirty="0" smtClean="0"/>
                          <a:t>“SSL Poodle” (</a:t>
                        </a:r>
                        <a:r>
                          <a:rPr lang="en-US" sz="1400" b="0" i="0" dirty="0" smtClean="0"/>
                          <a:t>10/14/2014)</a:t>
                        </a:r>
                        <a:endParaRPr lang="en-US" sz="1400" b="0" i="1" dirty="0"/>
                      </a:p>
                    </a:txBody>
                    <a:tcPr/>
                  </a:tc>
                  <a:tc>
                    <a:txBody>
                      <a:bodyPr/>
                      <a:lstStyle/>
                      <a:p>
                        <a:pPr algn="ctr"/>
                        <a:r>
                          <a:rPr lang="en-US" sz="1400" b="0" dirty="0" smtClean="0"/>
                          <a:t>3.352</a:t>
                        </a:r>
                        <a:endParaRPr lang="en-US" sz="1400" b="0" dirty="0"/>
                      </a:p>
                    </a:txBody>
                    <a:tcPr/>
                  </a:tc>
                  <a:extLst>
                    <a:ext uri="{0D108BD9-81ED-4DB2-BD59-A6C34878D82A}">
                      <a16:rowId xmlns:a16="http://schemas.microsoft.com/office/drawing/2014/main" xmlns="" val="10001"/>
                    </a:ext>
                  </a:extLst>
                </a:tr>
                <a:tr h="0">
                  <a:tc>
                    <a:txBody>
                      <a:bodyPr/>
                      <a:lstStyle/>
                      <a:p>
                        <a:pPr algn="ctr"/>
                        <a:r>
                          <a:rPr lang="en-US" sz="1400" b="0" i="1" dirty="0" smtClean="0"/>
                          <a:t>“Multiple XSS Vulnerabilities”  </a:t>
                        </a:r>
                        <a:r>
                          <a:rPr lang="en-US" sz="1400" b="0" dirty="0" smtClean="0"/>
                          <a:t>(4.3) </a:t>
                        </a:r>
                        <a:endParaRPr lang="en-US" sz="1400" b="0" dirty="0"/>
                      </a:p>
                    </a:txBody>
                    <a:tcPr/>
                  </a:tc>
                  <a:tc>
                    <a:txBody>
                      <a:bodyPr/>
                      <a:lstStyle/>
                      <a:p>
                        <a:pPr algn="ctr"/>
                        <a:r>
                          <a:rPr lang="en-US" sz="1400" b="0" dirty="0" smtClean="0"/>
                          <a:t>“</a:t>
                        </a:r>
                        <a:r>
                          <a:rPr lang="en-US" sz="1400" b="0" i="1" dirty="0" smtClean="0"/>
                          <a:t>XSS</a:t>
                        </a:r>
                        <a:r>
                          <a:rPr lang="en-US" sz="1400" b="0" i="1" baseline="0" dirty="0" smtClean="0"/>
                          <a:t> Lab</a:t>
                        </a:r>
                        <a:r>
                          <a:rPr lang="en-US" sz="1400" b="0" dirty="0" smtClean="0"/>
                          <a:t>” (7/27/2015)</a:t>
                        </a:r>
                        <a:endParaRPr lang="en-US" sz="1400" b="0" dirty="0"/>
                      </a:p>
                    </a:txBody>
                    <a:tcPr/>
                  </a:tc>
                  <a:tc>
                    <a:txBody>
                      <a:bodyPr/>
                      <a:lstStyle/>
                      <a:p>
                        <a:pPr algn="ctr"/>
                        <a:r>
                          <a:rPr lang="en-US" sz="1400" b="0" dirty="0" smtClean="0"/>
                          <a:t>1.519</a:t>
                        </a:r>
                        <a:endParaRPr lang="en-US" sz="1400" b="0" dirty="0"/>
                      </a:p>
                    </a:txBody>
                    <a:tcPr/>
                  </a:tc>
                  <a:extLst>
                    <a:ext uri="{0D108BD9-81ED-4DB2-BD59-A6C34878D82A}">
                      <a16:rowId xmlns:a16="http://schemas.microsoft.com/office/drawing/2014/main" xmlns="" val="10002"/>
                    </a:ext>
                  </a:extLst>
                </a:tr>
                <a:tr h="0">
                  <a:tc>
                    <a:txBody>
                      <a:bodyPr/>
                      <a:lstStyle/>
                      <a:p>
                        <a:pPr algn="ctr"/>
                        <a:r>
                          <a:rPr lang="en-US" sz="1400" b="0" dirty="0" smtClean="0"/>
                          <a:t>…</a:t>
                        </a:r>
                        <a:endParaRPr lang="en-US" sz="1400" b="0" dirty="0"/>
                      </a:p>
                    </a:txBody>
                    <a:tcPr/>
                  </a:tc>
                  <a:tc>
                    <a:txBody>
                      <a:bodyPr/>
                      <a:lstStyle/>
                      <a:p>
                        <a:pPr algn="ctr"/>
                        <a:r>
                          <a:rPr lang="en-US" sz="1400" b="0" dirty="0" smtClean="0"/>
                          <a:t>…</a:t>
                        </a:r>
                        <a:endParaRPr lang="en-US" sz="1400" b="0" dirty="0"/>
                      </a:p>
                    </a:txBody>
                    <a:tcPr/>
                  </a:tc>
                  <a:tc>
                    <a:txBody>
                      <a:bodyPr/>
                      <a:lstStyle/>
                      <a:p>
                        <a:pPr algn="ctr"/>
                        <a:r>
                          <a:rPr lang="en-US" sz="1400" b="0" dirty="0" smtClean="0"/>
                          <a:t>…</a:t>
                        </a:r>
                        <a:endParaRPr lang="en-US" sz="1400" b="0" dirty="0"/>
                      </a:p>
                    </a:txBody>
                    <a:tcPr/>
                  </a:tc>
                  <a:extLst>
                    <a:ext uri="{0D108BD9-81ED-4DB2-BD59-A6C34878D82A}">
                      <a16:rowId xmlns:a16="http://schemas.microsoft.com/office/drawing/2014/main" xmlns="" val="10003"/>
                    </a:ext>
                  </a:extLst>
                </a:tr>
                <a:tr h="0">
                  <a:tc>
                    <a:txBody>
                      <a:bodyPr/>
                      <a:lstStyle/>
                      <a:p>
                        <a:pPr algn="ctr"/>
                        <a:r>
                          <a:rPr lang="en-US" sz="1400" b="1" dirty="0" smtClean="0"/>
                          <a:t>-</a:t>
                        </a:r>
                        <a:endParaRPr lang="en-US" sz="1400" b="1" dirty="0"/>
                      </a:p>
                    </a:txBody>
                    <a:tcPr/>
                  </a:tc>
                  <a:tc>
                    <a:txBody>
                      <a:bodyPr/>
                      <a:lstStyle/>
                      <a:p>
                        <a:pPr algn="ctr"/>
                        <a:r>
                          <a:rPr lang="en-US" sz="1400" b="1" dirty="0" smtClean="0"/>
                          <a:t>-</a:t>
                        </a:r>
                        <a:endParaRPr lang="en-US" sz="1400" b="1" dirty="0"/>
                      </a:p>
                    </a:txBody>
                    <a:tcPr/>
                  </a:tc>
                  <a:tc>
                    <a:txBody>
                      <a:bodyPr/>
                      <a:lstStyle/>
                      <a:p>
                        <a:pPr algn="ctr"/>
                        <a:r>
                          <a:rPr lang="en-US" sz="1400" b="1" dirty="0" smtClean="0"/>
                          <a:t>Total: 56.398 </a:t>
                        </a:r>
                        <a:endParaRPr lang="en-US" sz="1400" b="1" dirty="0"/>
                      </a:p>
                    </a:txBody>
                    <a:tcPr/>
                  </a:tc>
                  <a:extLst>
                    <a:ext uri="{0D108BD9-81ED-4DB2-BD59-A6C34878D82A}">
                      <a16:rowId xmlns:a16="http://schemas.microsoft.com/office/drawing/2014/main" xmlns="" val="10004"/>
                    </a:ext>
                  </a:extLst>
                </a:tr>
              </a:tbl>
            </a:graphicData>
          </a:graphic>
        </p:graphicFrame>
        <p:pic>
          <p:nvPicPr>
            <p:cNvPr id="11" name="Picture 10"/>
            <p:cNvPicPr>
              <a:picLocks noChangeAspect="1"/>
            </p:cNvPicPr>
            <p:nvPr/>
          </p:nvPicPr>
          <p:blipFill>
            <a:blip r:embed="rId3"/>
            <a:stretch>
              <a:fillRect/>
            </a:stretch>
          </p:blipFill>
          <p:spPr>
            <a:xfrm>
              <a:off x="1447124" y="4238896"/>
              <a:ext cx="2114550" cy="1866902"/>
            </a:xfrm>
            <a:prstGeom prst="rect">
              <a:avLst/>
            </a:prstGeom>
            <a:ln w="28575">
              <a:solidFill>
                <a:schemeClr val="tx1"/>
              </a:solidFill>
            </a:ln>
          </p:spPr>
        </p:pic>
        <p:cxnSp>
          <p:nvCxnSpPr>
            <p:cNvPr id="12" name="Straight Arrow Connector 11"/>
            <p:cNvCxnSpPr>
              <a:stCxn id="11" idx="3"/>
              <a:endCxn id="10" idx="1"/>
            </p:cNvCxnSpPr>
            <p:nvPr/>
          </p:nvCxnSpPr>
          <p:spPr>
            <a:xfrm flipV="1">
              <a:off x="3561674" y="5170446"/>
              <a:ext cx="236691" cy="19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14" name="Elbow Connector 13"/>
          <p:cNvCxnSpPr>
            <a:stCxn id="8" idx="1"/>
            <a:endCxn id="11" idx="1"/>
          </p:cNvCxnSpPr>
          <p:nvPr/>
        </p:nvCxnSpPr>
        <p:spPr>
          <a:xfrm rot="10800000" flipH="1" flipV="1">
            <a:off x="410702" y="2351035"/>
            <a:ext cx="140147" cy="3647602"/>
          </a:xfrm>
          <a:prstGeom prst="bentConnector3">
            <a:avLst>
              <a:gd name="adj1" fmla="val -163114"/>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
          </p:nvPr>
        </p:nvSpPr>
        <p:spPr>
          <a:xfrm>
            <a:off x="8518511" y="947351"/>
            <a:ext cx="3673489" cy="5812034"/>
          </a:xfrm>
        </p:spPr>
        <p:txBody>
          <a:bodyPr>
            <a:normAutofit lnSpcReduction="10000"/>
          </a:bodyPr>
          <a:lstStyle/>
          <a:p>
            <a:r>
              <a:rPr lang="en-US" dirty="0"/>
              <a:t>Portals are a common avenue for hackers to access sensitive records (Ayala 2016). </a:t>
            </a:r>
          </a:p>
          <a:p>
            <a:pPr lvl="1"/>
            <a:endParaRPr lang="en-US" dirty="0"/>
          </a:p>
          <a:p>
            <a:r>
              <a:rPr lang="en-US" dirty="0"/>
              <a:t>Analysis shows an </a:t>
            </a:r>
            <a:r>
              <a:rPr lang="en-US" dirty="0" err="1"/>
              <a:t>eCare</a:t>
            </a:r>
            <a:r>
              <a:rPr lang="en-US" dirty="0"/>
              <a:t> portal with a large attack surface: 47 vulnerabilities for a DVSM of 56.398. </a:t>
            </a:r>
          </a:p>
          <a:p>
            <a:pPr lvl="1"/>
            <a:endParaRPr lang="en-US" dirty="0"/>
          </a:p>
          <a:p>
            <a:r>
              <a:rPr lang="en-US" dirty="0"/>
              <a:t>Network admins can prioritize this device when analyzing their weaknesses. </a:t>
            </a:r>
          </a:p>
          <a:p>
            <a:endParaRPr lang="en-US" dirty="0"/>
          </a:p>
        </p:txBody>
      </p:sp>
    </p:spTree>
    <p:extLst>
      <p:ext uri="{BB962C8B-B14F-4D97-AF65-F5344CB8AC3E}">
        <p14:creationId xmlns:p14="http://schemas.microsoft.com/office/powerpoint/2010/main" val="4205786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en-US" dirty="0" smtClean="0"/>
          </a:p>
          <a:p>
            <a:pPr marL="0" indent="0">
              <a:buNone/>
            </a:pPr>
            <a:endParaRPr lang="en-US" dirty="0"/>
          </a:p>
          <a:p>
            <a:pPr marL="0" indent="0" algn="ctr">
              <a:buNone/>
            </a:pPr>
            <a:r>
              <a:rPr lang="en-US" sz="3600" dirty="0" smtClean="0"/>
              <a:t>Identifying Key Hackers and Hacker Communities: A Graph Convolutional </a:t>
            </a:r>
            <a:r>
              <a:rPr lang="en-US" sz="3600" dirty="0" err="1" smtClean="0"/>
              <a:t>Autoencoder</a:t>
            </a:r>
            <a:r>
              <a:rPr lang="en-US" sz="3600" dirty="0" smtClean="0"/>
              <a:t> (GCAE) Approach</a:t>
            </a:r>
          </a:p>
          <a:p>
            <a:pPr marL="0" indent="0" algn="ctr">
              <a:buNone/>
            </a:pPr>
            <a:endParaRPr lang="en-US" sz="3600" dirty="0"/>
          </a:p>
          <a:p>
            <a:pPr marL="0" indent="0" algn="ctr">
              <a:buNone/>
            </a:pPr>
            <a:r>
              <a:rPr lang="en-US" sz="3600" dirty="0" smtClean="0"/>
              <a:t>Sagar Samtani</a:t>
            </a:r>
          </a:p>
        </p:txBody>
      </p:sp>
      <p:sp>
        <p:nvSpPr>
          <p:cNvPr id="4" name="Slide Number Placeholder 3"/>
          <p:cNvSpPr>
            <a:spLocks noGrp="1"/>
          </p:cNvSpPr>
          <p:nvPr>
            <p:ph type="sldNum" sz="quarter" idx="12"/>
          </p:nvPr>
        </p:nvSpPr>
        <p:spPr/>
        <p:txBody>
          <a:bodyPr/>
          <a:lstStyle/>
          <a:p>
            <a:fld id="{44232FD6-A209-4BA0-8375-DB4A362757F9}" type="slidenum">
              <a:rPr lang="en-US" smtClean="0"/>
              <a:t>53</a:t>
            </a:fld>
            <a:endParaRPr lang="en-US"/>
          </a:p>
        </p:txBody>
      </p:sp>
    </p:spTree>
    <p:extLst>
      <p:ext uri="{BB962C8B-B14F-4D97-AF65-F5344CB8AC3E}">
        <p14:creationId xmlns:p14="http://schemas.microsoft.com/office/powerpoint/2010/main" val="16177224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Image result for spider we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1" y="0"/>
            <a:ext cx="1220560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a:xfrm>
            <a:off x="10558300" y="6393729"/>
            <a:ext cx="1052508" cy="365125"/>
          </a:xfrm>
        </p:spPr>
        <p:txBody>
          <a:bodyPr/>
          <a:lstStyle/>
          <a:p>
            <a:fld id="{AB3A95D0-67DA-49DA-A1C5-7DD1BE185299}" type="slidenum">
              <a:rPr lang="en-US" smtClean="0"/>
              <a:t>54</a:t>
            </a:fld>
            <a:endParaRPr lang="en-US" dirty="0"/>
          </a:p>
        </p:txBody>
      </p:sp>
      <p:sp>
        <p:nvSpPr>
          <p:cNvPr id="9" name="TextBox 8"/>
          <p:cNvSpPr txBox="1"/>
          <p:nvPr/>
        </p:nvSpPr>
        <p:spPr>
          <a:xfrm>
            <a:off x="1018943" y="4364707"/>
            <a:ext cx="2655149" cy="523220"/>
          </a:xfrm>
          <a:prstGeom prst="rect">
            <a:avLst/>
          </a:prstGeom>
          <a:noFill/>
        </p:spPr>
        <p:txBody>
          <a:bodyPr wrap="none" rtlCol="0">
            <a:spAutoFit/>
          </a:bodyPr>
          <a:lstStyle/>
          <a:p>
            <a:pPr algn="ctr"/>
            <a:r>
              <a:rPr lang="en-US" sz="1400" b="1" dirty="0" smtClean="0">
                <a:solidFill>
                  <a:schemeClr val="bg1"/>
                </a:solidFill>
                <a:cs typeface="Arial" panose="020B0604020202020204" pitchFamily="34" charset="0"/>
              </a:rPr>
              <a:t>Forum post with </a:t>
            </a:r>
            <a:r>
              <a:rPr lang="en-US" sz="1400" b="1" u="sng" dirty="0" smtClean="0">
                <a:solidFill>
                  <a:schemeClr val="bg1"/>
                </a:solidFill>
                <a:cs typeface="Arial" panose="020B0604020202020204" pitchFamily="34" charset="0"/>
              </a:rPr>
              <a:t>source code</a:t>
            </a:r>
            <a:r>
              <a:rPr lang="en-US" sz="1400" b="1" u="sng" dirty="0">
                <a:solidFill>
                  <a:schemeClr val="bg1"/>
                </a:solidFill>
                <a:cs typeface="Arial" panose="020B0604020202020204" pitchFamily="34" charset="0"/>
              </a:rPr>
              <a:t> </a:t>
            </a:r>
            <a:r>
              <a:rPr lang="en-US" sz="1400" b="1" dirty="0" smtClean="0">
                <a:solidFill>
                  <a:schemeClr val="bg1"/>
                </a:solidFill>
                <a:cs typeface="Arial" panose="020B0604020202020204" pitchFamily="34" charset="0"/>
              </a:rPr>
              <a:t>to </a:t>
            </a:r>
          </a:p>
          <a:p>
            <a:pPr algn="ctr"/>
            <a:r>
              <a:rPr lang="en-US" sz="1400" b="1" dirty="0" smtClean="0">
                <a:solidFill>
                  <a:schemeClr val="bg1"/>
                </a:solidFill>
                <a:cs typeface="Arial" panose="020B0604020202020204" pitchFamily="34" charset="0"/>
              </a:rPr>
              <a:t>exploit Mozilla Firefox 3.5.3</a:t>
            </a:r>
          </a:p>
        </p:txBody>
      </p:sp>
      <p:sp>
        <p:nvSpPr>
          <p:cNvPr id="13" name="TextBox 12"/>
          <p:cNvSpPr txBox="1"/>
          <p:nvPr/>
        </p:nvSpPr>
        <p:spPr>
          <a:xfrm>
            <a:off x="5660558" y="2853092"/>
            <a:ext cx="2179186" cy="523220"/>
          </a:xfrm>
          <a:prstGeom prst="rect">
            <a:avLst/>
          </a:prstGeom>
          <a:noFill/>
        </p:spPr>
        <p:txBody>
          <a:bodyPr wrap="none" rtlCol="0">
            <a:spAutoFit/>
          </a:bodyPr>
          <a:lstStyle/>
          <a:p>
            <a:pPr algn="ctr"/>
            <a:r>
              <a:rPr lang="en-US" sz="1400" b="1" u="sng" dirty="0" smtClean="0">
                <a:solidFill>
                  <a:schemeClr val="bg1"/>
                </a:solidFill>
                <a:cs typeface="Arial" panose="020B0604020202020204" pitchFamily="34" charset="0"/>
              </a:rPr>
              <a:t>Tutorial </a:t>
            </a:r>
            <a:r>
              <a:rPr lang="en-US" sz="1400" b="1" dirty="0" smtClean="0">
                <a:solidFill>
                  <a:schemeClr val="bg1"/>
                </a:solidFill>
                <a:cs typeface="Arial" panose="020B0604020202020204" pitchFamily="34" charset="0"/>
              </a:rPr>
              <a:t>on how to create </a:t>
            </a:r>
          </a:p>
          <a:p>
            <a:pPr algn="ctr"/>
            <a:r>
              <a:rPr lang="en-US" sz="1400" b="1" dirty="0" smtClean="0">
                <a:solidFill>
                  <a:schemeClr val="bg1"/>
                </a:solidFill>
                <a:cs typeface="Arial" panose="020B0604020202020204" pitchFamily="34" charset="0"/>
              </a:rPr>
              <a:t>malicious documents</a:t>
            </a:r>
          </a:p>
        </p:txBody>
      </p:sp>
      <p:sp>
        <p:nvSpPr>
          <p:cNvPr id="6" name="TextBox 5"/>
          <p:cNvSpPr txBox="1"/>
          <p:nvPr/>
        </p:nvSpPr>
        <p:spPr>
          <a:xfrm>
            <a:off x="6025475" y="5870509"/>
            <a:ext cx="2602123" cy="523220"/>
          </a:xfrm>
          <a:prstGeom prst="rect">
            <a:avLst/>
          </a:prstGeom>
          <a:noFill/>
        </p:spPr>
        <p:txBody>
          <a:bodyPr wrap="none" rtlCol="0">
            <a:spAutoFit/>
          </a:bodyPr>
          <a:lstStyle/>
          <a:p>
            <a:pPr algn="ctr"/>
            <a:r>
              <a:rPr lang="en-US" sz="1400" b="1" dirty="0" smtClean="0">
                <a:solidFill>
                  <a:schemeClr val="bg1"/>
                </a:solidFill>
              </a:rPr>
              <a:t>Forum post with </a:t>
            </a:r>
          </a:p>
          <a:p>
            <a:pPr algn="ctr"/>
            <a:r>
              <a:rPr lang="en-US" sz="1400" b="1" dirty="0" err="1" smtClean="0">
                <a:solidFill>
                  <a:schemeClr val="bg1"/>
                </a:solidFill>
              </a:rPr>
              <a:t>BlackPOS</a:t>
            </a:r>
            <a:r>
              <a:rPr lang="en-US" sz="1400" b="1" dirty="0" smtClean="0">
                <a:solidFill>
                  <a:schemeClr val="bg1"/>
                </a:solidFill>
              </a:rPr>
              <a:t> malware </a:t>
            </a:r>
            <a:r>
              <a:rPr lang="en-US" sz="1400" b="1" u="sng" dirty="0" smtClean="0">
                <a:solidFill>
                  <a:schemeClr val="bg1"/>
                </a:solidFill>
              </a:rPr>
              <a:t>attachment</a:t>
            </a:r>
            <a:r>
              <a:rPr lang="en-US" sz="1400" b="1" dirty="0" smtClean="0">
                <a:solidFill>
                  <a:schemeClr val="bg1"/>
                </a:solidFill>
              </a:rPr>
              <a:t>.  </a:t>
            </a:r>
            <a:endParaRPr lang="en-US" sz="1400" b="1" dirty="0">
              <a:solidFill>
                <a:schemeClr val="bg1"/>
              </a:solidFill>
            </a:endParaRPr>
          </a:p>
        </p:txBody>
      </p:sp>
      <p:pic>
        <p:nvPicPr>
          <p:cNvPr id="11" name="Picture 10"/>
          <p:cNvPicPr>
            <a:picLocks noChangeAspect="1"/>
          </p:cNvPicPr>
          <p:nvPr/>
        </p:nvPicPr>
        <p:blipFill rotWithShape="1">
          <a:blip r:embed="rId4"/>
          <a:srcRect r="3948"/>
          <a:stretch/>
        </p:blipFill>
        <p:spPr>
          <a:xfrm>
            <a:off x="5389287" y="3914610"/>
            <a:ext cx="4177731" cy="1946634"/>
          </a:xfrm>
          <a:prstGeom prst="rect">
            <a:avLst/>
          </a:prstGeom>
          <a:ln w="19050">
            <a:solidFill>
              <a:schemeClr val="tx1"/>
            </a:solidFill>
          </a:ln>
        </p:spPr>
      </p:pic>
      <p:pic>
        <p:nvPicPr>
          <p:cNvPr id="12" name="Picture 11"/>
          <p:cNvPicPr>
            <a:picLocks noChangeAspect="1"/>
          </p:cNvPicPr>
          <p:nvPr/>
        </p:nvPicPr>
        <p:blipFill rotWithShape="1">
          <a:blip r:embed="rId5"/>
          <a:srcRect t="9198" r="15751"/>
          <a:stretch/>
        </p:blipFill>
        <p:spPr>
          <a:xfrm>
            <a:off x="5319205" y="562163"/>
            <a:ext cx="4317897" cy="2249934"/>
          </a:xfrm>
          <a:prstGeom prst="rect">
            <a:avLst/>
          </a:prstGeom>
          <a:ln w="19050">
            <a:solidFill>
              <a:schemeClr val="tx1"/>
            </a:solidFill>
          </a:ln>
        </p:spPr>
      </p:pic>
      <p:pic>
        <p:nvPicPr>
          <p:cNvPr id="8" name="Picture 7"/>
          <p:cNvPicPr>
            <a:picLocks noChangeAspect="1"/>
          </p:cNvPicPr>
          <p:nvPr/>
        </p:nvPicPr>
        <p:blipFill rotWithShape="1">
          <a:blip r:embed="rId6"/>
          <a:srcRect t="7807" r="17235"/>
          <a:stretch/>
        </p:blipFill>
        <p:spPr>
          <a:xfrm>
            <a:off x="792614" y="1920842"/>
            <a:ext cx="3938761" cy="2507112"/>
          </a:xfrm>
          <a:prstGeom prst="rect">
            <a:avLst/>
          </a:prstGeom>
          <a:ln w="19050">
            <a:solidFill>
              <a:schemeClr val="tx1"/>
            </a:solidFill>
          </a:ln>
        </p:spPr>
      </p:pic>
      <p:sp>
        <p:nvSpPr>
          <p:cNvPr id="10" name="TextBox 9"/>
          <p:cNvSpPr txBox="1"/>
          <p:nvPr/>
        </p:nvSpPr>
        <p:spPr>
          <a:xfrm>
            <a:off x="1329142" y="1170532"/>
            <a:ext cx="2666884" cy="369332"/>
          </a:xfrm>
          <a:prstGeom prst="rect">
            <a:avLst/>
          </a:prstGeom>
          <a:noFill/>
        </p:spPr>
        <p:txBody>
          <a:bodyPr wrap="none" rtlCol="0">
            <a:spAutoFit/>
          </a:bodyPr>
          <a:lstStyle/>
          <a:p>
            <a:r>
              <a:rPr lang="en-US" dirty="0" smtClean="0">
                <a:solidFill>
                  <a:schemeClr val="bg1"/>
                </a:solidFill>
              </a:rPr>
              <a:t>Hackers and Hacker Assets</a:t>
            </a:r>
            <a:endParaRPr lang="en-US" dirty="0">
              <a:solidFill>
                <a:schemeClr val="bg1"/>
              </a:solidFill>
            </a:endParaRPr>
          </a:p>
        </p:txBody>
      </p:sp>
      <p:pic>
        <p:nvPicPr>
          <p:cNvPr id="14" name="Picture 8" descr="https://media.licdn.com/mpr/mpr/shrinknp_750_750/AAEAAQAAAAAAAAGcAAAAJDdjY2Y5YTNhLTQwYWMtNDU1Yy05ZjA3LTI4ODdhNDIxMDA3M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85136" y="5388429"/>
            <a:ext cx="1506864" cy="13426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s://media.licdn.com/mpr/mpr/shrinknp_750_750/AAEAAQAAAAAAAAGcAAAAJDdjY2Y5YTNhLTQwYWMtNDU1Yy05ZjA3LTI4ODdhNDIxMDA3M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85136" y="0"/>
            <a:ext cx="1506863" cy="13426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s://media.licdn.com/mpr/mpr/shrinknp_750_750/AAEAAQAAAAAAAAGcAAAAJDdjY2Y5YTNhLTQwYWMtNDU1Yy05ZjA3LTI4ODdhNDIxMDA3MA.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669" y="5663505"/>
            <a:ext cx="1356119" cy="1208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6589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Literature Review - GCNs</a:t>
            </a:r>
            <a:endParaRPr lang="en-US" dirty="0"/>
          </a:p>
        </p:txBody>
      </p:sp>
      <p:sp>
        <p:nvSpPr>
          <p:cNvPr id="4" name="Slide Number Placeholder 3"/>
          <p:cNvSpPr>
            <a:spLocks noGrp="1"/>
          </p:cNvSpPr>
          <p:nvPr>
            <p:ph type="sldNum" sz="quarter" idx="12"/>
          </p:nvPr>
        </p:nvSpPr>
        <p:spPr/>
        <p:txBody>
          <a:bodyPr/>
          <a:lstStyle/>
          <a:p>
            <a:fld id="{815CC3F1-64B1-4150-B836-ACCA04174995}" type="slidenum">
              <a:rPr lang="en-US" smtClean="0"/>
              <a:t>55</a:t>
            </a:fld>
            <a:endParaRPr lang="en-US"/>
          </a:p>
        </p:txBody>
      </p:sp>
      <p:graphicFrame>
        <p:nvGraphicFramePr>
          <p:cNvPr id="6" name="Content Placeholder 5"/>
          <p:cNvGraphicFramePr>
            <a:graphicFrameLocks noGrp="1"/>
          </p:cNvGraphicFramePr>
          <p:nvPr>
            <p:ph idx="1"/>
            <p:extLst/>
          </p:nvPr>
        </p:nvGraphicFramePr>
        <p:xfrm>
          <a:off x="667518" y="1284870"/>
          <a:ext cx="10856965" cy="2087270"/>
        </p:xfrm>
        <a:graphic>
          <a:graphicData uri="http://schemas.openxmlformats.org/drawingml/2006/table">
            <a:tbl>
              <a:tblPr firstRow="1" firstCol="1" bandRow="1">
                <a:tableStyleId>{5940675A-B579-460E-94D1-54222C63F5DA}</a:tableStyleId>
              </a:tblPr>
              <a:tblGrid>
                <a:gridCol w="653098">
                  <a:extLst>
                    <a:ext uri="{9D8B030D-6E8A-4147-A177-3AD203B41FA5}">
                      <a16:colId xmlns:a16="http://schemas.microsoft.com/office/drawing/2014/main" xmlns="" val="20000"/>
                    </a:ext>
                  </a:extLst>
                </a:gridCol>
                <a:gridCol w="1389114">
                  <a:extLst>
                    <a:ext uri="{9D8B030D-6E8A-4147-A177-3AD203B41FA5}">
                      <a16:colId xmlns:a16="http://schemas.microsoft.com/office/drawing/2014/main" xmlns="" val="20001"/>
                    </a:ext>
                  </a:extLst>
                </a:gridCol>
                <a:gridCol w="3221673">
                  <a:extLst>
                    <a:ext uri="{9D8B030D-6E8A-4147-A177-3AD203B41FA5}">
                      <a16:colId xmlns:a16="http://schemas.microsoft.com/office/drawing/2014/main" xmlns="" val="20002"/>
                    </a:ext>
                  </a:extLst>
                </a:gridCol>
                <a:gridCol w="2410460">
                  <a:extLst>
                    <a:ext uri="{9D8B030D-6E8A-4147-A177-3AD203B41FA5}">
                      <a16:colId xmlns:a16="http://schemas.microsoft.com/office/drawing/2014/main" xmlns="" val="20003"/>
                    </a:ext>
                  </a:extLst>
                </a:gridCol>
                <a:gridCol w="1394460">
                  <a:extLst>
                    <a:ext uri="{9D8B030D-6E8A-4147-A177-3AD203B41FA5}">
                      <a16:colId xmlns:a16="http://schemas.microsoft.com/office/drawing/2014/main" xmlns="" val="20004"/>
                    </a:ext>
                  </a:extLst>
                </a:gridCol>
                <a:gridCol w="1788160">
                  <a:extLst>
                    <a:ext uri="{9D8B030D-6E8A-4147-A177-3AD203B41FA5}">
                      <a16:colId xmlns:a16="http://schemas.microsoft.com/office/drawing/2014/main" xmlns="" val="20005"/>
                    </a:ext>
                  </a:extLst>
                </a:gridCol>
              </a:tblGrid>
              <a:tr h="0">
                <a:tc>
                  <a:txBody>
                    <a:bodyPr/>
                    <a:lstStyle/>
                    <a:p>
                      <a:pPr marL="0" marR="0" algn="ctr">
                        <a:lnSpc>
                          <a:spcPct val="107000"/>
                        </a:lnSpc>
                        <a:spcBef>
                          <a:spcPts val="0"/>
                        </a:spcBef>
                        <a:spcAft>
                          <a:spcPts val="0"/>
                        </a:spcAft>
                      </a:pPr>
                      <a:r>
                        <a:rPr lang="en-US" sz="1600" b="1" dirty="0">
                          <a:effectLst/>
                          <a:latin typeface="Arial Narrow" panose="020B0606020202030204" pitchFamily="34" charset="0"/>
                        </a:rPr>
                        <a:t>Year</a:t>
                      </a:r>
                      <a:endParaRPr lang="en-US" sz="16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latin typeface="Arial Narrow" panose="020B0606020202030204" pitchFamily="34" charset="0"/>
                        </a:rPr>
                        <a:t>Author</a:t>
                      </a:r>
                      <a:endParaRPr lang="en-US" sz="16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latin typeface="Arial Narrow" panose="020B0606020202030204" pitchFamily="34" charset="0"/>
                        </a:rPr>
                        <a:t>Dataset(s)</a:t>
                      </a:r>
                      <a:endParaRPr lang="en-US" sz="16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a:effectLst/>
                          <a:latin typeface="Arial Narrow" panose="020B0606020202030204" pitchFamily="34" charset="0"/>
                        </a:rPr>
                        <a:t>Task</a:t>
                      </a:r>
                      <a:endParaRPr lang="en-US" sz="16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a:effectLst/>
                          <a:latin typeface="Arial Narrow" panose="020B0606020202030204" pitchFamily="34" charset="0"/>
                        </a:rPr>
                        <a:t>Network Nodes</a:t>
                      </a:r>
                      <a:endParaRPr lang="en-US" sz="16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latin typeface="Arial Narrow" panose="020B0606020202030204" pitchFamily="34" charset="0"/>
                        </a:rPr>
                        <a:t>Node Attributes</a:t>
                      </a:r>
                      <a:endParaRPr lang="en-US" sz="16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48895">
                <a:tc>
                  <a:txBody>
                    <a:bodyPr/>
                    <a:lstStyle/>
                    <a:p>
                      <a:pPr marL="0" marR="0">
                        <a:lnSpc>
                          <a:spcPct val="107000"/>
                        </a:lnSpc>
                        <a:spcBef>
                          <a:spcPts val="0"/>
                        </a:spcBef>
                        <a:spcAft>
                          <a:spcPts val="0"/>
                        </a:spcAft>
                      </a:pPr>
                      <a:r>
                        <a:rPr lang="en-US" sz="1600">
                          <a:effectLst/>
                          <a:latin typeface="Arial Narrow" panose="020B0606020202030204" pitchFamily="34" charset="0"/>
                        </a:rPr>
                        <a:t>2018</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dirty="0">
                          <a:effectLst/>
                          <a:latin typeface="Arial Narrow" panose="020B0606020202030204" pitchFamily="34" charset="0"/>
                        </a:rPr>
                        <a:t>Chen et al. </a:t>
                      </a:r>
                      <a:endParaRPr lang="en-US"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a:effectLst/>
                          <a:latin typeface="Arial Narrow" panose="020B0606020202030204" pitchFamily="34" charset="0"/>
                        </a:rPr>
                        <a:t>Cora, Pubmed, Reddit</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a:effectLst/>
                          <a:latin typeface="Arial Narrow" panose="020B0606020202030204" pitchFamily="34" charset="0"/>
                        </a:rPr>
                        <a:t>Node classification</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a:effectLst/>
                          <a:latin typeface="Arial Narrow" panose="020B0606020202030204" pitchFamily="34" charset="0"/>
                        </a:rPr>
                        <a:t>Documents</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dirty="0">
                          <a:effectLst/>
                          <a:latin typeface="Arial Narrow" panose="020B0606020202030204" pitchFamily="34" charset="0"/>
                        </a:rPr>
                        <a:t>Term frequencies</a:t>
                      </a:r>
                      <a:endParaRPr lang="en-US"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48895">
                <a:tc>
                  <a:txBody>
                    <a:bodyPr/>
                    <a:lstStyle/>
                    <a:p>
                      <a:pPr marL="0" marR="0">
                        <a:lnSpc>
                          <a:spcPct val="107000"/>
                        </a:lnSpc>
                        <a:spcBef>
                          <a:spcPts val="0"/>
                        </a:spcBef>
                        <a:spcAft>
                          <a:spcPts val="0"/>
                        </a:spcAft>
                      </a:pPr>
                      <a:r>
                        <a:rPr lang="en-US" sz="1600">
                          <a:effectLst/>
                          <a:latin typeface="Arial Narrow" panose="020B0606020202030204" pitchFamily="34" charset="0"/>
                        </a:rPr>
                        <a:t>2017</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a:effectLst/>
                          <a:latin typeface="Arial Narrow" panose="020B0606020202030204" pitchFamily="34" charset="0"/>
                        </a:rPr>
                        <a:t>Manessi et al. </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a:effectLst/>
                          <a:latin typeface="Arial Narrow" panose="020B0606020202030204" pitchFamily="34" charset="0"/>
                        </a:rPr>
                        <a:t>DBLP</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a:effectLst/>
                          <a:latin typeface="Arial Narrow" panose="020B0606020202030204" pitchFamily="34" charset="0"/>
                        </a:rPr>
                        <a:t>Node classification</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a:effectLst/>
                          <a:latin typeface="Arial Narrow" panose="020B0606020202030204" pitchFamily="34" charset="0"/>
                        </a:rPr>
                        <a:t>Authors</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a:effectLst/>
                          <a:latin typeface="Arial Narrow" panose="020B0606020202030204" pitchFamily="34" charset="0"/>
                        </a:rPr>
                        <a:t># of articles published</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0">
                <a:tc>
                  <a:txBody>
                    <a:bodyPr/>
                    <a:lstStyle/>
                    <a:p>
                      <a:pPr marL="0" marR="0">
                        <a:lnSpc>
                          <a:spcPct val="107000"/>
                        </a:lnSpc>
                        <a:spcBef>
                          <a:spcPts val="0"/>
                        </a:spcBef>
                        <a:spcAft>
                          <a:spcPts val="0"/>
                        </a:spcAft>
                      </a:pPr>
                      <a:r>
                        <a:rPr lang="en-US" sz="1600">
                          <a:effectLst/>
                          <a:latin typeface="Arial Narrow" panose="020B0606020202030204" pitchFamily="34" charset="0"/>
                        </a:rPr>
                        <a:t>2017</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Arial Narrow" panose="020B0606020202030204" pitchFamily="34" charset="0"/>
                        </a:rPr>
                        <a:t>Kipf et al. </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Arial Narrow" panose="020B0606020202030204" pitchFamily="34" charset="0"/>
                        </a:rPr>
                        <a:t>Cora, Citeseer, Pubmed</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Arial Narrow" panose="020B0606020202030204" pitchFamily="34" charset="0"/>
                        </a:rPr>
                        <a:t>Link prediction</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Arial Narrow" panose="020B0606020202030204" pitchFamily="34" charset="0"/>
                        </a:rPr>
                        <a:t>Documents</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Arial Narrow" panose="020B0606020202030204" pitchFamily="34" charset="0"/>
                        </a:rPr>
                        <a:t>Term frequencies</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0">
                <a:tc>
                  <a:txBody>
                    <a:bodyPr/>
                    <a:lstStyle/>
                    <a:p>
                      <a:pPr marL="0" marR="0">
                        <a:lnSpc>
                          <a:spcPct val="107000"/>
                        </a:lnSpc>
                        <a:spcBef>
                          <a:spcPts val="0"/>
                        </a:spcBef>
                        <a:spcAft>
                          <a:spcPts val="0"/>
                        </a:spcAft>
                      </a:pPr>
                      <a:r>
                        <a:rPr lang="en-US" sz="1600">
                          <a:effectLst/>
                          <a:latin typeface="Arial Narrow" panose="020B0606020202030204" pitchFamily="34" charset="0"/>
                        </a:rPr>
                        <a:t>2017</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Arial Narrow" panose="020B0606020202030204" pitchFamily="34" charset="0"/>
                        </a:rPr>
                        <a:t>Hamilton et al. </a:t>
                      </a:r>
                      <a:endParaRPr lang="en-US"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Arial Narrow" panose="020B0606020202030204" pitchFamily="34" charset="0"/>
                        </a:rPr>
                        <a:t>Citation, Reddit, PPI</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Arial Narrow" panose="020B0606020202030204" pitchFamily="34" charset="0"/>
                        </a:rPr>
                        <a:t>Node classification</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Arial Narrow" panose="020B0606020202030204" pitchFamily="34" charset="0"/>
                        </a:rPr>
                        <a:t>Documents</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Arial Narrow" panose="020B0606020202030204" pitchFamily="34" charset="0"/>
                        </a:rPr>
                        <a:t>Term frequencies</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0">
                <a:tc>
                  <a:txBody>
                    <a:bodyPr/>
                    <a:lstStyle/>
                    <a:p>
                      <a:pPr marL="0" marR="0">
                        <a:lnSpc>
                          <a:spcPct val="107000"/>
                        </a:lnSpc>
                        <a:spcBef>
                          <a:spcPts val="0"/>
                        </a:spcBef>
                        <a:spcAft>
                          <a:spcPts val="0"/>
                        </a:spcAft>
                      </a:pPr>
                      <a:r>
                        <a:rPr lang="en-US" sz="1600">
                          <a:effectLst/>
                          <a:latin typeface="Arial Narrow" panose="020B0606020202030204" pitchFamily="34" charset="0"/>
                        </a:rPr>
                        <a:t>2017</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err="1">
                          <a:effectLst/>
                          <a:latin typeface="Arial Narrow" panose="020B0606020202030204" pitchFamily="34" charset="0"/>
                        </a:rPr>
                        <a:t>Yasunaga</a:t>
                      </a:r>
                      <a:r>
                        <a:rPr lang="en-US" sz="1600" dirty="0">
                          <a:effectLst/>
                          <a:latin typeface="Arial Narrow" panose="020B0606020202030204" pitchFamily="34" charset="0"/>
                        </a:rPr>
                        <a:t> et al. </a:t>
                      </a:r>
                      <a:endParaRPr lang="en-US"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Arial Narrow" panose="020B0606020202030204" pitchFamily="34" charset="0"/>
                        </a:rPr>
                        <a:t>Data Understanding Conferences Papers</a:t>
                      </a:r>
                      <a:endParaRPr lang="en-US"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Arial Narrow" panose="020B0606020202030204" pitchFamily="34" charset="0"/>
                        </a:rPr>
                        <a:t>Document classification</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Arial Narrow" panose="020B0606020202030204" pitchFamily="34" charset="0"/>
                        </a:rPr>
                        <a:t>Sentences</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Arial Narrow" panose="020B0606020202030204" pitchFamily="34" charset="0"/>
                        </a:rPr>
                        <a:t>Sentence embedding</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0">
                <a:tc>
                  <a:txBody>
                    <a:bodyPr/>
                    <a:lstStyle/>
                    <a:p>
                      <a:pPr marL="0" marR="0">
                        <a:lnSpc>
                          <a:spcPct val="107000"/>
                        </a:lnSpc>
                        <a:spcBef>
                          <a:spcPts val="0"/>
                        </a:spcBef>
                        <a:spcAft>
                          <a:spcPts val="0"/>
                        </a:spcAft>
                      </a:pPr>
                      <a:r>
                        <a:rPr lang="en-US" sz="1600">
                          <a:effectLst/>
                          <a:latin typeface="Arial Narrow" panose="020B0606020202030204" pitchFamily="34" charset="0"/>
                        </a:rPr>
                        <a:t>2017</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Arial Narrow" panose="020B0606020202030204" pitchFamily="34" charset="0"/>
                        </a:rPr>
                        <a:t>Demeril</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Arial Narrow" panose="020B0606020202030204" pitchFamily="34" charset="0"/>
                        </a:rPr>
                        <a:t>Brown Corpus</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Arial Narrow" panose="020B0606020202030204" pitchFamily="34" charset="0"/>
                        </a:rPr>
                        <a:t>Part-of-Speech classification</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Arial Narrow" panose="020B0606020202030204" pitchFamily="34" charset="0"/>
                        </a:rPr>
                        <a:t>Words</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Arial Narrow" panose="020B0606020202030204" pitchFamily="34" charset="0"/>
                        </a:rPr>
                        <a:t>Word embedding</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r h="0">
                <a:tc>
                  <a:txBody>
                    <a:bodyPr/>
                    <a:lstStyle/>
                    <a:p>
                      <a:pPr marL="0" marR="0">
                        <a:lnSpc>
                          <a:spcPct val="107000"/>
                        </a:lnSpc>
                        <a:spcBef>
                          <a:spcPts val="0"/>
                        </a:spcBef>
                        <a:spcAft>
                          <a:spcPts val="0"/>
                        </a:spcAft>
                      </a:pPr>
                      <a:r>
                        <a:rPr lang="en-US" sz="1600" dirty="0" smtClean="0">
                          <a:effectLst/>
                          <a:latin typeface="Arial Narrow" panose="020B0606020202030204" pitchFamily="34" charset="0"/>
                        </a:rPr>
                        <a:t>2017</a:t>
                      </a:r>
                      <a:endParaRPr lang="en-US"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err="1">
                          <a:effectLst/>
                          <a:latin typeface="Arial Narrow" panose="020B0606020202030204" pitchFamily="34" charset="0"/>
                        </a:rPr>
                        <a:t>Kipf</a:t>
                      </a:r>
                      <a:r>
                        <a:rPr lang="en-US" sz="1600" dirty="0">
                          <a:effectLst/>
                          <a:latin typeface="Arial Narrow" panose="020B0606020202030204" pitchFamily="34" charset="0"/>
                        </a:rPr>
                        <a:t> and </a:t>
                      </a:r>
                      <a:r>
                        <a:rPr lang="en-US" sz="1600" dirty="0" smtClean="0">
                          <a:effectLst/>
                          <a:latin typeface="Arial Narrow" panose="020B0606020202030204" pitchFamily="34" charset="0"/>
                        </a:rPr>
                        <a:t>Welling</a:t>
                      </a:r>
                      <a:endParaRPr lang="en-US"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Arial Narrow" panose="020B0606020202030204" pitchFamily="34" charset="0"/>
                        </a:rPr>
                        <a:t>Citeseer, Cora, Pubmed, Nell</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Arial Narrow" panose="020B0606020202030204" pitchFamily="34" charset="0"/>
                        </a:rPr>
                        <a:t>Semi-supervised classification</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Arial Narrow" panose="020B0606020202030204" pitchFamily="34" charset="0"/>
                        </a:rPr>
                        <a:t>Documents</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Arial Narrow" panose="020B0606020202030204" pitchFamily="34" charset="0"/>
                        </a:rPr>
                        <a:t>Term frequencies</a:t>
                      </a:r>
                      <a:endParaRPr lang="en-US"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bl>
          </a:graphicData>
        </a:graphic>
      </p:graphicFrame>
      <p:sp>
        <p:nvSpPr>
          <p:cNvPr id="7" name="TextBox 6"/>
          <p:cNvSpPr txBox="1"/>
          <p:nvPr/>
        </p:nvSpPr>
        <p:spPr>
          <a:xfrm>
            <a:off x="4665961" y="3326664"/>
            <a:ext cx="2860077" cy="369332"/>
          </a:xfrm>
          <a:prstGeom prst="rect">
            <a:avLst/>
          </a:prstGeom>
          <a:noFill/>
        </p:spPr>
        <p:txBody>
          <a:bodyPr wrap="none" rtlCol="0">
            <a:spAutoFit/>
          </a:bodyPr>
          <a:lstStyle/>
          <a:p>
            <a:pPr algn="ctr"/>
            <a:r>
              <a:rPr lang="en-US" b="1" dirty="0" smtClean="0">
                <a:latin typeface="Arial Narrow" panose="020B0606020202030204" pitchFamily="34" charset="0"/>
              </a:rPr>
              <a:t>Selected Studies Using GCNs</a:t>
            </a:r>
            <a:endParaRPr lang="en-US" b="1" dirty="0">
              <a:latin typeface="Arial Narrow" panose="020B0606020202030204" pitchFamily="34" charset="0"/>
            </a:endParaRPr>
          </a:p>
        </p:txBody>
      </p:sp>
      <p:sp>
        <p:nvSpPr>
          <p:cNvPr id="8" name="Content Placeholder 2"/>
          <p:cNvSpPr txBox="1">
            <a:spLocks/>
          </p:cNvSpPr>
          <p:nvPr/>
        </p:nvSpPr>
        <p:spPr>
          <a:xfrm>
            <a:off x="258726" y="3752268"/>
            <a:ext cx="11674549" cy="29990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Despite GCN’s breadth of applications, it </a:t>
            </a:r>
            <a:r>
              <a:rPr lang="en-US" dirty="0" smtClean="0"/>
              <a:t>is designed for supervised learning tasks. </a:t>
            </a:r>
          </a:p>
          <a:p>
            <a:pPr lvl="1"/>
            <a:endParaRPr lang="en-US" dirty="0"/>
          </a:p>
          <a:p>
            <a:r>
              <a:rPr lang="en-US" dirty="0" smtClean="0"/>
              <a:t>Thus</a:t>
            </a:r>
            <a:r>
              <a:rPr lang="en-US" dirty="0"/>
              <a:t>, the learned </a:t>
            </a:r>
            <a:r>
              <a:rPr lang="en-US" dirty="0" err="1" smtClean="0"/>
              <a:t>embeddings</a:t>
            </a:r>
            <a:r>
              <a:rPr lang="en-US" dirty="0" smtClean="0"/>
              <a:t> are </a:t>
            </a:r>
            <a:r>
              <a:rPr lang="en-US" dirty="0"/>
              <a:t>task-specific; they are the most salient features that create the best mappings between the input data and pre-specified output labels. </a:t>
            </a:r>
            <a:endParaRPr lang="en-US" dirty="0" smtClean="0"/>
          </a:p>
          <a:p>
            <a:pPr lvl="1"/>
            <a:r>
              <a:rPr lang="en-US" dirty="0" smtClean="0"/>
              <a:t>Less </a:t>
            </a:r>
            <a:r>
              <a:rPr lang="en-US" dirty="0"/>
              <a:t>suitable for </a:t>
            </a:r>
            <a:r>
              <a:rPr lang="en-US" dirty="0" smtClean="0"/>
              <a:t>and generalizable to other tasks </a:t>
            </a:r>
            <a:r>
              <a:rPr lang="en-US" dirty="0"/>
              <a:t>(e.g., community detection). </a:t>
            </a:r>
            <a:endParaRPr lang="en-US" dirty="0" smtClean="0"/>
          </a:p>
          <a:p>
            <a:pPr lvl="1"/>
            <a:endParaRPr lang="en-US" dirty="0"/>
          </a:p>
        </p:txBody>
      </p:sp>
      <p:sp>
        <p:nvSpPr>
          <p:cNvPr id="9" name="Rectangle 8"/>
          <p:cNvSpPr/>
          <p:nvPr/>
        </p:nvSpPr>
        <p:spPr>
          <a:xfrm>
            <a:off x="5908430" y="1284869"/>
            <a:ext cx="2405576" cy="20873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421159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567" y="14908"/>
            <a:ext cx="10515600" cy="1325563"/>
          </a:xfrm>
        </p:spPr>
        <p:txBody>
          <a:bodyPr/>
          <a:lstStyle/>
          <a:p>
            <a:r>
              <a:rPr lang="en-US" dirty="0" smtClean="0"/>
              <a:t>Literature Review – GCN Formulation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1027906"/>
                <a:ext cx="10515600" cy="4351338"/>
              </a:xfrm>
            </p:spPr>
            <p:txBody>
              <a:bodyPr/>
              <a:lstStyle/>
              <a:p>
                <a:r>
                  <a:rPr lang="en-US" dirty="0" smtClean="0"/>
                  <a:t>Recognizing these issues, </a:t>
                </a:r>
                <a:r>
                  <a:rPr lang="en-US" dirty="0" err="1" smtClean="0"/>
                  <a:t>Kipf</a:t>
                </a:r>
                <a:r>
                  <a:rPr lang="en-US" dirty="0" smtClean="0"/>
                  <a:t> and Welling formulated </a:t>
                </a:r>
                <a:r>
                  <a:rPr lang="en-US" i="1" dirty="0" smtClean="0"/>
                  <a:t>f</a:t>
                </a:r>
                <a:r>
                  <a:rPr lang="en-US" dirty="0" smtClean="0"/>
                  <a:t>(</a:t>
                </a:r>
                <a:r>
                  <a:rPr lang="en-US" i="1" dirty="0" smtClean="0"/>
                  <a:t>X</a:t>
                </a:r>
                <a:r>
                  <a:rPr lang="en-US" dirty="0" smtClean="0"/>
                  <a:t>, </a:t>
                </a:r>
                <a:r>
                  <a:rPr lang="en-US" i="1" dirty="0" smtClean="0"/>
                  <a:t>A</a:t>
                </a:r>
                <a:r>
                  <a:rPr lang="en-US" dirty="0" smtClean="0"/>
                  <a:t>) to augment the standard ANN with graph convolution operations:</a:t>
                </a:r>
                <a:r>
                  <a:rPr lang="en-US" dirty="0"/>
                  <a:t/>
                </a:r>
                <a:br>
                  <a:rPr lang="en-US" dirty="0"/>
                </a:br>
                <a14:m>
                  <m:oMath xmlns:m="http://schemas.openxmlformats.org/officeDocument/2006/math" xmlns="">
                    <m:sSup>
                      <m:sSupPr>
                        <m:ctrlPr>
                          <a:rPr lang="en-US" sz="3200" i="1">
                            <a:latin typeface="Cambria Math" panose="02040503050406030204" pitchFamily="18" charset="0"/>
                          </a:rPr>
                        </m:ctrlPr>
                      </m:sSupPr>
                      <m:e>
                        <m:r>
                          <m:rPr>
                            <m:sty m:val="p"/>
                          </m:rPr>
                          <a:rPr lang="en-US" sz="3200">
                            <a:latin typeface="Cambria Math" panose="02040503050406030204" pitchFamily="18" charset="0"/>
                          </a:rPr>
                          <m:t>H</m:t>
                        </m:r>
                      </m:e>
                      <m:sup>
                        <m:r>
                          <a:rPr lang="en-US" sz="3200" i="1">
                            <a:latin typeface="Cambria Math" panose="02040503050406030204" pitchFamily="18" charset="0"/>
                          </a:rPr>
                          <m:t>𝑙</m:t>
                        </m:r>
                        <m:r>
                          <a:rPr lang="en-US" sz="3200" i="1">
                            <a:latin typeface="Cambria Math" panose="02040503050406030204" pitchFamily="18" charset="0"/>
                          </a:rPr>
                          <m:t>+1</m:t>
                        </m:r>
                      </m:sup>
                    </m:sSup>
                    <m:r>
                      <a:rPr lang="en-US" sz="3200" i="1">
                        <a:latin typeface="Cambria Math" panose="02040503050406030204" pitchFamily="18" charset="0"/>
                      </a:rPr>
                      <m:t>=</m:t>
                    </m:r>
                    <m:r>
                      <a:rPr lang="en-US" sz="3200" i="1">
                        <a:latin typeface="Cambria Math" panose="02040503050406030204" pitchFamily="18" charset="0"/>
                      </a:rPr>
                      <m:t>𝜎</m:t>
                    </m:r>
                    <m:r>
                      <a:rPr lang="en-US" sz="3200" b="0" i="1" smtClean="0">
                        <a:latin typeface="Cambria Math" panose="02040503050406030204" pitchFamily="18" charset="0"/>
                      </a:rPr>
                      <m:t> </m:t>
                    </m:r>
                    <m:r>
                      <a:rPr lang="en-US" sz="3200" i="1">
                        <a:latin typeface="Cambria Math" panose="02040503050406030204" pitchFamily="18" charset="0"/>
                      </a:rPr>
                      <m:t>(</m:t>
                    </m:r>
                    <m:acc>
                      <m:accPr>
                        <m:chr m:val="̂"/>
                        <m:ctrlPr>
                          <a:rPr lang="en-US" sz="3200" i="1">
                            <a:latin typeface="Cambria Math" panose="02040503050406030204" pitchFamily="18" charset="0"/>
                          </a:rPr>
                        </m:ctrlPr>
                      </m:accPr>
                      <m:e>
                        <m:r>
                          <m:rPr>
                            <m:sty m:val="p"/>
                          </m:rPr>
                          <a:rPr lang="en-US" sz="3200">
                            <a:latin typeface="Cambria Math" panose="02040503050406030204" pitchFamily="18" charset="0"/>
                          </a:rPr>
                          <m:t>A</m:t>
                        </m:r>
                      </m:e>
                    </m:acc>
                    <m:sSup>
                      <m:sSupPr>
                        <m:ctrlPr>
                          <a:rPr lang="en-US" sz="3200" i="1">
                            <a:latin typeface="Cambria Math" panose="02040503050406030204" pitchFamily="18" charset="0"/>
                          </a:rPr>
                        </m:ctrlPr>
                      </m:sSupPr>
                      <m:e>
                        <m:r>
                          <a:rPr lang="en-US" sz="3200" b="0" i="1" smtClean="0">
                            <a:latin typeface="Cambria Math" panose="02040503050406030204" pitchFamily="18" charset="0"/>
                          </a:rPr>
                          <m:t>  </m:t>
                        </m:r>
                        <m:r>
                          <m:rPr>
                            <m:sty m:val="p"/>
                          </m:rPr>
                          <a:rPr lang="en-US" sz="3200">
                            <a:latin typeface="Cambria Math" panose="02040503050406030204" pitchFamily="18" charset="0"/>
                          </a:rPr>
                          <m:t>H</m:t>
                        </m:r>
                      </m:e>
                      <m:sup>
                        <m:d>
                          <m:dPr>
                            <m:ctrlPr>
                              <a:rPr lang="en-US" sz="3200" i="1">
                                <a:latin typeface="Cambria Math" panose="02040503050406030204" pitchFamily="18" charset="0"/>
                              </a:rPr>
                            </m:ctrlPr>
                          </m:dPr>
                          <m:e>
                            <m:r>
                              <a:rPr lang="en-US" sz="3200" i="1">
                                <a:latin typeface="Cambria Math" panose="02040503050406030204" pitchFamily="18" charset="0"/>
                              </a:rPr>
                              <m:t>𝑙</m:t>
                            </m:r>
                          </m:e>
                        </m:d>
                      </m:sup>
                    </m:sSup>
                    <m:sSup>
                      <m:sSupPr>
                        <m:ctrlPr>
                          <a:rPr lang="en-US" sz="3200" i="1">
                            <a:latin typeface="Cambria Math" panose="02040503050406030204" pitchFamily="18" charset="0"/>
                          </a:rPr>
                        </m:ctrlPr>
                      </m:sSupPr>
                      <m:e>
                        <m:r>
                          <m:rPr>
                            <m:sty m:val="p"/>
                          </m:rPr>
                          <a:rPr lang="en-US" sz="3200">
                            <a:latin typeface="Cambria Math" panose="02040503050406030204" pitchFamily="18" charset="0"/>
                          </a:rPr>
                          <m:t>W</m:t>
                        </m:r>
                      </m:e>
                      <m:sup>
                        <m:d>
                          <m:dPr>
                            <m:ctrlPr>
                              <a:rPr lang="en-US" sz="3200" i="1">
                                <a:latin typeface="Cambria Math" panose="02040503050406030204" pitchFamily="18" charset="0"/>
                              </a:rPr>
                            </m:ctrlPr>
                          </m:dPr>
                          <m:e>
                            <m:r>
                              <a:rPr lang="en-US" sz="3200" i="1">
                                <a:latin typeface="Cambria Math" panose="02040503050406030204" pitchFamily="18" charset="0"/>
                              </a:rPr>
                              <m:t>𝑙</m:t>
                            </m:r>
                          </m:e>
                        </m:d>
                      </m:sup>
                    </m:sSup>
                    <m:r>
                      <a:rPr lang="en-US" sz="3200" i="1">
                        <a:latin typeface="Cambria Math" panose="02040503050406030204" pitchFamily="18" charset="0"/>
                      </a:rPr>
                      <m:t>)</m:t>
                    </m:r>
                  </m:oMath>
                </a14:m>
                <a:endParaRPr lang="en-US" sz="3200"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1027906"/>
                <a:ext cx="10515600" cy="4351338"/>
              </a:xfrm>
              <a:blipFill>
                <a:blip r:embed="rId3"/>
                <a:stretch>
                  <a:fillRect l="-1043" t="-238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15CC3F1-64B1-4150-B836-ACCA04174995}" type="slidenum">
              <a:rPr lang="en-US" smtClean="0"/>
              <a:t>56</a:t>
            </a:fld>
            <a:endParaRPr lang="en-US"/>
          </a:p>
        </p:txBody>
      </p:sp>
      <mc:AlternateContent xmlns:mc="http://schemas.openxmlformats.org/markup-compatibility/2006" xmlns:a14="http://schemas.microsoft.com/office/drawing/2010/main">
        <mc:Choice Requires="a14">
          <p:sp>
            <p:nvSpPr>
              <p:cNvPr id="6" name="TextBox 5"/>
              <p:cNvSpPr txBox="1"/>
              <p:nvPr/>
            </p:nvSpPr>
            <p:spPr>
              <a:xfrm>
                <a:off x="6260011" y="2643253"/>
                <a:ext cx="5627191" cy="2400657"/>
              </a:xfrm>
              <a:prstGeom prst="rect">
                <a:avLst/>
              </a:prstGeom>
              <a:noFill/>
              <a:ln w="28575">
                <a:solidFill>
                  <a:schemeClr val="tx1"/>
                </a:solidFill>
              </a:ln>
            </p:spPr>
            <p:txBody>
              <a:bodyPr wrap="square" rtlCol="0">
                <a:spAutoFit/>
              </a:bodyPr>
              <a:lstStyle/>
              <a:p>
                <a:pPr algn="ctr"/>
                <a:r>
                  <a:rPr lang="en-US" sz="2400" b="1" u="sng" dirty="0" smtClean="0">
                    <a:solidFill>
                      <a:srgbClr val="FF0000"/>
                    </a:solidFill>
                    <a:latin typeface="Arial Narrow" panose="020B0606020202030204" pitchFamily="34" charset="0"/>
                  </a:rPr>
                  <a:t>Neural Network Operations</a:t>
                </a:r>
              </a:p>
              <a:p>
                <a14:m>
                  <m:oMath xmlns:m="http://schemas.openxmlformats.org/officeDocument/2006/math" xmlns="">
                    <m:r>
                      <a:rPr lang="en-US" b="1" i="1">
                        <a:latin typeface="Cambria Math" panose="02040503050406030204" pitchFamily="18" charset="0"/>
                      </a:rPr>
                      <m:t>𝝈</m:t>
                    </m:r>
                  </m:oMath>
                </a14:m>
                <a:r>
                  <a:rPr lang="en-US" b="1" dirty="0" smtClean="0">
                    <a:latin typeface="Arial Narrow" panose="020B0606020202030204" pitchFamily="34" charset="0"/>
                  </a:rPr>
                  <a:t> </a:t>
                </a:r>
                <a:r>
                  <a:rPr lang="en-US" dirty="0" smtClean="0">
                    <a:latin typeface="Arial Narrow" panose="020B0606020202030204" pitchFamily="34" charset="0"/>
                  </a:rPr>
                  <a:t>is the activation function, usually Rectified Linear Unit (</a:t>
                </a:r>
                <a:r>
                  <a:rPr lang="en-US" dirty="0" err="1" smtClean="0">
                    <a:latin typeface="Arial Narrow" panose="020B0606020202030204" pitchFamily="34" charset="0"/>
                  </a:rPr>
                  <a:t>ReLU</a:t>
                </a:r>
                <a:r>
                  <a:rPr lang="en-US" dirty="0" smtClean="0">
                    <a:latin typeface="Arial Narrow" panose="020B0606020202030204" pitchFamily="34" charset="0"/>
                  </a:rPr>
                  <a:t>)</a:t>
                </a:r>
              </a:p>
              <a:p>
                <a:endParaRPr lang="en-US" sz="1200" dirty="0" smtClean="0">
                  <a:latin typeface="Arial Narrow" panose="020B0606020202030204" pitchFamily="34" charset="0"/>
                </a:endParaRPr>
              </a:p>
              <a:p>
                <a:r>
                  <a:rPr lang="en-US" b="1" dirty="0" smtClean="0">
                    <a:latin typeface="Arial Narrow" panose="020B0606020202030204" pitchFamily="34" charset="0"/>
                  </a:rPr>
                  <a:t>H</a:t>
                </a:r>
                <a:r>
                  <a:rPr lang="en-US" b="1" baseline="30000" dirty="0" smtClean="0">
                    <a:latin typeface="Arial Narrow" panose="020B0606020202030204" pitchFamily="34" charset="0"/>
                  </a:rPr>
                  <a:t>(l</a:t>
                </a:r>
                <a:r>
                  <a:rPr lang="en-US" b="1" baseline="30000" dirty="0">
                    <a:latin typeface="Arial Narrow" panose="020B0606020202030204" pitchFamily="34" charset="0"/>
                  </a:rPr>
                  <a:t>)</a:t>
                </a:r>
                <a:r>
                  <a:rPr lang="en-US" dirty="0">
                    <a:latin typeface="Arial Narrow" panose="020B0606020202030204" pitchFamily="34" charset="0"/>
                  </a:rPr>
                  <a:t> is the row-wise embedding of the graph nodes in the lth layer </a:t>
                </a:r>
                <a:endParaRPr lang="en-US" dirty="0" smtClean="0">
                  <a:latin typeface="Arial Narrow" panose="020B0606020202030204" pitchFamily="34" charset="0"/>
                </a:endParaRPr>
              </a:p>
              <a:p>
                <a:endParaRPr lang="en-US" sz="1200" dirty="0" smtClean="0">
                  <a:latin typeface="Arial Narrow" panose="020B0606020202030204" pitchFamily="34" charset="0"/>
                </a:endParaRPr>
              </a:p>
              <a:p>
                <a:r>
                  <a:rPr lang="en-US" b="1" dirty="0" smtClean="0">
                    <a:latin typeface="Arial Narrow" panose="020B0606020202030204" pitchFamily="34" charset="0"/>
                  </a:rPr>
                  <a:t>W</a:t>
                </a:r>
                <a:r>
                  <a:rPr lang="en-US" b="1" baseline="30000" dirty="0" smtClean="0">
                    <a:latin typeface="Arial Narrow" panose="020B0606020202030204" pitchFamily="34" charset="0"/>
                  </a:rPr>
                  <a:t>(l</a:t>
                </a:r>
                <a:r>
                  <a:rPr lang="en-US" b="1" baseline="30000" dirty="0">
                    <a:latin typeface="Arial Narrow" panose="020B0606020202030204" pitchFamily="34" charset="0"/>
                  </a:rPr>
                  <a:t>)</a:t>
                </a:r>
                <a:r>
                  <a:rPr lang="en-US" dirty="0">
                    <a:latin typeface="Arial Narrow" panose="020B0606020202030204" pitchFamily="34" charset="0"/>
                  </a:rPr>
                  <a:t> is the a weight parameter </a:t>
                </a:r>
                <a:r>
                  <a:rPr lang="en-US" dirty="0" smtClean="0">
                    <a:latin typeface="Arial Narrow" panose="020B0606020202030204" pitchFamily="34" charset="0"/>
                  </a:rPr>
                  <a:t>matrix (updated through </a:t>
                </a:r>
                <a:r>
                  <a:rPr lang="en-US" dirty="0" err="1" smtClean="0">
                    <a:latin typeface="Arial Narrow" panose="020B0606020202030204" pitchFamily="34" charset="0"/>
                  </a:rPr>
                  <a:t>backprop</a:t>
                </a:r>
                <a:r>
                  <a:rPr lang="en-US" dirty="0" smtClean="0">
                    <a:latin typeface="Arial Narrow" panose="020B0606020202030204" pitchFamily="34" charset="0"/>
                  </a:rPr>
                  <a:t>)</a:t>
                </a:r>
                <a:endParaRPr lang="en-US" b="1" dirty="0">
                  <a:latin typeface="Arial Narrow" panose="020B0606020202030204" pitchFamily="34" charset="0"/>
                </a:endParaRPr>
              </a:p>
              <a:p>
                <a:endParaRPr lang="en-US" sz="1200" b="1" dirty="0" smtClean="0">
                  <a:latin typeface="Arial Narrow" panose="020B0606020202030204" pitchFamily="34" charset="0"/>
                </a:endParaRPr>
              </a:p>
              <a:p>
                <a:r>
                  <a:rPr lang="en-US" b="1" dirty="0" smtClean="0">
                    <a:latin typeface="Arial Narrow" panose="020B0606020202030204" pitchFamily="34" charset="0"/>
                  </a:rPr>
                  <a:t>Value: </a:t>
                </a:r>
                <a:r>
                  <a:rPr lang="en-US" dirty="0" smtClean="0">
                    <a:latin typeface="Arial Narrow" panose="020B0606020202030204" pitchFamily="34" charset="0"/>
                  </a:rPr>
                  <a:t>Extract salient structural and nodal features to learn a pre-specified label without manual feature engineering.</a:t>
                </a:r>
                <a:endParaRPr lang="en-US" b="1" dirty="0" smtClean="0">
                  <a:latin typeface="Arial Narrow" panose="020B060602020203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6260011" y="2643253"/>
                <a:ext cx="5627191" cy="2400657"/>
              </a:xfrm>
              <a:prstGeom prst="rect">
                <a:avLst/>
              </a:prstGeom>
              <a:blipFill>
                <a:blip r:embed="rId4"/>
                <a:stretch>
                  <a:fillRect l="-754" t="-1508" r="-431" b="-2764"/>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97505" y="2637872"/>
                <a:ext cx="5982296" cy="2908425"/>
              </a:xfrm>
              <a:prstGeom prst="rect">
                <a:avLst/>
              </a:prstGeom>
              <a:noFill/>
              <a:ln w="28575">
                <a:solidFill>
                  <a:schemeClr val="tx1"/>
                </a:solidFill>
              </a:ln>
            </p:spPr>
            <p:txBody>
              <a:bodyPr wrap="square" rtlCol="0">
                <a:spAutoFit/>
              </a:bodyPr>
              <a:lstStyle/>
              <a:p>
                <a:pPr algn="ctr"/>
                <a:r>
                  <a:rPr lang="en-US" sz="2400" b="1" u="sng" dirty="0" smtClean="0">
                    <a:solidFill>
                      <a:srgbClr val="00B0F0"/>
                    </a:solidFill>
                    <a:latin typeface="Arial Narrow" panose="020B0606020202030204" pitchFamily="34" charset="0"/>
                  </a:rPr>
                  <a:t>Graph Convolution Operations</a:t>
                </a:r>
              </a:p>
              <a:p>
                <a14:m>
                  <m:oMath xmlns:m="http://schemas.openxmlformats.org/officeDocument/2006/math" xmlns="">
                    <m:acc>
                      <m:accPr>
                        <m:chr m:val="̂"/>
                        <m:ctrlPr>
                          <a:rPr lang="en-US" b="1" i="1">
                            <a:latin typeface="Cambria Math" panose="02040503050406030204" pitchFamily="18" charset="0"/>
                          </a:rPr>
                        </m:ctrlPr>
                      </m:accPr>
                      <m:e>
                        <m:r>
                          <a:rPr lang="en-US" b="1" i="1">
                            <a:latin typeface="Cambria Math" panose="02040503050406030204" pitchFamily="18" charset="0"/>
                          </a:rPr>
                          <m:t>𝑨</m:t>
                        </m:r>
                      </m:e>
                    </m:acc>
                  </m:oMath>
                </a14:m>
                <a:r>
                  <a:rPr lang="en-US" dirty="0" smtClean="0">
                    <a:latin typeface="Arial Narrow" panose="020B0606020202030204" pitchFamily="34" charset="0"/>
                  </a:rPr>
                  <a:t> is the graph convolution. It can be decomposed into:</a:t>
                </a:r>
              </a:p>
              <a:p>
                <a14:m>
                  <m:oMathPara xmlns:m="http://schemas.openxmlformats.org/officeDocument/2006/math" xmlns="">
                    <m:oMathParaPr>
                      <m:jc m:val="centerGroup"/>
                    </m:oMathParaPr>
                    <m:oMath xmlns:m="http://schemas.openxmlformats.org/officeDocument/2006/math">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𝐷</m:t>
                              </m:r>
                            </m:e>
                          </m:acc>
                        </m:e>
                        <m:sup>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sup>
                      </m:sSup>
                      <m:acc>
                        <m:accPr>
                          <m:chr m:val="̃"/>
                          <m:ctrlPr>
                            <a:rPr lang="en-US" i="1">
                              <a:latin typeface="Cambria Math" panose="02040503050406030204" pitchFamily="18" charset="0"/>
                            </a:rPr>
                          </m:ctrlPr>
                        </m:accPr>
                        <m:e>
                          <m:r>
                            <a:rPr lang="en-US" i="1">
                              <a:latin typeface="Cambria Math" panose="02040503050406030204" pitchFamily="18" charset="0"/>
                            </a:rPr>
                            <m:t>𝐴</m:t>
                          </m:r>
                        </m:e>
                      </m:acc>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𝐷</m:t>
                              </m:r>
                            </m:e>
                          </m:acc>
                        </m:e>
                        <m:sup>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sup>
                      </m:sSup>
                    </m:oMath>
                  </m:oMathPara>
                </a14:m>
                <a:endParaRPr lang="en-US" dirty="0" smtClean="0">
                  <a:latin typeface="Arial Narrow" panose="020B0606020202030204" pitchFamily="34" charset="0"/>
                </a:endParaRPr>
              </a:p>
              <a:p>
                <a:r>
                  <a:rPr lang="en-US" b="1" dirty="0" smtClean="0">
                    <a:latin typeface="Arial Narrow" panose="020B0606020202030204" pitchFamily="34" charset="0"/>
                  </a:rPr>
                  <a:t>Where:</a:t>
                </a:r>
                <a:endParaRPr lang="en-US" b="1" i="1" dirty="0" smtClean="0">
                  <a:latin typeface="Arial Narrow" panose="020B0606020202030204" pitchFamily="34" charset="0"/>
                </a:endParaRPr>
              </a:p>
              <a:p>
                <a14:m>
                  <m:oMath xmlns:m="http://schemas.openxmlformats.org/officeDocument/2006/math" xmlns="">
                    <m:acc>
                      <m:accPr>
                        <m:chr m:val="̃"/>
                        <m:ctrlPr>
                          <a:rPr lang="en-US" b="1" i="1">
                            <a:latin typeface="Cambria Math" panose="02040503050406030204" pitchFamily="18" charset="0"/>
                          </a:rPr>
                        </m:ctrlPr>
                      </m:accPr>
                      <m:e>
                        <m:r>
                          <a:rPr lang="en-US" b="1" i="1">
                            <a:latin typeface="Cambria Math" panose="02040503050406030204" pitchFamily="18" charset="0"/>
                          </a:rPr>
                          <m:t>𝑨</m:t>
                        </m:r>
                      </m:e>
                    </m:acc>
                  </m:oMath>
                </a14:m>
                <a:r>
                  <a:rPr lang="en-US" dirty="0" smtClean="0">
                    <a:latin typeface="Arial Narrow" panose="020B0606020202030204" pitchFamily="34" charset="0"/>
                  </a:rPr>
                  <a:t> is the identity matrix </a:t>
                </a:r>
                <a:r>
                  <a:rPr lang="en-US" i="1" dirty="0">
                    <a:latin typeface="Arial Narrow" panose="020B0606020202030204" pitchFamily="34" charset="0"/>
                  </a:rPr>
                  <a:t>I</a:t>
                </a:r>
                <a:r>
                  <a:rPr lang="en-US" baseline="-25000" dirty="0">
                    <a:latin typeface="Arial Narrow" panose="020B0606020202030204" pitchFamily="34" charset="0"/>
                  </a:rPr>
                  <a:t>N</a:t>
                </a:r>
                <a:r>
                  <a:rPr lang="en-US" dirty="0">
                    <a:latin typeface="Arial Narrow" panose="020B0606020202030204" pitchFamily="34" charset="0"/>
                  </a:rPr>
                  <a:t> +</a:t>
                </a:r>
                <a:r>
                  <a:rPr lang="en-US" dirty="0" smtClean="0">
                    <a:latin typeface="Arial Narrow" panose="020B0606020202030204" pitchFamily="34" charset="0"/>
                  </a:rPr>
                  <a:t> </a:t>
                </a:r>
                <a:r>
                  <a:rPr lang="en-US" i="1" dirty="0">
                    <a:latin typeface="Arial Narrow" panose="020B0606020202030204" pitchFamily="34" charset="0"/>
                  </a:rPr>
                  <a:t>A </a:t>
                </a:r>
                <a:r>
                  <a:rPr lang="en-US" dirty="0" smtClean="0">
                    <a:latin typeface="Arial Narrow" panose="020B0606020202030204" pitchFamily="34" charset="0"/>
                  </a:rPr>
                  <a:t>(to prevent information loss)</a:t>
                </a:r>
                <a:endParaRPr lang="en-US" dirty="0">
                  <a:latin typeface="Arial Narrow" panose="020B0606020202030204" pitchFamily="34" charset="0"/>
                </a:endParaRPr>
              </a:p>
              <a:p>
                <a:endParaRPr lang="en-US" sz="1050" dirty="0" smtClean="0">
                  <a:latin typeface="Arial Narrow" panose="020B0606020202030204" pitchFamily="34" charset="0"/>
                </a:endParaRPr>
              </a:p>
              <a:p>
                <a:r>
                  <a:rPr lang="en-US" b="1" i="1" dirty="0" smtClean="0">
                    <a:latin typeface="Arial Narrow" panose="020B0606020202030204" pitchFamily="34" charset="0"/>
                  </a:rPr>
                  <a:t>D </a:t>
                </a:r>
                <a:r>
                  <a:rPr lang="en-US" dirty="0" smtClean="0">
                    <a:latin typeface="Arial Narrow" panose="020B0606020202030204" pitchFamily="34" charset="0"/>
                  </a:rPr>
                  <a:t>is the degree matrix (normalizes features to prevent scaling issues)</a:t>
                </a:r>
                <a:endParaRPr lang="en-US" b="1" i="1" dirty="0" smtClean="0">
                  <a:latin typeface="Arial Narrow" panose="020B0606020202030204" pitchFamily="34" charset="0"/>
                </a:endParaRPr>
              </a:p>
              <a:p>
                <a:endParaRPr lang="en-US" sz="1000" b="1" dirty="0" smtClean="0">
                  <a:latin typeface="Arial Narrow" panose="020B0606020202030204" pitchFamily="34" charset="0"/>
                </a:endParaRPr>
              </a:p>
              <a:p>
                <a:r>
                  <a:rPr lang="en-US" b="1" dirty="0" smtClean="0">
                    <a:latin typeface="Arial Narrow" panose="020B0606020202030204" pitchFamily="34" charset="0"/>
                  </a:rPr>
                  <a:t>Note:</a:t>
                </a:r>
                <a:r>
                  <a:rPr lang="en-US" dirty="0" smtClean="0">
                    <a:latin typeface="Arial Narrow" panose="020B0606020202030204" pitchFamily="34" charset="0"/>
                  </a:rPr>
                  <a:t> </a:t>
                </a:r>
                <a14:m>
                  <m:oMath xmlns:m="http://schemas.openxmlformats.org/officeDocument/2006/math" xmlns="">
                    <m:acc>
                      <m:accPr>
                        <m:chr m:val="̂"/>
                        <m:ctrlPr>
                          <a:rPr lang="en-US" i="1">
                            <a:latin typeface="Cambria Math" panose="02040503050406030204" pitchFamily="18" charset="0"/>
                          </a:rPr>
                        </m:ctrlPr>
                      </m:accPr>
                      <m:e>
                        <m:r>
                          <m:rPr>
                            <m:sty m:val="p"/>
                          </m:rPr>
                          <a:rPr lang="en-US">
                            <a:latin typeface="Cambria Math" panose="02040503050406030204" pitchFamily="18" charset="0"/>
                          </a:rPr>
                          <m:t>A</m:t>
                        </m:r>
                      </m:e>
                    </m:acc>
                  </m:oMath>
                </a14:m>
                <a:r>
                  <a:rPr lang="en-US" dirty="0" smtClean="0">
                    <a:latin typeface="Arial Narrow" panose="020B0606020202030204" pitchFamily="34" charset="0"/>
                  </a:rPr>
                  <a:t> convolves around each node’s neighborhood to capture information, simulating the convolutions seen in a traditional CNN.</a:t>
                </a:r>
              </a:p>
            </p:txBody>
          </p:sp>
        </mc:Choice>
        <mc:Fallback xmlns="">
          <p:sp>
            <p:nvSpPr>
              <p:cNvPr id="11" name="TextBox 10"/>
              <p:cNvSpPr txBox="1">
                <a:spLocks noRot="1" noChangeAspect="1" noMove="1" noResize="1" noEditPoints="1" noAdjustHandles="1" noChangeArrowheads="1" noChangeShapeType="1" noTextEdit="1"/>
              </p:cNvSpPr>
              <p:nvPr/>
            </p:nvSpPr>
            <p:spPr>
              <a:xfrm>
                <a:off x="197505" y="2637872"/>
                <a:ext cx="5982296" cy="2908425"/>
              </a:xfrm>
              <a:prstGeom prst="rect">
                <a:avLst/>
              </a:prstGeom>
              <a:blipFill>
                <a:blip r:embed="rId5"/>
                <a:stretch>
                  <a:fillRect l="-608" t="-1245" r="-101" b="-415"/>
                </a:stretch>
              </a:blipFill>
              <a:ln w="28575">
                <a:solidFill>
                  <a:schemeClr val="tx1"/>
                </a:solidFill>
              </a:ln>
            </p:spPr>
            <p:txBody>
              <a:bodyPr/>
              <a:lstStyle/>
              <a:p>
                <a:r>
                  <a:rPr lang="en-US">
                    <a:noFill/>
                  </a:rPr>
                  <a:t> </a:t>
                </a:r>
              </a:p>
            </p:txBody>
          </p:sp>
        </mc:Fallback>
      </mc:AlternateContent>
      <p:sp>
        <p:nvSpPr>
          <p:cNvPr id="13" name="Rectangle 12"/>
          <p:cNvSpPr/>
          <p:nvPr/>
        </p:nvSpPr>
        <p:spPr>
          <a:xfrm>
            <a:off x="6304550" y="1733286"/>
            <a:ext cx="1434904" cy="4691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908307" y="1730938"/>
            <a:ext cx="269631" cy="46913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373739" y="1730941"/>
            <a:ext cx="321754" cy="4691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Elbow Connector 16"/>
          <p:cNvCxnSpPr>
            <a:stCxn id="14" idx="2"/>
            <a:endCxn id="11" idx="0"/>
          </p:cNvCxnSpPr>
          <p:nvPr/>
        </p:nvCxnSpPr>
        <p:spPr>
          <a:xfrm rot="5400000">
            <a:off x="4396991" y="991739"/>
            <a:ext cx="437795" cy="2854470"/>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13" idx="2"/>
            <a:endCxn id="6" idx="0"/>
          </p:cNvCxnSpPr>
          <p:nvPr/>
        </p:nvCxnSpPr>
        <p:spPr>
          <a:xfrm rot="16200000" flipH="1">
            <a:off x="7827390" y="1397036"/>
            <a:ext cx="440828" cy="2051605"/>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15" idx="2"/>
            <a:endCxn id="6" idx="0"/>
          </p:cNvCxnSpPr>
          <p:nvPr/>
        </p:nvCxnSpPr>
        <p:spPr>
          <a:xfrm rot="16200000" flipH="1">
            <a:off x="7082525" y="652170"/>
            <a:ext cx="443173" cy="3538991"/>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047804" y="6097158"/>
            <a:ext cx="4145280" cy="646331"/>
          </a:xfrm>
          <a:prstGeom prst="rect">
            <a:avLst/>
          </a:prstGeom>
          <a:solidFill>
            <a:srgbClr val="C00000"/>
          </a:solidFill>
        </p:spPr>
        <p:txBody>
          <a:bodyPr wrap="square" rtlCol="0">
            <a:spAutoFit/>
          </a:bodyPr>
          <a:lstStyle/>
          <a:p>
            <a:pPr algn="ctr"/>
            <a:r>
              <a:rPr lang="en-US" b="1" i="1" dirty="0" smtClean="0">
                <a:solidFill>
                  <a:schemeClr val="bg1"/>
                </a:solidFill>
              </a:rPr>
              <a:t>Note: </a:t>
            </a:r>
            <a:r>
              <a:rPr lang="en-US" b="1" dirty="0" smtClean="0">
                <a:solidFill>
                  <a:schemeClr val="bg1"/>
                </a:solidFill>
              </a:rPr>
              <a:t>Selected literature using GCNs summarized in next slide.</a:t>
            </a:r>
            <a:endParaRPr lang="en-US" b="1" dirty="0">
              <a:solidFill>
                <a:schemeClr val="bg1"/>
              </a:solidFill>
            </a:endParaRPr>
          </a:p>
        </p:txBody>
      </p:sp>
    </p:spTree>
    <p:extLst>
      <p:ext uri="{BB962C8B-B14F-4D97-AF65-F5344CB8AC3E}">
        <p14:creationId xmlns:p14="http://schemas.microsoft.com/office/powerpoint/2010/main" val="26092460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Literature Review – </a:t>
            </a:r>
            <a:r>
              <a:rPr lang="en-US" dirty="0" err="1" smtClean="0"/>
              <a:t>Autoencoders</a:t>
            </a:r>
            <a:r>
              <a:rPr lang="en-US" dirty="0" smtClean="0"/>
              <a:t> </a:t>
            </a:r>
            <a:endParaRPr lang="en-US" dirty="0"/>
          </a:p>
        </p:txBody>
      </p:sp>
      <p:sp>
        <p:nvSpPr>
          <p:cNvPr id="4" name="Slide Number Placeholder 3"/>
          <p:cNvSpPr>
            <a:spLocks noGrp="1"/>
          </p:cNvSpPr>
          <p:nvPr>
            <p:ph type="sldNum" sz="quarter" idx="12"/>
          </p:nvPr>
        </p:nvSpPr>
        <p:spPr/>
        <p:txBody>
          <a:bodyPr/>
          <a:lstStyle/>
          <a:p>
            <a:fld id="{815CC3F1-64B1-4150-B836-ACCA04174995}" type="slidenum">
              <a:rPr lang="en-US" smtClean="0"/>
              <a:t>57</a:t>
            </a:fld>
            <a:endParaRPr lang="en-US"/>
          </a:p>
        </p:txBody>
      </p:sp>
      <p:sp>
        <p:nvSpPr>
          <p:cNvPr id="7" name="TextBox 6"/>
          <p:cNvSpPr txBox="1"/>
          <p:nvPr/>
        </p:nvSpPr>
        <p:spPr>
          <a:xfrm>
            <a:off x="6924859" y="5409000"/>
            <a:ext cx="4130040" cy="400110"/>
          </a:xfrm>
          <a:prstGeom prst="rect">
            <a:avLst/>
          </a:prstGeom>
          <a:noFill/>
        </p:spPr>
        <p:txBody>
          <a:bodyPr wrap="square" rtlCol="0">
            <a:spAutoFit/>
          </a:bodyPr>
          <a:lstStyle/>
          <a:p>
            <a:pPr algn="ctr"/>
            <a:r>
              <a:rPr lang="en-US" sz="2000" b="1" dirty="0" smtClean="0">
                <a:latin typeface="Arial Narrow" panose="020B0606020202030204" pitchFamily="34" charset="0"/>
              </a:rPr>
              <a:t>Figure </a:t>
            </a:r>
            <a:r>
              <a:rPr lang="en-US" sz="2000" b="1" dirty="0">
                <a:latin typeface="Arial Narrow" panose="020B0606020202030204" pitchFamily="34" charset="0"/>
              </a:rPr>
              <a:t>3</a:t>
            </a:r>
            <a:r>
              <a:rPr lang="en-US" sz="2000" b="1" dirty="0" smtClean="0">
                <a:latin typeface="Arial Narrow" panose="020B0606020202030204" pitchFamily="34" charset="0"/>
              </a:rPr>
              <a:t>. </a:t>
            </a:r>
            <a:r>
              <a:rPr lang="en-US" sz="2000" b="1" dirty="0" err="1" smtClean="0">
                <a:latin typeface="Arial Narrow" panose="020B0606020202030204" pitchFamily="34" charset="0"/>
              </a:rPr>
              <a:t>Autoencoder</a:t>
            </a:r>
            <a:r>
              <a:rPr lang="en-US" sz="2000" b="1" dirty="0" smtClean="0">
                <a:latin typeface="Arial Narrow" panose="020B0606020202030204" pitchFamily="34" charset="0"/>
              </a:rPr>
              <a:t> Architecture  </a:t>
            </a:r>
            <a:endParaRPr lang="en-US" sz="2000" dirty="0">
              <a:latin typeface="Arial Narrow" panose="020B0606020202030204" pitchFamily="34" charset="0"/>
            </a:endParaRPr>
          </a:p>
        </p:txBody>
      </p:sp>
      <p:pic>
        <p:nvPicPr>
          <p:cNvPr id="8" name="Picture 7"/>
          <p:cNvPicPr>
            <a:picLocks noChangeAspect="1"/>
          </p:cNvPicPr>
          <p:nvPr/>
        </p:nvPicPr>
        <p:blipFill>
          <a:blip r:embed="rId3"/>
          <a:stretch>
            <a:fillRect/>
          </a:stretch>
        </p:blipFill>
        <p:spPr>
          <a:xfrm>
            <a:off x="5471160" y="1653104"/>
            <a:ext cx="6677660" cy="3835845"/>
          </a:xfrm>
          <a:prstGeom prst="rect">
            <a:avLst/>
          </a:prstGeom>
        </p:spPr>
      </p:pic>
      <p:sp>
        <p:nvSpPr>
          <p:cNvPr id="6" name="Content Placeholder 2"/>
          <p:cNvSpPr>
            <a:spLocks noGrp="1"/>
          </p:cNvSpPr>
          <p:nvPr>
            <p:ph idx="1"/>
          </p:nvPr>
        </p:nvSpPr>
        <p:spPr>
          <a:xfrm>
            <a:off x="259080" y="1431168"/>
            <a:ext cx="5212080" cy="5087619"/>
          </a:xfrm>
        </p:spPr>
        <p:txBody>
          <a:bodyPr>
            <a:normAutofit fontScale="70000" lnSpcReduction="20000"/>
          </a:bodyPr>
          <a:lstStyle/>
          <a:p>
            <a:r>
              <a:rPr lang="en-US" b="1" dirty="0" smtClean="0"/>
              <a:t>Step 1: </a:t>
            </a:r>
            <a:r>
              <a:rPr lang="en-US" dirty="0" smtClean="0"/>
              <a:t>Encoder “encodes” input data into a embedding using non-linear activation functions.</a:t>
            </a:r>
          </a:p>
          <a:p>
            <a:pPr lvl="1"/>
            <a:r>
              <a:rPr lang="en-US" dirty="0" smtClean="0"/>
              <a:t>Each layer </a:t>
            </a:r>
            <a:r>
              <a:rPr lang="en-US" b="1" dirty="0" smtClean="0"/>
              <a:t>reduces </a:t>
            </a:r>
            <a:r>
              <a:rPr lang="en-US" dirty="0" smtClean="0"/>
              <a:t>dimensionality.</a:t>
            </a:r>
          </a:p>
          <a:p>
            <a:pPr lvl="1"/>
            <a:endParaRPr lang="en-US" dirty="0"/>
          </a:p>
          <a:p>
            <a:r>
              <a:rPr lang="en-US" b="1" dirty="0" smtClean="0"/>
              <a:t>Step 2: </a:t>
            </a:r>
            <a:r>
              <a:rPr lang="en-US" dirty="0" smtClean="0"/>
              <a:t>Decoder reconstructs output by using non-linear layers </a:t>
            </a:r>
            <a:r>
              <a:rPr lang="en-US" dirty="0"/>
              <a:t>to “decode” </a:t>
            </a:r>
            <a:r>
              <a:rPr lang="en-US" dirty="0" smtClean="0"/>
              <a:t>embedding.  </a:t>
            </a:r>
          </a:p>
          <a:p>
            <a:pPr lvl="1"/>
            <a:r>
              <a:rPr lang="en-US" dirty="0"/>
              <a:t>Each layer </a:t>
            </a:r>
            <a:r>
              <a:rPr lang="en-US" b="1" dirty="0" smtClean="0"/>
              <a:t>increases</a:t>
            </a:r>
            <a:r>
              <a:rPr lang="en-US" dirty="0" smtClean="0"/>
              <a:t> </a:t>
            </a:r>
            <a:r>
              <a:rPr lang="en-US" dirty="0"/>
              <a:t>dimensionality</a:t>
            </a:r>
            <a:r>
              <a:rPr lang="en-US" dirty="0" smtClean="0"/>
              <a:t>.</a:t>
            </a:r>
            <a:endParaRPr lang="en-US" b="1" dirty="0" smtClean="0"/>
          </a:p>
          <a:p>
            <a:pPr lvl="1"/>
            <a:endParaRPr lang="en-US" dirty="0"/>
          </a:p>
          <a:p>
            <a:r>
              <a:rPr lang="en-US" b="1" dirty="0" smtClean="0"/>
              <a:t>Step 3: </a:t>
            </a:r>
            <a:r>
              <a:rPr lang="en-US" dirty="0" smtClean="0"/>
              <a:t>Mean Squared Error (MSE) is calculated between the reconstructed output and original input. </a:t>
            </a:r>
            <a:endParaRPr lang="en-US" b="1" dirty="0" smtClean="0"/>
          </a:p>
          <a:p>
            <a:pPr lvl="1"/>
            <a:endParaRPr lang="en-US" dirty="0"/>
          </a:p>
          <a:p>
            <a:r>
              <a:rPr lang="en-US" b="1" dirty="0" smtClean="0"/>
              <a:t>Step 4: </a:t>
            </a:r>
            <a:r>
              <a:rPr lang="en-US" dirty="0" smtClean="0"/>
              <a:t>Error is </a:t>
            </a:r>
            <a:r>
              <a:rPr lang="en-US" dirty="0" err="1" smtClean="0"/>
              <a:t>backpropagated</a:t>
            </a:r>
            <a:r>
              <a:rPr lang="en-US" dirty="0" smtClean="0"/>
              <a:t> to adjust </a:t>
            </a:r>
            <a:r>
              <a:rPr lang="en-US" dirty="0" err="1" smtClean="0"/>
              <a:t>autoencoder</a:t>
            </a:r>
            <a:r>
              <a:rPr lang="en-US" dirty="0" smtClean="0"/>
              <a:t> weights. </a:t>
            </a:r>
            <a:endParaRPr lang="en-US" b="1" dirty="0" smtClean="0"/>
          </a:p>
          <a:p>
            <a:pPr lvl="1"/>
            <a:endParaRPr lang="en-US" dirty="0"/>
          </a:p>
          <a:p>
            <a:r>
              <a:rPr lang="en-US" b="1" dirty="0" smtClean="0"/>
              <a:t>Step 5:</a:t>
            </a:r>
            <a:r>
              <a:rPr lang="en-US" dirty="0" smtClean="0"/>
              <a:t> Steps 1-4 are repeated until MSE is minimized.</a:t>
            </a:r>
          </a:p>
        </p:txBody>
      </p:sp>
    </p:spTree>
    <p:extLst>
      <p:ext uri="{BB962C8B-B14F-4D97-AF65-F5344CB8AC3E}">
        <p14:creationId xmlns:p14="http://schemas.microsoft.com/office/powerpoint/2010/main" val="167341971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569" y="195715"/>
            <a:ext cx="10515600" cy="1325563"/>
          </a:xfrm>
        </p:spPr>
        <p:txBody>
          <a:bodyPr/>
          <a:lstStyle/>
          <a:p>
            <a:r>
              <a:rPr lang="en-US" dirty="0" smtClean="0"/>
              <a:t>Research Design – GCAE Architecture (Novelty)</a:t>
            </a:r>
            <a:endParaRPr lang="en-US" dirty="0"/>
          </a:p>
        </p:txBody>
      </p:sp>
      <p:sp>
        <p:nvSpPr>
          <p:cNvPr id="4" name="Slide Number Placeholder 3"/>
          <p:cNvSpPr>
            <a:spLocks noGrp="1"/>
          </p:cNvSpPr>
          <p:nvPr>
            <p:ph type="sldNum" sz="quarter" idx="12"/>
          </p:nvPr>
        </p:nvSpPr>
        <p:spPr/>
        <p:txBody>
          <a:bodyPr/>
          <a:lstStyle/>
          <a:p>
            <a:fld id="{815CC3F1-64B1-4150-B836-ACCA04174995}" type="slidenum">
              <a:rPr lang="en-US" smtClean="0"/>
              <a:t>58</a:t>
            </a:fld>
            <a:endParaRPr lang="en-US"/>
          </a:p>
        </p:txBody>
      </p:sp>
      <p:pic>
        <p:nvPicPr>
          <p:cNvPr id="5" name="Picture 4"/>
          <p:cNvPicPr>
            <a:picLocks noChangeAspect="1"/>
          </p:cNvPicPr>
          <p:nvPr/>
        </p:nvPicPr>
        <p:blipFill>
          <a:blip r:embed="rId3"/>
          <a:stretch>
            <a:fillRect/>
          </a:stretch>
        </p:blipFill>
        <p:spPr>
          <a:xfrm>
            <a:off x="137160" y="1317559"/>
            <a:ext cx="7338695" cy="3535758"/>
          </a:xfrm>
          <a:prstGeom prst="rect">
            <a:avLst/>
          </a:prstGeom>
        </p:spPr>
      </p:pic>
      <p:sp>
        <p:nvSpPr>
          <p:cNvPr id="3" name="TextBox 2"/>
          <p:cNvSpPr txBox="1"/>
          <p:nvPr/>
        </p:nvSpPr>
        <p:spPr>
          <a:xfrm>
            <a:off x="261093" y="5047382"/>
            <a:ext cx="7404591" cy="646331"/>
          </a:xfrm>
          <a:prstGeom prst="rect">
            <a:avLst/>
          </a:prstGeom>
          <a:noFill/>
        </p:spPr>
        <p:txBody>
          <a:bodyPr wrap="none" rtlCol="0">
            <a:spAutoFit/>
          </a:bodyPr>
          <a:lstStyle/>
          <a:p>
            <a:pPr algn="ctr"/>
            <a:r>
              <a:rPr lang="en-US" b="1" dirty="0" smtClean="0">
                <a:latin typeface="Arial Narrow" panose="020B0606020202030204" pitchFamily="34" charset="0"/>
              </a:rPr>
              <a:t>Novelty: Extension of standard </a:t>
            </a:r>
            <a:r>
              <a:rPr lang="en-US" b="1" dirty="0" err="1" smtClean="0">
                <a:latin typeface="Arial Narrow" panose="020B0606020202030204" pitchFamily="34" charset="0"/>
              </a:rPr>
              <a:t>autoencoder</a:t>
            </a:r>
            <a:r>
              <a:rPr lang="en-US" b="1" dirty="0" smtClean="0">
                <a:latin typeface="Arial Narrow" panose="020B0606020202030204" pitchFamily="34" charset="0"/>
              </a:rPr>
              <a:t> to incorporate graph convolutions, </a:t>
            </a:r>
          </a:p>
          <a:p>
            <a:pPr algn="ctr"/>
            <a:r>
              <a:rPr lang="en-US" b="1" dirty="0" smtClean="0">
                <a:latin typeface="Arial Narrow" panose="020B0606020202030204" pitchFamily="34" charset="0"/>
              </a:rPr>
              <a:t>as formulated by </a:t>
            </a:r>
            <a:r>
              <a:rPr lang="en-US" b="1" dirty="0" err="1" smtClean="0">
                <a:latin typeface="Arial Narrow" panose="020B0606020202030204" pitchFamily="34" charset="0"/>
              </a:rPr>
              <a:t>Kipf</a:t>
            </a:r>
            <a:r>
              <a:rPr lang="en-US" b="1" dirty="0" smtClean="0">
                <a:latin typeface="Arial Narrow" panose="020B0606020202030204" pitchFamily="34" charset="0"/>
              </a:rPr>
              <a:t> and Welling (2017)</a:t>
            </a:r>
            <a:endParaRPr lang="en-US" b="1" dirty="0">
              <a:latin typeface="Arial Narrow" panose="020B0606020202030204" pitchFamily="34" charset="0"/>
            </a:endParaRPr>
          </a:p>
        </p:txBody>
      </p:sp>
      <p:sp>
        <p:nvSpPr>
          <p:cNvPr id="8" name="Rectangle 7"/>
          <p:cNvSpPr/>
          <p:nvPr/>
        </p:nvSpPr>
        <p:spPr>
          <a:xfrm>
            <a:off x="2194560" y="4581378"/>
            <a:ext cx="633046" cy="2719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363329" y="4581378"/>
            <a:ext cx="633046" cy="2719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3" idx="0"/>
          </p:cNvCxnSpPr>
          <p:nvPr/>
        </p:nvCxnSpPr>
        <p:spPr>
          <a:xfrm flipH="1" flipV="1">
            <a:off x="2475915" y="4853318"/>
            <a:ext cx="1487474" cy="1940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 idx="0"/>
            <a:endCxn id="9" idx="2"/>
          </p:cNvCxnSpPr>
          <p:nvPr/>
        </p:nvCxnSpPr>
        <p:spPr>
          <a:xfrm flipV="1">
            <a:off x="3963389" y="4853317"/>
            <a:ext cx="716463" cy="1940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Content Placeholder 2"/>
          <p:cNvSpPr>
            <a:spLocks noGrp="1"/>
          </p:cNvSpPr>
          <p:nvPr>
            <p:ph idx="1"/>
          </p:nvPr>
        </p:nvSpPr>
        <p:spPr>
          <a:xfrm>
            <a:off x="7344693" y="1561713"/>
            <a:ext cx="4842879" cy="4872519"/>
          </a:xfrm>
        </p:spPr>
        <p:txBody>
          <a:bodyPr>
            <a:normAutofit/>
          </a:bodyPr>
          <a:lstStyle/>
          <a:p>
            <a:r>
              <a:rPr lang="en-US" b="1" dirty="0" smtClean="0"/>
              <a:t>Contribution:</a:t>
            </a:r>
          </a:p>
          <a:p>
            <a:pPr lvl="1"/>
            <a:r>
              <a:rPr lang="en-US" dirty="0" smtClean="0"/>
              <a:t>First method (to our knowledge) that learns an embedding integrating both high-dimensional </a:t>
            </a:r>
            <a:r>
              <a:rPr lang="en-US" dirty="0"/>
              <a:t>nodal and structural </a:t>
            </a:r>
            <a:r>
              <a:rPr lang="en-US" dirty="0" smtClean="0"/>
              <a:t>features in an unsupervised manner.</a:t>
            </a:r>
          </a:p>
          <a:p>
            <a:pPr lvl="2"/>
            <a:endParaRPr lang="en-US" dirty="0" smtClean="0"/>
          </a:p>
          <a:p>
            <a:r>
              <a:rPr lang="en-US" b="1" dirty="0" smtClean="0"/>
              <a:t>Value:</a:t>
            </a:r>
            <a:endParaRPr lang="en-US" dirty="0" smtClean="0"/>
          </a:p>
          <a:p>
            <a:pPr lvl="1"/>
            <a:r>
              <a:rPr lang="en-US" dirty="0" smtClean="0"/>
              <a:t>Generated embedding can be used for multiple tasks. </a:t>
            </a:r>
          </a:p>
          <a:p>
            <a:pPr lvl="1"/>
            <a:r>
              <a:rPr lang="en-US" dirty="0" smtClean="0"/>
              <a:t>Can be used in multiple social media contexts. </a:t>
            </a:r>
          </a:p>
        </p:txBody>
      </p:sp>
    </p:spTree>
    <p:extLst>
      <p:ext uri="{BB962C8B-B14F-4D97-AF65-F5344CB8AC3E}">
        <p14:creationId xmlns:p14="http://schemas.microsoft.com/office/powerpoint/2010/main" val="93145693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973" y="-154007"/>
            <a:ext cx="10515600" cy="1325563"/>
          </a:xfrm>
        </p:spPr>
        <p:txBody>
          <a:bodyPr/>
          <a:lstStyle/>
          <a:p>
            <a:r>
              <a:rPr lang="en-US" dirty="0" smtClean="0"/>
              <a:t>Research Design</a:t>
            </a:r>
            <a:endParaRPr lang="en-US" dirty="0"/>
          </a:p>
        </p:txBody>
      </p:sp>
      <p:sp>
        <p:nvSpPr>
          <p:cNvPr id="4" name="Slide Number Placeholder 3"/>
          <p:cNvSpPr>
            <a:spLocks noGrp="1"/>
          </p:cNvSpPr>
          <p:nvPr>
            <p:ph type="sldNum" sz="quarter" idx="12"/>
          </p:nvPr>
        </p:nvSpPr>
        <p:spPr>
          <a:xfrm>
            <a:off x="8610600" y="6369050"/>
            <a:ext cx="2743200" cy="365125"/>
          </a:xfrm>
        </p:spPr>
        <p:txBody>
          <a:bodyPr/>
          <a:lstStyle/>
          <a:p>
            <a:fld id="{815CC3F1-64B1-4150-B836-ACCA04174995}" type="slidenum">
              <a:rPr lang="en-US" smtClean="0"/>
              <a:t>59</a:t>
            </a:fld>
            <a:endParaRPr lang="en-US" dirty="0"/>
          </a:p>
        </p:txBody>
      </p:sp>
      <p:grpSp>
        <p:nvGrpSpPr>
          <p:cNvPr id="43" name="Group 42"/>
          <p:cNvGrpSpPr/>
          <p:nvPr/>
        </p:nvGrpSpPr>
        <p:grpSpPr>
          <a:xfrm>
            <a:off x="442973" y="975472"/>
            <a:ext cx="11306054" cy="5216398"/>
            <a:chOff x="470023" y="1262554"/>
            <a:chExt cx="11306054" cy="5216398"/>
          </a:xfrm>
        </p:grpSpPr>
        <p:sp>
          <p:nvSpPr>
            <p:cNvPr id="5" name="TextBox 4"/>
            <p:cNvSpPr txBox="1"/>
            <p:nvPr/>
          </p:nvSpPr>
          <p:spPr>
            <a:xfrm>
              <a:off x="483023" y="1312172"/>
              <a:ext cx="2535887" cy="1107996"/>
            </a:xfrm>
            <a:prstGeom prst="rect">
              <a:avLst/>
            </a:prstGeom>
            <a:noFill/>
          </p:spPr>
          <p:txBody>
            <a:bodyPr wrap="square" rtlCol="0">
              <a:spAutoFit/>
            </a:bodyPr>
            <a:lstStyle/>
            <a:p>
              <a:pPr algn="ctr"/>
              <a:r>
                <a:rPr lang="en-US" sz="2200" b="1" u="sng" dirty="0" smtClean="0">
                  <a:solidFill>
                    <a:srgbClr val="C00000"/>
                  </a:solidFill>
                </a:rPr>
                <a:t>Data Collection and Pre-Processing</a:t>
              </a:r>
            </a:p>
            <a:p>
              <a:endParaRPr lang="en-US" sz="2200" b="1" u="sng" dirty="0">
                <a:solidFill>
                  <a:srgbClr val="C00000"/>
                </a:solidFill>
              </a:endParaRPr>
            </a:p>
          </p:txBody>
        </p:sp>
        <p:sp>
          <p:nvSpPr>
            <p:cNvPr id="6" name="Rectangle 5"/>
            <p:cNvSpPr/>
            <p:nvPr/>
          </p:nvSpPr>
          <p:spPr>
            <a:xfrm>
              <a:off x="470023" y="1262554"/>
              <a:ext cx="2518621" cy="5198131"/>
            </a:xfrm>
            <a:prstGeom prst="rect">
              <a:avLst/>
            </a:prstGeom>
            <a:noFill/>
            <a:ln w="28575">
              <a:solidFill>
                <a:srgbClr val="0C23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3005186" y="3728753"/>
              <a:ext cx="331240" cy="299289"/>
            </a:xfrm>
            <a:prstGeom prst="rightArrow">
              <a:avLst/>
            </a:prstGeom>
            <a:solidFill>
              <a:srgbClr val="0C234B"/>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8" name="Right Arrow 7"/>
            <p:cNvSpPr/>
            <p:nvPr/>
          </p:nvSpPr>
          <p:spPr>
            <a:xfrm rot="5400000">
              <a:off x="1580164" y="3525271"/>
              <a:ext cx="331240" cy="299289"/>
            </a:xfrm>
            <a:prstGeom prst="rightArrow">
              <a:avLst/>
            </a:prstGeom>
            <a:solidFill>
              <a:srgbClr val="0C234B"/>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9" name="Right Arrow 8"/>
            <p:cNvSpPr/>
            <p:nvPr/>
          </p:nvSpPr>
          <p:spPr>
            <a:xfrm rot="5400000">
              <a:off x="1557271" y="4973363"/>
              <a:ext cx="331240" cy="299289"/>
            </a:xfrm>
            <a:prstGeom prst="rightArrow">
              <a:avLst/>
            </a:prstGeom>
            <a:solidFill>
              <a:srgbClr val="0C234B"/>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TextBox 9"/>
            <p:cNvSpPr txBox="1"/>
            <p:nvPr/>
          </p:nvSpPr>
          <p:spPr>
            <a:xfrm>
              <a:off x="882486" y="6143667"/>
              <a:ext cx="1666290" cy="307777"/>
            </a:xfrm>
            <a:prstGeom prst="rect">
              <a:avLst/>
            </a:prstGeom>
            <a:noFill/>
          </p:spPr>
          <p:txBody>
            <a:bodyPr wrap="none" rtlCol="0">
              <a:spAutoFit/>
            </a:bodyPr>
            <a:lstStyle/>
            <a:p>
              <a:pPr algn="ctr"/>
              <a:r>
                <a:rPr lang="en-US" sz="1400" b="1" dirty="0" smtClean="0"/>
                <a:t>Data Pre-Processing</a:t>
              </a:r>
              <a:endParaRPr lang="en-US" sz="1400" b="1" dirty="0"/>
            </a:p>
          </p:txBody>
        </p:sp>
        <p:pic>
          <p:nvPicPr>
            <p:cNvPr id="11" name="Picture 10"/>
            <p:cNvPicPr>
              <a:picLocks noChangeAspect="1"/>
            </p:cNvPicPr>
            <p:nvPr/>
          </p:nvPicPr>
          <p:blipFill>
            <a:blip r:embed="rId2"/>
            <a:stretch>
              <a:fillRect/>
            </a:stretch>
          </p:blipFill>
          <p:spPr>
            <a:xfrm>
              <a:off x="586346" y="2091232"/>
              <a:ext cx="1443681" cy="1108747"/>
            </a:xfrm>
            <a:prstGeom prst="rect">
              <a:avLst/>
            </a:prstGeom>
          </p:spPr>
        </p:pic>
        <p:pic>
          <p:nvPicPr>
            <p:cNvPr id="12" name="Picture 11"/>
            <p:cNvPicPr>
              <a:picLocks noChangeAspect="1"/>
            </p:cNvPicPr>
            <p:nvPr/>
          </p:nvPicPr>
          <p:blipFill>
            <a:blip r:embed="rId3"/>
            <a:stretch>
              <a:fillRect/>
            </a:stretch>
          </p:blipFill>
          <p:spPr>
            <a:xfrm>
              <a:off x="1466423" y="2282951"/>
              <a:ext cx="1288381" cy="1030705"/>
            </a:xfrm>
            <a:prstGeom prst="rect">
              <a:avLst/>
            </a:prstGeom>
          </p:spPr>
        </p:pic>
        <p:pic>
          <p:nvPicPr>
            <p:cNvPr id="13" name="Picture 12"/>
            <p:cNvPicPr>
              <a:picLocks noChangeAspect="1"/>
            </p:cNvPicPr>
            <p:nvPr/>
          </p:nvPicPr>
          <p:blipFill rotWithShape="1">
            <a:blip r:embed="rId4"/>
            <a:srcRect l="9475" t="30175" r="35394" b="29590"/>
            <a:stretch/>
          </p:blipFill>
          <p:spPr>
            <a:xfrm>
              <a:off x="640388" y="3867928"/>
              <a:ext cx="2146500" cy="881141"/>
            </a:xfrm>
            <a:prstGeom prst="rect">
              <a:avLst/>
            </a:prstGeom>
          </p:spPr>
        </p:pic>
        <p:sp>
          <p:nvSpPr>
            <p:cNvPr id="14" name="TextBox 13"/>
            <p:cNvSpPr txBox="1"/>
            <p:nvPr/>
          </p:nvSpPr>
          <p:spPr>
            <a:xfrm>
              <a:off x="880329" y="4691860"/>
              <a:ext cx="1718740" cy="307777"/>
            </a:xfrm>
            <a:prstGeom prst="rect">
              <a:avLst/>
            </a:prstGeom>
            <a:noFill/>
          </p:spPr>
          <p:txBody>
            <a:bodyPr wrap="none" rtlCol="0">
              <a:spAutoFit/>
            </a:bodyPr>
            <a:lstStyle/>
            <a:p>
              <a:pPr algn="ctr"/>
              <a:r>
                <a:rPr lang="en-US" sz="1400" b="1" dirty="0" smtClean="0"/>
                <a:t>Obfuscated Crawling</a:t>
              </a:r>
              <a:endParaRPr lang="en-US" sz="1400" b="1" dirty="0"/>
            </a:p>
          </p:txBody>
        </p:sp>
        <p:sp>
          <p:nvSpPr>
            <p:cNvPr id="15" name="TextBox 14"/>
            <p:cNvSpPr txBox="1"/>
            <p:nvPr/>
          </p:nvSpPr>
          <p:spPr>
            <a:xfrm>
              <a:off x="855522" y="3248066"/>
              <a:ext cx="1704184" cy="307777"/>
            </a:xfrm>
            <a:prstGeom prst="rect">
              <a:avLst/>
            </a:prstGeom>
            <a:noFill/>
          </p:spPr>
          <p:txBody>
            <a:bodyPr wrap="none" rtlCol="0">
              <a:spAutoFit/>
            </a:bodyPr>
            <a:lstStyle/>
            <a:p>
              <a:pPr algn="ctr"/>
              <a:r>
                <a:rPr lang="en-US" sz="1400" b="1" dirty="0" smtClean="0"/>
                <a:t>Forum Identification</a:t>
              </a:r>
              <a:endParaRPr lang="en-US" sz="1400" b="1" dirty="0"/>
            </a:p>
          </p:txBody>
        </p:sp>
        <p:pic>
          <p:nvPicPr>
            <p:cNvPr id="16" name="Picture 2" descr="Image result for pie ch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3364" y="3728753"/>
              <a:ext cx="1173688" cy="11736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6"/>
            <a:stretch>
              <a:fillRect/>
            </a:stretch>
          </p:blipFill>
          <p:spPr>
            <a:xfrm>
              <a:off x="786627" y="5344539"/>
              <a:ext cx="1858000" cy="776982"/>
            </a:xfrm>
            <a:prstGeom prst="rect">
              <a:avLst/>
            </a:prstGeom>
          </p:spPr>
        </p:pic>
        <p:sp>
          <p:nvSpPr>
            <p:cNvPr id="18" name="TextBox 17"/>
            <p:cNvSpPr txBox="1"/>
            <p:nvPr/>
          </p:nvSpPr>
          <p:spPr>
            <a:xfrm>
              <a:off x="3381549" y="1312172"/>
              <a:ext cx="2535887" cy="769441"/>
            </a:xfrm>
            <a:prstGeom prst="rect">
              <a:avLst/>
            </a:prstGeom>
            <a:noFill/>
          </p:spPr>
          <p:txBody>
            <a:bodyPr wrap="square" rtlCol="0">
              <a:spAutoFit/>
            </a:bodyPr>
            <a:lstStyle/>
            <a:p>
              <a:pPr algn="ctr"/>
              <a:r>
                <a:rPr lang="en-US" sz="2200" b="1" u="sng" dirty="0" smtClean="0">
                  <a:solidFill>
                    <a:srgbClr val="C00000"/>
                  </a:solidFill>
                </a:rPr>
                <a:t>Network Representation</a:t>
              </a:r>
            </a:p>
          </p:txBody>
        </p:sp>
        <p:sp>
          <p:nvSpPr>
            <p:cNvPr id="19" name="Rectangle 18"/>
            <p:cNvSpPr/>
            <p:nvPr/>
          </p:nvSpPr>
          <p:spPr>
            <a:xfrm>
              <a:off x="3368549" y="1262554"/>
              <a:ext cx="2518621" cy="5198131"/>
            </a:xfrm>
            <a:prstGeom prst="rect">
              <a:avLst/>
            </a:prstGeom>
            <a:noFill/>
            <a:ln w="28575">
              <a:solidFill>
                <a:srgbClr val="0C23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5903712" y="3728753"/>
              <a:ext cx="331240" cy="299289"/>
            </a:xfrm>
            <a:prstGeom prst="rightArrow">
              <a:avLst/>
            </a:prstGeom>
            <a:solidFill>
              <a:srgbClr val="0C234B"/>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1" name="Right Arrow 20"/>
            <p:cNvSpPr/>
            <p:nvPr/>
          </p:nvSpPr>
          <p:spPr>
            <a:xfrm rot="5400000">
              <a:off x="4491390" y="3372871"/>
              <a:ext cx="331240" cy="299289"/>
            </a:xfrm>
            <a:prstGeom prst="rightArrow">
              <a:avLst/>
            </a:prstGeom>
            <a:solidFill>
              <a:srgbClr val="0C234B"/>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2" name="Right Arrow 21"/>
            <p:cNvSpPr/>
            <p:nvPr/>
          </p:nvSpPr>
          <p:spPr>
            <a:xfrm rot="5400000">
              <a:off x="4455797" y="5179103"/>
              <a:ext cx="331240" cy="299289"/>
            </a:xfrm>
            <a:prstGeom prst="rightArrow">
              <a:avLst/>
            </a:prstGeom>
            <a:solidFill>
              <a:srgbClr val="0C234B"/>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3" name="TextBox 22"/>
            <p:cNvSpPr txBox="1"/>
            <p:nvPr/>
          </p:nvSpPr>
          <p:spPr>
            <a:xfrm>
              <a:off x="3351445" y="6143667"/>
              <a:ext cx="2525436" cy="307777"/>
            </a:xfrm>
            <a:prstGeom prst="rect">
              <a:avLst/>
            </a:prstGeom>
            <a:noFill/>
          </p:spPr>
          <p:txBody>
            <a:bodyPr wrap="none" rtlCol="0">
              <a:spAutoFit/>
            </a:bodyPr>
            <a:lstStyle/>
            <a:p>
              <a:pPr algn="ctr"/>
              <a:r>
                <a:rPr lang="en-US" sz="1400" b="1" dirty="0" smtClean="0"/>
                <a:t>Exploit Degree Centrality (EDC)</a:t>
              </a:r>
              <a:endParaRPr lang="en-US" sz="1400" b="1" dirty="0"/>
            </a:p>
          </p:txBody>
        </p:sp>
        <p:sp>
          <p:nvSpPr>
            <p:cNvPr id="24" name="TextBox 23"/>
            <p:cNvSpPr txBox="1"/>
            <p:nvPr/>
          </p:nvSpPr>
          <p:spPr>
            <a:xfrm>
              <a:off x="3724725" y="4851880"/>
              <a:ext cx="1725409" cy="307777"/>
            </a:xfrm>
            <a:prstGeom prst="rect">
              <a:avLst/>
            </a:prstGeom>
            <a:noFill/>
          </p:spPr>
          <p:txBody>
            <a:bodyPr wrap="none" rtlCol="0">
              <a:spAutoFit/>
            </a:bodyPr>
            <a:lstStyle/>
            <a:p>
              <a:pPr algn="ctr"/>
              <a:r>
                <a:rPr lang="en-US" sz="1400" b="1" dirty="0" smtClean="0"/>
                <a:t>Descriptive Statistics</a:t>
              </a:r>
              <a:endParaRPr lang="en-US" sz="1400" b="1" dirty="0"/>
            </a:p>
          </p:txBody>
        </p:sp>
        <p:sp>
          <p:nvSpPr>
            <p:cNvPr id="25" name="TextBox 24"/>
            <p:cNvSpPr txBox="1"/>
            <p:nvPr/>
          </p:nvSpPr>
          <p:spPr>
            <a:xfrm>
              <a:off x="3725877" y="3095666"/>
              <a:ext cx="1785938" cy="307777"/>
            </a:xfrm>
            <a:prstGeom prst="rect">
              <a:avLst/>
            </a:prstGeom>
            <a:noFill/>
          </p:spPr>
          <p:txBody>
            <a:bodyPr wrap="none" rtlCol="0">
              <a:spAutoFit/>
            </a:bodyPr>
            <a:lstStyle/>
            <a:p>
              <a:pPr algn="ctr"/>
              <a:r>
                <a:rPr lang="en-US" sz="1400" b="1" dirty="0" smtClean="0"/>
                <a:t>Network Formulation</a:t>
              </a:r>
              <a:endParaRPr lang="en-US" sz="1400" b="1" dirty="0"/>
            </a:p>
          </p:txBody>
        </p:sp>
        <p:pic>
          <p:nvPicPr>
            <p:cNvPr id="26" name="Picture 25"/>
            <p:cNvPicPr>
              <a:picLocks noChangeAspect="1"/>
            </p:cNvPicPr>
            <p:nvPr/>
          </p:nvPicPr>
          <p:blipFill>
            <a:blip r:embed="rId7"/>
            <a:stretch>
              <a:fillRect/>
            </a:stretch>
          </p:blipFill>
          <p:spPr>
            <a:xfrm>
              <a:off x="3737630" y="5510247"/>
              <a:ext cx="1721233" cy="688493"/>
            </a:xfrm>
            <a:prstGeom prst="rect">
              <a:avLst/>
            </a:prstGeom>
          </p:spPr>
        </p:pic>
        <p:sp>
          <p:nvSpPr>
            <p:cNvPr id="27" name="TextBox 26"/>
            <p:cNvSpPr txBox="1"/>
            <p:nvPr/>
          </p:nvSpPr>
          <p:spPr>
            <a:xfrm>
              <a:off x="6222497" y="1330439"/>
              <a:ext cx="2579153" cy="1107996"/>
            </a:xfrm>
            <a:prstGeom prst="rect">
              <a:avLst/>
            </a:prstGeom>
            <a:noFill/>
          </p:spPr>
          <p:txBody>
            <a:bodyPr wrap="square" rtlCol="0">
              <a:spAutoFit/>
            </a:bodyPr>
            <a:lstStyle/>
            <a:p>
              <a:pPr algn="ctr"/>
              <a:r>
                <a:rPr lang="en-US" sz="2200" b="1" u="sng" dirty="0" smtClean="0">
                  <a:solidFill>
                    <a:srgbClr val="C00000"/>
                  </a:solidFill>
                </a:rPr>
                <a:t>Graph Convolutional Autoencoder Construction</a:t>
              </a:r>
            </a:p>
          </p:txBody>
        </p:sp>
        <p:sp>
          <p:nvSpPr>
            <p:cNvPr id="28" name="Rectangle 27"/>
            <p:cNvSpPr/>
            <p:nvPr/>
          </p:nvSpPr>
          <p:spPr>
            <a:xfrm>
              <a:off x="6240063" y="1280821"/>
              <a:ext cx="2518621" cy="5198131"/>
            </a:xfrm>
            <a:prstGeom prst="rect">
              <a:avLst/>
            </a:prstGeom>
            <a:noFill/>
            <a:ln w="28575">
              <a:solidFill>
                <a:srgbClr val="0C23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a:off x="8775226" y="3747020"/>
              <a:ext cx="331240" cy="299289"/>
            </a:xfrm>
            <a:prstGeom prst="rightArrow">
              <a:avLst/>
            </a:prstGeom>
            <a:solidFill>
              <a:srgbClr val="0C234B"/>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0" name="Right Arrow 29"/>
            <p:cNvSpPr/>
            <p:nvPr/>
          </p:nvSpPr>
          <p:spPr>
            <a:xfrm rot="5400000">
              <a:off x="7350204" y="4333478"/>
              <a:ext cx="331240" cy="299289"/>
            </a:xfrm>
            <a:prstGeom prst="rightArrow">
              <a:avLst/>
            </a:prstGeom>
            <a:solidFill>
              <a:srgbClr val="0C234B"/>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1" name="TextBox 30"/>
            <p:cNvSpPr txBox="1"/>
            <p:nvPr/>
          </p:nvSpPr>
          <p:spPr>
            <a:xfrm>
              <a:off x="6472624" y="6027634"/>
              <a:ext cx="1997598" cy="307777"/>
            </a:xfrm>
            <a:prstGeom prst="rect">
              <a:avLst/>
            </a:prstGeom>
            <a:noFill/>
          </p:spPr>
          <p:txBody>
            <a:bodyPr wrap="none" rtlCol="0">
              <a:spAutoFit/>
            </a:bodyPr>
            <a:lstStyle/>
            <a:p>
              <a:pPr algn="ctr"/>
              <a:r>
                <a:rPr lang="en-US" sz="1400" b="1" dirty="0" smtClean="0"/>
                <a:t>Benchmark Experiments</a:t>
              </a:r>
              <a:endParaRPr lang="en-US" sz="1400" b="1" dirty="0"/>
            </a:p>
          </p:txBody>
        </p:sp>
        <p:sp>
          <p:nvSpPr>
            <p:cNvPr id="32" name="TextBox 31"/>
            <p:cNvSpPr txBox="1"/>
            <p:nvPr/>
          </p:nvSpPr>
          <p:spPr>
            <a:xfrm>
              <a:off x="6637254" y="3591453"/>
              <a:ext cx="1757019" cy="523220"/>
            </a:xfrm>
            <a:prstGeom prst="rect">
              <a:avLst/>
            </a:prstGeom>
            <a:noFill/>
          </p:spPr>
          <p:txBody>
            <a:bodyPr wrap="none" rtlCol="0">
              <a:spAutoFit/>
            </a:bodyPr>
            <a:lstStyle/>
            <a:p>
              <a:pPr algn="ctr"/>
              <a:r>
                <a:rPr lang="en-US" sz="1400" b="1" dirty="0" smtClean="0"/>
                <a:t>Graph Convolutional </a:t>
              </a:r>
            </a:p>
            <a:p>
              <a:pPr algn="ctr"/>
              <a:r>
                <a:rPr lang="en-US" sz="1400" b="1" dirty="0" smtClean="0"/>
                <a:t>Autoencoder (GCAE)</a:t>
              </a:r>
              <a:endParaRPr lang="en-US" sz="1400" b="1" dirty="0"/>
            </a:p>
          </p:txBody>
        </p:sp>
        <p:sp>
          <p:nvSpPr>
            <p:cNvPr id="33" name="TextBox 32"/>
            <p:cNvSpPr txBox="1"/>
            <p:nvPr/>
          </p:nvSpPr>
          <p:spPr>
            <a:xfrm>
              <a:off x="9014605" y="1316077"/>
              <a:ext cx="2761472" cy="1061829"/>
            </a:xfrm>
            <a:prstGeom prst="rect">
              <a:avLst/>
            </a:prstGeom>
            <a:noFill/>
          </p:spPr>
          <p:txBody>
            <a:bodyPr wrap="square" rtlCol="0">
              <a:spAutoFit/>
            </a:bodyPr>
            <a:lstStyle/>
            <a:p>
              <a:pPr algn="ctr"/>
              <a:r>
                <a:rPr lang="en-US" sz="2100" b="1" u="sng" dirty="0" smtClean="0">
                  <a:solidFill>
                    <a:srgbClr val="C00000"/>
                  </a:solidFill>
                </a:rPr>
                <a:t>Key Hacker and Community Detection (Case Study)</a:t>
              </a:r>
            </a:p>
          </p:txBody>
        </p:sp>
        <p:sp>
          <p:nvSpPr>
            <p:cNvPr id="34" name="Rectangle 33"/>
            <p:cNvSpPr/>
            <p:nvPr/>
          </p:nvSpPr>
          <p:spPr>
            <a:xfrm>
              <a:off x="9125589" y="1266459"/>
              <a:ext cx="2518621" cy="5198131"/>
            </a:xfrm>
            <a:prstGeom prst="rect">
              <a:avLst/>
            </a:prstGeom>
            <a:noFill/>
            <a:ln w="28575">
              <a:solidFill>
                <a:srgbClr val="0C23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9486841" y="6096772"/>
              <a:ext cx="1819537" cy="307777"/>
            </a:xfrm>
            <a:prstGeom prst="rect">
              <a:avLst/>
            </a:prstGeom>
            <a:noFill/>
          </p:spPr>
          <p:txBody>
            <a:bodyPr wrap="none" rtlCol="0">
              <a:spAutoFit/>
            </a:bodyPr>
            <a:lstStyle/>
            <a:p>
              <a:pPr algn="ctr"/>
              <a:r>
                <a:rPr lang="en-US" sz="1400" b="1" dirty="0" smtClean="0"/>
                <a:t>Community Detection</a:t>
              </a:r>
              <a:endParaRPr lang="en-US" sz="1400" b="1" dirty="0"/>
            </a:p>
          </p:txBody>
        </p:sp>
        <p:sp>
          <p:nvSpPr>
            <p:cNvPr id="37" name="TextBox 36"/>
            <p:cNvSpPr txBox="1"/>
            <p:nvPr/>
          </p:nvSpPr>
          <p:spPr>
            <a:xfrm>
              <a:off x="9373904" y="3882965"/>
              <a:ext cx="2042739" cy="307777"/>
            </a:xfrm>
            <a:prstGeom prst="rect">
              <a:avLst/>
            </a:prstGeom>
            <a:noFill/>
          </p:spPr>
          <p:txBody>
            <a:bodyPr wrap="none" rtlCol="0">
              <a:spAutoFit/>
            </a:bodyPr>
            <a:lstStyle/>
            <a:p>
              <a:pPr algn="ctr"/>
              <a:r>
                <a:rPr lang="en-US" sz="1400" b="1" dirty="0" smtClean="0"/>
                <a:t>Key Hacker Identification</a:t>
              </a:r>
              <a:endParaRPr lang="en-US" sz="1400" b="1" dirty="0"/>
            </a:p>
          </p:txBody>
        </p:sp>
        <p:pic>
          <p:nvPicPr>
            <p:cNvPr id="38" name="Picture 37"/>
            <p:cNvPicPr>
              <a:picLocks noChangeAspect="1"/>
            </p:cNvPicPr>
            <p:nvPr/>
          </p:nvPicPr>
          <p:blipFill rotWithShape="1">
            <a:blip r:embed="rId8"/>
            <a:srcRect l="5232" t="8242" r="5718"/>
            <a:stretch/>
          </p:blipFill>
          <p:spPr>
            <a:xfrm>
              <a:off x="9501914" y="2608838"/>
              <a:ext cx="1799606" cy="1231698"/>
            </a:xfrm>
            <a:prstGeom prst="rect">
              <a:avLst/>
            </a:prstGeom>
          </p:spPr>
        </p:pic>
        <p:pic>
          <p:nvPicPr>
            <p:cNvPr id="39" name="Picture 38" descr="C:\Users\sagars\Desktop\screenshot_203230.png"/>
            <p:cNvPicPr/>
            <p:nvPr/>
          </p:nvPicPr>
          <p:blipFill rotWithShape="1">
            <a:blip r:embed="rId9" cstate="print">
              <a:extLst>
                <a:ext uri="{28A0092B-C50C-407E-A947-70E740481C1C}">
                  <a14:useLocalDpi xmlns:a14="http://schemas.microsoft.com/office/drawing/2010/main" val="0"/>
                </a:ext>
              </a:extLst>
            </a:blip>
            <a:srcRect l="7853" t="1068" r="11378"/>
            <a:stretch/>
          </p:blipFill>
          <p:spPr bwMode="auto">
            <a:xfrm>
              <a:off x="9478107" y="4686625"/>
              <a:ext cx="1862336" cy="1434896"/>
            </a:xfrm>
            <a:prstGeom prst="rect">
              <a:avLst/>
            </a:prstGeom>
            <a:noFill/>
            <a:ln>
              <a:noFill/>
            </a:ln>
            <a:extLst>
              <a:ext uri="{53640926-AAD7-44d8-BBD7-CCE9431645EC}">
                <a14:shadowObscured xmlns:a14="http://schemas.microsoft.com/office/drawing/2010/main"/>
              </a:ext>
            </a:extLst>
          </p:spPr>
        </p:pic>
        <p:pic>
          <p:nvPicPr>
            <p:cNvPr id="40" name="Picture 39"/>
            <p:cNvPicPr>
              <a:picLocks noChangeAspect="1"/>
            </p:cNvPicPr>
            <p:nvPr/>
          </p:nvPicPr>
          <p:blipFill rotWithShape="1">
            <a:blip r:embed="rId10"/>
            <a:srcRect l="2471" t="12034"/>
            <a:stretch/>
          </p:blipFill>
          <p:spPr>
            <a:xfrm>
              <a:off x="6394383" y="2507239"/>
              <a:ext cx="2256509" cy="947004"/>
            </a:xfrm>
            <a:prstGeom prst="rect">
              <a:avLst/>
            </a:prstGeom>
          </p:spPr>
        </p:pic>
        <p:pic>
          <p:nvPicPr>
            <p:cNvPr id="41" name="Picture 40"/>
            <p:cNvPicPr>
              <a:picLocks noChangeAspect="1"/>
            </p:cNvPicPr>
            <p:nvPr/>
          </p:nvPicPr>
          <p:blipFill>
            <a:blip r:embed="rId11"/>
            <a:stretch>
              <a:fillRect/>
            </a:stretch>
          </p:blipFill>
          <p:spPr>
            <a:xfrm>
              <a:off x="3850892" y="2406923"/>
              <a:ext cx="1439171" cy="739761"/>
            </a:xfrm>
            <a:prstGeom prst="rect">
              <a:avLst/>
            </a:prstGeom>
          </p:spPr>
        </p:pic>
        <p:pic>
          <p:nvPicPr>
            <p:cNvPr id="42" name="Picture 41"/>
            <p:cNvPicPr>
              <a:picLocks noChangeAspect="1"/>
            </p:cNvPicPr>
            <p:nvPr/>
          </p:nvPicPr>
          <p:blipFill>
            <a:blip r:embed="rId12"/>
            <a:stretch>
              <a:fillRect/>
            </a:stretch>
          </p:blipFill>
          <p:spPr>
            <a:xfrm>
              <a:off x="6426026" y="4779826"/>
              <a:ext cx="2148579" cy="1185305"/>
            </a:xfrm>
            <a:prstGeom prst="rect">
              <a:avLst/>
            </a:prstGeom>
          </p:spPr>
        </p:pic>
      </p:grpSp>
      <p:sp>
        <p:nvSpPr>
          <p:cNvPr id="44" name="TextBox 43"/>
          <p:cNvSpPr txBox="1"/>
          <p:nvPr/>
        </p:nvSpPr>
        <p:spPr>
          <a:xfrm>
            <a:off x="1981200" y="6164250"/>
            <a:ext cx="8229600" cy="338554"/>
          </a:xfrm>
          <a:prstGeom prst="rect">
            <a:avLst/>
          </a:prstGeom>
          <a:noFill/>
        </p:spPr>
        <p:txBody>
          <a:bodyPr wrap="square" rtlCol="0">
            <a:spAutoFit/>
          </a:bodyPr>
          <a:lstStyle/>
          <a:p>
            <a:pPr algn="ctr"/>
            <a:r>
              <a:rPr lang="en-US" sz="1600" b="1" dirty="0" smtClean="0">
                <a:latin typeface="Arial Narrow" panose="020B0606020202030204" pitchFamily="34" charset="0"/>
              </a:rPr>
              <a:t>Research Framework for Identifying Key Exploit Sharing Hackers and Communities </a:t>
            </a:r>
            <a:endParaRPr lang="en-US" sz="1600" dirty="0">
              <a:latin typeface="Arial Narrow" panose="020B0606020202030204" pitchFamily="34" charset="0"/>
            </a:endParaRPr>
          </a:p>
        </p:txBody>
      </p:sp>
    </p:spTree>
    <p:extLst>
      <p:ext uri="{BB962C8B-B14F-4D97-AF65-F5344CB8AC3E}">
        <p14:creationId xmlns:p14="http://schemas.microsoft.com/office/powerpoint/2010/main" val="103968540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2"/>
          <p:cNvSpPr>
            <a:spLocks noGrp="1"/>
          </p:cNvSpPr>
          <p:nvPr>
            <p:ph type="sldNum" sz="quarter" idx="10"/>
          </p:nvPr>
        </p:nvSpPr>
        <p:spPr/>
        <p:txBody>
          <a:bodyPr/>
          <a:lstStyle/>
          <a:p>
            <a:pPr>
              <a:defRPr/>
            </a:pPr>
            <a:fld id="{E75207A0-AFDC-4AC8-8D71-5740D4ADCFB5}" type="slidenum">
              <a:rPr lang="zh-CN" altLang="en-US" smtClean="0"/>
              <a:pPr>
                <a:defRPr/>
              </a:pPr>
              <a:t>6</a:t>
            </a:fld>
            <a:endParaRPr lang="en-US" altLang="zh-CN"/>
          </a:p>
        </p:txBody>
      </p:sp>
      <p:sp>
        <p:nvSpPr>
          <p:cNvPr id="43011" name="Rectangle 2"/>
          <p:cNvSpPr>
            <a:spLocks noGrp="1" noChangeArrowheads="1"/>
          </p:cNvSpPr>
          <p:nvPr>
            <p:ph type="title"/>
          </p:nvPr>
        </p:nvSpPr>
        <p:spPr>
          <a:xfrm>
            <a:off x="1524000" y="63501"/>
            <a:ext cx="7772400" cy="774700"/>
          </a:xfrm>
        </p:spPr>
        <p:txBody>
          <a:bodyPr>
            <a:normAutofit fontScale="90000"/>
          </a:bodyPr>
          <a:lstStyle/>
          <a:p>
            <a:r>
              <a:rPr lang="en-US" sz="3200" b="1" dirty="0" smtClean="0">
                <a:solidFill>
                  <a:srgbClr val="FF0000"/>
                </a:solidFill>
              </a:rPr>
              <a:t>COPLINK</a:t>
            </a:r>
            <a:r>
              <a:rPr lang="en-US" sz="3200" b="1" dirty="0" smtClean="0"/>
              <a:t>: </a:t>
            </a:r>
            <a:r>
              <a:rPr lang="en-US" sz="3200" b="1" dirty="0"/>
              <a:t>Crime </a:t>
            </a:r>
            <a:r>
              <a:rPr lang="en-US" sz="3200" b="1" dirty="0" smtClean="0"/>
              <a:t>Information Sharing &amp; Data </a:t>
            </a:r>
            <a:r>
              <a:rPr lang="en-US" sz="3200" b="1" dirty="0"/>
              <a:t>Mining</a:t>
            </a:r>
          </a:p>
        </p:txBody>
      </p:sp>
      <p:sp>
        <p:nvSpPr>
          <p:cNvPr id="1610756" name="Line 4"/>
          <p:cNvSpPr>
            <a:spLocks noChangeShapeType="1"/>
          </p:cNvSpPr>
          <p:nvPr/>
        </p:nvSpPr>
        <p:spPr bwMode="auto">
          <a:xfrm flipH="1" flipV="1">
            <a:off x="9296400" y="6096000"/>
            <a:ext cx="152400" cy="228600"/>
          </a:xfrm>
          <a:prstGeom prst="line">
            <a:avLst/>
          </a:prstGeom>
          <a:noFill/>
          <a:ln w="9525">
            <a:solidFill>
              <a:schemeClr val="tx1"/>
            </a:solidFill>
            <a:round/>
            <a:headEnd/>
            <a:tailEnd type="triangle" w="lg" len="lg"/>
          </a:ln>
        </p:spPr>
        <p:txBody>
          <a:bodyPr/>
          <a:lstStyle/>
          <a:p>
            <a:endParaRPr lang="en-US"/>
          </a:p>
        </p:txBody>
      </p:sp>
      <p:pic>
        <p:nvPicPr>
          <p:cNvPr id="1610762" name="Picture 10"/>
          <p:cNvPicPr>
            <a:picLocks noChangeAspect="1" noChangeArrowheads="1"/>
          </p:cNvPicPr>
          <p:nvPr/>
        </p:nvPicPr>
        <p:blipFill>
          <a:blip r:embed="rId2" cstate="print"/>
          <a:srcRect/>
          <a:stretch>
            <a:fillRect/>
          </a:stretch>
        </p:blipFill>
        <p:spPr bwMode="auto">
          <a:xfrm>
            <a:off x="1524000" y="838201"/>
            <a:ext cx="4572000" cy="3296727"/>
          </a:xfrm>
          <a:prstGeom prst="rect">
            <a:avLst/>
          </a:prstGeom>
          <a:noFill/>
          <a:ln w="9525">
            <a:noFill/>
            <a:miter lim="800000"/>
            <a:headEnd/>
            <a:tailEnd/>
          </a:ln>
        </p:spPr>
      </p:pic>
      <p:pic>
        <p:nvPicPr>
          <p:cNvPr id="1610763" name="Picture 11"/>
          <p:cNvPicPr>
            <a:picLocks noChangeAspect="1" noChangeArrowheads="1"/>
          </p:cNvPicPr>
          <p:nvPr/>
        </p:nvPicPr>
        <p:blipFill>
          <a:blip r:embed="rId3" cstate="print"/>
          <a:srcRect/>
          <a:stretch>
            <a:fillRect/>
          </a:stretch>
        </p:blipFill>
        <p:spPr bwMode="auto">
          <a:xfrm>
            <a:off x="6096000" y="838200"/>
            <a:ext cx="4572000" cy="3124200"/>
          </a:xfrm>
          <a:prstGeom prst="rect">
            <a:avLst/>
          </a:prstGeom>
          <a:noFill/>
          <a:ln w="9525">
            <a:noFill/>
            <a:miter lim="800000"/>
            <a:headEnd/>
            <a:tailEnd/>
          </a:ln>
        </p:spPr>
      </p:pic>
      <p:pic>
        <p:nvPicPr>
          <p:cNvPr id="13" name="Picture 2" descr="cl6"/>
          <p:cNvPicPr>
            <a:picLocks noChangeAspect="1" noChangeArrowheads="1"/>
          </p:cNvPicPr>
          <p:nvPr/>
        </p:nvPicPr>
        <p:blipFill>
          <a:blip r:embed="rId4" cstate="print"/>
          <a:srcRect/>
          <a:stretch>
            <a:fillRect/>
          </a:stretch>
        </p:blipFill>
        <p:spPr bwMode="auto">
          <a:xfrm>
            <a:off x="1524000" y="3622592"/>
            <a:ext cx="4648200" cy="3235408"/>
          </a:xfrm>
          <a:prstGeom prst="rect">
            <a:avLst/>
          </a:prstGeom>
          <a:noFill/>
          <a:ln w="9525">
            <a:noFill/>
            <a:miter lim="800000"/>
            <a:headEnd/>
            <a:tailEnd/>
          </a:ln>
        </p:spPr>
      </p:pic>
      <p:pic>
        <p:nvPicPr>
          <p:cNvPr id="14" name="Picture 2" descr="cl12"/>
          <p:cNvPicPr>
            <a:picLocks noChangeAspect="1" noChangeArrowheads="1"/>
          </p:cNvPicPr>
          <p:nvPr/>
        </p:nvPicPr>
        <p:blipFill>
          <a:blip r:embed="rId5" cstate="print"/>
          <a:srcRect/>
          <a:stretch>
            <a:fillRect/>
          </a:stretch>
        </p:blipFill>
        <p:spPr bwMode="auto">
          <a:xfrm>
            <a:off x="6096000" y="3657600"/>
            <a:ext cx="4572000" cy="3200400"/>
          </a:xfrm>
          <a:prstGeom prst="rect">
            <a:avLst/>
          </a:prstGeom>
          <a:noFill/>
          <a:ln w="9525">
            <a:noFill/>
            <a:miter lim="800000"/>
            <a:headEnd/>
            <a:tailEnd/>
          </a:ln>
        </p:spPr>
      </p:pic>
    </p:spTree>
    <p:extLst>
      <p:ext uri="{BB962C8B-B14F-4D97-AF65-F5344CB8AC3E}">
        <p14:creationId xmlns:p14="http://schemas.microsoft.com/office/powerpoint/2010/main" val="1581255178"/>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56"/>
            <a:ext cx="12192000" cy="1161914"/>
          </a:xfrm>
        </p:spPr>
        <p:txBody>
          <a:bodyPr>
            <a:normAutofit fontScale="90000"/>
          </a:bodyPr>
          <a:lstStyle/>
          <a:p>
            <a:r>
              <a:rPr lang="en-US" dirty="0" smtClean="0"/>
              <a:t>Results and Discussion – GCAE Experiment 1: GCAE vs Structural </a:t>
            </a:r>
            <a:r>
              <a:rPr lang="en-US" dirty="0" err="1" smtClean="0"/>
              <a:t>Embeddings</a:t>
            </a:r>
            <a:endParaRPr lang="en-US" dirty="0"/>
          </a:p>
        </p:txBody>
      </p:sp>
      <p:sp>
        <p:nvSpPr>
          <p:cNvPr id="3" name="Content Placeholder 2"/>
          <p:cNvSpPr>
            <a:spLocks noGrp="1"/>
          </p:cNvSpPr>
          <p:nvPr>
            <p:ph idx="1"/>
          </p:nvPr>
        </p:nvSpPr>
        <p:spPr>
          <a:xfrm>
            <a:off x="258418" y="4201804"/>
            <a:ext cx="11675165" cy="2411031"/>
          </a:xfrm>
        </p:spPr>
        <p:txBody>
          <a:bodyPr>
            <a:normAutofit fontScale="85000" lnSpcReduction="10000"/>
          </a:bodyPr>
          <a:lstStyle/>
          <a:p>
            <a:r>
              <a:rPr lang="en-US" dirty="0" smtClean="0"/>
              <a:t>GCAE outperformed all methods by statistically significant margins (V-measure: 57.86%). </a:t>
            </a:r>
          </a:p>
          <a:p>
            <a:pPr lvl="1"/>
            <a:r>
              <a:rPr lang="en-US" dirty="0" err="1" smtClean="0"/>
              <a:t>DeepWalk</a:t>
            </a:r>
            <a:r>
              <a:rPr lang="en-US" dirty="0" smtClean="0"/>
              <a:t> and Node2Vec had similar V-Measures of 44.92% and 44.50%, respectively.</a:t>
            </a:r>
          </a:p>
          <a:p>
            <a:pPr lvl="1"/>
            <a:r>
              <a:rPr lang="en-US" dirty="0" smtClean="0"/>
              <a:t>GCAE w/o attributes (42.36%) outperformed LINE (22.84%) and </a:t>
            </a:r>
            <a:r>
              <a:rPr lang="en-US" dirty="0" err="1" smtClean="0"/>
              <a:t>GraRep</a:t>
            </a:r>
            <a:r>
              <a:rPr lang="en-US" dirty="0" smtClean="0"/>
              <a:t> (22.48%). </a:t>
            </a:r>
          </a:p>
          <a:p>
            <a:pPr lvl="2"/>
            <a:endParaRPr lang="en-US" dirty="0"/>
          </a:p>
          <a:p>
            <a:r>
              <a:rPr lang="en-US" dirty="0"/>
              <a:t>Indicates that </a:t>
            </a:r>
            <a:r>
              <a:rPr lang="en-US" dirty="0" smtClean="0"/>
              <a:t>using </a:t>
            </a:r>
            <a:r>
              <a:rPr lang="en-US" dirty="0"/>
              <a:t>textual nodal attributes significantly enhances community detection. </a:t>
            </a:r>
            <a:endParaRPr lang="en-US" dirty="0" smtClean="0"/>
          </a:p>
          <a:p>
            <a:pPr lvl="1"/>
            <a:r>
              <a:rPr lang="en-US" dirty="0" smtClean="0"/>
              <a:t>Previous studies only integrate selected categorical attributes or no nodal attributes (</a:t>
            </a:r>
            <a:r>
              <a:rPr lang="en-US" dirty="0" err="1" smtClean="0"/>
              <a:t>Jia</a:t>
            </a:r>
            <a:r>
              <a:rPr lang="en-US" dirty="0" smtClean="0"/>
              <a:t> et al. 2017).</a:t>
            </a:r>
            <a:endParaRPr lang="en-US" dirty="0"/>
          </a:p>
        </p:txBody>
      </p:sp>
      <p:sp>
        <p:nvSpPr>
          <p:cNvPr id="4" name="Slide Number Placeholder 3"/>
          <p:cNvSpPr>
            <a:spLocks noGrp="1"/>
          </p:cNvSpPr>
          <p:nvPr>
            <p:ph type="sldNum" sz="quarter" idx="12"/>
          </p:nvPr>
        </p:nvSpPr>
        <p:spPr/>
        <p:txBody>
          <a:bodyPr/>
          <a:lstStyle/>
          <a:p>
            <a:fld id="{815CC3F1-64B1-4150-B836-ACCA04174995}" type="slidenum">
              <a:rPr lang="en-US" smtClean="0"/>
              <a:t>60</a:t>
            </a:fld>
            <a:endParaRPr lang="en-US"/>
          </a:p>
        </p:txBody>
      </p:sp>
      <p:graphicFrame>
        <p:nvGraphicFramePr>
          <p:cNvPr id="5" name="Table 4"/>
          <p:cNvGraphicFramePr>
            <a:graphicFrameLocks noGrp="1"/>
          </p:cNvGraphicFramePr>
          <p:nvPr>
            <p:extLst/>
          </p:nvPr>
        </p:nvGraphicFramePr>
        <p:xfrm>
          <a:off x="249277" y="1688285"/>
          <a:ext cx="7118352" cy="1826361"/>
        </p:xfrm>
        <a:graphic>
          <a:graphicData uri="http://schemas.openxmlformats.org/drawingml/2006/table">
            <a:tbl>
              <a:tblPr firstRow="1" firstCol="1" bandRow="1">
                <a:tableStyleId>{5940675A-B579-460E-94D1-54222C63F5DA}</a:tableStyleId>
              </a:tblPr>
              <a:tblGrid>
                <a:gridCol w="2489518">
                  <a:extLst>
                    <a:ext uri="{9D8B030D-6E8A-4147-A177-3AD203B41FA5}">
                      <a16:colId xmlns:a16="http://schemas.microsoft.com/office/drawing/2014/main" xmlns="" val="20000"/>
                    </a:ext>
                  </a:extLst>
                </a:gridCol>
                <a:gridCol w="894398">
                  <a:extLst>
                    <a:ext uri="{9D8B030D-6E8A-4147-A177-3AD203B41FA5}">
                      <a16:colId xmlns:a16="http://schemas.microsoft.com/office/drawing/2014/main" xmlns="" val="20001"/>
                    </a:ext>
                  </a:extLst>
                </a:gridCol>
                <a:gridCol w="1297496">
                  <a:extLst>
                    <a:ext uri="{9D8B030D-6E8A-4147-A177-3AD203B41FA5}">
                      <a16:colId xmlns:a16="http://schemas.microsoft.com/office/drawing/2014/main" xmlns="" val="20002"/>
                    </a:ext>
                  </a:extLst>
                </a:gridCol>
                <a:gridCol w="1348359">
                  <a:extLst>
                    <a:ext uri="{9D8B030D-6E8A-4147-A177-3AD203B41FA5}">
                      <a16:colId xmlns:a16="http://schemas.microsoft.com/office/drawing/2014/main" xmlns="" val="20003"/>
                    </a:ext>
                  </a:extLst>
                </a:gridCol>
                <a:gridCol w="1088581">
                  <a:extLst>
                    <a:ext uri="{9D8B030D-6E8A-4147-A177-3AD203B41FA5}">
                      <a16:colId xmlns:a16="http://schemas.microsoft.com/office/drawing/2014/main" xmlns="" val="20004"/>
                    </a:ext>
                  </a:extLst>
                </a:gridCol>
              </a:tblGrid>
              <a:tr h="0">
                <a:tc>
                  <a:txBody>
                    <a:bodyPr/>
                    <a:lstStyle/>
                    <a:p>
                      <a:pPr marL="0" marR="0" algn="ctr">
                        <a:lnSpc>
                          <a:spcPct val="107000"/>
                        </a:lnSpc>
                        <a:spcBef>
                          <a:spcPts val="0"/>
                        </a:spcBef>
                        <a:spcAft>
                          <a:spcPts val="0"/>
                        </a:spcAft>
                      </a:pPr>
                      <a:r>
                        <a:rPr lang="en-US" sz="1600" b="1" dirty="0">
                          <a:effectLst/>
                        </a:rPr>
                        <a:t>Embedding Approach</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1">
                          <a:effectLst/>
                        </a:rPr>
                        <a:t>NMI</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1">
                          <a:effectLst/>
                        </a:rPr>
                        <a:t>Homogeneity</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1">
                          <a:effectLst/>
                        </a:rPr>
                        <a:t>Completeness</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1" dirty="0">
                          <a:effectLst/>
                        </a:rPr>
                        <a:t>V-Measure</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0">
                <a:tc>
                  <a:txBody>
                    <a:bodyPr/>
                    <a:lstStyle/>
                    <a:p>
                      <a:pPr marL="0" marR="0">
                        <a:lnSpc>
                          <a:spcPct val="107000"/>
                        </a:lnSpc>
                        <a:spcBef>
                          <a:spcPts val="0"/>
                        </a:spcBef>
                        <a:spcAft>
                          <a:spcPts val="0"/>
                        </a:spcAft>
                      </a:pPr>
                      <a:r>
                        <a:rPr lang="en-US" sz="1600" b="1" dirty="0">
                          <a:effectLst/>
                        </a:rPr>
                        <a:t>GCAE (3 </a:t>
                      </a:r>
                      <a:r>
                        <a:rPr lang="en-US" sz="1600" b="1" dirty="0" smtClean="0">
                          <a:effectLst/>
                        </a:rPr>
                        <a:t>layer, w</a:t>
                      </a:r>
                      <a:r>
                        <a:rPr lang="en-US" sz="1600" b="1" baseline="0" dirty="0" smtClean="0">
                          <a:effectLst/>
                        </a:rPr>
                        <a:t>/ features</a:t>
                      </a:r>
                      <a:r>
                        <a:rPr lang="en-US" sz="1600" b="1" dirty="0" smtClean="0">
                          <a:effectLst/>
                        </a:rPr>
                        <a: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a:effectLst/>
                        </a:rPr>
                        <a:t>57.81%</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a:effectLst/>
                        </a:rPr>
                        <a:t>51.78%</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dirty="0">
                          <a:effectLst/>
                        </a:rPr>
                        <a:t>65.57%</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dirty="0">
                          <a:effectLst/>
                        </a:rPr>
                        <a:t>57.86%</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0">
                <a:tc>
                  <a:txBody>
                    <a:bodyPr/>
                    <a:lstStyle/>
                    <a:p>
                      <a:pPr marL="0" marR="0">
                        <a:lnSpc>
                          <a:spcPct val="107000"/>
                        </a:lnSpc>
                        <a:spcBef>
                          <a:spcPts val="0"/>
                        </a:spcBef>
                        <a:spcAft>
                          <a:spcPts val="0"/>
                        </a:spcAft>
                      </a:pPr>
                      <a:r>
                        <a:rPr lang="en-US" sz="1600">
                          <a:effectLst/>
                        </a:rPr>
                        <a:t>DeepWalk</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44.97%*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41.45%*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49.03%*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44.92%*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0">
                <a:tc>
                  <a:txBody>
                    <a:bodyPr/>
                    <a:lstStyle/>
                    <a:p>
                      <a:pPr marL="0" marR="0">
                        <a:lnSpc>
                          <a:spcPct val="107000"/>
                        </a:lnSpc>
                        <a:spcBef>
                          <a:spcPts val="0"/>
                        </a:spcBef>
                        <a:spcAft>
                          <a:spcPts val="0"/>
                        </a:spcAft>
                      </a:pPr>
                      <a:r>
                        <a:rPr lang="en-US" sz="1600">
                          <a:effectLst/>
                        </a:rPr>
                        <a:t>Node2Vec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44.51%*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42.72%*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46.43%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44.50%*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0">
                <a:tc>
                  <a:txBody>
                    <a:bodyPr/>
                    <a:lstStyle/>
                    <a:p>
                      <a:pPr marL="0" marR="0">
                        <a:lnSpc>
                          <a:spcPct val="107000"/>
                        </a:lnSpc>
                        <a:spcBef>
                          <a:spcPts val="0"/>
                        </a:spcBef>
                        <a:spcAft>
                          <a:spcPts val="0"/>
                        </a:spcAft>
                      </a:pPr>
                      <a:r>
                        <a:rPr lang="en-US" sz="1600" dirty="0">
                          <a:effectLst/>
                        </a:rPr>
                        <a:t>GCAE (3 layer, </a:t>
                      </a:r>
                      <a:r>
                        <a:rPr lang="en-US" sz="1600" dirty="0" smtClean="0">
                          <a:effectLst/>
                        </a:rPr>
                        <a:t>w/o </a:t>
                      </a:r>
                      <a:r>
                        <a:rPr lang="en-US" sz="1600" dirty="0">
                          <a:effectLst/>
                        </a:rPr>
                        <a:t>features)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40.75%*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34.80%*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54.13%*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42.36*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0">
                <a:tc>
                  <a:txBody>
                    <a:bodyPr/>
                    <a:lstStyle/>
                    <a:p>
                      <a:pPr marL="0" marR="0">
                        <a:lnSpc>
                          <a:spcPct val="107000"/>
                        </a:lnSpc>
                        <a:spcBef>
                          <a:spcPts val="0"/>
                        </a:spcBef>
                        <a:spcAft>
                          <a:spcPts val="0"/>
                        </a:spcAft>
                      </a:pPr>
                      <a:r>
                        <a:rPr lang="en-US" sz="1600">
                          <a:effectLst/>
                        </a:rPr>
                        <a:t>LINE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22.36%*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22.36%*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23.35%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22.84%*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0">
                <a:tc>
                  <a:txBody>
                    <a:bodyPr/>
                    <a:lstStyle/>
                    <a:p>
                      <a:pPr marL="0" marR="0">
                        <a:lnSpc>
                          <a:spcPct val="107000"/>
                        </a:lnSpc>
                        <a:spcBef>
                          <a:spcPts val="0"/>
                        </a:spcBef>
                        <a:spcAft>
                          <a:spcPts val="0"/>
                        </a:spcAft>
                      </a:pPr>
                      <a:r>
                        <a:rPr lang="en-US" sz="1600">
                          <a:effectLst/>
                        </a:rPr>
                        <a:t>GraRep</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22.31%*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21.50%*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23.56%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22.48%*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bl>
          </a:graphicData>
        </a:graphic>
      </p:graphicFrame>
      <p:sp>
        <p:nvSpPr>
          <p:cNvPr id="6" name="TextBox 5"/>
          <p:cNvSpPr txBox="1"/>
          <p:nvPr/>
        </p:nvSpPr>
        <p:spPr>
          <a:xfrm>
            <a:off x="1976861" y="3453502"/>
            <a:ext cx="4076757" cy="523220"/>
          </a:xfrm>
          <a:prstGeom prst="rect">
            <a:avLst/>
          </a:prstGeom>
          <a:noFill/>
        </p:spPr>
        <p:txBody>
          <a:bodyPr wrap="none" rtlCol="0">
            <a:spAutoFit/>
          </a:bodyPr>
          <a:lstStyle/>
          <a:p>
            <a:pPr algn="ctr"/>
            <a:r>
              <a:rPr lang="en-US" sz="1400" b="1" dirty="0" smtClean="0">
                <a:latin typeface="Arial Narrow" panose="020B0606020202030204" pitchFamily="34" charset="0"/>
              </a:rPr>
              <a:t>GCAE </a:t>
            </a:r>
            <a:r>
              <a:rPr lang="en-US" sz="1400" b="1" dirty="0">
                <a:latin typeface="Arial Narrow" panose="020B0606020202030204" pitchFamily="34" charset="0"/>
              </a:rPr>
              <a:t>Benchmark Evaluation Results </a:t>
            </a:r>
            <a:endParaRPr lang="en-US" sz="1400" b="1" dirty="0" smtClean="0">
              <a:latin typeface="Arial Narrow" panose="020B0606020202030204" pitchFamily="34" charset="0"/>
            </a:endParaRPr>
          </a:p>
          <a:p>
            <a:pPr algn="ctr"/>
            <a:r>
              <a:rPr lang="en-US" sz="1400" b="1" dirty="0" smtClean="0">
                <a:latin typeface="Arial Narrow" panose="020B0606020202030204" pitchFamily="34" charset="0"/>
              </a:rPr>
              <a:t>(* </a:t>
            </a:r>
            <a:r>
              <a:rPr lang="en-US" sz="1400" b="1" dirty="0">
                <a:latin typeface="Arial Narrow" panose="020B0606020202030204" pitchFamily="34" charset="0"/>
              </a:rPr>
              <a:t>indicates statistically significant difference at p&lt;0.05</a:t>
            </a:r>
            <a:r>
              <a:rPr lang="en-US" sz="1400" b="1" dirty="0" smtClean="0">
                <a:latin typeface="Arial Narrow" panose="020B0606020202030204" pitchFamily="34" charset="0"/>
              </a:rPr>
              <a:t>)</a:t>
            </a:r>
            <a:endParaRPr lang="en-US" sz="1400" dirty="0">
              <a:latin typeface="Arial Narrow" panose="020B0606020202030204" pitchFamily="34" charset="0"/>
            </a:endParaRPr>
          </a:p>
        </p:txBody>
      </p:sp>
      <p:graphicFrame>
        <p:nvGraphicFramePr>
          <p:cNvPr id="7" name="Chart 6"/>
          <p:cNvGraphicFramePr/>
          <p:nvPr>
            <p:extLst/>
          </p:nvPr>
        </p:nvGraphicFramePr>
        <p:xfrm>
          <a:off x="7420759" y="1227613"/>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8255342" y="3830984"/>
            <a:ext cx="2853666" cy="307777"/>
          </a:xfrm>
          <a:prstGeom prst="rect">
            <a:avLst/>
          </a:prstGeom>
          <a:noFill/>
        </p:spPr>
        <p:txBody>
          <a:bodyPr wrap="none" rtlCol="0">
            <a:spAutoFit/>
          </a:bodyPr>
          <a:lstStyle/>
          <a:p>
            <a:pPr algn="ctr"/>
            <a:r>
              <a:rPr lang="en-US" sz="1400" b="1" dirty="0" smtClean="0">
                <a:latin typeface="Arial Narrow" panose="020B0606020202030204" pitchFamily="34" charset="0"/>
              </a:rPr>
              <a:t>GCAE </a:t>
            </a:r>
            <a:r>
              <a:rPr lang="en-US" sz="1400" b="1" dirty="0">
                <a:latin typeface="Arial Narrow" panose="020B0606020202030204" pitchFamily="34" charset="0"/>
              </a:rPr>
              <a:t>Benchmark Evaluation Results </a:t>
            </a:r>
            <a:endParaRPr lang="en-US" sz="1400" b="1" dirty="0" smtClean="0">
              <a:latin typeface="Arial Narrow" panose="020B0606020202030204" pitchFamily="34" charset="0"/>
            </a:endParaRPr>
          </a:p>
        </p:txBody>
      </p:sp>
    </p:spTree>
    <p:extLst>
      <p:ext uri="{BB962C8B-B14F-4D97-AF65-F5344CB8AC3E}">
        <p14:creationId xmlns:p14="http://schemas.microsoft.com/office/powerpoint/2010/main" val="100044523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049" y="-145014"/>
            <a:ext cx="10515600" cy="1325563"/>
          </a:xfrm>
        </p:spPr>
        <p:txBody>
          <a:bodyPr/>
          <a:lstStyle/>
          <a:p>
            <a:r>
              <a:rPr lang="en-US" dirty="0" smtClean="0"/>
              <a:t>Results and Discussion – GCAE Evaluation 2 </a:t>
            </a:r>
            <a:endParaRPr lang="en-US" dirty="0"/>
          </a:p>
        </p:txBody>
      </p:sp>
      <p:sp>
        <p:nvSpPr>
          <p:cNvPr id="3" name="Content Placeholder 2"/>
          <p:cNvSpPr>
            <a:spLocks noGrp="1"/>
          </p:cNvSpPr>
          <p:nvPr>
            <p:ph idx="1"/>
          </p:nvPr>
        </p:nvSpPr>
        <p:spPr>
          <a:xfrm>
            <a:off x="726245" y="4641613"/>
            <a:ext cx="10739511" cy="1974532"/>
          </a:xfrm>
        </p:spPr>
        <p:txBody>
          <a:bodyPr>
            <a:normAutofit fontScale="92500" lnSpcReduction="20000"/>
          </a:bodyPr>
          <a:lstStyle/>
          <a:p>
            <a:r>
              <a:rPr lang="en-US" b="1" dirty="0" smtClean="0"/>
              <a:t>Key Findings:</a:t>
            </a:r>
          </a:p>
          <a:p>
            <a:pPr marL="914400" lvl="1" indent="-457200">
              <a:buFont typeface="+mj-lt"/>
              <a:buAutoNum type="arabicPeriod"/>
            </a:pPr>
            <a:r>
              <a:rPr lang="en-US" dirty="0" smtClean="0"/>
              <a:t>Standard GCAE outperformed sparse and </a:t>
            </a:r>
            <a:r>
              <a:rPr lang="en-US" dirty="0" err="1" smtClean="0"/>
              <a:t>denoising</a:t>
            </a:r>
            <a:r>
              <a:rPr lang="en-US" dirty="0" smtClean="0"/>
              <a:t> variations.</a:t>
            </a:r>
          </a:p>
          <a:p>
            <a:pPr lvl="2"/>
            <a:r>
              <a:rPr lang="en-US" dirty="0" smtClean="0"/>
              <a:t>3 layer GCAE 57.86% V-measure; </a:t>
            </a:r>
            <a:r>
              <a:rPr lang="en-US" dirty="0" err="1" smtClean="0"/>
              <a:t>denoising</a:t>
            </a:r>
            <a:r>
              <a:rPr lang="en-US" dirty="0" smtClean="0"/>
              <a:t> GCAE 54.09% V-Measure; sparse GCAE 51.37% V-Measure</a:t>
            </a:r>
          </a:p>
          <a:p>
            <a:pPr marL="914400" lvl="1" indent="-457200">
              <a:buFont typeface="+mj-lt"/>
              <a:buAutoNum type="arabicPeriod"/>
            </a:pPr>
            <a:r>
              <a:rPr lang="en-US" dirty="0" smtClean="0"/>
              <a:t>As GCAE depth increased, performance decreased (irrespective of architecture).</a:t>
            </a:r>
          </a:p>
          <a:p>
            <a:pPr lvl="2"/>
            <a:r>
              <a:rPr lang="en-US" dirty="0" smtClean="0"/>
              <a:t>3 </a:t>
            </a:r>
            <a:r>
              <a:rPr lang="en-US" dirty="0"/>
              <a:t>layer GCAE 57.86% V-measure; </a:t>
            </a:r>
            <a:r>
              <a:rPr lang="en-US" dirty="0" smtClean="0"/>
              <a:t>5 layer GCAE 49.46% V-Measure; 7 layer GCAE 39.84% V-Measure</a:t>
            </a:r>
            <a:endParaRPr lang="en-US" dirty="0"/>
          </a:p>
        </p:txBody>
      </p:sp>
      <p:sp>
        <p:nvSpPr>
          <p:cNvPr id="4" name="Slide Number Placeholder 3"/>
          <p:cNvSpPr>
            <a:spLocks noGrp="1"/>
          </p:cNvSpPr>
          <p:nvPr>
            <p:ph type="sldNum" sz="quarter" idx="12"/>
          </p:nvPr>
        </p:nvSpPr>
        <p:spPr/>
        <p:txBody>
          <a:bodyPr/>
          <a:lstStyle/>
          <a:p>
            <a:fld id="{815CC3F1-64B1-4150-B836-ACCA04174995}" type="slidenum">
              <a:rPr lang="en-US" smtClean="0"/>
              <a:t>61</a:t>
            </a:fld>
            <a:endParaRPr lang="en-US"/>
          </a:p>
        </p:txBody>
      </p:sp>
      <p:graphicFrame>
        <p:nvGraphicFramePr>
          <p:cNvPr id="7" name="Table 6"/>
          <p:cNvGraphicFramePr>
            <a:graphicFrameLocks noGrp="1"/>
          </p:cNvGraphicFramePr>
          <p:nvPr>
            <p:extLst/>
          </p:nvPr>
        </p:nvGraphicFramePr>
        <p:xfrm>
          <a:off x="1191771" y="1032177"/>
          <a:ext cx="9940157" cy="2935224"/>
        </p:xfrm>
        <a:graphic>
          <a:graphicData uri="http://schemas.openxmlformats.org/drawingml/2006/table">
            <a:tbl>
              <a:tblPr firstRow="1" firstCol="1" bandRow="1">
                <a:tableStyleId>{5940675A-B579-460E-94D1-54222C63F5DA}</a:tableStyleId>
              </a:tblPr>
              <a:tblGrid>
                <a:gridCol w="1339596">
                  <a:extLst>
                    <a:ext uri="{9D8B030D-6E8A-4147-A177-3AD203B41FA5}">
                      <a16:colId xmlns:a16="http://schemas.microsoft.com/office/drawing/2014/main" xmlns="" val="20000"/>
                    </a:ext>
                  </a:extLst>
                </a:gridCol>
                <a:gridCol w="2280800">
                  <a:extLst>
                    <a:ext uri="{9D8B030D-6E8A-4147-A177-3AD203B41FA5}">
                      <a16:colId xmlns:a16="http://schemas.microsoft.com/office/drawing/2014/main" xmlns="" val="20001"/>
                    </a:ext>
                  </a:extLst>
                </a:gridCol>
                <a:gridCol w="1587594">
                  <a:extLst>
                    <a:ext uri="{9D8B030D-6E8A-4147-A177-3AD203B41FA5}">
                      <a16:colId xmlns:a16="http://schemas.microsoft.com/office/drawing/2014/main" xmlns="" val="20002"/>
                    </a:ext>
                  </a:extLst>
                </a:gridCol>
                <a:gridCol w="1641169">
                  <a:extLst>
                    <a:ext uri="{9D8B030D-6E8A-4147-A177-3AD203B41FA5}">
                      <a16:colId xmlns:a16="http://schemas.microsoft.com/office/drawing/2014/main" xmlns="" val="20003"/>
                    </a:ext>
                  </a:extLst>
                </a:gridCol>
                <a:gridCol w="1641169">
                  <a:extLst>
                    <a:ext uri="{9D8B030D-6E8A-4147-A177-3AD203B41FA5}">
                      <a16:colId xmlns:a16="http://schemas.microsoft.com/office/drawing/2014/main" xmlns="" val="20004"/>
                    </a:ext>
                  </a:extLst>
                </a:gridCol>
                <a:gridCol w="1449829">
                  <a:extLst>
                    <a:ext uri="{9D8B030D-6E8A-4147-A177-3AD203B41FA5}">
                      <a16:colId xmlns:a16="http://schemas.microsoft.com/office/drawing/2014/main" xmlns="" val="20005"/>
                    </a:ext>
                  </a:extLst>
                </a:gridCol>
              </a:tblGrid>
              <a:tr h="0">
                <a:tc>
                  <a:txBody>
                    <a:bodyPr/>
                    <a:lstStyle/>
                    <a:p>
                      <a:pPr marL="0" marR="0" algn="ctr">
                        <a:lnSpc>
                          <a:spcPct val="107000"/>
                        </a:lnSpc>
                        <a:spcBef>
                          <a:spcPts val="0"/>
                        </a:spcBef>
                        <a:spcAft>
                          <a:spcPts val="0"/>
                        </a:spcAft>
                      </a:pPr>
                      <a:r>
                        <a:rPr lang="en-US" sz="1800" b="1" dirty="0">
                          <a:effectLst/>
                          <a:latin typeface="Arial Narrow" panose="020B0606020202030204" pitchFamily="34" charset="0"/>
                        </a:rPr>
                        <a:t>GCAE Depth</a:t>
                      </a:r>
                      <a:endParaRPr lang="en-US" sz="24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b="1" dirty="0">
                          <a:effectLst/>
                          <a:latin typeface="Arial Narrow" panose="020B0606020202030204" pitchFamily="34" charset="0"/>
                        </a:rPr>
                        <a:t>GCAE Configuration</a:t>
                      </a:r>
                      <a:endParaRPr lang="en-US" sz="24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b="1">
                          <a:effectLst/>
                          <a:latin typeface="Arial Narrow" panose="020B0606020202030204" pitchFamily="34" charset="0"/>
                        </a:rPr>
                        <a:t>NMI</a:t>
                      </a:r>
                      <a:endParaRPr lang="en-US" sz="24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b="1" dirty="0">
                          <a:effectLst/>
                          <a:latin typeface="Arial Narrow" panose="020B0606020202030204" pitchFamily="34" charset="0"/>
                        </a:rPr>
                        <a:t>Homogeneity</a:t>
                      </a:r>
                      <a:endParaRPr lang="en-US" sz="24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b="1" dirty="0">
                          <a:effectLst/>
                          <a:latin typeface="Arial Narrow" panose="020B0606020202030204" pitchFamily="34" charset="0"/>
                        </a:rPr>
                        <a:t>Completeness</a:t>
                      </a:r>
                      <a:endParaRPr lang="en-US" sz="24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b="1" dirty="0">
                          <a:effectLst/>
                          <a:latin typeface="Arial Narrow" panose="020B0606020202030204" pitchFamily="34" charset="0"/>
                        </a:rPr>
                        <a:t>V-Measure</a:t>
                      </a:r>
                      <a:endParaRPr lang="en-US" sz="24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0">
                <a:tc rowSpan="3">
                  <a:txBody>
                    <a:bodyPr/>
                    <a:lstStyle/>
                    <a:p>
                      <a:pPr marL="0" marR="0">
                        <a:lnSpc>
                          <a:spcPct val="107000"/>
                        </a:lnSpc>
                        <a:spcBef>
                          <a:spcPts val="0"/>
                        </a:spcBef>
                        <a:spcAft>
                          <a:spcPts val="0"/>
                        </a:spcAft>
                      </a:pPr>
                      <a:r>
                        <a:rPr lang="en-US" sz="1800" dirty="0">
                          <a:effectLst/>
                          <a:latin typeface="Arial Narrow" panose="020B0606020202030204" pitchFamily="34" charset="0"/>
                        </a:rPr>
                        <a:t>3 layer</a:t>
                      </a:r>
                      <a:endParaRPr lang="en-US" sz="2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b="1" dirty="0">
                          <a:effectLst/>
                          <a:latin typeface="Arial Narrow" panose="020B0606020202030204" pitchFamily="34" charset="0"/>
                        </a:rPr>
                        <a:t>GCAE</a:t>
                      </a:r>
                      <a:endParaRPr lang="en-US" sz="24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b="1" dirty="0">
                          <a:effectLst/>
                          <a:latin typeface="Arial Narrow" panose="020B0606020202030204" pitchFamily="34" charset="0"/>
                        </a:rPr>
                        <a:t>57.81%</a:t>
                      </a:r>
                      <a:endParaRPr lang="en-US" sz="24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b="1" dirty="0">
                          <a:effectLst/>
                          <a:latin typeface="Arial Narrow" panose="020B0606020202030204" pitchFamily="34" charset="0"/>
                        </a:rPr>
                        <a:t>51.78%</a:t>
                      </a:r>
                      <a:endParaRPr lang="en-US" sz="24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b="1">
                          <a:effectLst/>
                          <a:latin typeface="Arial Narrow" panose="020B0606020202030204" pitchFamily="34" charset="0"/>
                        </a:rPr>
                        <a:t>65.57%</a:t>
                      </a:r>
                      <a:endParaRPr lang="en-US" sz="24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b="1" dirty="0">
                          <a:effectLst/>
                          <a:latin typeface="Arial Narrow" panose="020B0606020202030204" pitchFamily="34" charset="0"/>
                        </a:rPr>
                        <a:t>57.86%</a:t>
                      </a:r>
                      <a:endParaRPr lang="en-US" sz="24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0">
                <a:tc vMerge="1">
                  <a:txBody>
                    <a:bodyPr/>
                    <a:lstStyle/>
                    <a:p>
                      <a:endParaRPr lang="en-US"/>
                    </a:p>
                  </a:txBody>
                  <a:tcPr/>
                </a:tc>
                <a:tc>
                  <a:txBody>
                    <a:bodyPr/>
                    <a:lstStyle/>
                    <a:p>
                      <a:pPr marL="0" marR="0">
                        <a:lnSpc>
                          <a:spcPct val="107000"/>
                        </a:lnSpc>
                        <a:spcBef>
                          <a:spcPts val="0"/>
                        </a:spcBef>
                        <a:spcAft>
                          <a:spcPts val="0"/>
                        </a:spcAft>
                      </a:pPr>
                      <a:r>
                        <a:rPr lang="en-US" sz="1800" dirty="0">
                          <a:effectLst/>
                          <a:latin typeface="Arial Narrow" panose="020B0606020202030204" pitchFamily="34" charset="0"/>
                        </a:rPr>
                        <a:t>Sparse GCAE</a:t>
                      </a:r>
                      <a:endParaRPr lang="en-US" sz="2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51.17%</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46.00%</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58.00%</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51.37%</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0">
                <a:tc vMerge="1">
                  <a:txBody>
                    <a:bodyPr/>
                    <a:lstStyle/>
                    <a:p>
                      <a:endParaRPr lang="en-US"/>
                    </a:p>
                  </a:txBody>
                  <a:tcPr/>
                </a:tc>
                <a:tc>
                  <a:txBody>
                    <a:bodyPr/>
                    <a:lstStyle/>
                    <a:p>
                      <a:pPr marL="0" marR="0">
                        <a:lnSpc>
                          <a:spcPct val="107000"/>
                        </a:lnSpc>
                        <a:spcBef>
                          <a:spcPts val="0"/>
                        </a:spcBef>
                        <a:spcAft>
                          <a:spcPts val="0"/>
                        </a:spcAft>
                      </a:pPr>
                      <a:r>
                        <a:rPr lang="en-US" sz="1800">
                          <a:effectLst/>
                          <a:latin typeface="Arial Narrow" panose="020B0606020202030204" pitchFamily="34" charset="0"/>
                        </a:rPr>
                        <a:t>Denoising GCAE</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54.08%</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52.41%</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55.89%</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54.09%</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0">
                <a:tc rowSpan="3">
                  <a:txBody>
                    <a:bodyPr/>
                    <a:lstStyle/>
                    <a:p>
                      <a:pPr marL="0" marR="0">
                        <a:lnSpc>
                          <a:spcPct val="107000"/>
                        </a:lnSpc>
                        <a:spcBef>
                          <a:spcPts val="0"/>
                        </a:spcBef>
                        <a:spcAft>
                          <a:spcPts val="0"/>
                        </a:spcAft>
                      </a:pPr>
                      <a:r>
                        <a:rPr lang="en-US" sz="1800">
                          <a:effectLst/>
                          <a:latin typeface="Arial Narrow" panose="020B0606020202030204" pitchFamily="34" charset="0"/>
                        </a:rPr>
                        <a:t>5 layer</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latin typeface="Arial Narrow" panose="020B0606020202030204" pitchFamily="34" charset="0"/>
                        </a:rPr>
                        <a:t>GCAE</a:t>
                      </a:r>
                      <a:endParaRPr lang="en-US" sz="2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49.46%*</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49.12%*</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latin typeface="Arial Narrow" panose="020B0606020202030204" pitchFamily="34" charset="0"/>
                        </a:rPr>
                        <a:t>49.80%*</a:t>
                      </a:r>
                      <a:endParaRPr lang="en-US" sz="2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49.46%*</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0">
                <a:tc vMerge="1">
                  <a:txBody>
                    <a:bodyPr/>
                    <a:lstStyle/>
                    <a:p>
                      <a:endParaRPr lang="en-US"/>
                    </a:p>
                  </a:txBody>
                  <a:tcPr/>
                </a:tc>
                <a:tc>
                  <a:txBody>
                    <a:bodyPr/>
                    <a:lstStyle/>
                    <a:p>
                      <a:pPr marL="0" marR="0">
                        <a:lnSpc>
                          <a:spcPct val="107000"/>
                        </a:lnSpc>
                        <a:spcBef>
                          <a:spcPts val="0"/>
                        </a:spcBef>
                        <a:spcAft>
                          <a:spcPts val="0"/>
                        </a:spcAft>
                      </a:pPr>
                      <a:r>
                        <a:rPr lang="en-US" sz="1800">
                          <a:effectLst/>
                          <a:latin typeface="Arial Narrow" panose="020B0606020202030204" pitchFamily="34" charset="0"/>
                        </a:rPr>
                        <a:t>Sparse GCAE</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42.76%*</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41.63%*</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45.68%*</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43.56%*</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0">
                <a:tc vMerge="1">
                  <a:txBody>
                    <a:bodyPr/>
                    <a:lstStyle/>
                    <a:p>
                      <a:endParaRPr lang="en-US"/>
                    </a:p>
                  </a:txBody>
                  <a:tcPr/>
                </a:tc>
                <a:tc>
                  <a:txBody>
                    <a:bodyPr/>
                    <a:lstStyle/>
                    <a:p>
                      <a:pPr marL="0" marR="0">
                        <a:lnSpc>
                          <a:spcPct val="107000"/>
                        </a:lnSpc>
                        <a:spcBef>
                          <a:spcPts val="0"/>
                        </a:spcBef>
                        <a:spcAft>
                          <a:spcPts val="0"/>
                        </a:spcAft>
                      </a:pPr>
                      <a:r>
                        <a:rPr lang="en-US" sz="1800">
                          <a:effectLst/>
                          <a:latin typeface="Arial Narrow" panose="020B0606020202030204" pitchFamily="34" charset="0"/>
                        </a:rPr>
                        <a:t>Denoising GCAE</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44.09%*</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44.58%*</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46.90%*</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45.71%*</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r h="0">
                <a:tc rowSpan="3">
                  <a:txBody>
                    <a:bodyPr/>
                    <a:lstStyle/>
                    <a:p>
                      <a:pPr marL="0" marR="0">
                        <a:lnSpc>
                          <a:spcPct val="107000"/>
                        </a:lnSpc>
                        <a:spcBef>
                          <a:spcPts val="0"/>
                        </a:spcBef>
                        <a:spcAft>
                          <a:spcPts val="0"/>
                        </a:spcAft>
                      </a:pPr>
                      <a:r>
                        <a:rPr lang="en-US" sz="1800">
                          <a:effectLst/>
                          <a:latin typeface="Arial Narrow" panose="020B0606020202030204" pitchFamily="34" charset="0"/>
                        </a:rPr>
                        <a:t>7 layer</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GCAE</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39.81%*</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38.79%*</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40.94%*</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39.84%*</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r h="0">
                <a:tc vMerge="1">
                  <a:txBody>
                    <a:bodyPr/>
                    <a:lstStyle/>
                    <a:p>
                      <a:endParaRPr lang="en-US"/>
                    </a:p>
                  </a:txBody>
                  <a:tcPr/>
                </a:tc>
                <a:tc>
                  <a:txBody>
                    <a:bodyPr/>
                    <a:lstStyle/>
                    <a:p>
                      <a:pPr marL="0" marR="0">
                        <a:lnSpc>
                          <a:spcPct val="107000"/>
                        </a:lnSpc>
                        <a:spcBef>
                          <a:spcPts val="0"/>
                        </a:spcBef>
                        <a:spcAft>
                          <a:spcPts val="0"/>
                        </a:spcAft>
                      </a:pPr>
                      <a:r>
                        <a:rPr lang="en-US" sz="1800">
                          <a:effectLst/>
                          <a:latin typeface="Arial Narrow" panose="020B0606020202030204" pitchFamily="34" charset="0"/>
                        </a:rPr>
                        <a:t>Sparse GCAE</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22.36%*</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21.67%*</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23.40%*</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latin typeface="Arial Narrow" panose="020B0606020202030204" pitchFamily="34" charset="0"/>
                        </a:rPr>
                        <a:t>22.50</a:t>
                      </a:r>
                      <a:r>
                        <a:rPr lang="en-US" sz="1800" dirty="0" smtClean="0">
                          <a:effectLst/>
                          <a:latin typeface="Arial Narrow" panose="020B0606020202030204" pitchFamily="34" charset="0"/>
                        </a:rPr>
                        <a:t>%*</a:t>
                      </a:r>
                      <a:endParaRPr lang="en-US" sz="2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8"/>
                  </a:ext>
                </a:extLst>
              </a:tr>
              <a:tr h="0">
                <a:tc vMerge="1">
                  <a:txBody>
                    <a:bodyPr/>
                    <a:lstStyle/>
                    <a:p>
                      <a:endParaRPr lang="en-US"/>
                    </a:p>
                  </a:txBody>
                  <a:tcPr/>
                </a:tc>
                <a:tc>
                  <a:txBody>
                    <a:bodyPr/>
                    <a:lstStyle/>
                    <a:p>
                      <a:pPr marL="0" marR="0">
                        <a:lnSpc>
                          <a:spcPct val="107000"/>
                        </a:lnSpc>
                        <a:spcBef>
                          <a:spcPts val="0"/>
                        </a:spcBef>
                        <a:spcAft>
                          <a:spcPts val="0"/>
                        </a:spcAft>
                      </a:pPr>
                      <a:r>
                        <a:rPr lang="en-US" sz="1800">
                          <a:effectLst/>
                          <a:latin typeface="Arial Narrow" panose="020B0606020202030204" pitchFamily="34" charset="0"/>
                        </a:rPr>
                        <a:t>Denoising GCAE</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26.75%*</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26.71%*</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26.79%*</a:t>
                      </a:r>
                      <a:endParaRPr lang="en-US" sz="24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latin typeface="Arial Narrow" panose="020B0606020202030204" pitchFamily="34" charset="0"/>
                        </a:rPr>
                        <a:t>26.75%*</a:t>
                      </a:r>
                      <a:endParaRPr lang="en-US" sz="2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9"/>
                  </a:ext>
                </a:extLst>
              </a:tr>
            </a:tbl>
          </a:graphicData>
        </a:graphic>
      </p:graphicFrame>
      <p:sp>
        <p:nvSpPr>
          <p:cNvPr id="8" name="TextBox 7"/>
          <p:cNvSpPr txBox="1"/>
          <p:nvPr/>
        </p:nvSpPr>
        <p:spPr>
          <a:xfrm>
            <a:off x="1753529" y="3905227"/>
            <a:ext cx="8684942" cy="369332"/>
          </a:xfrm>
          <a:prstGeom prst="rect">
            <a:avLst/>
          </a:prstGeom>
          <a:noFill/>
        </p:spPr>
        <p:txBody>
          <a:bodyPr wrap="none" rtlCol="0">
            <a:spAutoFit/>
          </a:bodyPr>
          <a:lstStyle/>
          <a:p>
            <a:pPr algn="ctr"/>
            <a:r>
              <a:rPr lang="en-US" b="1" dirty="0" smtClean="0">
                <a:latin typeface="Arial Narrow" panose="020B0606020202030204" pitchFamily="34" charset="0"/>
              </a:rPr>
              <a:t>GCAE </a:t>
            </a:r>
            <a:r>
              <a:rPr lang="en-US" b="1" dirty="0">
                <a:latin typeface="Arial Narrow" panose="020B0606020202030204" pitchFamily="34" charset="0"/>
              </a:rPr>
              <a:t>Architecture Evaluation Results (* indicates statistically significant difference at p&lt;0.05</a:t>
            </a:r>
            <a:r>
              <a:rPr lang="en-US" b="1" dirty="0" smtClean="0">
                <a:latin typeface="Arial Narrow" panose="020B0606020202030204" pitchFamily="34" charset="0"/>
              </a:rPr>
              <a:t>)</a:t>
            </a:r>
            <a:endParaRPr lang="en-US" dirty="0">
              <a:latin typeface="Arial Narrow" panose="020B0606020202030204" pitchFamily="34" charset="0"/>
            </a:endParaRPr>
          </a:p>
        </p:txBody>
      </p:sp>
    </p:spTree>
    <p:extLst>
      <p:ext uri="{BB962C8B-B14F-4D97-AF65-F5344CB8AC3E}">
        <p14:creationId xmlns:p14="http://schemas.microsoft.com/office/powerpoint/2010/main" val="211108825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4118"/>
            <a:ext cx="10515600" cy="1325563"/>
          </a:xfrm>
        </p:spPr>
        <p:txBody>
          <a:bodyPr/>
          <a:lstStyle/>
          <a:p>
            <a:r>
              <a:rPr lang="en-US" dirty="0" smtClean="0"/>
              <a:t>Research Design – Case Study</a:t>
            </a:r>
            <a:endParaRPr lang="en-US" dirty="0"/>
          </a:p>
        </p:txBody>
      </p:sp>
      <p:sp>
        <p:nvSpPr>
          <p:cNvPr id="3" name="Content Placeholder 2"/>
          <p:cNvSpPr>
            <a:spLocks noGrp="1"/>
          </p:cNvSpPr>
          <p:nvPr>
            <p:ph idx="1"/>
          </p:nvPr>
        </p:nvSpPr>
        <p:spPr>
          <a:xfrm>
            <a:off x="1024335" y="1184687"/>
            <a:ext cx="10515600" cy="4351338"/>
          </a:xfrm>
        </p:spPr>
        <p:txBody>
          <a:bodyPr/>
          <a:lstStyle/>
          <a:p>
            <a:r>
              <a:rPr lang="en-US" dirty="0" smtClean="0"/>
              <a:t>Case study illustrates GCAE’s and EDC’s practical utility. </a:t>
            </a:r>
          </a:p>
          <a:p>
            <a:pPr lvl="1"/>
            <a:r>
              <a:rPr lang="en-US" b="1" dirty="0" smtClean="0"/>
              <a:t>One forum:</a:t>
            </a:r>
            <a:r>
              <a:rPr lang="en-US" dirty="0" smtClean="0"/>
              <a:t> 137,664 posts (2,720 exploits), 7,011 hackers, 2/7/2005 – 10/22/2017</a:t>
            </a:r>
            <a:endParaRPr lang="en-US" dirty="0"/>
          </a:p>
          <a:p>
            <a:r>
              <a:rPr lang="en-US" dirty="0" smtClean="0"/>
              <a:t>Follows the steps CTI professionals and/or law enforcement can take.</a:t>
            </a:r>
          </a:p>
        </p:txBody>
      </p:sp>
      <p:sp>
        <p:nvSpPr>
          <p:cNvPr id="4" name="Slide Number Placeholder 3"/>
          <p:cNvSpPr>
            <a:spLocks noGrp="1"/>
          </p:cNvSpPr>
          <p:nvPr>
            <p:ph type="sldNum" sz="quarter" idx="12"/>
          </p:nvPr>
        </p:nvSpPr>
        <p:spPr/>
        <p:txBody>
          <a:bodyPr/>
          <a:lstStyle/>
          <a:p>
            <a:fld id="{815CC3F1-64B1-4150-B836-ACCA04174995}" type="slidenum">
              <a:rPr lang="en-US" smtClean="0"/>
              <a:t>62</a:t>
            </a:fld>
            <a:endParaRPr lang="en-US"/>
          </a:p>
        </p:txBody>
      </p:sp>
      <p:grpSp>
        <p:nvGrpSpPr>
          <p:cNvPr id="5" name="Group 4"/>
          <p:cNvGrpSpPr/>
          <p:nvPr/>
        </p:nvGrpSpPr>
        <p:grpSpPr>
          <a:xfrm>
            <a:off x="1066912" y="3092729"/>
            <a:ext cx="10058175" cy="2163582"/>
            <a:chOff x="259305" y="4806320"/>
            <a:chExt cx="8611737" cy="1661993"/>
          </a:xfrm>
        </p:grpSpPr>
        <p:sp>
          <p:nvSpPr>
            <p:cNvPr id="6" name="TextBox 5"/>
            <p:cNvSpPr txBox="1"/>
            <p:nvPr/>
          </p:nvSpPr>
          <p:spPr>
            <a:xfrm>
              <a:off x="259305" y="4806320"/>
              <a:ext cx="8611737" cy="1661993"/>
            </a:xfrm>
            <a:prstGeom prst="rect">
              <a:avLst/>
            </a:prstGeom>
            <a:noFill/>
            <a:ln w="38100">
              <a:solidFill>
                <a:schemeClr val="tx1"/>
              </a:solidFill>
            </a:ln>
          </p:spPr>
          <p:txBody>
            <a:bodyPr wrap="square" rtlCol="0">
              <a:spAutoFit/>
            </a:bodyPr>
            <a:lstStyle/>
            <a:p>
              <a:pPr algn="ctr"/>
              <a:r>
                <a:rPr lang="en-US" sz="2400" b="1" u="sng" dirty="0" smtClean="0"/>
                <a:t>Procedure</a:t>
              </a:r>
            </a:p>
            <a:p>
              <a:pPr algn="ctr"/>
              <a:endParaRPr lang="en-US" sz="2400" b="1" u="sng" dirty="0" smtClean="0"/>
            </a:p>
            <a:p>
              <a:pPr algn="ctr"/>
              <a:endParaRPr lang="en-US" b="1" dirty="0"/>
            </a:p>
            <a:p>
              <a:pPr algn="ctr"/>
              <a:endParaRPr lang="en-US" b="1" dirty="0" smtClean="0"/>
            </a:p>
            <a:p>
              <a:pPr algn="ctr"/>
              <a:endParaRPr lang="en-US" b="1" dirty="0"/>
            </a:p>
          </p:txBody>
        </p:sp>
        <p:sp>
          <p:nvSpPr>
            <p:cNvPr id="8" name="Right Arrow 7"/>
            <p:cNvSpPr/>
            <p:nvPr/>
          </p:nvSpPr>
          <p:spPr>
            <a:xfrm>
              <a:off x="2368225" y="5523149"/>
              <a:ext cx="477671" cy="3269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4724541" y="5523149"/>
              <a:ext cx="477671" cy="3269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6909924" y="5523149"/>
              <a:ext cx="477671" cy="3269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descr="https://www.timeshighereducation.com/sites/default/files/styles/the_breaking_news_image_style/public/Pictures/web/n/c/o/numbers_on_podium.jpg?itok=-nVlhkPx"/>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393" t="15209" r="18512" b="9853"/>
            <a:stretch/>
          </p:blipFill>
          <p:spPr bwMode="auto">
            <a:xfrm>
              <a:off x="7418178" y="5165393"/>
              <a:ext cx="1252162" cy="94568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97989" y="6013460"/>
              <a:ext cx="1702425" cy="283709"/>
            </a:xfrm>
            <a:prstGeom prst="rect">
              <a:avLst/>
            </a:prstGeom>
            <a:noFill/>
          </p:spPr>
          <p:txBody>
            <a:bodyPr wrap="none" rtlCol="0">
              <a:spAutoFit/>
            </a:bodyPr>
            <a:lstStyle/>
            <a:p>
              <a:pPr algn="ctr"/>
              <a:r>
                <a:rPr lang="en-US" b="1" dirty="0" smtClean="0"/>
                <a:t>Construct Network</a:t>
              </a:r>
              <a:endParaRPr lang="en-US" b="1" dirty="0"/>
            </a:p>
          </p:txBody>
        </p:sp>
        <p:sp>
          <p:nvSpPr>
            <p:cNvPr id="15" name="TextBox 14"/>
            <p:cNvSpPr txBox="1"/>
            <p:nvPr/>
          </p:nvSpPr>
          <p:spPr>
            <a:xfrm>
              <a:off x="2905341" y="6046267"/>
              <a:ext cx="1843240" cy="283709"/>
            </a:xfrm>
            <a:prstGeom prst="rect">
              <a:avLst/>
            </a:prstGeom>
            <a:noFill/>
          </p:spPr>
          <p:txBody>
            <a:bodyPr wrap="none" rtlCol="0">
              <a:spAutoFit/>
            </a:bodyPr>
            <a:lstStyle/>
            <a:p>
              <a:pPr algn="ctr"/>
              <a:r>
                <a:rPr lang="en-US" b="1" dirty="0" smtClean="0"/>
                <a:t>Descriptive Statistics</a:t>
              </a:r>
              <a:endParaRPr lang="en-US" b="1" dirty="0"/>
            </a:p>
          </p:txBody>
        </p:sp>
        <p:sp>
          <p:nvSpPr>
            <p:cNvPr id="16" name="TextBox 15"/>
            <p:cNvSpPr txBox="1"/>
            <p:nvPr/>
          </p:nvSpPr>
          <p:spPr>
            <a:xfrm>
              <a:off x="5757232" y="6036114"/>
              <a:ext cx="604166" cy="283709"/>
            </a:xfrm>
            <a:prstGeom prst="rect">
              <a:avLst/>
            </a:prstGeom>
            <a:noFill/>
          </p:spPr>
          <p:txBody>
            <a:bodyPr wrap="none" rtlCol="0">
              <a:spAutoFit/>
            </a:bodyPr>
            <a:lstStyle/>
            <a:p>
              <a:pPr algn="ctr"/>
              <a:r>
                <a:rPr lang="en-US" b="1" dirty="0" smtClean="0"/>
                <a:t>GCAE</a:t>
              </a:r>
              <a:endParaRPr lang="en-US" b="1" dirty="0"/>
            </a:p>
          </p:txBody>
        </p:sp>
        <p:sp>
          <p:nvSpPr>
            <p:cNvPr id="17" name="TextBox 16"/>
            <p:cNvSpPr txBox="1"/>
            <p:nvPr/>
          </p:nvSpPr>
          <p:spPr>
            <a:xfrm>
              <a:off x="7784010" y="6053133"/>
              <a:ext cx="564578" cy="369332"/>
            </a:xfrm>
            <a:prstGeom prst="rect">
              <a:avLst/>
            </a:prstGeom>
            <a:noFill/>
          </p:spPr>
          <p:txBody>
            <a:bodyPr wrap="none" rtlCol="0">
              <a:spAutoFit/>
            </a:bodyPr>
            <a:lstStyle/>
            <a:p>
              <a:pPr algn="ctr"/>
              <a:r>
                <a:rPr lang="en-US" b="1" dirty="0" smtClean="0"/>
                <a:t>EDC</a:t>
              </a:r>
              <a:endParaRPr lang="en-US" b="1" dirty="0"/>
            </a:p>
          </p:txBody>
        </p:sp>
      </p:grpSp>
      <p:sp>
        <p:nvSpPr>
          <p:cNvPr id="18" name="Right Arrow 17"/>
          <p:cNvSpPr/>
          <p:nvPr/>
        </p:nvSpPr>
        <p:spPr>
          <a:xfrm rot="5400000">
            <a:off x="1926471" y="5096875"/>
            <a:ext cx="477671" cy="3269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 Narrow" panose="020B0606020202030204" pitchFamily="34" charset="0"/>
            </a:endParaRPr>
          </a:p>
        </p:txBody>
      </p:sp>
      <p:sp>
        <p:nvSpPr>
          <p:cNvPr id="19" name="Right Arrow 18"/>
          <p:cNvSpPr/>
          <p:nvPr/>
        </p:nvSpPr>
        <p:spPr>
          <a:xfrm rot="5400000">
            <a:off x="5047175" y="5083227"/>
            <a:ext cx="477671" cy="3269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 Narrow" panose="020B0606020202030204" pitchFamily="34" charset="0"/>
            </a:endParaRPr>
          </a:p>
        </p:txBody>
      </p:sp>
      <p:sp>
        <p:nvSpPr>
          <p:cNvPr id="20" name="Right Arrow 19"/>
          <p:cNvSpPr/>
          <p:nvPr/>
        </p:nvSpPr>
        <p:spPr>
          <a:xfrm rot="5400000">
            <a:off x="7628775" y="5083227"/>
            <a:ext cx="477671" cy="3269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 Narrow" panose="020B0606020202030204" pitchFamily="34" charset="0"/>
            </a:endParaRPr>
          </a:p>
        </p:txBody>
      </p:sp>
      <p:sp>
        <p:nvSpPr>
          <p:cNvPr id="21" name="Right Arrow 20"/>
          <p:cNvSpPr/>
          <p:nvPr/>
        </p:nvSpPr>
        <p:spPr>
          <a:xfrm rot="5400000">
            <a:off x="9938698" y="5077536"/>
            <a:ext cx="477671" cy="3269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 Narrow" panose="020B0606020202030204" pitchFamily="34" charset="0"/>
            </a:endParaRPr>
          </a:p>
        </p:txBody>
      </p:sp>
      <p:sp>
        <p:nvSpPr>
          <p:cNvPr id="22" name="TextBox 21"/>
          <p:cNvSpPr txBox="1"/>
          <p:nvPr/>
        </p:nvSpPr>
        <p:spPr>
          <a:xfrm>
            <a:off x="669906" y="5385754"/>
            <a:ext cx="2969083" cy="523220"/>
          </a:xfrm>
          <a:prstGeom prst="rect">
            <a:avLst/>
          </a:prstGeom>
          <a:noFill/>
        </p:spPr>
        <p:txBody>
          <a:bodyPr wrap="none" rtlCol="0">
            <a:spAutoFit/>
          </a:bodyPr>
          <a:lstStyle/>
          <a:p>
            <a:pPr algn="ctr"/>
            <a:r>
              <a:rPr lang="en-US" sz="1400" b="1" dirty="0" smtClean="0">
                <a:latin typeface="Arial Narrow" panose="020B0606020202030204" pitchFamily="34" charset="0"/>
              </a:rPr>
              <a:t>Nodes </a:t>
            </a:r>
            <a:r>
              <a:rPr lang="en-US" sz="1400" b="1" dirty="0" smtClean="0">
                <a:latin typeface="Arial Narrow" panose="020B0606020202030204" pitchFamily="34" charset="0"/>
                <a:sym typeface="Wingdings" panose="05000000000000000000" pitchFamily="2" charset="2"/>
              </a:rPr>
              <a:t> hackers in thread with exploit</a:t>
            </a:r>
          </a:p>
          <a:p>
            <a:pPr algn="ctr"/>
            <a:r>
              <a:rPr lang="en-US" sz="1400" b="1" dirty="0" smtClean="0">
                <a:latin typeface="Arial Narrow" panose="020B0606020202030204" pitchFamily="34" charset="0"/>
                <a:sym typeface="Wingdings" panose="05000000000000000000" pitchFamily="2" charset="2"/>
              </a:rPr>
              <a:t>Edges  from hackers posting exploit</a:t>
            </a:r>
            <a:endParaRPr lang="en-US" sz="1400" b="1" dirty="0">
              <a:latin typeface="Arial Narrow" panose="020B0606020202030204" pitchFamily="34" charset="0"/>
            </a:endParaRPr>
          </a:p>
        </p:txBody>
      </p:sp>
      <p:sp>
        <p:nvSpPr>
          <p:cNvPr id="23" name="TextBox 22"/>
          <p:cNvSpPr txBox="1"/>
          <p:nvPr/>
        </p:nvSpPr>
        <p:spPr>
          <a:xfrm>
            <a:off x="4563774" y="5387346"/>
            <a:ext cx="1519967" cy="523220"/>
          </a:xfrm>
          <a:prstGeom prst="rect">
            <a:avLst/>
          </a:prstGeom>
          <a:noFill/>
        </p:spPr>
        <p:txBody>
          <a:bodyPr wrap="none" rtlCol="0">
            <a:spAutoFit/>
          </a:bodyPr>
          <a:lstStyle/>
          <a:p>
            <a:pPr algn="ctr"/>
            <a:r>
              <a:rPr lang="en-US" sz="1400" b="1" dirty="0" smtClean="0">
                <a:latin typeface="Arial Narrow" panose="020B0606020202030204" pitchFamily="34" charset="0"/>
              </a:rPr>
              <a:t>Understand overall</a:t>
            </a:r>
          </a:p>
          <a:p>
            <a:pPr algn="ctr"/>
            <a:r>
              <a:rPr lang="en-US" sz="1400" b="1" dirty="0" smtClean="0">
                <a:latin typeface="Arial Narrow" panose="020B0606020202030204" pitchFamily="34" charset="0"/>
              </a:rPr>
              <a:t>network dynamics</a:t>
            </a:r>
            <a:endParaRPr lang="en-US" sz="1400" b="1" dirty="0">
              <a:latin typeface="Arial Narrow" panose="020B0606020202030204" pitchFamily="34" charset="0"/>
            </a:endParaRPr>
          </a:p>
        </p:txBody>
      </p:sp>
      <p:sp>
        <p:nvSpPr>
          <p:cNvPr id="24" name="TextBox 23"/>
          <p:cNvSpPr txBox="1"/>
          <p:nvPr/>
        </p:nvSpPr>
        <p:spPr>
          <a:xfrm>
            <a:off x="7020836" y="5417826"/>
            <a:ext cx="1794081" cy="738664"/>
          </a:xfrm>
          <a:prstGeom prst="rect">
            <a:avLst/>
          </a:prstGeom>
          <a:noFill/>
        </p:spPr>
        <p:txBody>
          <a:bodyPr wrap="none" rtlCol="0">
            <a:spAutoFit/>
          </a:bodyPr>
          <a:lstStyle/>
          <a:p>
            <a:pPr algn="ctr"/>
            <a:r>
              <a:rPr lang="en-US" sz="1400" b="1" dirty="0" smtClean="0">
                <a:latin typeface="Arial Narrow" panose="020B0606020202030204" pitchFamily="34" charset="0"/>
              </a:rPr>
              <a:t>Extract </a:t>
            </a:r>
            <a:r>
              <a:rPr lang="en-US" sz="1400" b="1" dirty="0" err="1" smtClean="0">
                <a:latin typeface="Arial Narrow" panose="020B0606020202030204" pitchFamily="34" charset="0"/>
              </a:rPr>
              <a:t>embeddings</a:t>
            </a:r>
            <a:endParaRPr lang="en-US" sz="1400" b="1" dirty="0" smtClean="0">
              <a:latin typeface="Arial Narrow" panose="020B0606020202030204" pitchFamily="34" charset="0"/>
            </a:endParaRPr>
          </a:p>
          <a:p>
            <a:pPr algn="ctr"/>
            <a:r>
              <a:rPr lang="en-US" sz="1400" b="1" dirty="0" smtClean="0">
                <a:latin typeface="Arial Narrow" panose="020B0606020202030204" pitchFamily="34" charset="0"/>
              </a:rPr>
              <a:t>to detect communities </a:t>
            </a:r>
          </a:p>
          <a:p>
            <a:pPr algn="ctr"/>
            <a:r>
              <a:rPr lang="en-US" sz="1400" b="1" dirty="0" smtClean="0">
                <a:latin typeface="Arial Narrow" panose="020B0606020202030204" pitchFamily="34" charset="0"/>
              </a:rPr>
              <a:t>(3 layer GCAE)</a:t>
            </a:r>
            <a:endParaRPr lang="en-US" sz="1400" b="1" dirty="0">
              <a:latin typeface="Arial Narrow" panose="020B0606020202030204" pitchFamily="34" charset="0"/>
            </a:endParaRPr>
          </a:p>
        </p:txBody>
      </p:sp>
      <p:sp>
        <p:nvSpPr>
          <p:cNvPr id="25" name="TextBox 24"/>
          <p:cNvSpPr txBox="1"/>
          <p:nvPr/>
        </p:nvSpPr>
        <p:spPr>
          <a:xfrm>
            <a:off x="9420133" y="5387346"/>
            <a:ext cx="1595309" cy="523220"/>
          </a:xfrm>
          <a:prstGeom prst="rect">
            <a:avLst/>
          </a:prstGeom>
          <a:noFill/>
        </p:spPr>
        <p:txBody>
          <a:bodyPr wrap="none" rtlCol="0">
            <a:spAutoFit/>
          </a:bodyPr>
          <a:lstStyle/>
          <a:p>
            <a:pPr algn="ctr"/>
            <a:r>
              <a:rPr lang="en-US" sz="1400" b="1" dirty="0" smtClean="0">
                <a:latin typeface="Arial Narrow" panose="020B0606020202030204" pitchFamily="34" charset="0"/>
              </a:rPr>
              <a:t>Identify key hackers</a:t>
            </a:r>
          </a:p>
          <a:p>
            <a:pPr algn="ctr"/>
            <a:r>
              <a:rPr lang="en-US" sz="1400" b="1" dirty="0">
                <a:latin typeface="Arial Narrow" panose="020B0606020202030204" pitchFamily="34" charset="0"/>
              </a:rPr>
              <a:t>w</a:t>
            </a:r>
            <a:r>
              <a:rPr lang="en-US" sz="1400" b="1" dirty="0" smtClean="0">
                <a:latin typeface="Arial Narrow" panose="020B0606020202030204" pitchFamily="34" charset="0"/>
              </a:rPr>
              <a:t>ithin communities</a:t>
            </a:r>
            <a:endParaRPr lang="en-US" sz="1400" b="1" dirty="0">
              <a:latin typeface="Arial Narrow" panose="020B0606020202030204" pitchFamily="34" charset="0"/>
            </a:endParaRPr>
          </a:p>
        </p:txBody>
      </p:sp>
      <p:pic>
        <p:nvPicPr>
          <p:cNvPr id="26" name="Picture 2" descr="Image result for pie ch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6887" y="3511243"/>
            <a:ext cx="1270770" cy="127077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5"/>
          <a:stretch>
            <a:fillRect/>
          </a:stretch>
        </p:blipFill>
        <p:spPr>
          <a:xfrm>
            <a:off x="7035732" y="3862715"/>
            <a:ext cx="1663501" cy="801468"/>
          </a:xfrm>
          <a:prstGeom prst="rect">
            <a:avLst/>
          </a:prstGeom>
        </p:spPr>
      </p:pic>
      <p:pic>
        <p:nvPicPr>
          <p:cNvPr id="28" name="Picture 27"/>
          <p:cNvPicPr>
            <a:picLocks noChangeAspect="1"/>
          </p:cNvPicPr>
          <p:nvPr/>
        </p:nvPicPr>
        <p:blipFill rotWithShape="1">
          <a:blip r:embed="rId6"/>
          <a:srcRect l="5232" t="8242" r="5718"/>
          <a:stretch/>
        </p:blipFill>
        <p:spPr>
          <a:xfrm>
            <a:off x="1432662" y="3511243"/>
            <a:ext cx="1799606" cy="1231698"/>
          </a:xfrm>
          <a:prstGeom prst="rect">
            <a:avLst/>
          </a:prstGeom>
        </p:spPr>
      </p:pic>
    </p:spTree>
    <p:extLst>
      <p:ext uri="{BB962C8B-B14F-4D97-AF65-F5344CB8AC3E}">
        <p14:creationId xmlns:p14="http://schemas.microsoft.com/office/powerpoint/2010/main" val="107977237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sagars\Desktop\screenshot_203230.png"/>
          <p:cNvPicPr/>
          <p:nvPr/>
        </p:nvPicPr>
        <p:blipFill rotWithShape="1">
          <a:blip r:embed="rId2">
            <a:extLst>
              <a:ext uri="{28A0092B-C50C-407E-A947-70E740481C1C}">
                <a14:useLocalDpi xmlns:a14="http://schemas.microsoft.com/office/drawing/2010/main" val="0"/>
              </a:ext>
            </a:extLst>
          </a:blip>
          <a:srcRect l="7853" t="1068" r="11378"/>
          <a:stretch/>
        </p:blipFill>
        <p:spPr bwMode="auto">
          <a:xfrm>
            <a:off x="6903846" y="1787377"/>
            <a:ext cx="5064384" cy="4228049"/>
          </a:xfrm>
          <a:prstGeom prst="rect">
            <a:avLst/>
          </a:prstGeom>
          <a:noFill/>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56937" y="-21447"/>
            <a:ext cx="10515600" cy="1325563"/>
          </a:xfrm>
        </p:spPr>
        <p:txBody>
          <a:bodyPr/>
          <a:lstStyle/>
          <a:p>
            <a:r>
              <a:rPr lang="en-US" dirty="0"/>
              <a:t>Results and Discussion – Case Study Results</a:t>
            </a:r>
          </a:p>
        </p:txBody>
      </p:sp>
      <p:sp>
        <p:nvSpPr>
          <p:cNvPr id="3" name="Content Placeholder 2"/>
          <p:cNvSpPr>
            <a:spLocks noGrp="1"/>
          </p:cNvSpPr>
          <p:nvPr>
            <p:ph idx="1"/>
          </p:nvPr>
        </p:nvSpPr>
        <p:spPr>
          <a:xfrm>
            <a:off x="37503" y="911461"/>
            <a:ext cx="7344524" cy="5810014"/>
          </a:xfrm>
        </p:spPr>
        <p:txBody>
          <a:bodyPr>
            <a:normAutofit fontScale="92500"/>
          </a:bodyPr>
          <a:lstStyle/>
          <a:p>
            <a:r>
              <a:rPr lang="en-US" dirty="0" smtClean="0"/>
              <a:t>CTI </a:t>
            </a:r>
            <a:r>
              <a:rPr lang="en-US" dirty="0"/>
              <a:t>professionals are </a:t>
            </a:r>
            <a:r>
              <a:rPr lang="en-US" dirty="0" smtClean="0"/>
              <a:t>also interested in groups </a:t>
            </a:r>
            <a:r>
              <a:rPr lang="en-US" dirty="0"/>
              <a:t>of hackers based on their attack </a:t>
            </a:r>
            <a:r>
              <a:rPr lang="en-US" dirty="0" smtClean="0"/>
              <a:t>preferences. </a:t>
            </a:r>
          </a:p>
          <a:p>
            <a:pPr lvl="1"/>
            <a:endParaRPr lang="en-US" dirty="0" smtClean="0"/>
          </a:p>
          <a:p>
            <a:r>
              <a:rPr lang="en-US" dirty="0" smtClean="0"/>
              <a:t>K-means was used on GCAE </a:t>
            </a:r>
            <a:r>
              <a:rPr lang="en-US" dirty="0" err="1" smtClean="0"/>
              <a:t>embeddings</a:t>
            </a:r>
            <a:r>
              <a:rPr lang="en-US" dirty="0" smtClean="0"/>
              <a:t> to </a:t>
            </a:r>
            <a:r>
              <a:rPr lang="en-US" dirty="0"/>
              <a:t>extract six </a:t>
            </a:r>
            <a:r>
              <a:rPr lang="en-US" dirty="0" smtClean="0"/>
              <a:t>communities.</a:t>
            </a:r>
          </a:p>
          <a:p>
            <a:pPr lvl="1"/>
            <a:r>
              <a:rPr lang="en-US" b="1" dirty="0" smtClean="0"/>
              <a:t>656 nodes:</a:t>
            </a:r>
            <a:r>
              <a:rPr lang="en-US" dirty="0" smtClean="0"/>
              <a:t> rootkits</a:t>
            </a:r>
            <a:r>
              <a:rPr lang="en-US" dirty="0"/>
              <a:t>, malware designed </a:t>
            </a:r>
            <a:r>
              <a:rPr lang="en-US" dirty="0" smtClean="0"/>
              <a:t>to </a:t>
            </a:r>
            <a:r>
              <a:rPr lang="en-US" dirty="0"/>
              <a:t>control low level system processes such as memory dumps, </a:t>
            </a:r>
            <a:r>
              <a:rPr lang="en-US" dirty="0" smtClean="0"/>
              <a:t>etc</a:t>
            </a:r>
            <a:r>
              <a:rPr lang="en-US" dirty="0"/>
              <a:t>. </a:t>
            </a:r>
            <a:endParaRPr lang="en-US" dirty="0" smtClean="0"/>
          </a:p>
          <a:p>
            <a:pPr lvl="1"/>
            <a:r>
              <a:rPr lang="en-US" b="1" dirty="0" smtClean="0"/>
              <a:t>639 nodes:</a:t>
            </a:r>
            <a:r>
              <a:rPr lang="en-US" dirty="0" smtClean="0"/>
              <a:t> botnets, software often </a:t>
            </a:r>
            <a:r>
              <a:rPr lang="en-US" dirty="0"/>
              <a:t>used to conduct DDoS. </a:t>
            </a:r>
            <a:endParaRPr lang="en-US" dirty="0" smtClean="0"/>
          </a:p>
          <a:p>
            <a:pPr lvl="1"/>
            <a:r>
              <a:rPr lang="en-US" b="1" dirty="0" smtClean="0"/>
              <a:t>561 nodes:</a:t>
            </a:r>
            <a:r>
              <a:rPr lang="en-US" dirty="0" smtClean="0"/>
              <a:t> zombies, used to control </a:t>
            </a:r>
            <a:r>
              <a:rPr lang="en-US" dirty="0"/>
              <a:t>computing resources on unsuspecting victim </a:t>
            </a:r>
            <a:r>
              <a:rPr lang="en-US" dirty="0" smtClean="0"/>
              <a:t>machines. </a:t>
            </a:r>
          </a:p>
          <a:p>
            <a:pPr lvl="1"/>
            <a:r>
              <a:rPr lang="en-US" b="1" dirty="0" smtClean="0"/>
              <a:t>518 nodes:</a:t>
            </a:r>
            <a:r>
              <a:rPr lang="en-US" dirty="0" smtClean="0"/>
              <a:t> RATs, </a:t>
            </a:r>
            <a:r>
              <a:rPr lang="en-US" dirty="0"/>
              <a:t>tools </a:t>
            </a:r>
            <a:r>
              <a:rPr lang="en-US" dirty="0" smtClean="0"/>
              <a:t>to control a system’s peripherals </a:t>
            </a:r>
            <a:r>
              <a:rPr lang="en-US" dirty="0"/>
              <a:t>(e.g., webcam). </a:t>
            </a:r>
            <a:endParaRPr lang="en-US" dirty="0" smtClean="0"/>
          </a:p>
          <a:p>
            <a:pPr lvl="1"/>
            <a:r>
              <a:rPr lang="en-US" b="1" dirty="0" smtClean="0"/>
              <a:t>340 nodes:</a:t>
            </a:r>
            <a:r>
              <a:rPr lang="en-US" dirty="0" smtClean="0"/>
              <a:t> </a:t>
            </a:r>
            <a:r>
              <a:rPr lang="en-US" dirty="0" err="1" smtClean="0"/>
              <a:t>crypters</a:t>
            </a:r>
            <a:r>
              <a:rPr lang="en-US" dirty="0" smtClean="0"/>
              <a:t>, a core ransomware technology. </a:t>
            </a:r>
          </a:p>
          <a:p>
            <a:pPr lvl="1"/>
            <a:r>
              <a:rPr lang="en-US" b="1" dirty="0" smtClean="0"/>
              <a:t>197 nodes:</a:t>
            </a:r>
            <a:r>
              <a:rPr lang="en-US" dirty="0" smtClean="0"/>
              <a:t> Zeus, an exploit </a:t>
            </a:r>
            <a:r>
              <a:rPr lang="en-US" dirty="0"/>
              <a:t>designed </a:t>
            </a:r>
            <a:r>
              <a:rPr lang="en-US" dirty="0" smtClean="0"/>
              <a:t>for financial </a:t>
            </a:r>
            <a:r>
              <a:rPr lang="en-US" dirty="0"/>
              <a:t>institutions. </a:t>
            </a:r>
            <a:endParaRPr lang="en-US" dirty="0" smtClean="0"/>
          </a:p>
        </p:txBody>
      </p:sp>
      <p:sp>
        <p:nvSpPr>
          <p:cNvPr id="4" name="Slide Number Placeholder 3"/>
          <p:cNvSpPr>
            <a:spLocks noGrp="1"/>
          </p:cNvSpPr>
          <p:nvPr>
            <p:ph type="sldNum" sz="quarter" idx="12"/>
          </p:nvPr>
        </p:nvSpPr>
        <p:spPr/>
        <p:txBody>
          <a:bodyPr/>
          <a:lstStyle/>
          <a:p>
            <a:fld id="{815CC3F1-64B1-4150-B836-ACCA04174995}" type="slidenum">
              <a:rPr lang="en-US" smtClean="0"/>
              <a:t>63</a:t>
            </a:fld>
            <a:endParaRPr lang="en-US"/>
          </a:p>
        </p:txBody>
      </p:sp>
      <p:grpSp>
        <p:nvGrpSpPr>
          <p:cNvPr id="6" name="Group 5"/>
          <p:cNvGrpSpPr/>
          <p:nvPr/>
        </p:nvGrpSpPr>
        <p:grpSpPr>
          <a:xfrm>
            <a:off x="10177311" y="911460"/>
            <a:ext cx="1896976" cy="1241097"/>
            <a:chOff x="1277511" y="2073689"/>
            <a:chExt cx="3533186" cy="2599771"/>
          </a:xfrm>
        </p:grpSpPr>
        <p:pic>
          <p:nvPicPr>
            <p:cNvPr id="7" name="Picture 6"/>
            <p:cNvPicPr>
              <a:picLocks noChangeAspect="1"/>
            </p:cNvPicPr>
            <p:nvPr/>
          </p:nvPicPr>
          <p:blipFill rotWithShape="1">
            <a:blip r:embed="rId3"/>
            <a:srcRect l="21644" t="14278" r="31857" b="24209"/>
            <a:stretch/>
          </p:blipFill>
          <p:spPr>
            <a:xfrm>
              <a:off x="1277513" y="3328147"/>
              <a:ext cx="382523" cy="329184"/>
            </a:xfrm>
            <a:prstGeom prst="rect">
              <a:avLst/>
            </a:prstGeom>
          </p:spPr>
        </p:pic>
        <p:pic>
          <p:nvPicPr>
            <p:cNvPr id="8" name="Picture 7"/>
            <p:cNvPicPr>
              <a:picLocks noChangeAspect="1"/>
            </p:cNvPicPr>
            <p:nvPr/>
          </p:nvPicPr>
          <p:blipFill rotWithShape="1">
            <a:blip r:embed="rId4"/>
            <a:srcRect l="17530" t="8746" r="53182" b="38977"/>
            <a:stretch/>
          </p:blipFill>
          <p:spPr>
            <a:xfrm>
              <a:off x="1277512" y="2932622"/>
              <a:ext cx="384048" cy="314738"/>
            </a:xfrm>
            <a:prstGeom prst="rect">
              <a:avLst/>
            </a:prstGeom>
          </p:spPr>
        </p:pic>
        <p:pic>
          <p:nvPicPr>
            <p:cNvPr id="9" name="Picture 8"/>
            <p:cNvPicPr>
              <a:picLocks noChangeAspect="1"/>
            </p:cNvPicPr>
            <p:nvPr/>
          </p:nvPicPr>
          <p:blipFill rotWithShape="1">
            <a:blip r:embed="rId5"/>
            <a:srcRect l="26859" t="25916" r="59518" b="46934"/>
            <a:stretch/>
          </p:blipFill>
          <p:spPr>
            <a:xfrm>
              <a:off x="1279036" y="4145079"/>
              <a:ext cx="381000" cy="330200"/>
            </a:xfrm>
            <a:prstGeom prst="rect">
              <a:avLst/>
            </a:prstGeom>
          </p:spPr>
        </p:pic>
        <p:pic>
          <p:nvPicPr>
            <p:cNvPr id="10" name="Picture 9"/>
            <p:cNvPicPr>
              <a:picLocks noChangeAspect="1"/>
            </p:cNvPicPr>
            <p:nvPr/>
          </p:nvPicPr>
          <p:blipFill rotWithShape="1">
            <a:blip r:embed="rId6"/>
            <a:srcRect l="25649" t="11417" r="34950" b="34222"/>
            <a:stretch/>
          </p:blipFill>
          <p:spPr>
            <a:xfrm>
              <a:off x="1277511" y="2073689"/>
              <a:ext cx="382270" cy="329184"/>
            </a:xfrm>
            <a:prstGeom prst="rect">
              <a:avLst/>
            </a:prstGeom>
          </p:spPr>
        </p:pic>
        <p:pic>
          <p:nvPicPr>
            <p:cNvPr id="11" name="Picture 10"/>
            <p:cNvPicPr>
              <a:picLocks noChangeAspect="1"/>
            </p:cNvPicPr>
            <p:nvPr/>
          </p:nvPicPr>
          <p:blipFill rotWithShape="1">
            <a:blip r:embed="rId7"/>
            <a:srcRect l="26297" t="29677" r="38138" b="25806"/>
            <a:stretch/>
          </p:blipFill>
          <p:spPr>
            <a:xfrm>
              <a:off x="1277511" y="3719742"/>
              <a:ext cx="382270" cy="329184"/>
            </a:xfrm>
            <a:prstGeom prst="rect">
              <a:avLst/>
            </a:prstGeom>
          </p:spPr>
        </p:pic>
        <p:pic>
          <p:nvPicPr>
            <p:cNvPr id="12" name="Picture 11"/>
            <p:cNvPicPr>
              <a:picLocks noChangeAspect="1"/>
            </p:cNvPicPr>
            <p:nvPr/>
          </p:nvPicPr>
          <p:blipFill rotWithShape="1">
            <a:blip r:embed="rId8"/>
            <a:srcRect l="18870" t="21001" r="47941" b="46935"/>
            <a:stretch/>
          </p:blipFill>
          <p:spPr>
            <a:xfrm>
              <a:off x="1277511" y="2485018"/>
              <a:ext cx="382525" cy="329184"/>
            </a:xfrm>
            <a:prstGeom prst="rect">
              <a:avLst/>
            </a:prstGeom>
          </p:spPr>
        </p:pic>
        <p:sp>
          <p:nvSpPr>
            <p:cNvPr id="13" name="TextBox 12"/>
            <p:cNvSpPr txBox="1"/>
            <p:nvPr/>
          </p:nvSpPr>
          <p:spPr>
            <a:xfrm>
              <a:off x="1668780" y="2078261"/>
              <a:ext cx="2587821" cy="540339"/>
            </a:xfrm>
            <a:prstGeom prst="rect">
              <a:avLst/>
            </a:prstGeom>
            <a:noFill/>
          </p:spPr>
          <p:txBody>
            <a:bodyPr wrap="none" rtlCol="0">
              <a:spAutoFit/>
            </a:bodyPr>
            <a:lstStyle/>
            <a:p>
              <a:r>
                <a:rPr lang="en-US" sz="1400" b="1" dirty="0" smtClean="0">
                  <a:latin typeface="Arial Narrow" panose="020B0606020202030204" pitchFamily="34" charset="0"/>
                </a:rPr>
                <a:t>Rootkits:</a:t>
              </a:r>
              <a:r>
                <a:rPr lang="en-US" sz="1400" dirty="0" smtClean="0">
                  <a:latin typeface="Arial Narrow" panose="020B0606020202030204" pitchFamily="34" charset="0"/>
                </a:rPr>
                <a:t> 656 nodes</a:t>
              </a:r>
              <a:endParaRPr lang="en-US" sz="1400" dirty="0">
                <a:latin typeface="Arial Narrow" panose="020B0606020202030204" pitchFamily="34" charset="0"/>
              </a:endParaRPr>
            </a:p>
          </p:txBody>
        </p:sp>
        <p:sp>
          <p:nvSpPr>
            <p:cNvPr id="14" name="TextBox 13"/>
            <p:cNvSpPr txBox="1"/>
            <p:nvPr/>
          </p:nvSpPr>
          <p:spPr>
            <a:xfrm>
              <a:off x="1684021" y="2504981"/>
              <a:ext cx="2518400" cy="540339"/>
            </a:xfrm>
            <a:prstGeom prst="rect">
              <a:avLst/>
            </a:prstGeom>
            <a:noFill/>
          </p:spPr>
          <p:txBody>
            <a:bodyPr wrap="none" rtlCol="0">
              <a:spAutoFit/>
            </a:bodyPr>
            <a:lstStyle/>
            <a:p>
              <a:r>
                <a:rPr lang="en-US" sz="1400" b="1" dirty="0" smtClean="0">
                  <a:latin typeface="Arial Narrow" panose="020B0606020202030204" pitchFamily="34" charset="0"/>
                </a:rPr>
                <a:t>Botnets:</a:t>
              </a:r>
              <a:r>
                <a:rPr lang="en-US" sz="1400" dirty="0" smtClean="0">
                  <a:latin typeface="Arial Narrow" panose="020B0606020202030204" pitchFamily="34" charset="0"/>
                </a:rPr>
                <a:t> 639 nodes</a:t>
              </a:r>
              <a:endParaRPr lang="en-US" sz="1400" dirty="0">
                <a:latin typeface="Arial Narrow" panose="020B0606020202030204" pitchFamily="34" charset="0"/>
              </a:endParaRPr>
            </a:p>
          </p:txBody>
        </p:sp>
        <p:sp>
          <p:nvSpPr>
            <p:cNvPr id="15" name="TextBox 14"/>
            <p:cNvSpPr txBox="1"/>
            <p:nvPr/>
          </p:nvSpPr>
          <p:spPr>
            <a:xfrm>
              <a:off x="1676400" y="2893601"/>
              <a:ext cx="2614522" cy="540339"/>
            </a:xfrm>
            <a:prstGeom prst="rect">
              <a:avLst/>
            </a:prstGeom>
            <a:noFill/>
          </p:spPr>
          <p:txBody>
            <a:bodyPr wrap="none" rtlCol="0">
              <a:spAutoFit/>
            </a:bodyPr>
            <a:lstStyle/>
            <a:p>
              <a:r>
                <a:rPr lang="en-US" sz="1400" b="1" dirty="0" smtClean="0">
                  <a:latin typeface="Arial Narrow" panose="020B0606020202030204" pitchFamily="34" charset="0"/>
                </a:rPr>
                <a:t>Zombies:</a:t>
              </a:r>
              <a:r>
                <a:rPr lang="en-US" sz="1400" dirty="0" smtClean="0">
                  <a:latin typeface="Arial Narrow" panose="020B0606020202030204" pitchFamily="34" charset="0"/>
                </a:rPr>
                <a:t> 561 nodes</a:t>
              </a:r>
              <a:endParaRPr lang="en-US" sz="1400" dirty="0">
                <a:latin typeface="Arial Narrow" panose="020B0606020202030204" pitchFamily="34" charset="0"/>
              </a:endParaRPr>
            </a:p>
          </p:txBody>
        </p:sp>
        <p:sp>
          <p:nvSpPr>
            <p:cNvPr id="16" name="TextBox 15"/>
            <p:cNvSpPr txBox="1"/>
            <p:nvPr/>
          </p:nvSpPr>
          <p:spPr>
            <a:xfrm>
              <a:off x="1686561" y="3300001"/>
              <a:ext cx="2207500" cy="540339"/>
            </a:xfrm>
            <a:prstGeom prst="rect">
              <a:avLst/>
            </a:prstGeom>
            <a:noFill/>
          </p:spPr>
          <p:txBody>
            <a:bodyPr wrap="none" rtlCol="0">
              <a:spAutoFit/>
            </a:bodyPr>
            <a:lstStyle/>
            <a:p>
              <a:r>
                <a:rPr lang="en-US" sz="1400" b="1" dirty="0" smtClean="0">
                  <a:latin typeface="Arial Narrow" panose="020B0606020202030204" pitchFamily="34" charset="0"/>
                </a:rPr>
                <a:t>RATs:</a:t>
              </a:r>
              <a:r>
                <a:rPr lang="en-US" sz="1400" dirty="0" smtClean="0">
                  <a:latin typeface="Arial Narrow" panose="020B0606020202030204" pitchFamily="34" charset="0"/>
                </a:rPr>
                <a:t> 518 nodes</a:t>
              </a:r>
              <a:endParaRPr lang="en-US" sz="1400" dirty="0">
                <a:latin typeface="Arial Narrow" panose="020B0606020202030204" pitchFamily="34" charset="0"/>
              </a:endParaRPr>
            </a:p>
          </p:txBody>
        </p:sp>
        <p:sp>
          <p:nvSpPr>
            <p:cNvPr id="17" name="TextBox 16"/>
            <p:cNvSpPr txBox="1"/>
            <p:nvPr/>
          </p:nvSpPr>
          <p:spPr>
            <a:xfrm>
              <a:off x="1691639" y="4133121"/>
              <a:ext cx="3119058" cy="540339"/>
            </a:xfrm>
            <a:prstGeom prst="rect">
              <a:avLst/>
            </a:prstGeom>
            <a:noFill/>
          </p:spPr>
          <p:txBody>
            <a:bodyPr wrap="none" rtlCol="0">
              <a:spAutoFit/>
            </a:bodyPr>
            <a:lstStyle/>
            <a:p>
              <a:r>
                <a:rPr lang="en-US" sz="1400" b="1" dirty="0" smtClean="0">
                  <a:latin typeface="Arial Narrow" panose="020B0606020202030204" pitchFamily="34" charset="0"/>
                </a:rPr>
                <a:t>Zeus Trojans:</a:t>
              </a:r>
              <a:r>
                <a:rPr lang="en-US" sz="1400" dirty="0" smtClean="0">
                  <a:latin typeface="Arial Narrow" panose="020B0606020202030204" pitchFamily="34" charset="0"/>
                </a:rPr>
                <a:t> 197 nodes</a:t>
              </a:r>
              <a:endParaRPr lang="en-US" sz="1400" dirty="0">
                <a:latin typeface="Arial Narrow" panose="020B0606020202030204" pitchFamily="34" charset="0"/>
              </a:endParaRPr>
            </a:p>
          </p:txBody>
        </p:sp>
        <p:sp>
          <p:nvSpPr>
            <p:cNvPr id="18" name="TextBox 17"/>
            <p:cNvSpPr txBox="1"/>
            <p:nvPr/>
          </p:nvSpPr>
          <p:spPr>
            <a:xfrm>
              <a:off x="1668780" y="3711482"/>
              <a:ext cx="2614522" cy="540339"/>
            </a:xfrm>
            <a:prstGeom prst="rect">
              <a:avLst/>
            </a:prstGeom>
            <a:noFill/>
          </p:spPr>
          <p:txBody>
            <a:bodyPr wrap="none" rtlCol="0">
              <a:spAutoFit/>
            </a:bodyPr>
            <a:lstStyle/>
            <a:p>
              <a:r>
                <a:rPr lang="en-US" sz="1400" b="1" dirty="0" smtClean="0">
                  <a:latin typeface="Arial Narrow" panose="020B0606020202030204" pitchFamily="34" charset="0"/>
                </a:rPr>
                <a:t>Crypters:</a:t>
              </a:r>
              <a:r>
                <a:rPr lang="en-US" sz="1400" dirty="0" smtClean="0">
                  <a:latin typeface="Arial Narrow" panose="020B0606020202030204" pitchFamily="34" charset="0"/>
                </a:rPr>
                <a:t> 340 nodes</a:t>
              </a:r>
              <a:endParaRPr lang="en-US" sz="1400" dirty="0">
                <a:latin typeface="Arial Narrow" panose="020B0606020202030204" pitchFamily="34" charset="0"/>
              </a:endParaRPr>
            </a:p>
          </p:txBody>
        </p:sp>
      </p:grpSp>
      <p:sp>
        <p:nvSpPr>
          <p:cNvPr id="19" name="TextBox 18"/>
          <p:cNvSpPr txBox="1"/>
          <p:nvPr/>
        </p:nvSpPr>
        <p:spPr>
          <a:xfrm>
            <a:off x="7820004" y="5950973"/>
            <a:ext cx="3788152" cy="307777"/>
          </a:xfrm>
          <a:prstGeom prst="rect">
            <a:avLst/>
          </a:prstGeom>
          <a:noFill/>
        </p:spPr>
        <p:txBody>
          <a:bodyPr wrap="none" rtlCol="0">
            <a:spAutoFit/>
          </a:bodyPr>
          <a:lstStyle/>
          <a:p>
            <a:pPr algn="ctr"/>
            <a:r>
              <a:rPr lang="en-US" sz="1400" b="1" dirty="0" smtClean="0"/>
              <a:t>Communities Identified Using GCAE </a:t>
            </a:r>
            <a:r>
              <a:rPr lang="en-US" sz="1400" b="1" dirty="0" err="1" smtClean="0"/>
              <a:t>Embeddings</a:t>
            </a:r>
            <a:endParaRPr lang="en-US" sz="1400" b="1" dirty="0" smtClean="0"/>
          </a:p>
        </p:txBody>
      </p:sp>
    </p:spTree>
    <p:extLst>
      <p:ext uri="{BB962C8B-B14F-4D97-AF65-F5344CB8AC3E}">
        <p14:creationId xmlns:p14="http://schemas.microsoft.com/office/powerpoint/2010/main" val="342287495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0821" y="1122363"/>
            <a:ext cx="11961862" cy="2387600"/>
          </a:xfrm>
        </p:spPr>
        <p:txBody>
          <a:bodyPr>
            <a:normAutofit/>
          </a:bodyPr>
          <a:lstStyle/>
          <a:p>
            <a:r>
              <a:rPr lang="en-US" sz="4800" b="1" i="1" dirty="0">
                <a:solidFill>
                  <a:srgbClr val="FF0000"/>
                </a:solidFill>
              </a:rPr>
              <a:t>The Cybersecurity Fellowship Program: </a:t>
            </a:r>
            <a:r>
              <a:rPr lang="en-US" sz="4800" b="1" dirty="0"/>
              <a:t/>
            </a:r>
            <a:br>
              <a:rPr lang="en-US" sz="4800" b="1" dirty="0"/>
            </a:br>
            <a:r>
              <a:rPr lang="en-US" sz="4800" i="1" dirty="0"/>
              <a:t>A University of Arizona Scholarship-for-Service P</a:t>
            </a:r>
            <a:r>
              <a:rPr lang="en-US" sz="4800" i="1" dirty="0" smtClean="0"/>
              <a:t>rogram</a:t>
            </a:r>
            <a:endParaRPr lang="en-US" sz="4800" b="1" dirty="0"/>
          </a:p>
        </p:txBody>
      </p:sp>
      <p:sp>
        <p:nvSpPr>
          <p:cNvPr id="3" name="Subtitle 2"/>
          <p:cNvSpPr>
            <a:spLocks noGrp="1"/>
          </p:cNvSpPr>
          <p:nvPr>
            <p:ph type="subTitle" idx="1"/>
          </p:nvPr>
        </p:nvSpPr>
        <p:spPr/>
        <p:txBody>
          <a:bodyPr>
            <a:normAutofit/>
          </a:bodyPr>
          <a:lstStyle/>
          <a:p>
            <a:r>
              <a:rPr lang="en-US" dirty="0" smtClean="0"/>
              <a:t>University of Arizona</a:t>
            </a:r>
          </a:p>
          <a:p>
            <a:r>
              <a:rPr lang="en-US" dirty="0" smtClean="0"/>
              <a:t>“Training the next generation of cybersecurity professionals”</a:t>
            </a:r>
          </a:p>
          <a:p>
            <a:r>
              <a:rPr lang="en-US" sz="1800" dirty="0">
                <a:hlinkClick r:id="rId2"/>
              </a:rPr>
              <a:t>https://</a:t>
            </a:r>
            <a:r>
              <a:rPr lang="en-US" sz="1800" dirty="0" smtClean="0">
                <a:hlinkClick r:id="rId2"/>
              </a:rPr>
              <a:t>msmis.eller.arizona.edu/azsecure-cybersecurity-fellowship-program</a:t>
            </a:r>
            <a:r>
              <a:rPr lang="en-US" sz="1800" dirty="0" smtClean="0"/>
              <a:t> </a:t>
            </a:r>
            <a:endParaRPr lang="en-US" dirty="0" smtClean="0"/>
          </a:p>
          <a:p>
            <a:endParaRPr lang="en-US" dirty="0"/>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4977951" y="4915535"/>
            <a:ext cx="862965" cy="868680"/>
          </a:xfrm>
          <a:prstGeom prst="rect">
            <a:avLst/>
          </a:prstGeom>
        </p:spPr>
      </p:pic>
      <p:sp>
        <p:nvSpPr>
          <p:cNvPr id="7" name="Rectangle 6"/>
          <p:cNvSpPr/>
          <p:nvPr/>
        </p:nvSpPr>
        <p:spPr>
          <a:xfrm>
            <a:off x="4391133" y="654051"/>
            <a:ext cx="3409735" cy="923330"/>
          </a:xfrm>
          <a:prstGeom prst="rect">
            <a:avLst/>
          </a:prstGeom>
        </p:spPr>
        <p:txBody>
          <a:bodyPr wrap="square">
            <a:spAutoFit/>
          </a:bodyPr>
          <a:lstStyle/>
          <a:p>
            <a:pPr algn="ctr"/>
            <a:r>
              <a:rPr lang="en-US" sz="5400" dirty="0" err="1">
                <a:solidFill>
                  <a:srgbClr val="C00000"/>
                </a:solidFill>
                <a:latin typeface="Viner Hand ITC" panose="03070502030502020203" pitchFamily="66" charset="0"/>
                <a:ea typeface="Arial" panose="020B0604020202020204" pitchFamily="34" charset="0"/>
                <a:cs typeface="Times New Roman" panose="02020603050405020304" pitchFamily="18" charset="0"/>
              </a:rPr>
              <a:t>AZSecure</a:t>
            </a:r>
            <a:endParaRPr lang="en-US" sz="5400" dirty="0"/>
          </a:p>
        </p:txBody>
      </p:sp>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6496982" y="4906645"/>
            <a:ext cx="932180" cy="886460"/>
          </a:xfrm>
          <a:prstGeom prst="rect">
            <a:avLst/>
          </a:prstGeom>
        </p:spPr>
      </p:pic>
    </p:spTree>
    <p:extLst>
      <p:ext uri="{BB962C8B-B14F-4D97-AF65-F5344CB8AC3E}">
        <p14:creationId xmlns:p14="http://schemas.microsoft.com/office/powerpoint/2010/main" val="195672349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t>
            </a:r>
            <a:r>
              <a:rPr lang="en-US" dirty="0" err="1" smtClean="0"/>
              <a:t>AZSecure</a:t>
            </a:r>
            <a:r>
              <a:rPr lang="en-US" dirty="0" smtClean="0"/>
              <a:t>?</a:t>
            </a:r>
            <a:endParaRPr lang="en-US" dirty="0"/>
          </a:p>
        </p:txBody>
      </p:sp>
      <p:sp>
        <p:nvSpPr>
          <p:cNvPr id="3" name="Content Placeholder 2"/>
          <p:cNvSpPr>
            <a:spLocks noGrp="1"/>
          </p:cNvSpPr>
          <p:nvPr>
            <p:ph idx="1"/>
          </p:nvPr>
        </p:nvSpPr>
        <p:spPr/>
        <p:txBody>
          <a:bodyPr/>
          <a:lstStyle/>
          <a:p>
            <a:r>
              <a:rPr lang="en-US" b="1" dirty="0">
                <a:solidFill>
                  <a:srgbClr val="FF0000"/>
                </a:solidFill>
              </a:rPr>
              <a:t>“The West Point for </a:t>
            </a:r>
            <a:r>
              <a:rPr lang="en-US" b="1" dirty="0" smtClean="0">
                <a:solidFill>
                  <a:srgbClr val="FF0000"/>
                </a:solidFill>
              </a:rPr>
              <a:t>Cybersecurity Education”</a:t>
            </a:r>
          </a:p>
          <a:p>
            <a:r>
              <a:rPr lang="en-US" dirty="0" smtClean="0"/>
              <a:t>Program generously funded by National Science Foundation (NSF).</a:t>
            </a:r>
          </a:p>
          <a:p>
            <a:r>
              <a:rPr lang="en-US" dirty="0" smtClean="0"/>
              <a:t>Designed to train the next generation of cybersecurity professionals.</a:t>
            </a:r>
          </a:p>
          <a:p>
            <a:pPr lvl="1"/>
            <a:endParaRPr lang="en-US" dirty="0" smtClean="0"/>
          </a:p>
        </p:txBody>
      </p:sp>
      <p:sp>
        <p:nvSpPr>
          <p:cNvPr id="10" name="Rectangle 9"/>
          <p:cNvSpPr/>
          <p:nvPr/>
        </p:nvSpPr>
        <p:spPr>
          <a:xfrm>
            <a:off x="2176815" y="3961870"/>
            <a:ext cx="2980609" cy="1908823"/>
          </a:xfrm>
          <a:prstGeom prst="rect">
            <a:avLst/>
          </a:prstGeom>
          <a: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t="-10000" b="-10000"/>
            </a:stretch>
          </a:blip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9" name="Rectangle 8"/>
          <p:cNvSpPr/>
          <p:nvPr/>
        </p:nvSpPr>
        <p:spPr>
          <a:xfrm>
            <a:off x="6645534" y="3945795"/>
            <a:ext cx="2570152" cy="1908823"/>
          </a:xfrm>
          <a:prstGeom prst="rect">
            <a:avLst/>
          </a:prstGeom>
          <a:blipFill rotWithShape="1">
            <a:blip r:embed="rId4"/>
            <a:stretch>
              <a:fillRect/>
            </a:stretch>
          </a:blipFill>
          <a:ln>
            <a:noFill/>
          </a:ln>
        </p:spPr>
        <p:style>
          <a:lnRef idx="2">
            <a:scrgbClr r="0" g="0" b="0"/>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Tree>
    <p:extLst>
      <p:ext uri="{BB962C8B-B14F-4D97-AF65-F5344CB8AC3E}">
        <p14:creationId xmlns:p14="http://schemas.microsoft.com/office/powerpoint/2010/main" val="33893023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AZSecure</a:t>
            </a:r>
            <a:r>
              <a:rPr lang="en-US" b="1" dirty="0" smtClean="0"/>
              <a:t> SFS Statistics</a:t>
            </a:r>
            <a:endParaRPr lang="en-US" b="1" dirty="0"/>
          </a:p>
        </p:txBody>
      </p:sp>
      <p:sp>
        <p:nvSpPr>
          <p:cNvPr id="3" name="Content Placeholder 2"/>
          <p:cNvSpPr>
            <a:spLocks noGrp="1"/>
          </p:cNvSpPr>
          <p:nvPr>
            <p:ph idx="1"/>
          </p:nvPr>
        </p:nvSpPr>
        <p:spPr>
          <a:xfrm>
            <a:off x="656664" y="2452279"/>
            <a:ext cx="10515600" cy="5149606"/>
          </a:xfrm>
        </p:spPr>
        <p:txBody>
          <a:bodyPr anchor="ctr">
            <a:normAutofit lnSpcReduction="10000"/>
          </a:bodyPr>
          <a:lstStyle/>
          <a:p>
            <a:r>
              <a:rPr lang="en-US" dirty="0" smtClean="0"/>
              <a:t>NSF Scholarship-for-Service: 50+ institutions, US citizens</a:t>
            </a:r>
          </a:p>
          <a:p>
            <a:r>
              <a:rPr lang="en-US" dirty="0" err="1" smtClean="0"/>
              <a:t>AZSecure</a:t>
            </a:r>
            <a:r>
              <a:rPr lang="en-US" dirty="0" smtClean="0"/>
              <a:t> SFS, $4.2M, 2013-2018, 40+ MS/Ph.D. students; one of the largest and most advanced SFS programs</a:t>
            </a:r>
          </a:p>
          <a:p>
            <a:r>
              <a:rPr lang="en-US" dirty="0" smtClean="0">
                <a:solidFill>
                  <a:srgbClr val="FF0000"/>
                </a:solidFill>
              </a:rPr>
              <a:t>$140K-$250K for 2-3 years; $32K stipend for 9 months + paid interns + government jobs</a:t>
            </a:r>
          </a:p>
          <a:p>
            <a:r>
              <a:rPr lang="en-US" dirty="0" smtClean="0"/>
              <a:t>MS in MIS courses + </a:t>
            </a:r>
            <a:r>
              <a:rPr lang="en-US" dirty="0" smtClean="0">
                <a:solidFill>
                  <a:srgbClr val="FF0000"/>
                </a:solidFill>
              </a:rPr>
              <a:t>Information Assurance/Cybersecurity training/courses (NSA/DHS CAE + ECE/CS) + job fair/summer intern + faculty-supervised independent study/research for each semester </a:t>
            </a:r>
            <a:r>
              <a:rPr lang="en-US" dirty="0" smtClean="0"/>
              <a:t>+ research publication + MS Thesis</a:t>
            </a:r>
          </a:p>
          <a:p>
            <a:endParaRPr lang="en-US" dirty="0"/>
          </a:p>
          <a:p>
            <a:r>
              <a:rPr lang="en-US" dirty="0" smtClean="0"/>
              <a:t>Cybersecurity interest + MS education and research + government placement</a:t>
            </a:r>
          </a:p>
          <a:p>
            <a:endParaRPr lang="en-US" dirty="0" smtClean="0"/>
          </a:p>
          <a:p>
            <a:pPr marL="0" indent="0">
              <a:buNone/>
            </a:pPr>
            <a:endParaRPr lang="en-US" dirty="0" smtClean="0"/>
          </a:p>
          <a:p>
            <a:endParaRPr lang="en-US" dirty="0"/>
          </a:p>
        </p:txBody>
      </p:sp>
      <p:pic>
        <p:nvPicPr>
          <p:cNvPr id="4" name="Picture 3"/>
          <p:cNvPicPr>
            <a:picLocks noChangeAspect="1"/>
          </p:cNvPicPr>
          <p:nvPr/>
        </p:nvPicPr>
        <p:blipFill>
          <a:blip r:embed="rId2"/>
          <a:stretch>
            <a:fillRect/>
          </a:stretch>
        </p:blipFill>
        <p:spPr>
          <a:xfrm>
            <a:off x="6618515" y="112525"/>
            <a:ext cx="5329263" cy="1800401"/>
          </a:xfrm>
          <a:prstGeom prst="rect">
            <a:avLst/>
          </a:prstGeom>
        </p:spPr>
      </p:pic>
    </p:spTree>
    <p:extLst>
      <p:ext uri="{BB962C8B-B14F-4D97-AF65-F5344CB8AC3E}">
        <p14:creationId xmlns:p14="http://schemas.microsoft.com/office/powerpoint/2010/main" val="75134470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3719" y="532516"/>
            <a:ext cx="5500796" cy="3047242"/>
          </a:xfrm>
          <a:prstGeom prst="rect">
            <a:avLst/>
          </a:prstGeom>
        </p:spPr>
      </p:pic>
      <p:pic>
        <p:nvPicPr>
          <p:cNvPr id="5" name="Picture 4"/>
          <p:cNvPicPr>
            <a:picLocks noChangeAspect="1"/>
          </p:cNvPicPr>
          <p:nvPr/>
        </p:nvPicPr>
        <p:blipFill>
          <a:blip r:embed="rId3"/>
          <a:stretch>
            <a:fillRect/>
          </a:stretch>
        </p:blipFill>
        <p:spPr>
          <a:xfrm>
            <a:off x="5642202" y="2596924"/>
            <a:ext cx="6430056" cy="4163106"/>
          </a:xfrm>
          <a:prstGeom prst="rect">
            <a:avLst/>
          </a:prstGeom>
        </p:spPr>
      </p:pic>
      <p:sp>
        <p:nvSpPr>
          <p:cNvPr id="6" name="TextBox 5"/>
          <p:cNvSpPr txBox="1"/>
          <p:nvPr/>
        </p:nvSpPr>
        <p:spPr>
          <a:xfrm>
            <a:off x="1147564" y="3719469"/>
            <a:ext cx="4097147" cy="369332"/>
          </a:xfrm>
          <a:prstGeom prst="rect">
            <a:avLst/>
          </a:prstGeom>
          <a:noFill/>
        </p:spPr>
        <p:txBody>
          <a:bodyPr wrap="none" rtlCol="0">
            <a:spAutoFit/>
          </a:bodyPr>
          <a:lstStyle/>
          <a:p>
            <a:r>
              <a:rPr lang="en-US" dirty="0" smtClean="0"/>
              <a:t>IEEE ISI, September 2016, Tucson, Arizona</a:t>
            </a:r>
            <a:endParaRPr lang="en-US" dirty="0"/>
          </a:p>
        </p:txBody>
      </p:sp>
      <p:sp>
        <p:nvSpPr>
          <p:cNvPr id="7" name="TextBox 6"/>
          <p:cNvSpPr txBox="1"/>
          <p:nvPr/>
        </p:nvSpPr>
        <p:spPr>
          <a:xfrm>
            <a:off x="7424057" y="2123254"/>
            <a:ext cx="3572581" cy="369332"/>
          </a:xfrm>
          <a:prstGeom prst="rect">
            <a:avLst/>
          </a:prstGeom>
          <a:noFill/>
        </p:spPr>
        <p:txBody>
          <a:bodyPr wrap="none" rtlCol="0">
            <a:spAutoFit/>
          </a:bodyPr>
          <a:lstStyle/>
          <a:p>
            <a:r>
              <a:rPr lang="en-US" dirty="0" err="1" smtClean="0"/>
              <a:t>WiCys</a:t>
            </a:r>
            <a:r>
              <a:rPr lang="en-US" dirty="0" smtClean="0"/>
              <a:t>, March 2017, Tucson, Arizona</a:t>
            </a:r>
            <a:endParaRPr lang="en-US" dirty="0"/>
          </a:p>
        </p:txBody>
      </p:sp>
      <p:sp>
        <p:nvSpPr>
          <p:cNvPr id="2" name="TextBox 1"/>
          <p:cNvSpPr txBox="1"/>
          <p:nvPr/>
        </p:nvSpPr>
        <p:spPr>
          <a:xfrm>
            <a:off x="1430806" y="4967176"/>
            <a:ext cx="3713667" cy="461665"/>
          </a:xfrm>
          <a:prstGeom prst="rect">
            <a:avLst/>
          </a:prstGeom>
          <a:noFill/>
        </p:spPr>
        <p:txBody>
          <a:bodyPr wrap="square" rtlCol="0">
            <a:spAutoFit/>
          </a:bodyPr>
          <a:lstStyle/>
          <a:p>
            <a:r>
              <a:rPr lang="en-US" sz="2400" dirty="0" smtClean="0"/>
              <a:t>Building </a:t>
            </a:r>
            <a:r>
              <a:rPr lang="en-US" sz="2400" smtClean="0"/>
              <a:t>a Community!</a:t>
            </a:r>
            <a:endParaRPr lang="en-US" sz="2400" dirty="0"/>
          </a:p>
        </p:txBody>
      </p:sp>
    </p:spTree>
    <p:extLst>
      <p:ext uri="{BB962C8B-B14F-4D97-AF65-F5344CB8AC3E}">
        <p14:creationId xmlns:p14="http://schemas.microsoft.com/office/powerpoint/2010/main" val="16199249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752601"/>
            <a:ext cx="7772400" cy="1847851"/>
          </a:xfrm>
        </p:spPr>
        <p:txBody>
          <a:bodyPr>
            <a:normAutofit/>
          </a:bodyPr>
          <a:lstStyle/>
          <a:p>
            <a:r>
              <a:rPr lang="en-US" b="1" dirty="0" smtClean="0"/>
              <a:t>Health Informatics &amp; Analytics</a:t>
            </a:r>
            <a:endParaRPr lang="en-US" b="1"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3057862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2"/>
          <p:cNvGrpSpPr>
            <a:grpSpLocks/>
          </p:cNvGrpSpPr>
          <p:nvPr/>
        </p:nvGrpSpPr>
        <p:grpSpPr bwMode="auto">
          <a:xfrm>
            <a:off x="1524000" y="1600201"/>
            <a:ext cx="8153400" cy="4481513"/>
            <a:chOff x="144" y="1008"/>
            <a:chExt cx="4992" cy="2823"/>
          </a:xfrm>
        </p:grpSpPr>
        <p:pic>
          <p:nvPicPr>
            <p:cNvPr id="33812" name="Picture 3" descr="\\Ai5\users\martinez\graphics\helpfulmed--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 y="1008"/>
              <a:ext cx="3888" cy="2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3" name="Rectangle 4"/>
            <p:cNvSpPr>
              <a:spLocks noChangeArrowheads="1"/>
            </p:cNvSpPr>
            <p:nvPr/>
          </p:nvSpPr>
          <p:spPr bwMode="auto">
            <a:xfrm>
              <a:off x="3792" y="1056"/>
              <a:ext cx="192" cy="192"/>
            </a:xfrm>
            <a:prstGeom prst="rect">
              <a:avLst/>
            </a:prstGeom>
            <a:solidFill>
              <a:srgbClr val="FFFFFF"/>
            </a:solidFill>
            <a:ln w="9525">
              <a:solidFill>
                <a:schemeClr val="tx1"/>
              </a:solidFill>
              <a:miter lim="800000"/>
              <a:headEnd/>
              <a:tailEnd/>
            </a:ln>
          </p:spPr>
          <p:txBody>
            <a:bodyPr wrap="none" anchor="ct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r>
                <a:rPr lang="en-US" sz="2000">
                  <a:latin typeface="Times New Roman" panose="02020603050405020304" pitchFamily="18" charset="0"/>
                </a:rPr>
                <a:t>1</a:t>
              </a:r>
              <a:endParaRPr lang="en-US">
                <a:latin typeface="Times New Roman" panose="02020603050405020304" pitchFamily="18" charset="0"/>
              </a:endParaRPr>
            </a:p>
          </p:txBody>
        </p:sp>
        <p:sp>
          <p:nvSpPr>
            <p:cNvPr id="33814" name="Rectangle 5"/>
            <p:cNvSpPr>
              <a:spLocks noChangeArrowheads="1"/>
            </p:cNvSpPr>
            <p:nvPr/>
          </p:nvSpPr>
          <p:spPr bwMode="auto">
            <a:xfrm>
              <a:off x="4032" y="1056"/>
              <a:ext cx="1104" cy="240"/>
            </a:xfrm>
            <a:prstGeom prst="rect">
              <a:avLst/>
            </a:prstGeom>
            <a:solidFill>
              <a:srgbClr val="C0C0C0"/>
            </a:solidFill>
            <a:ln w="9525">
              <a:solidFill>
                <a:schemeClr val="tx1"/>
              </a:solidFill>
              <a:miter lim="800000"/>
              <a:headEnd/>
              <a:tailEnd/>
            </a:ln>
          </p:spPr>
          <p:txBody>
            <a:bodyPr wrap="none" anchor="ct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r>
                <a:rPr lang="en-US" sz="1400">
                  <a:latin typeface="Times New Roman" panose="02020603050405020304" pitchFamily="18" charset="0"/>
                </a:rPr>
                <a:t>Visual Site Browser</a:t>
              </a:r>
              <a:endParaRPr lang="en-US">
                <a:latin typeface="Times New Roman" panose="02020603050405020304" pitchFamily="18" charset="0"/>
              </a:endParaRPr>
            </a:p>
          </p:txBody>
        </p:sp>
      </p:grpSp>
      <p:sp>
        <p:nvSpPr>
          <p:cNvPr id="33795" name="Rectangle 6"/>
          <p:cNvSpPr>
            <a:spLocks noChangeArrowheads="1"/>
          </p:cNvSpPr>
          <p:nvPr/>
        </p:nvSpPr>
        <p:spPr bwMode="auto">
          <a:xfrm>
            <a:off x="3505200" y="533400"/>
            <a:ext cx="5232400" cy="838200"/>
          </a:xfrm>
          <a:prstGeom prst="rect">
            <a:avLst/>
          </a:prstGeom>
          <a:solidFill>
            <a:srgbClr val="CCFFFF"/>
          </a:solidFill>
          <a:ln w="9525">
            <a:solidFill>
              <a:schemeClr val="tx1"/>
            </a:solidFill>
            <a:miter lim="800000"/>
            <a:headEnd/>
            <a:tailEnd/>
          </a:ln>
        </p:spPr>
        <p:txBody>
          <a:bodyP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pPr algn="ctr"/>
            <a:r>
              <a:rPr lang="en-US" dirty="0"/>
              <a:t>Cancer Map: 2M </a:t>
            </a:r>
            <a:r>
              <a:rPr lang="en-US" dirty="0" err="1"/>
              <a:t>CancerLit</a:t>
            </a:r>
            <a:r>
              <a:rPr lang="en-US" dirty="0"/>
              <a:t> articles, 1500 maps (OOHAY, DLI, 1998)</a:t>
            </a:r>
          </a:p>
        </p:txBody>
      </p:sp>
      <p:grpSp>
        <p:nvGrpSpPr>
          <p:cNvPr id="3" name="Group 7"/>
          <p:cNvGrpSpPr>
            <a:grpSpLocks/>
          </p:cNvGrpSpPr>
          <p:nvPr/>
        </p:nvGrpSpPr>
        <p:grpSpPr bwMode="auto">
          <a:xfrm>
            <a:off x="2006600" y="1981200"/>
            <a:ext cx="8128000" cy="4287838"/>
            <a:chOff x="864" y="1248"/>
            <a:chExt cx="4656" cy="2701"/>
          </a:xfrm>
        </p:grpSpPr>
        <p:sp>
          <p:nvSpPr>
            <p:cNvPr id="33809" name="Rectangle 8"/>
            <p:cNvSpPr>
              <a:spLocks noChangeArrowheads="1"/>
            </p:cNvSpPr>
            <p:nvPr/>
          </p:nvSpPr>
          <p:spPr bwMode="auto">
            <a:xfrm>
              <a:off x="4128" y="1248"/>
              <a:ext cx="1392" cy="240"/>
            </a:xfrm>
            <a:prstGeom prst="rect">
              <a:avLst/>
            </a:prstGeom>
            <a:solidFill>
              <a:srgbClr val="C0C0C0"/>
            </a:solidFill>
            <a:ln w="9525">
              <a:solidFill>
                <a:schemeClr val="tx1"/>
              </a:solidFill>
              <a:miter lim="800000"/>
              <a:headEnd/>
              <a:tailEnd/>
            </a:ln>
          </p:spPr>
          <p:txBody>
            <a:bodyPr wrap="none" anchor="ct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r>
                <a:rPr lang="en-US" sz="1400">
                  <a:latin typeface="Times New Roman" panose="02020603050405020304" pitchFamily="18" charset="0"/>
                </a:rPr>
                <a:t>Top level map</a:t>
              </a:r>
              <a:endParaRPr lang="en-US">
                <a:latin typeface="Times New Roman" panose="02020603050405020304" pitchFamily="18" charset="0"/>
              </a:endParaRPr>
            </a:p>
          </p:txBody>
        </p:sp>
        <p:pic>
          <p:nvPicPr>
            <p:cNvPr id="33810" name="Picture 9" descr="A:\map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 y="1248"/>
              <a:ext cx="3255" cy="2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1" name="Rectangle 10"/>
            <p:cNvSpPr>
              <a:spLocks noChangeArrowheads="1"/>
            </p:cNvSpPr>
            <p:nvPr/>
          </p:nvSpPr>
          <p:spPr bwMode="auto">
            <a:xfrm>
              <a:off x="3888" y="1296"/>
              <a:ext cx="192" cy="192"/>
            </a:xfrm>
            <a:prstGeom prst="rect">
              <a:avLst/>
            </a:prstGeom>
            <a:solidFill>
              <a:schemeClr val="bg1"/>
            </a:solidFill>
            <a:ln w="9525">
              <a:solidFill>
                <a:schemeClr val="tx1"/>
              </a:solidFill>
              <a:miter lim="800000"/>
              <a:headEnd/>
              <a:tailEnd/>
            </a:ln>
          </p:spPr>
          <p:txBody>
            <a:bodyPr wrap="none" anchor="ct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r>
                <a:rPr lang="en-US" sz="2000">
                  <a:latin typeface="Times New Roman" panose="02020603050405020304" pitchFamily="18" charset="0"/>
                </a:rPr>
                <a:t>2</a:t>
              </a:r>
              <a:endParaRPr lang="en-US">
                <a:latin typeface="Times New Roman" panose="02020603050405020304" pitchFamily="18" charset="0"/>
              </a:endParaRPr>
            </a:p>
          </p:txBody>
        </p:sp>
      </p:grpSp>
      <p:grpSp>
        <p:nvGrpSpPr>
          <p:cNvPr id="4" name="Group 11"/>
          <p:cNvGrpSpPr>
            <a:grpSpLocks/>
          </p:cNvGrpSpPr>
          <p:nvPr/>
        </p:nvGrpSpPr>
        <p:grpSpPr bwMode="auto">
          <a:xfrm>
            <a:off x="2540000" y="2362200"/>
            <a:ext cx="7823200" cy="4351338"/>
            <a:chOff x="1056" y="1488"/>
            <a:chExt cx="4704" cy="2741"/>
          </a:xfrm>
        </p:grpSpPr>
        <p:sp>
          <p:nvSpPr>
            <p:cNvPr id="33806" name="Rectangle 12"/>
            <p:cNvSpPr>
              <a:spLocks noChangeArrowheads="1"/>
            </p:cNvSpPr>
            <p:nvPr/>
          </p:nvSpPr>
          <p:spPr bwMode="auto">
            <a:xfrm>
              <a:off x="4368" y="1536"/>
              <a:ext cx="1392" cy="240"/>
            </a:xfrm>
            <a:prstGeom prst="rect">
              <a:avLst/>
            </a:prstGeom>
            <a:solidFill>
              <a:srgbClr val="C0C0C0"/>
            </a:solidFill>
            <a:ln w="9525">
              <a:solidFill>
                <a:schemeClr val="tx1"/>
              </a:solidFill>
              <a:miter lim="800000"/>
              <a:headEnd/>
              <a:tailEnd/>
            </a:ln>
          </p:spPr>
          <p:txBody>
            <a:bodyPr wrap="none" anchor="ct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r>
                <a:rPr lang="en-US" sz="1400">
                  <a:latin typeface="Times New Roman" panose="02020603050405020304" pitchFamily="18" charset="0"/>
                </a:rPr>
                <a:t>Diagnosis, Differential</a:t>
              </a:r>
              <a:endParaRPr lang="en-US">
                <a:latin typeface="Times New Roman" panose="02020603050405020304" pitchFamily="18" charset="0"/>
              </a:endParaRPr>
            </a:p>
          </p:txBody>
        </p:sp>
        <p:pic>
          <p:nvPicPr>
            <p:cNvPr id="33807" name="Picture 13" descr="A:\map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 y="1488"/>
              <a:ext cx="3304" cy="2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8" name="Rectangle 14"/>
            <p:cNvSpPr>
              <a:spLocks noChangeArrowheads="1"/>
            </p:cNvSpPr>
            <p:nvPr/>
          </p:nvSpPr>
          <p:spPr bwMode="auto">
            <a:xfrm>
              <a:off x="4128" y="1536"/>
              <a:ext cx="192" cy="192"/>
            </a:xfrm>
            <a:prstGeom prst="rect">
              <a:avLst/>
            </a:prstGeom>
            <a:solidFill>
              <a:schemeClr val="bg1"/>
            </a:solidFill>
            <a:ln w="9525">
              <a:solidFill>
                <a:schemeClr val="tx1"/>
              </a:solidFill>
              <a:miter lim="800000"/>
              <a:headEnd/>
              <a:tailEnd/>
            </a:ln>
          </p:spPr>
          <p:txBody>
            <a:bodyPr wrap="none" anchor="ct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r>
                <a:rPr lang="en-US" sz="2000">
                  <a:latin typeface="Times New Roman" panose="02020603050405020304" pitchFamily="18" charset="0"/>
                </a:rPr>
                <a:t>3</a:t>
              </a:r>
              <a:endParaRPr lang="en-US">
                <a:latin typeface="Times New Roman" panose="02020603050405020304" pitchFamily="18" charset="0"/>
              </a:endParaRPr>
            </a:p>
          </p:txBody>
        </p:sp>
      </p:grpSp>
      <p:grpSp>
        <p:nvGrpSpPr>
          <p:cNvPr id="5" name="Group 15"/>
          <p:cNvGrpSpPr>
            <a:grpSpLocks/>
          </p:cNvGrpSpPr>
          <p:nvPr/>
        </p:nvGrpSpPr>
        <p:grpSpPr bwMode="auto">
          <a:xfrm>
            <a:off x="3035300" y="2819400"/>
            <a:ext cx="7391400" cy="4038600"/>
            <a:chOff x="1248" y="1776"/>
            <a:chExt cx="4512" cy="2668"/>
          </a:xfrm>
        </p:grpSpPr>
        <p:pic>
          <p:nvPicPr>
            <p:cNvPr id="33803" name="Picture 16" descr="A:\map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8" y="1776"/>
              <a:ext cx="3216" cy="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Rectangle 17"/>
            <p:cNvSpPr>
              <a:spLocks noChangeArrowheads="1"/>
            </p:cNvSpPr>
            <p:nvPr/>
          </p:nvSpPr>
          <p:spPr bwMode="auto">
            <a:xfrm>
              <a:off x="4224" y="1824"/>
              <a:ext cx="192" cy="192"/>
            </a:xfrm>
            <a:prstGeom prst="rect">
              <a:avLst/>
            </a:prstGeom>
            <a:solidFill>
              <a:srgbClr val="FFFFFF"/>
            </a:solidFill>
            <a:ln w="9525">
              <a:solidFill>
                <a:schemeClr val="tx1"/>
              </a:solidFill>
              <a:miter lim="800000"/>
              <a:headEnd/>
              <a:tailEnd/>
            </a:ln>
          </p:spPr>
          <p:txBody>
            <a:bodyPr wrap="none" anchor="ct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r>
                <a:rPr lang="en-US" sz="2000">
                  <a:latin typeface="Times New Roman" panose="02020603050405020304" pitchFamily="18" charset="0"/>
                </a:rPr>
                <a:t>4</a:t>
              </a:r>
              <a:endParaRPr lang="en-US">
                <a:latin typeface="Times New Roman" panose="02020603050405020304" pitchFamily="18" charset="0"/>
              </a:endParaRPr>
            </a:p>
          </p:txBody>
        </p:sp>
        <p:sp>
          <p:nvSpPr>
            <p:cNvPr id="33805" name="Rectangle 18"/>
            <p:cNvSpPr>
              <a:spLocks noChangeArrowheads="1"/>
            </p:cNvSpPr>
            <p:nvPr/>
          </p:nvSpPr>
          <p:spPr bwMode="auto">
            <a:xfrm>
              <a:off x="4464" y="1824"/>
              <a:ext cx="1296" cy="240"/>
            </a:xfrm>
            <a:prstGeom prst="rect">
              <a:avLst/>
            </a:prstGeom>
            <a:solidFill>
              <a:srgbClr val="C0C0C0"/>
            </a:solidFill>
            <a:ln w="9525">
              <a:solidFill>
                <a:schemeClr val="tx1"/>
              </a:solidFill>
              <a:miter lim="800000"/>
              <a:headEnd/>
              <a:tailEnd/>
            </a:ln>
          </p:spPr>
          <p:txBody>
            <a:bodyPr wrap="none" anchor="ct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r>
                <a:rPr lang="en-US" sz="1400">
                  <a:latin typeface="Times New Roman" panose="02020603050405020304" pitchFamily="18" charset="0"/>
                </a:rPr>
                <a:t>Brain Neoplasms</a:t>
              </a:r>
              <a:endParaRPr lang="en-US">
                <a:latin typeface="Times New Roman" panose="02020603050405020304" pitchFamily="18" charset="0"/>
              </a:endParaRPr>
            </a:p>
          </p:txBody>
        </p:sp>
      </p:grpSp>
      <p:grpSp>
        <p:nvGrpSpPr>
          <p:cNvPr id="6" name="Group 19"/>
          <p:cNvGrpSpPr>
            <a:grpSpLocks/>
          </p:cNvGrpSpPr>
          <p:nvPr/>
        </p:nvGrpSpPr>
        <p:grpSpPr bwMode="auto">
          <a:xfrm>
            <a:off x="3581400" y="3200400"/>
            <a:ext cx="7086600" cy="3657600"/>
            <a:chOff x="1056" y="2016"/>
            <a:chExt cx="4464" cy="2304"/>
          </a:xfrm>
        </p:grpSpPr>
        <p:sp>
          <p:nvSpPr>
            <p:cNvPr id="33800" name="Rectangle 20"/>
            <p:cNvSpPr>
              <a:spLocks noChangeArrowheads="1"/>
            </p:cNvSpPr>
            <p:nvPr/>
          </p:nvSpPr>
          <p:spPr bwMode="auto">
            <a:xfrm>
              <a:off x="4416" y="2160"/>
              <a:ext cx="1104" cy="240"/>
            </a:xfrm>
            <a:prstGeom prst="rect">
              <a:avLst/>
            </a:prstGeom>
            <a:solidFill>
              <a:srgbClr val="C0C0C0"/>
            </a:solidFill>
            <a:ln w="9525">
              <a:solidFill>
                <a:schemeClr val="tx1"/>
              </a:solidFill>
              <a:miter lim="800000"/>
              <a:headEnd/>
              <a:tailEnd/>
            </a:ln>
          </p:spPr>
          <p:txBody>
            <a:bodyPr wrap="none" anchor="ct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r>
                <a:rPr lang="en-US" sz="1400">
                  <a:latin typeface="Times New Roman" panose="02020603050405020304" pitchFamily="18" charset="0"/>
                </a:rPr>
                <a:t>Brain Tumors</a:t>
              </a:r>
              <a:endParaRPr lang="en-US">
                <a:latin typeface="Times New Roman" panose="02020603050405020304" pitchFamily="18" charset="0"/>
              </a:endParaRPr>
            </a:p>
          </p:txBody>
        </p:sp>
        <p:pic>
          <p:nvPicPr>
            <p:cNvPr id="33801" name="Picture 21" descr="A:\map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6" y="2016"/>
              <a:ext cx="3391"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2" name="Rectangle 22"/>
            <p:cNvSpPr>
              <a:spLocks noChangeArrowheads="1"/>
            </p:cNvSpPr>
            <p:nvPr/>
          </p:nvSpPr>
          <p:spPr bwMode="auto">
            <a:xfrm>
              <a:off x="4224" y="2160"/>
              <a:ext cx="192" cy="192"/>
            </a:xfrm>
            <a:prstGeom prst="rect">
              <a:avLst/>
            </a:prstGeom>
            <a:solidFill>
              <a:srgbClr val="FFFFFF"/>
            </a:solidFill>
            <a:ln w="9525">
              <a:solidFill>
                <a:schemeClr val="tx1"/>
              </a:solidFill>
              <a:miter lim="800000"/>
              <a:headEnd/>
              <a:tailEnd/>
            </a:ln>
          </p:spPr>
          <p:txBody>
            <a:bodyPr wrap="none" anchor="ct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r>
                <a:rPr lang="en-US" sz="2000">
                  <a:latin typeface="Times New Roman" panose="02020603050405020304" pitchFamily="18" charset="0"/>
                </a:rPr>
                <a:t>5</a:t>
              </a:r>
              <a:endParaRPr lang="en-US">
                <a:latin typeface="Times New Roman" panose="02020603050405020304" pitchFamily="18" charset="0"/>
              </a:endParaRPr>
            </a:p>
          </p:txBody>
        </p:sp>
      </p:grpSp>
    </p:spTree>
    <p:extLst>
      <p:ext uri="{BB962C8B-B14F-4D97-AF65-F5344CB8AC3E}">
        <p14:creationId xmlns:p14="http://schemas.microsoft.com/office/powerpoint/2010/main" val="30538778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057400" y="3376228"/>
            <a:ext cx="4648200" cy="2385268"/>
          </a:xfrm>
          <a:prstGeom prst="rect">
            <a:avLst/>
          </a:prstGeom>
          <a:noFill/>
          <a:ln w="9525">
            <a:noFill/>
            <a:miter lim="800000"/>
            <a:headEnd/>
            <a:tailEnd/>
          </a:ln>
        </p:spPr>
        <p:txBody>
          <a:bodyPr>
            <a:spAutoFit/>
          </a:bodyPr>
          <a:lstStyle/>
          <a:p>
            <a:pPr>
              <a:spcBef>
                <a:spcPct val="50000"/>
              </a:spcBef>
              <a:buFont typeface="Wingdings" pitchFamily="2" charset="2"/>
              <a:buNone/>
            </a:pPr>
            <a:r>
              <a:rPr lang="en-US" b="1" dirty="0" smtClean="0"/>
              <a:t>Washington </a:t>
            </a:r>
            <a:r>
              <a:rPr lang="en-US" b="1" dirty="0"/>
              <a:t>Post, March 6, 2008</a:t>
            </a:r>
          </a:p>
          <a:p>
            <a:pPr>
              <a:spcBef>
                <a:spcPct val="50000"/>
              </a:spcBef>
              <a:buFont typeface="Wingdings" pitchFamily="2" charset="2"/>
              <a:buNone/>
            </a:pPr>
            <a:r>
              <a:rPr lang="en-US" sz="1400" b="1" dirty="0"/>
              <a:t>National dragnet is a click away! COPLINK in use in 3,500 police agencies in US!</a:t>
            </a:r>
          </a:p>
          <a:p>
            <a:pPr algn="ctr">
              <a:spcBef>
                <a:spcPct val="50000"/>
              </a:spcBef>
              <a:buFont typeface="Wingdings" pitchFamily="2" charset="2"/>
              <a:buNone/>
            </a:pPr>
            <a:r>
              <a:rPr lang="en-US" sz="2400" b="1" dirty="0" smtClean="0">
                <a:solidFill>
                  <a:srgbClr val="FF0000"/>
                </a:solidFill>
              </a:rPr>
              <a:t>Merged </a:t>
            </a:r>
            <a:r>
              <a:rPr lang="en-US" sz="2400" b="1" dirty="0">
                <a:solidFill>
                  <a:srgbClr val="FF0000"/>
                </a:solidFill>
              </a:rPr>
              <a:t>i2 in 2009; acquired by IBM in 2011 for $</a:t>
            </a:r>
            <a:r>
              <a:rPr lang="en-US" sz="2400" b="1" dirty="0" smtClean="0">
                <a:solidFill>
                  <a:srgbClr val="FF0000"/>
                </a:solidFill>
              </a:rPr>
              <a:t>500M</a:t>
            </a:r>
          </a:p>
          <a:p>
            <a:pPr algn="ctr">
              <a:spcBef>
                <a:spcPct val="50000"/>
              </a:spcBef>
              <a:buFont typeface="Wingdings" pitchFamily="2" charset="2"/>
              <a:buNone/>
            </a:pPr>
            <a:endParaRPr lang="en-US" sz="2400" b="1" dirty="0">
              <a:solidFill>
                <a:srgbClr val="FF0000"/>
              </a:solidFill>
            </a:endParaRPr>
          </a:p>
        </p:txBody>
      </p:sp>
      <p:sp>
        <p:nvSpPr>
          <p:cNvPr id="13315" name="Text Box 3"/>
          <p:cNvSpPr txBox="1">
            <a:spLocks noChangeArrowheads="1"/>
          </p:cNvSpPr>
          <p:nvPr/>
        </p:nvSpPr>
        <p:spPr bwMode="auto">
          <a:xfrm>
            <a:off x="2057400" y="2286000"/>
            <a:ext cx="5181600" cy="1046440"/>
          </a:xfrm>
          <a:prstGeom prst="rect">
            <a:avLst/>
          </a:prstGeom>
          <a:noFill/>
          <a:ln w="9525">
            <a:noFill/>
            <a:miter lim="800000"/>
            <a:headEnd/>
            <a:tailEnd/>
          </a:ln>
        </p:spPr>
        <p:txBody>
          <a:bodyPr>
            <a:spAutoFit/>
          </a:bodyPr>
          <a:lstStyle/>
          <a:p>
            <a:pPr>
              <a:spcBef>
                <a:spcPct val="50000"/>
              </a:spcBef>
              <a:buFont typeface="Wingdings" pitchFamily="2" charset="2"/>
              <a:buNone/>
            </a:pPr>
            <a:r>
              <a:rPr lang="en-US" b="1" dirty="0"/>
              <a:t>ABC News  April 15, 2003</a:t>
            </a:r>
          </a:p>
          <a:p>
            <a:pPr>
              <a:spcBef>
                <a:spcPct val="50000"/>
              </a:spcBef>
              <a:buFont typeface="Wingdings" pitchFamily="2" charset="2"/>
              <a:buNone/>
            </a:pPr>
            <a:r>
              <a:rPr lang="en-US" sz="2000" b="1" dirty="0">
                <a:solidFill>
                  <a:srgbClr val="FF0000"/>
                </a:solidFill>
              </a:rPr>
              <a:t>Google for  Cops: </a:t>
            </a:r>
            <a:r>
              <a:rPr lang="en-US" sz="1400" b="1" dirty="0" err="1"/>
              <a:t>Coplink</a:t>
            </a:r>
            <a:r>
              <a:rPr lang="en-US" sz="1400" b="1" dirty="0"/>
              <a:t> software helps police search for cyber clues to bust criminals</a:t>
            </a:r>
          </a:p>
        </p:txBody>
      </p:sp>
      <p:pic>
        <p:nvPicPr>
          <p:cNvPr id="13316" name="Picture 4" descr="abcnews"/>
          <p:cNvPicPr>
            <a:picLocks noChangeAspect="1" noChangeArrowheads="1"/>
          </p:cNvPicPr>
          <p:nvPr/>
        </p:nvPicPr>
        <p:blipFill>
          <a:blip r:embed="rId3" cstate="print"/>
          <a:srcRect/>
          <a:stretch>
            <a:fillRect/>
          </a:stretch>
        </p:blipFill>
        <p:spPr bwMode="auto">
          <a:xfrm>
            <a:off x="7239000" y="4648200"/>
            <a:ext cx="3073400" cy="660400"/>
          </a:xfrm>
          <a:prstGeom prst="rect">
            <a:avLst/>
          </a:prstGeom>
          <a:noFill/>
          <a:ln w="9525">
            <a:noFill/>
            <a:miter lim="800000"/>
            <a:headEnd/>
            <a:tailEnd/>
          </a:ln>
        </p:spPr>
      </p:pic>
      <p:pic>
        <p:nvPicPr>
          <p:cNvPr id="13317" name="Picture 6" descr="newsweek1"/>
          <p:cNvPicPr>
            <a:picLocks noChangeAspect="1" noChangeArrowheads="1"/>
          </p:cNvPicPr>
          <p:nvPr/>
        </p:nvPicPr>
        <p:blipFill>
          <a:blip r:embed="rId4" cstate="print"/>
          <a:srcRect/>
          <a:stretch>
            <a:fillRect/>
          </a:stretch>
        </p:blipFill>
        <p:spPr bwMode="auto">
          <a:xfrm>
            <a:off x="7239000" y="5486400"/>
            <a:ext cx="3048000" cy="615950"/>
          </a:xfrm>
          <a:prstGeom prst="rect">
            <a:avLst/>
          </a:prstGeom>
          <a:noFill/>
          <a:ln w="9525">
            <a:noFill/>
            <a:miter lim="800000"/>
            <a:headEnd/>
            <a:tailEnd/>
          </a:ln>
        </p:spPr>
      </p:pic>
      <p:sp>
        <p:nvSpPr>
          <p:cNvPr id="13318" name="Text Box 8"/>
          <p:cNvSpPr txBox="1">
            <a:spLocks noChangeArrowheads="1"/>
          </p:cNvSpPr>
          <p:nvPr/>
        </p:nvSpPr>
        <p:spPr bwMode="auto">
          <a:xfrm>
            <a:off x="2057400" y="1524000"/>
            <a:ext cx="5105400" cy="692150"/>
          </a:xfrm>
          <a:prstGeom prst="rect">
            <a:avLst/>
          </a:prstGeom>
          <a:noFill/>
          <a:ln w="9525">
            <a:noFill/>
            <a:miter lim="800000"/>
            <a:headEnd/>
            <a:tailEnd/>
          </a:ln>
        </p:spPr>
        <p:txBody>
          <a:bodyPr>
            <a:spAutoFit/>
          </a:bodyPr>
          <a:lstStyle/>
          <a:p>
            <a:pPr>
              <a:spcBef>
                <a:spcPct val="50000"/>
              </a:spcBef>
              <a:buFont typeface="Wingdings" pitchFamily="2" charset="2"/>
              <a:buNone/>
            </a:pPr>
            <a:r>
              <a:rPr lang="en-US" b="1" dirty="0"/>
              <a:t>The New York Times, November 2, 2002</a:t>
            </a:r>
          </a:p>
          <a:p>
            <a:pPr>
              <a:spcBef>
                <a:spcPct val="50000"/>
              </a:spcBef>
              <a:buFont typeface="Wingdings" pitchFamily="2" charset="2"/>
              <a:buNone/>
            </a:pPr>
            <a:r>
              <a:rPr lang="en-US" sz="1400" b="1" dirty="0"/>
              <a:t>COPLINK assisted in DC sniper investigation</a:t>
            </a:r>
            <a:r>
              <a:rPr lang="en-US" sz="1400" dirty="0"/>
              <a:t> </a:t>
            </a:r>
          </a:p>
        </p:txBody>
      </p:sp>
      <p:pic>
        <p:nvPicPr>
          <p:cNvPr id="13319" name="Picture 2"/>
          <p:cNvPicPr>
            <a:picLocks noChangeAspect="1" noChangeArrowheads="1"/>
          </p:cNvPicPr>
          <p:nvPr/>
        </p:nvPicPr>
        <p:blipFill>
          <a:blip r:embed="rId5" cstate="print"/>
          <a:srcRect/>
          <a:stretch>
            <a:fillRect/>
          </a:stretch>
        </p:blipFill>
        <p:spPr bwMode="auto">
          <a:xfrm>
            <a:off x="7162800" y="1219200"/>
            <a:ext cx="3048000" cy="3206750"/>
          </a:xfrm>
          <a:prstGeom prst="rect">
            <a:avLst/>
          </a:prstGeom>
          <a:noFill/>
          <a:ln w="9525">
            <a:solidFill>
              <a:schemeClr val="tx1"/>
            </a:solidFill>
            <a:miter lim="800000"/>
            <a:headEnd/>
            <a:tailEnd/>
          </a:ln>
        </p:spPr>
      </p:pic>
      <p:sp>
        <p:nvSpPr>
          <p:cNvPr id="11" name="Rectangle 2"/>
          <p:cNvSpPr txBox="1">
            <a:spLocks noChangeArrowheads="1"/>
          </p:cNvSpPr>
          <p:nvPr/>
        </p:nvSpPr>
        <p:spPr bwMode="auto">
          <a:xfrm>
            <a:off x="2019300" y="304800"/>
            <a:ext cx="8191500" cy="914400"/>
          </a:xfrm>
          <a:prstGeom prst="rect">
            <a:avLst/>
          </a:prstGeom>
          <a:noFill/>
          <a:ln w="9525">
            <a:noFill/>
            <a:miter lim="800000"/>
            <a:headEnd/>
            <a:tailEnd/>
          </a:ln>
        </p:spPr>
        <p:txBody>
          <a:bodyPr anchor="ctr"/>
          <a:lstStyle/>
          <a:p>
            <a:pPr>
              <a:spcBef>
                <a:spcPct val="0"/>
              </a:spcBef>
              <a:buClrTx/>
              <a:buSzTx/>
              <a:buFontTx/>
              <a:buNone/>
              <a:defRPr/>
            </a:pPr>
            <a:r>
              <a:rPr lang="en-US" sz="3600" b="1" kern="0" dirty="0">
                <a:solidFill>
                  <a:srgbClr val="FF0000"/>
                </a:solidFill>
                <a:latin typeface="+mj-lt"/>
                <a:ea typeface="+mj-ea"/>
                <a:cs typeface="+mj-cs"/>
              </a:rPr>
              <a:t>COPLINK</a:t>
            </a:r>
            <a:r>
              <a:rPr lang="en-US" sz="3600" b="1" kern="0" dirty="0">
                <a:latin typeface="+mj-lt"/>
                <a:ea typeface="+mj-ea"/>
                <a:cs typeface="+mj-cs"/>
              </a:rPr>
              <a:t>: Crime Data Mining</a:t>
            </a:r>
          </a:p>
        </p:txBody>
      </p:sp>
      <p:pic>
        <p:nvPicPr>
          <p:cNvPr id="8196" name="Picture 4" descr="Palantir Technologies company 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0910" y="6094321"/>
            <a:ext cx="2495550" cy="5810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46338" y="6259257"/>
            <a:ext cx="2453749" cy="369332"/>
          </a:xfrm>
          <a:prstGeom prst="rect">
            <a:avLst/>
          </a:prstGeom>
          <a:noFill/>
        </p:spPr>
        <p:txBody>
          <a:bodyPr wrap="none" rtlCol="0">
            <a:spAutoFit/>
          </a:bodyPr>
          <a:lstStyle/>
          <a:p>
            <a:r>
              <a:rPr lang="en-US" b="1" dirty="0" smtClean="0">
                <a:solidFill>
                  <a:srgbClr val="FF0000"/>
                </a:solidFill>
              </a:rPr>
              <a:t>($10B, IT unicorn, 2015)</a:t>
            </a:r>
            <a:endParaRPr lang="en-US" b="1" dirty="0">
              <a:solidFill>
                <a:srgbClr val="FF0000"/>
              </a:solidFill>
            </a:endParaRPr>
          </a:p>
        </p:txBody>
      </p:sp>
      <p:pic>
        <p:nvPicPr>
          <p:cNvPr id="3" name="Picture 2"/>
          <p:cNvPicPr>
            <a:picLocks noChangeAspect="1"/>
          </p:cNvPicPr>
          <p:nvPr/>
        </p:nvPicPr>
        <p:blipFill>
          <a:blip r:embed="rId7"/>
          <a:stretch>
            <a:fillRect/>
          </a:stretch>
        </p:blipFill>
        <p:spPr>
          <a:xfrm>
            <a:off x="2770312" y="5090947"/>
            <a:ext cx="3679576" cy="1047597"/>
          </a:xfrm>
          <a:prstGeom prst="rect">
            <a:avLst/>
          </a:prstGeom>
        </p:spPr>
      </p:pic>
    </p:spTree>
    <p:extLst>
      <p:ext uri="{BB962C8B-B14F-4D97-AF65-F5344CB8AC3E}">
        <p14:creationId xmlns:p14="http://schemas.microsoft.com/office/powerpoint/2010/main" val="204732691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som_me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6458" y="533400"/>
            <a:ext cx="7848600"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79" name="Picture 3" descr="som_me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0" y="1371600"/>
            <a:ext cx="7543800" cy="585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0" name="Picture 4" descr="som_med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1300" y="2879726"/>
            <a:ext cx="7886700"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a:spLocks noChangeArrowheads="1"/>
          </p:cNvSpPr>
          <p:nvPr/>
        </p:nvSpPr>
        <p:spPr bwMode="auto">
          <a:xfrm>
            <a:off x="2209800" y="16428"/>
            <a:ext cx="7467600" cy="495300"/>
          </a:xfrm>
          <a:prstGeom prst="rect">
            <a:avLst/>
          </a:prstGeom>
          <a:solidFill>
            <a:srgbClr val="CCFFFF"/>
          </a:solidFill>
          <a:ln w="9525">
            <a:solidFill>
              <a:schemeClr val="tx1"/>
            </a:solidFill>
            <a:miter lim="800000"/>
            <a:headEnd/>
            <a:tailEnd/>
          </a:ln>
        </p:spPr>
        <p:txBody>
          <a:bodyP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pPr algn="ctr"/>
            <a:r>
              <a:rPr lang="en-US" dirty="0"/>
              <a:t>Taiwan Health Topic Map: 500K news articles, 2000</a:t>
            </a:r>
          </a:p>
        </p:txBody>
      </p:sp>
    </p:spTree>
    <p:extLst>
      <p:ext uri="{BB962C8B-B14F-4D97-AF65-F5344CB8AC3E}">
        <p14:creationId xmlns:p14="http://schemas.microsoft.com/office/powerpoint/2010/main" val="2744301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54979"/>
                                        </p:tgtEl>
                                        <p:attrNameLst>
                                          <p:attrName>style.visibility</p:attrName>
                                        </p:attrNameLst>
                                      </p:cBhvr>
                                      <p:to>
                                        <p:strVal val="visible"/>
                                      </p:to>
                                    </p:set>
                                    <p:animEffect transition="in" filter="dissolve">
                                      <p:cBhvr>
                                        <p:cTn id="7" dur="500"/>
                                        <p:tgtEl>
                                          <p:spTgt spid="2549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54980"/>
                                        </p:tgtEl>
                                        <p:attrNameLst>
                                          <p:attrName>style.visibility</p:attrName>
                                        </p:attrNameLst>
                                      </p:cBhvr>
                                      <p:to>
                                        <p:strVal val="visible"/>
                                      </p:to>
                                    </p:set>
                                    <p:animEffect transition="in" filter="dissolve">
                                      <p:cBhvr>
                                        <p:cTn id="12" dur="500"/>
                                        <p:tgtEl>
                                          <p:spTgt spid="25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2"/>
          <p:cNvSpPr>
            <a:spLocks noGrp="1"/>
          </p:cNvSpPr>
          <p:nvPr>
            <p:ph type="sldNum" sz="quarter" idx="4294967295"/>
          </p:nvPr>
        </p:nvSpPr>
        <p:spPr bwMode="auto">
          <a:xfrm>
            <a:off x="6315075" y="6481764"/>
            <a:ext cx="2133600" cy="3016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fld id="{B935ACC6-3D88-45A6-86F3-1A9DABE7FBDB}" type="slidenum">
              <a:rPr lang="zh-CN" altLang="en-US">
                <a:ea typeface="SimSun" panose="02010600030101010101" pitchFamily="2" charset="-122"/>
              </a:rPr>
              <a:pPr/>
              <a:t>71</a:t>
            </a:fld>
            <a:endParaRPr lang="en-US" altLang="zh-CN">
              <a:ea typeface="SimSun" panose="02010600030101010101" pitchFamily="2" charset="-122"/>
            </a:endParaRPr>
          </a:p>
        </p:txBody>
      </p:sp>
      <p:sp>
        <p:nvSpPr>
          <p:cNvPr id="51203" name="Line 4"/>
          <p:cNvSpPr>
            <a:spLocks noChangeShapeType="1"/>
          </p:cNvSpPr>
          <p:nvPr/>
        </p:nvSpPr>
        <p:spPr bwMode="auto">
          <a:xfrm flipH="1" flipV="1">
            <a:off x="9296400" y="6096000"/>
            <a:ext cx="152400" cy="228600"/>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pic>
        <p:nvPicPr>
          <p:cNvPr id="51204" name="Picture 2" descr="cl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2000"/>
            <a:ext cx="4648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4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762000"/>
            <a:ext cx="4495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4114800"/>
            <a:ext cx="4648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4" descr="intlFMD_6-22-2005-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4038600"/>
            <a:ext cx="4495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6" descr="lu-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5400" y="4343401"/>
            <a:ext cx="17526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9" name="TextBox 18"/>
          <p:cNvSpPr txBox="1">
            <a:spLocks noChangeArrowheads="1"/>
          </p:cNvSpPr>
          <p:nvPr/>
        </p:nvSpPr>
        <p:spPr bwMode="auto">
          <a:xfrm>
            <a:off x="1676400" y="24124"/>
            <a:ext cx="8839200" cy="830997"/>
          </a:xfrm>
          <a:prstGeom prst="rect">
            <a:avLst/>
          </a:prstGeom>
          <a:solidFill>
            <a:schemeClr val="bg1"/>
          </a:solidFill>
          <a:ln w="9525">
            <a:solidFill>
              <a:schemeClr val="accent1"/>
            </a:solidFill>
            <a:miter lim="800000"/>
            <a:headEnd/>
            <a:tailEnd/>
          </a:ln>
        </p:spPr>
        <p:txBody>
          <a:bodyPr wrap="square">
            <a:spAutoFit/>
          </a:bodyPr>
          <a:lstStyle>
            <a:lvl1pPr>
              <a:defRPr sz="2400">
                <a:solidFill>
                  <a:schemeClr val="tx2"/>
                </a:solidFill>
                <a:latin typeface="Helvetica" panose="020B0604020202020204" pitchFamily="34" charset="0"/>
                <a:cs typeface="Arial" panose="020B0604020202020204" pitchFamily="34" charset="0"/>
              </a:defRPr>
            </a:lvl1pPr>
            <a:lvl2pPr marL="742950" indent="-285750">
              <a:defRPr sz="2400">
                <a:solidFill>
                  <a:schemeClr val="tx2"/>
                </a:solidFill>
                <a:latin typeface="Helvetica" panose="020B0604020202020204" pitchFamily="34" charset="0"/>
                <a:cs typeface="Arial" panose="020B0604020202020204" pitchFamily="34" charset="0"/>
              </a:defRPr>
            </a:lvl2pPr>
            <a:lvl3pPr marL="1143000" indent="-228600">
              <a:defRPr sz="2400">
                <a:solidFill>
                  <a:schemeClr val="tx2"/>
                </a:solidFill>
                <a:latin typeface="Helvetica" panose="020B0604020202020204" pitchFamily="34" charset="0"/>
                <a:cs typeface="Arial" panose="020B0604020202020204" pitchFamily="34" charset="0"/>
              </a:defRPr>
            </a:lvl3pPr>
            <a:lvl4pPr marL="1600200" indent="-228600">
              <a:defRPr sz="2400">
                <a:solidFill>
                  <a:schemeClr val="tx2"/>
                </a:solidFill>
                <a:latin typeface="Helvetica" panose="020B0604020202020204" pitchFamily="34" charset="0"/>
                <a:cs typeface="Arial" panose="020B0604020202020204" pitchFamily="34" charset="0"/>
              </a:defRPr>
            </a:lvl4pPr>
            <a:lvl5pPr marL="2057400" indent="-228600">
              <a:defRPr sz="2400">
                <a:solidFill>
                  <a:schemeClr val="tx2"/>
                </a:solidFill>
                <a:latin typeface="Helvetica"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Helvetica" panose="020B0604020202020204" pitchFamily="34" charset="0"/>
                <a:cs typeface="Arial" panose="020B0604020202020204" pitchFamily="34" charset="0"/>
              </a:defRPr>
            </a:lvl9pPr>
          </a:lstStyle>
          <a:p>
            <a:r>
              <a:rPr lang="en-US" b="1" dirty="0" err="1">
                <a:solidFill>
                  <a:schemeClr val="tx1"/>
                </a:solidFill>
              </a:rPr>
              <a:t>BioPortal</a:t>
            </a:r>
            <a:r>
              <a:rPr lang="en-US" b="1" dirty="0">
                <a:solidFill>
                  <a:schemeClr val="tx1"/>
                </a:solidFill>
              </a:rPr>
              <a:t>: Infectious Disease Tracking and Visualization, SARS, WNV, FMD (ISR, 2009)</a:t>
            </a:r>
          </a:p>
        </p:txBody>
      </p:sp>
    </p:spTree>
    <p:extLst>
      <p:ext uri="{BB962C8B-B14F-4D97-AF65-F5344CB8AC3E}">
        <p14:creationId xmlns:p14="http://schemas.microsoft.com/office/powerpoint/2010/main" val="410059477"/>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1679575" y="5339862"/>
            <a:ext cx="3733800" cy="369332"/>
          </a:xfrm>
          <a:prstGeom prst="rect">
            <a:avLst/>
          </a:prstGeom>
          <a:noFill/>
          <a:ln w="9525">
            <a:noFill/>
            <a:miter lim="800000"/>
            <a:headEnd/>
            <a:tailEnd/>
          </a:ln>
        </p:spPr>
        <p:txBody>
          <a:bodyPr wrap="square">
            <a:spAutoFit/>
          </a:bodyPr>
          <a:lstStyle/>
          <a:p>
            <a:pPr>
              <a:spcBef>
                <a:spcPct val="50000"/>
              </a:spcBef>
              <a:buFont typeface="Wingdings" pitchFamily="2" charset="2"/>
              <a:buNone/>
            </a:pPr>
            <a:r>
              <a:rPr lang="en-US" b="1" dirty="0"/>
              <a:t>Hsinchun Chen et al., 2005</a:t>
            </a:r>
          </a:p>
        </p:txBody>
      </p:sp>
      <p:sp>
        <p:nvSpPr>
          <p:cNvPr id="13318" name="Text Box 8"/>
          <p:cNvSpPr txBox="1">
            <a:spLocks noChangeArrowheads="1"/>
          </p:cNvSpPr>
          <p:nvPr/>
        </p:nvSpPr>
        <p:spPr bwMode="auto">
          <a:xfrm>
            <a:off x="5938779" y="5334000"/>
            <a:ext cx="3733800" cy="369332"/>
          </a:xfrm>
          <a:prstGeom prst="rect">
            <a:avLst/>
          </a:prstGeom>
          <a:noFill/>
          <a:ln w="9525">
            <a:noFill/>
            <a:miter lim="800000"/>
            <a:headEnd/>
            <a:tailEnd/>
          </a:ln>
        </p:spPr>
        <p:txBody>
          <a:bodyPr wrap="square">
            <a:spAutoFit/>
          </a:bodyPr>
          <a:lstStyle/>
          <a:p>
            <a:pPr>
              <a:spcBef>
                <a:spcPct val="50000"/>
              </a:spcBef>
              <a:buFont typeface="Wingdings" pitchFamily="2" charset="2"/>
              <a:buNone/>
            </a:pPr>
            <a:r>
              <a:rPr lang="en-US" b="1" dirty="0"/>
              <a:t>Hsinchun Chen, et al., 2010</a:t>
            </a:r>
          </a:p>
        </p:txBody>
      </p:sp>
      <p:sp>
        <p:nvSpPr>
          <p:cNvPr id="11" name="Rectangle 2"/>
          <p:cNvSpPr txBox="1">
            <a:spLocks noChangeArrowheads="1"/>
          </p:cNvSpPr>
          <p:nvPr/>
        </p:nvSpPr>
        <p:spPr bwMode="auto">
          <a:xfrm>
            <a:off x="3962401" y="236884"/>
            <a:ext cx="4648201" cy="914400"/>
          </a:xfrm>
          <a:prstGeom prst="rect">
            <a:avLst/>
          </a:prstGeom>
          <a:noFill/>
          <a:ln w="9525">
            <a:noFill/>
            <a:miter lim="800000"/>
            <a:headEnd/>
            <a:tailEnd/>
          </a:ln>
        </p:spPr>
        <p:txBody>
          <a:bodyPr anchor="ctr"/>
          <a:lstStyle/>
          <a:p>
            <a:pPr>
              <a:spcBef>
                <a:spcPct val="0"/>
              </a:spcBef>
              <a:buClrTx/>
              <a:buSzTx/>
              <a:buFontTx/>
              <a:buNone/>
              <a:defRPr/>
            </a:pPr>
            <a:r>
              <a:rPr lang="en-US" sz="3600" b="1" kern="0" dirty="0">
                <a:latin typeface="+mj-lt"/>
                <a:ea typeface="+mj-ea"/>
                <a:cs typeface="+mj-cs"/>
              </a:rPr>
              <a:t>Medical Informatics</a:t>
            </a:r>
          </a:p>
        </p:txBody>
      </p:sp>
      <p:pic>
        <p:nvPicPr>
          <p:cNvPr id="1026" name="Picture 2"/>
          <p:cNvPicPr>
            <a:picLocks noChangeAspect="1" noChangeArrowheads="1"/>
          </p:cNvPicPr>
          <p:nvPr/>
        </p:nvPicPr>
        <p:blipFill>
          <a:blip r:embed="rId2" cstate="print"/>
          <a:srcRect/>
          <a:stretch>
            <a:fillRect/>
          </a:stretch>
        </p:blipFill>
        <p:spPr bwMode="auto">
          <a:xfrm>
            <a:off x="1524000" y="1506398"/>
            <a:ext cx="3048000" cy="3776530"/>
          </a:xfrm>
          <a:prstGeom prst="rect">
            <a:avLst/>
          </a:prstGeom>
          <a:noFill/>
          <a:ln w="9525">
            <a:noFill/>
            <a:miter lim="800000"/>
            <a:headEnd/>
            <a:tailEnd/>
          </a:ln>
          <a:effectLst/>
        </p:spPr>
      </p:pic>
      <p:pic>
        <p:nvPicPr>
          <p:cNvPr id="2" name="Picture 3"/>
          <p:cNvPicPr>
            <a:picLocks noChangeAspect="1" noChangeArrowheads="1"/>
          </p:cNvPicPr>
          <p:nvPr/>
        </p:nvPicPr>
        <p:blipFill>
          <a:blip r:embed="rId3" cstate="print"/>
          <a:srcRect/>
          <a:stretch>
            <a:fillRect/>
          </a:stretch>
        </p:blipFill>
        <p:spPr bwMode="auto">
          <a:xfrm>
            <a:off x="4572000" y="1504178"/>
            <a:ext cx="3048000" cy="3778750"/>
          </a:xfrm>
          <a:prstGeom prst="rect">
            <a:avLst/>
          </a:prstGeom>
          <a:noFill/>
          <a:ln w="9525">
            <a:noFill/>
            <a:miter lim="800000"/>
            <a:headEnd/>
            <a:tailEnd/>
          </a:ln>
          <a:effectLst/>
        </p:spPr>
      </p:pic>
      <p:sp>
        <p:nvSpPr>
          <p:cNvPr id="3" name="AutoShape 2" descr="http://t1.baidu.com/it/u=28232982,3571833540&amp;fm=15&amp;gp=0.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ttp://t1.baidu.com/it/u=28232982,3571833540&amp;fm=15&amp;gp=0.jp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http://t3.baidu.com/it/u=3778446311,3152472184&amp;fm=23&amp;gp=0.jpg"/>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4" name="Picture 8" descr="C:\Users\AI-HChen\Downloads\72999493daac79a1c3400f5a12ecae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1518122"/>
            <a:ext cx="3048000" cy="381587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983765" y="5861538"/>
            <a:ext cx="8438051" cy="923330"/>
          </a:xfrm>
          <a:prstGeom prst="rect">
            <a:avLst/>
          </a:prstGeom>
          <a:noFill/>
        </p:spPr>
        <p:txBody>
          <a:bodyPr wrap="square" rtlCol="0">
            <a:spAutoFit/>
          </a:bodyPr>
          <a:lstStyle/>
          <a:p>
            <a:pPr marL="285750" indent="-285750">
              <a:buFont typeface="Arial" pitchFamily="34" charset="0"/>
              <a:buChar char="•"/>
            </a:pPr>
            <a:r>
              <a:rPr lang="en-US" b="1" dirty="0">
                <a:solidFill>
                  <a:srgbClr val="FF0000"/>
                </a:solidFill>
              </a:rPr>
              <a:t>Funding: NSF, NIH, NLM, NCI ($3M); Digital Library Program</a:t>
            </a:r>
          </a:p>
          <a:p>
            <a:pPr marL="285750" indent="-285750">
              <a:buFont typeface="Arial" pitchFamily="34" charset="0"/>
              <a:buChar char="•"/>
            </a:pPr>
            <a:r>
              <a:rPr lang="en-US" b="1" dirty="0">
                <a:solidFill>
                  <a:srgbClr val="FF0000"/>
                </a:solidFill>
              </a:rPr>
              <a:t>Publications: ISR, JAMIA, JBI, IEEE TITB</a:t>
            </a:r>
          </a:p>
          <a:p>
            <a:pPr marL="285750" indent="-285750">
              <a:buFont typeface="Arial" pitchFamily="34" charset="0"/>
              <a:buChar char="•"/>
            </a:pPr>
            <a:r>
              <a:rPr lang="en-US" b="1" dirty="0">
                <a:solidFill>
                  <a:srgbClr val="FF0000"/>
                </a:solidFill>
              </a:rPr>
              <a:t>Impact: medical knowledge mapping &amp; visualization </a:t>
            </a:r>
            <a:r>
              <a:rPr lang="en-US" b="1" dirty="0">
                <a:solidFill>
                  <a:srgbClr val="FF0000"/>
                </a:solidFill>
                <a:sym typeface="Wingdings" pitchFamily="2" charset="2"/>
              </a:rPr>
              <a:t> health informatics</a:t>
            </a:r>
            <a:endParaRPr lang="en-US" b="1" dirty="0">
              <a:solidFill>
                <a:srgbClr val="FF0000"/>
              </a:solidFill>
            </a:endParaRPr>
          </a:p>
        </p:txBody>
      </p:sp>
    </p:spTree>
    <p:extLst>
      <p:ext uri="{BB962C8B-B14F-4D97-AF65-F5344CB8AC3E}">
        <p14:creationId xmlns:p14="http://schemas.microsoft.com/office/powerpoint/2010/main" val="147008063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3"/>
          <p:cNvSpPr>
            <a:spLocks noGrp="1"/>
          </p:cNvSpPr>
          <p:nvPr>
            <p:ph type="ctrTitle"/>
          </p:nvPr>
        </p:nvSpPr>
        <p:spPr/>
        <p:txBody>
          <a:bodyPr/>
          <a:lstStyle/>
          <a:p>
            <a:pPr algn="ctr" eaLnBrk="1" hangingPunct="1"/>
            <a:r>
              <a:rPr lang="en-US" altLang="en-US" dirty="0" smtClean="0">
                <a:solidFill>
                  <a:schemeClr val="tx1"/>
                </a:solidFill>
              </a:rPr>
              <a:t>From EHR to Patient Intelligence</a:t>
            </a:r>
            <a:br>
              <a:rPr lang="en-US" altLang="en-US" dirty="0" smtClean="0">
                <a:solidFill>
                  <a:schemeClr val="tx1"/>
                </a:solidFill>
              </a:rPr>
            </a:br>
            <a:r>
              <a:rPr lang="en-US" altLang="en-US" sz="3200" dirty="0" err="1">
                <a:solidFill>
                  <a:schemeClr val="tx1"/>
                </a:solidFill>
              </a:rPr>
              <a:t>Yukai</a:t>
            </a:r>
            <a:r>
              <a:rPr lang="en-US" altLang="en-US" sz="3200" dirty="0">
                <a:solidFill>
                  <a:schemeClr val="tx1"/>
                </a:solidFill>
              </a:rPr>
              <a:t> Lin , Georgia State U</a:t>
            </a:r>
          </a:p>
        </p:txBody>
      </p:sp>
      <p:sp>
        <p:nvSpPr>
          <p:cNvPr id="57347" name="Slide Number Placeholder 2"/>
          <p:cNvSpPr>
            <a:spLocks noGrp="1"/>
          </p:cNvSpPr>
          <p:nvPr>
            <p:ph type="sldNum" sz="quarter" idx="4294967295"/>
          </p:nvPr>
        </p:nvSpPr>
        <p:spPr bwMode="auto">
          <a:xfrm>
            <a:off x="1524000" y="6492876"/>
            <a:ext cx="7620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B2575A6-4AD7-410C-835C-B001DFEB9200}" type="slidenum">
              <a:rPr lang="en-US" altLang="en-US" sz="1800">
                <a:solidFill>
                  <a:srgbClr val="002060"/>
                </a:solidFill>
                <a:latin typeface="Arial" panose="020B0604020202020204" pitchFamily="34" charset="0"/>
              </a:rPr>
              <a:pPr>
                <a:spcBef>
                  <a:spcPct val="0"/>
                </a:spcBef>
                <a:buFontTx/>
                <a:buNone/>
              </a:pPr>
              <a:t>73</a:t>
            </a:fld>
            <a:endParaRPr lang="en-US" altLang="en-US" sz="1800">
              <a:solidFill>
                <a:srgbClr val="002060"/>
              </a:solidFill>
              <a:latin typeface="Arial" panose="020B0604020202020204" pitchFamily="34" charset="0"/>
            </a:endParaRPr>
          </a:p>
        </p:txBody>
      </p:sp>
    </p:spTree>
    <p:extLst>
      <p:ext uri="{BB962C8B-B14F-4D97-AF65-F5344CB8AC3E}">
        <p14:creationId xmlns:p14="http://schemas.microsoft.com/office/powerpoint/2010/main" val="18613877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altLang="en-US" smtClean="0"/>
              <a:t>Research Framework</a:t>
            </a:r>
          </a:p>
        </p:txBody>
      </p:sp>
      <p:sp>
        <p:nvSpPr>
          <p:cNvPr id="62467" name="Content Placeholder 2"/>
          <p:cNvSpPr>
            <a:spLocks noGrp="1"/>
          </p:cNvSpPr>
          <p:nvPr>
            <p:ph idx="1"/>
          </p:nvPr>
        </p:nvSpPr>
        <p:spPr>
          <a:xfrm>
            <a:off x="1981200" y="3429000"/>
            <a:ext cx="8229600" cy="2971800"/>
          </a:xfrm>
        </p:spPr>
        <p:txBody>
          <a:bodyPr/>
          <a:lstStyle/>
          <a:p>
            <a:r>
              <a:rPr lang="en-US" altLang="en-US" b="1" smtClean="0"/>
              <a:t>Design Rationales</a:t>
            </a:r>
          </a:p>
          <a:p>
            <a:pPr lvl="1"/>
            <a:r>
              <a:rPr lang="en-US" altLang="en-US" sz="1800" b="1">
                <a:solidFill>
                  <a:srgbClr val="FF0000"/>
                </a:solidFill>
              </a:rPr>
              <a:t>Guideline-based feature selection</a:t>
            </a:r>
            <a:r>
              <a:rPr lang="en-US" altLang="en-US" sz="1800">
                <a:solidFill>
                  <a:srgbClr val="FF0000"/>
                </a:solidFill>
              </a:rPr>
              <a:t>: obtain clinically meaningful features</a:t>
            </a:r>
          </a:p>
          <a:p>
            <a:pPr lvl="1"/>
            <a:r>
              <a:rPr lang="en-US" altLang="en-US" sz="1800" b="1">
                <a:solidFill>
                  <a:srgbClr val="FF0000"/>
                </a:solidFill>
              </a:rPr>
              <a:t>Temporal Regularization</a:t>
            </a:r>
            <a:r>
              <a:rPr lang="en-US" altLang="en-US" sz="1800">
                <a:solidFill>
                  <a:srgbClr val="FF0000"/>
                </a:solidFill>
              </a:rPr>
              <a:t>: handle irregularly spaced data</a:t>
            </a:r>
          </a:p>
          <a:p>
            <a:pPr lvl="1"/>
            <a:r>
              <a:rPr lang="en-US" altLang="en-US" sz="1800" b="1">
                <a:solidFill>
                  <a:srgbClr val="FF0000"/>
                </a:solidFill>
              </a:rPr>
              <a:t>Data abstraction</a:t>
            </a:r>
            <a:r>
              <a:rPr lang="en-US" altLang="en-US" sz="1800">
                <a:solidFill>
                  <a:srgbClr val="FF0000"/>
                </a:solidFill>
              </a:rPr>
              <a:t>: reduce data dimensionality and bring out semantics</a:t>
            </a:r>
          </a:p>
          <a:p>
            <a:pPr lvl="1"/>
            <a:r>
              <a:rPr lang="en-US" altLang="en-US" sz="1800" b="1"/>
              <a:t>Multiple imputation</a:t>
            </a:r>
            <a:r>
              <a:rPr lang="en-US" altLang="en-US" sz="1800"/>
              <a:t>: handle missing data</a:t>
            </a:r>
          </a:p>
          <a:p>
            <a:pPr lvl="1"/>
            <a:r>
              <a:rPr lang="en-US" altLang="en-US" sz="1800" b="1"/>
              <a:t>Extended Cox models</a:t>
            </a:r>
            <a:r>
              <a:rPr lang="en-US" altLang="en-US" sz="1800"/>
              <a:t>: time-to-event modeling with time-dependent covariates</a:t>
            </a:r>
          </a:p>
        </p:txBody>
      </p:sp>
      <p:graphicFrame>
        <p:nvGraphicFramePr>
          <p:cNvPr id="62468" name="Object 3"/>
          <p:cNvGraphicFramePr>
            <a:graphicFrameLocks noChangeAspect="1"/>
          </p:cNvGraphicFramePr>
          <p:nvPr/>
        </p:nvGraphicFramePr>
        <p:xfrm>
          <a:off x="1905000" y="1219200"/>
          <a:ext cx="8585200" cy="2057400"/>
        </p:xfrm>
        <a:graphic>
          <a:graphicData uri="http://schemas.openxmlformats.org/presentationml/2006/ole">
            <mc:AlternateContent xmlns:mc="http://schemas.openxmlformats.org/markup-compatibility/2006">
              <mc:Choice xmlns:v="urn:schemas-microsoft-com:vml" Requires="v">
                <p:oleObj spid="_x0000_s6158" name="Visio" r:id="rId3" imgW="6823288" imgH="1635120" progId="Visio.Drawing.11">
                  <p:embed/>
                </p:oleObj>
              </mc:Choice>
              <mc:Fallback>
                <p:oleObj name="Visio" r:id="rId3" imgW="6823288" imgH="1635120" progId="Visio.Drawing.11">
                  <p:embed/>
                  <p:pic>
                    <p:nvPicPr>
                      <p:cNvPr id="62468"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219200"/>
                        <a:ext cx="8585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96661913"/>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1943100" y="0"/>
            <a:ext cx="8229600" cy="1143000"/>
          </a:xfrm>
        </p:spPr>
        <p:txBody>
          <a:bodyPr/>
          <a:lstStyle/>
          <a:p>
            <a:r>
              <a:rPr lang="en-US" altLang="en-US" smtClean="0"/>
              <a:t>Statistically Significant Covariates</a:t>
            </a:r>
          </a:p>
        </p:txBody>
      </p:sp>
      <p:graphicFrame>
        <p:nvGraphicFramePr>
          <p:cNvPr id="6" name="Table 5"/>
          <p:cNvGraphicFramePr>
            <a:graphicFrameLocks noGrp="1"/>
          </p:cNvGraphicFramePr>
          <p:nvPr/>
        </p:nvGraphicFramePr>
        <p:xfrm>
          <a:off x="1752600" y="1228725"/>
          <a:ext cx="8610600" cy="4114800"/>
        </p:xfrm>
        <a:graphic>
          <a:graphicData uri="http://schemas.openxmlformats.org/drawingml/2006/table">
            <a:tbl>
              <a:tblPr firstRow="1" firstCol="1" bandRow="1">
                <a:tableStyleId>{3B4B98B0-60AC-42C2-AFA5-B58CD77FA1E5}</a:tableStyleId>
              </a:tblPr>
              <a:tblGrid>
                <a:gridCol w="4724400">
                  <a:extLst>
                    <a:ext uri="{9D8B030D-6E8A-4147-A177-3AD203B41FA5}">
                      <a16:colId xmlns:a16="http://schemas.microsoft.com/office/drawing/2014/main" xmlns="" val="20000"/>
                    </a:ext>
                  </a:extLst>
                </a:gridCol>
                <a:gridCol w="1066800">
                  <a:extLst>
                    <a:ext uri="{9D8B030D-6E8A-4147-A177-3AD203B41FA5}">
                      <a16:colId xmlns:a16="http://schemas.microsoft.com/office/drawing/2014/main" xmlns="" val="20001"/>
                    </a:ext>
                  </a:extLst>
                </a:gridCol>
                <a:gridCol w="838200">
                  <a:extLst>
                    <a:ext uri="{9D8B030D-6E8A-4147-A177-3AD203B41FA5}">
                      <a16:colId xmlns:a16="http://schemas.microsoft.com/office/drawing/2014/main" xmlns="" val="20002"/>
                    </a:ext>
                  </a:extLst>
                </a:gridCol>
                <a:gridCol w="990600">
                  <a:extLst>
                    <a:ext uri="{9D8B030D-6E8A-4147-A177-3AD203B41FA5}">
                      <a16:colId xmlns:a16="http://schemas.microsoft.com/office/drawing/2014/main" xmlns="" val="20003"/>
                    </a:ext>
                  </a:extLst>
                </a:gridCol>
                <a:gridCol w="990600">
                  <a:extLst>
                    <a:ext uri="{9D8B030D-6E8A-4147-A177-3AD203B41FA5}">
                      <a16:colId xmlns:a16="http://schemas.microsoft.com/office/drawing/2014/main" xmlns="" val="20004"/>
                    </a:ext>
                  </a:extLst>
                </a:gridCol>
              </a:tblGrid>
              <a:tr h="113665">
                <a:tc>
                  <a:txBody>
                    <a:bodyPr/>
                    <a:lstStyle/>
                    <a:p>
                      <a:pPr marL="0" marR="0" algn="just">
                        <a:spcBef>
                          <a:spcPts val="0"/>
                        </a:spcBef>
                        <a:spcAft>
                          <a:spcPts val="0"/>
                        </a:spcAft>
                        <a:tabLst>
                          <a:tab pos="5943600" algn="l"/>
                        </a:tabLst>
                      </a:pPr>
                      <a:r>
                        <a:rPr lang="en-US" sz="1800" dirty="0">
                          <a:effectLst/>
                        </a:rPr>
                        <a:t>Risk factors</a:t>
                      </a:r>
                      <a:endParaRPr lang="en-US" sz="1800" dirty="0">
                        <a:effectLst/>
                        <a:latin typeface="Times New Roman"/>
                        <a:ea typeface="Times New Roman"/>
                      </a:endParaRPr>
                    </a:p>
                  </a:txBody>
                  <a:tcPr marL="68580" marR="68580" marT="0" marB="0"/>
                </a:tc>
                <a:tc>
                  <a:txBody>
                    <a:bodyPr/>
                    <a:lstStyle/>
                    <a:p>
                      <a:pPr marL="0" marR="0" algn="ctr">
                        <a:spcBef>
                          <a:spcPts val="0"/>
                        </a:spcBef>
                        <a:spcAft>
                          <a:spcPts val="0"/>
                        </a:spcAft>
                        <a:tabLst>
                          <a:tab pos="5943600" algn="l"/>
                        </a:tabLst>
                      </a:pPr>
                      <a:r>
                        <a:rPr lang="en-US" sz="1800">
                          <a:effectLst/>
                        </a:rPr>
                        <a:t>Feature category</a:t>
                      </a:r>
                      <a:endParaRPr lang="en-US" sz="1800">
                        <a:effectLst/>
                        <a:latin typeface="Times New Roman"/>
                        <a:ea typeface="Times New Roman"/>
                      </a:endParaRPr>
                    </a:p>
                  </a:txBody>
                  <a:tcPr marL="68580" marR="68580" marT="0" marB="0"/>
                </a:tc>
                <a:tc>
                  <a:txBody>
                    <a:bodyPr/>
                    <a:lstStyle/>
                    <a:p>
                      <a:pPr marL="0" marR="0" algn="ctr">
                        <a:spcBef>
                          <a:spcPts val="0"/>
                        </a:spcBef>
                        <a:spcAft>
                          <a:spcPts val="0"/>
                        </a:spcAft>
                        <a:tabLst>
                          <a:tab pos="5943600" algn="l"/>
                        </a:tabLst>
                      </a:pPr>
                      <a:r>
                        <a:rPr lang="en-US" sz="1800" b="1" dirty="0">
                          <a:solidFill>
                            <a:srgbClr val="FF0000"/>
                          </a:solidFill>
                          <a:effectLst/>
                        </a:rPr>
                        <a:t>Hazard ratio</a:t>
                      </a:r>
                      <a:endParaRPr lang="en-US" sz="1800" b="1" dirty="0">
                        <a:solidFill>
                          <a:srgbClr val="FF0000"/>
                        </a:solidFill>
                        <a:effectLst/>
                        <a:latin typeface="Times New Roman"/>
                        <a:ea typeface="Times New Roman"/>
                      </a:endParaRPr>
                    </a:p>
                  </a:txBody>
                  <a:tcPr marL="68580" marR="68580" marT="0" marB="0"/>
                </a:tc>
                <a:tc>
                  <a:txBody>
                    <a:bodyPr/>
                    <a:lstStyle/>
                    <a:p>
                      <a:pPr marL="0" marR="0" algn="ctr">
                        <a:spcBef>
                          <a:spcPts val="0"/>
                        </a:spcBef>
                        <a:spcAft>
                          <a:spcPts val="0"/>
                        </a:spcAft>
                        <a:tabLst>
                          <a:tab pos="5943600" algn="l"/>
                        </a:tabLst>
                      </a:pPr>
                      <a:r>
                        <a:rPr lang="en-US" sz="1800">
                          <a:effectLst/>
                        </a:rPr>
                        <a:t>Lower CI bound</a:t>
                      </a:r>
                      <a:endParaRPr lang="en-US" sz="1800">
                        <a:effectLst/>
                        <a:latin typeface="Times New Roman"/>
                        <a:ea typeface="Times New Roman"/>
                      </a:endParaRPr>
                    </a:p>
                  </a:txBody>
                  <a:tcPr marL="68580" marR="68580" marT="0" marB="0"/>
                </a:tc>
                <a:tc>
                  <a:txBody>
                    <a:bodyPr/>
                    <a:lstStyle/>
                    <a:p>
                      <a:pPr marL="0" marR="0" algn="ctr">
                        <a:spcBef>
                          <a:spcPts val="0"/>
                        </a:spcBef>
                        <a:spcAft>
                          <a:spcPts val="0"/>
                        </a:spcAft>
                        <a:tabLst>
                          <a:tab pos="5943600" algn="l"/>
                        </a:tabLst>
                      </a:pPr>
                      <a:r>
                        <a:rPr lang="en-US" sz="1800">
                          <a:effectLst/>
                        </a:rPr>
                        <a:t>Upper CI bound</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xmlns="" val="10000"/>
                  </a:ext>
                </a:extLst>
              </a:tr>
              <a:tr h="79375">
                <a:tc>
                  <a:txBody>
                    <a:bodyPr/>
                    <a:lstStyle/>
                    <a:p>
                      <a:pPr marL="0" marR="0">
                        <a:spcBef>
                          <a:spcPts val="0"/>
                        </a:spcBef>
                        <a:spcAft>
                          <a:spcPts val="0"/>
                        </a:spcAft>
                      </a:pPr>
                      <a:r>
                        <a:rPr lang="en-US" sz="1800" dirty="0">
                          <a:solidFill>
                            <a:srgbClr val="FF0000"/>
                          </a:solidFill>
                          <a:effectLst/>
                        </a:rPr>
                        <a:t>Open wounds of extremities (CCS 236)</a:t>
                      </a:r>
                      <a:endParaRPr lang="en-US" sz="1800" dirty="0">
                        <a:solidFill>
                          <a:srgbClr val="FF0000"/>
                        </a:solidFill>
                        <a:effectLst/>
                        <a:latin typeface="Times New Roman"/>
                        <a:ea typeface="Times New Roman"/>
                      </a:endParaRPr>
                    </a:p>
                  </a:txBody>
                  <a:tcPr marL="68580" marR="68580" marT="0" marB="0"/>
                </a:tc>
                <a:tc>
                  <a:txBody>
                    <a:bodyPr/>
                    <a:lstStyle/>
                    <a:p>
                      <a:pPr marL="0" marR="0" algn="ctr">
                        <a:spcBef>
                          <a:spcPts val="0"/>
                        </a:spcBef>
                        <a:spcAft>
                          <a:spcPts val="0"/>
                        </a:spcAft>
                      </a:pPr>
                      <a:r>
                        <a:rPr lang="en-US" sz="1800" dirty="0">
                          <a:solidFill>
                            <a:srgbClr val="FF0000"/>
                          </a:solidFill>
                          <a:effectLst/>
                        </a:rPr>
                        <a:t>DX</a:t>
                      </a:r>
                      <a:endParaRPr lang="en-US" sz="1800" dirty="0">
                        <a:solidFill>
                          <a:srgbClr val="FF0000"/>
                        </a:solidFill>
                        <a:effectLst/>
                        <a:latin typeface="Times New Roman"/>
                        <a:ea typeface="Times New Roman"/>
                      </a:endParaRPr>
                    </a:p>
                  </a:txBody>
                  <a:tcPr marL="68580" marR="68580" marT="0" marB="0"/>
                </a:tc>
                <a:tc>
                  <a:txBody>
                    <a:bodyPr/>
                    <a:lstStyle/>
                    <a:p>
                      <a:pPr marL="0" marR="0" algn="r">
                        <a:spcBef>
                          <a:spcPts val="0"/>
                        </a:spcBef>
                        <a:spcAft>
                          <a:spcPts val="0"/>
                        </a:spcAft>
                      </a:pPr>
                      <a:r>
                        <a:rPr lang="en-US" sz="1800" b="1" dirty="0">
                          <a:solidFill>
                            <a:srgbClr val="FF0000"/>
                          </a:solidFill>
                          <a:effectLst/>
                        </a:rPr>
                        <a:t>12.898</a:t>
                      </a:r>
                      <a:endParaRPr lang="en-US" sz="1800" b="1" dirty="0">
                        <a:solidFill>
                          <a:srgbClr val="FF0000"/>
                        </a:solidFill>
                        <a:effectLst/>
                        <a:latin typeface="Times New Roman"/>
                        <a:ea typeface="Times New Roman"/>
                      </a:endParaRPr>
                    </a:p>
                  </a:txBody>
                  <a:tcPr marL="68580" marR="68580" marT="0" marB="0"/>
                </a:tc>
                <a:tc>
                  <a:txBody>
                    <a:bodyPr/>
                    <a:lstStyle/>
                    <a:p>
                      <a:pPr marL="0" marR="0" algn="r">
                        <a:spcBef>
                          <a:spcPts val="0"/>
                        </a:spcBef>
                        <a:spcAft>
                          <a:spcPts val="0"/>
                        </a:spcAft>
                      </a:pPr>
                      <a:r>
                        <a:rPr lang="en-US" sz="1800">
                          <a:effectLst/>
                        </a:rPr>
                        <a:t>1.495</a:t>
                      </a:r>
                      <a:endParaRPr lang="en-US" sz="1800">
                        <a:effectLst/>
                        <a:latin typeface="Times New Roman"/>
                        <a:ea typeface="Times New Roman"/>
                      </a:endParaRPr>
                    </a:p>
                  </a:txBody>
                  <a:tcPr marL="68580" marR="68580" marT="0" marB="0"/>
                </a:tc>
                <a:tc>
                  <a:txBody>
                    <a:bodyPr/>
                    <a:lstStyle/>
                    <a:p>
                      <a:pPr marL="0" marR="0" algn="r">
                        <a:spcBef>
                          <a:spcPts val="0"/>
                        </a:spcBef>
                        <a:spcAft>
                          <a:spcPts val="0"/>
                        </a:spcAft>
                      </a:pPr>
                      <a:r>
                        <a:rPr lang="en-US" sz="1800">
                          <a:effectLst/>
                        </a:rPr>
                        <a:t>121.187</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xmlns="" val="10001"/>
                  </a:ext>
                </a:extLst>
              </a:tr>
              <a:tr h="39370">
                <a:tc>
                  <a:txBody>
                    <a:bodyPr/>
                    <a:lstStyle/>
                    <a:p>
                      <a:pPr marL="0" marR="0">
                        <a:spcBef>
                          <a:spcPts val="0"/>
                        </a:spcBef>
                        <a:spcAft>
                          <a:spcPts val="0"/>
                        </a:spcAft>
                      </a:pPr>
                      <a:r>
                        <a:rPr lang="en-US" sz="1800">
                          <a:solidFill>
                            <a:srgbClr val="FF0000"/>
                          </a:solidFill>
                          <a:effectLst/>
                        </a:rPr>
                        <a:t>Acute and unspecified renal failure (CCS 157)</a:t>
                      </a:r>
                      <a:endParaRPr lang="en-US" sz="1800">
                        <a:solidFill>
                          <a:srgbClr val="FF0000"/>
                        </a:solidFill>
                        <a:effectLst/>
                        <a:latin typeface="Times New Roman"/>
                        <a:ea typeface="Times New Roman"/>
                      </a:endParaRPr>
                    </a:p>
                  </a:txBody>
                  <a:tcPr marL="68580" marR="68580" marT="0" marB="0"/>
                </a:tc>
                <a:tc>
                  <a:txBody>
                    <a:bodyPr/>
                    <a:lstStyle/>
                    <a:p>
                      <a:pPr marL="0" marR="0" algn="ctr">
                        <a:spcBef>
                          <a:spcPts val="0"/>
                        </a:spcBef>
                        <a:spcAft>
                          <a:spcPts val="0"/>
                        </a:spcAft>
                      </a:pPr>
                      <a:r>
                        <a:rPr lang="en-US" sz="1800" dirty="0">
                          <a:solidFill>
                            <a:srgbClr val="FF0000"/>
                          </a:solidFill>
                          <a:effectLst/>
                        </a:rPr>
                        <a:t>DX</a:t>
                      </a:r>
                      <a:endParaRPr lang="en-US" sz="1800" dirty="0">
                        <a:solidFill>
                          <a:srgbClr val="FF0000"/>
                        </a:solidFill>
                        <a:effectLst/>
                        <a:latin typeface="Times New Roman"/>
                        <a:ea typeface="Times New Roman"/>
                      </a:endParaRPr>
                    </a:p>
                  </a:txBody>
                  <a:tcPr marL="68580" marR="68580" marT="0" marB="0"/>
                </a:tc>
                <a:tc>
                  <a:txBody>
                    <a:bodyPr/>
                    <a:lstStyle/>
                    <a:p>
                      <a:pPr marL="0" marR="0" algn="r">
                        <a:spcBef>
                          <a:spcPts val="0"/>
                        </a:spcBef>
                        <a:spcAft>
                          <a:spcPts val="0"/>
                        </a:spcAft>
                      </a:pPr>
                      <a:r>
                        <a:rPr lang="en-US" sz="1800" b="1" dirty="0">
                          <a:solidFill>
                            <a:srgbClr val="FF0000"/>
                          </a:solidFill>
                          <a:effectLst/>
                        </a:rPr>
                        <a:t>11.243</a:t>
                      </a:r>
                      <a:endParaRPr lang="en-US" sz="1800" b="1" dirty="0">
                        <a:solidFill>
                          <a:srgbClr val="FF0000"/>
                        </a:solidFill>
                        <a:effectLst/>
                        <a:latin typeface="Times New Roman"/>
                        <a:ea typeface="Times New Roman"/>
                      </a:endParaRPr>
                    </a:p>
                  </a:txBody>
                  <a:tcPr marL="68580" marR="68580" marT="0" marB="0"/>
                </a:tc>
                <a:tc>
                  <a:txBody>
                    <a:bodyPr/>
                    <a:lstStyle/>
                    <a:p>
                      <a:pPr marL="0" marR="0" algn="r">
                        <a:spcBef>
                          <a:spcPts val="0"/>
                        </a:spcBef>
                        <a:spcAft>
                          <a:spcPts val="0"/>
                        </a:spcAft>
                      </a:pPr>
                      <a:r>
                        <a:rPr lang="en-US" sz="1800">
                          <a:effectLst/>
                        </a:rPr>
                        <a:t>1.569</a:t>
                      </a:r>
                      <a:endParaRPr lang="en-US" sz="1800">
                        <a:effectLst/>
                        <a:latin typeface="Times New Roman"/>
                        <a:ea typeface="Times New Roman"/>
                      </a:endParaRPr>
                    </a:p>
                  </a:txBody>
                  <a:tcPr marL="68580" marR="68580" marT="0" marB="0"/>
                </a:tc>
                <a:tc>
                  <a:txBody>
                    <a:bodyPr/>
                    <a:lstStyle/>
                    <a:p>
                      <a:pPr marL="0" marR="0" algn="r">
                        <a:spcBef>
                          <a:spcPts val="0"/>
                        </a:spcBef>
                        <a:spcAft>
                          <a:spcPts val="0"/>
                        </a:spcAft>
                      </a:pPr>
                      <a:r>
                        <a:rPr lang="en-US" sz="1800">
                          <a:effectLst/>
                        </a:rPr>
                        <a:t>81.705</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xmlns="" val="10002"/>
                  </a:ext>
                </a:extLst>
              </a:tr>
              <a:tr h="56515">
                <a:tc>
                  <a:txBody>
                    <a:bodyPr/>
                    <a:lstStyle/>
                    <a:p>
                      <a:pPr marL="0" marR="0">
                        <a:spcBef>
                          <a:spcPts val="0"/>
                        </a:spcBef>
                        <a:spcAft>
                          <a:spcPts val="0"/>
                        </a:spcAft>
                      </a:pPr>
                      <a:r>
                        <a:rPr lang="en-US" sz="1800" dirty="0">
                          <a:solidFill>
                            <a:srgbClr val="FF0000"/>
                          </a:solidFill>
                          <a:effectLst/>
                        </a:rPr>
                        <a:t>Insulin treatment</a:t>
                      </a:r>
                      <a:endParaRPr lang="en-US" sz="1800" dirty="0">
                        <a:solidFill>
                          <a:srgbClr val="FF0000"/>
                        </a:solidFill>
                        <a:effectLst/>
                        <a:latin typeface="Times New Roman"/>
                        <a:ea typeface="Times New Roman"/>
                      </a:endParaRPr>
                    </a:p>
                  </a:txBody>
                  <a:tcPr marL="68580" marR="68580" marT="0" marB="0"/>
                </a:tc>
                <a:tc>
                  <a:txBody>
                    <a:bodyPr/>
                    <a:lstStyle/>
                    <a:p>
                      <a:pPr marL="0" marR="0" algn="ctr">
                        <a:spcBef>
                          <a:spcPts val="0"/>
                        </a:spcBef>
                        <a:spcAft>
                          <a:spcPts val="0"/>
                        </a:spcAft>
                      </a:pPr>
                      <a:r>
                        <a:rPr lang="en-US" sz="1800" dirty="0">
                          <a:solidFill>
                            <a:srgbClr val="FF0000"/>
                          </a:solidFill>
                          <a:effectLst/>
                        </a:rPr>
                        <a:t>TX</a:t>
                      </a:r>
                      <a:endParaRPr lang="en-US" sz="1800" dirty="0">
                        <a:solidFill>
                          <a:srgbClr val="FF0000"/>
                        </a:solidFill>
                        <a:effectLst/>
                        <a:latin typeface="Times New Roman"/>
                        <a:ea typeface="Times New Roman"/>
                      </a:endParaRPr>
                    </a:p>
                  </a:txBody>
                  <a:tcPr marL="68580" marR="68580" marT="0" marB="0"/>
                </a:tc>
                <a:tc>
                  <a:txBody>
                    <a:bodyPr/>
                    <a:lstStyle/>
                    <a:p>
                      <a:pPr marL="0" marR="0" algn="r">
                        <a:spcBef>
                          <a:spcPts val="0"/>
                        </a:spcBef>
                        <a:spcAft>
                          <a:spcPts val="0"/>
                        </a:spcAft>
                      </a:pPr>
                      <a:r>
                        <a:rPr lang="en-US" sz="1800" b="1">
                          <a:solidFill>
                            <a:srgbClr val="FF0000"/>
                          </a:solidFill>
                          <a:effectLst/>
                        </a:rPr>
                        <a:t>6.082</a:t>
                      </a:r>
                      <a:endParaRPr lang="en-US" sz="1800" b="1">
                        <a:solidFill>
                          <a:srgbClr val="FF0000"/>
                        </a:solidFill>
                        <a:effectLst/>
                        <a:latin typeface="Times New Roman"/>
                        <a:ea typeface="Times New Roman"/>
                      </a:endParaRPr>
                    </a:p>
                  </a:txBody>
                  <a:tcPr marL="68580" marR="68580" marT="0" marB="0"/>
                </a:tc>
                <a:tc>
                  <a:txBody>
                    <a:bodyPr/>
                    <a:lstStyle/>
                    <a:p>
                      <a:pPr marL="0" marR="0" algn="r">
                        <a:spcBef>
                          <a:spcPts val="0"/>
                        </a:spcBef>
                        <a:spcAft>
                          <a:spcPts val="0"/>
                        </a:spcAft>
                      </a:pPr>
                      <a:r>
                        <a:rPr lang="en-US" sz="1800">
                          <a:effectLst/>
                        </a:rPr>
                        <a:t>3.780</a:t>
                      </a:r>
                      <a:endParaRPr lang="en-US" sz="1800">
                        <a:effectLst/>
                        <a:latin typeface="Times New Roman"/>
                        <a:ea typeface="Times New Roman"/>
                      </a:endParaRPr>
                    </a:p>
                  </a:txBody>
                  <a:tcPr marL="68580" marR="68580" marT="0" marB="0"/>
                </a:tc>
                <a:tc>
                  <a:txBody>
                    <a:bodyPr/>
                    <a:lstStyle/>
                    <a:p>
                      <a:pPr marL="0" marR="0" algn="r">
                        <a:spcBef>
                          <a:spcPts val="0"/>
                        </a:spcBef>
                        <a:spcAft>
                          <a:spcPts val="0"/>
                        </a:spcAft>
                      </a:pPr>
                      <a:r>
                        <a:rPr lang="en-US" sz="1800">
                          <a:effectLst/>
                        </a:rPr>
                        <a:t>9.787</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xmlns="" val="10003"/>
                  </a:ext>
                </a:extLst>
              </a:tr>
              <a:tr h="73660">
                <a:tc>
                  <a:txBody>
                    <a:bodyPr/>
                    <a:lstStyle/>
                    <a:p>
                      <a:pPr marL="0" marR="0">
                        <a:spcBef>
                          <a:spcPts val="0"/>
                        </a:spcBef>
                        <a:spcAft>
                          <a:spcPts val="0"/>
                        </a:spcAft>
                      </a:pPr>
                      <a:r>
                        <a:rPr lang="en-US" sz="1800">
                          <a:effectLst/>
                        </a:rPr>
                        <a:t>Smoking</a:t>
                      </a:r>
                      <a:endParaRPr lang="en-US" sz="1800">
                        <a:effectLst/>
                        <a:latin typeface="Times New Roman"/>
                        <a:ea typeface="Times New Roman"/>
                      </a:endParaRPr>
                    </a:p>
                  </a:txBody>
                  <a:tcPr marL="68580" marR="68580" marT="0" marB="0"/>
                </a:tc>
                <a:tc>
                  <a:txBody>
                    <a:bodyPr/>
                    <a:lstStyle/>
                    <a:p>
                      <a:pPr marL="0" marR="0" algn="ctr">
                        <a:spcBef>
                          <a:spcPts val="0"/>
                        </a:spcBef>
                        <a:spcAft>
                          <a:spcPts val="0"/>
                        </a:spcAft>
                      </a:pPr>
                      <a:r>
                        <a:rPr lang="en-US" sz="1800" dirty="0">
                          <a:effectLst/>
                        </a:rPr>
                        <a:t>Baseline</a:t>
                      </a:r>
                      <a:endParaRPr lang="en-US" sz="1800" dirty="0">
                        <a:effectLst/>
                        <a:latin typeface="Times New Roman"/>
                        <a:ea typeface="Times New Roman"/>
                      </a:endParaRPr>
                    </a:p>
                  </a:txBody>
                  <a:tcPr marL="68580" marR="68580" marT="0" marB="0"/>
                </a:tc>
                <a:tc>
                  <a:txBody>
                    <a:bodyPr/>
                    <a:lstStyle/>
                    <a:p>
                      <a:pPr marL="0" marR="0" algn="r">
                        <a:spcBef>
                          <a:spcPts val="0"/>
                        </a:spcBef>
                        <a:spcAft>
                          <a:spcPts val="0"/>
                        </a:spcAft>
                      </a:pPr>
                      <a:r>
                        <a:rPr lang="en-US" sz="1800" b="1" dirty="0">
                          <a:solidFill>
                            <a:srgbClr val="FF0000"/>
                          </a:solidFill>
                          <a:effectLst/>
                        </a:rPr>
                        <a:t>2.750</a:t>
                      </a:r>
                      <a:endParaRPr lang="en-US" sz="1800" b="1" dirty="0">
                        <a:solidFill>
                          <a:srgbClr val="FF0000"/>
                        </a:solidFill>
                        <a:effectLst/>
                        <a:latin typeface="Times New Roman"/>
                        <a:ea typeface="Times New Roman"/>
                      </a:endParaRPr>
                    </a:p>
                  </a:txBody>
                  <a:tcPr marL="68580" marR="68580" marT="0" marB="0"/>
                </a:tc>
                <a:tc>
                  <a:txBody>
                    <a:bodyPr/>
                    <a:lstStyle/>
                    <a:p>
                      <a:pPr marL="0" marR="0" algn="r">
                        <a:spcBef>
                          <a:spcPts val="0"/>
                        </a:spcBef>
                        <a:spcAft>
                          <a:spcPts val="0"/>
                        </a:spcAft>
                      </a:pPr>
                      <a:r>
                        <a:rPr lang="en-US" sz="1800">
                          <a:effectLst/>
                        </a:rPr>
                        <a:t>1.745</a:t>
                      </a:r>
                      <a:endParaRPr lang="en-US" sz="1800">
                        <a:effectLst/>
                        <a:latin typeface="Times New Roman"/>
                        <a:ea typeface="Times New Roman"/>
                      </a:endParaRPr>
                    </a:p>
                  </a:txBody>
                  <a:tcPr marL="68580" marR="68580" marT="0" marB="0"/>
                </a:tc>
                <a:tc>
                  <a:txBody>
                    <a:bodyPr/>
                    <a:lstStyle/>
                    <a:p>
                      <a:pPr marL="0" marR="0" algn="r">
                        <a:spcBef>
                          <a:spcPts val="0"/>
                        </a:spcBef>
                        <a:spcAft>
                          <a:spcPts val="0"/>
                        </a:spcAft>
                      </a:pPr>
                      <a:r>
                        <a:rPr lang="en-US" sz="1800">
                          <a:effectLst/>
                        </a:rPr>
                        <a:t>4.336</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xmlns="" val="10004"/>
                  </a:ext>
                </a:extLst>
              </a:tr>
              <a:tr h="96520">
                <a:tc>
                  <a:txBody>
                    <a:bodyPr/>
                    <a:lstStyle/>
                    <a:p>
                      <a:pPr marL="0" marR="0">
                        <a:spcBef>
                          <a:spcPts val="0"/>
                        </a:spcBef>
                        <a:spcAft>
                          <a:spcPts val="0"/>
                        </a:spcAft>
                      </a:pPr>
                      <a:r>
                        <a:rPr lang="en-US" sz="1800">
                          <a:effectLst/>
                        </a:rPr>
                        <a:t>Antiplatelet therapy</a:t>
                      </a:r>
                      <a:endParaRPr lang="en-US" sz="1800">
                        <a:effectLst/>
                        <a:latin typeface="Times New Roman"/>
                        <a:ea typeface="Times New Roman"/>
                      </a:endParaRPr>
                    </a:p>
                  </a:txBody>
                  <a:tcPr marL="68580" marR="68580" marT="0" marB="0"/>
                </a:tc>
                <a:tc>
                  <a:txBody>
                    <a:bodyPr/>
                    <a:lstStyle/>
                    <a:p>
                      <a:pPr marL="0" marR="0" algn="ctr">
                        <a:spcBef>
                          <a:spcPts val="0"/>
                        </a:spcBef>
                        <a:spcAft>
                          <a:spcPts val="0"/>
                        </a:spcAft>
                      </a:pPr>
                      <a:r>
                        <a:rPr lang="en-US" sz="1800" dirty="0">
                          <a:solidFill>
                            <a:srgbClr val="FF0000"/>
                          </a:solidFill>
                          <a:effectLst/>
                        </a:rPr>
                        <a:t>TX</a:t>
                      </a:r>
                      <a:endParaRPr lang="en-US" sz="1800" dirty="0">
                        <a:solidFill>
                          <a:srgbClr val="FF0000"/>
                        </a:solidFill>
                        <a:effectLst/>
                        <a:latin typeface="Times New Roman"/>
                        <a:ea typeface="Times New Roman"/>
                      </a:endParaRPr>
                    </a:p>
                  </a:txBody>
                  <a:tcPr marL="68580" marR="68580" marT="0" marB="0"/>
                </a:tc>
                <a:tc>
                  <a:txBody>
                    <a:bodyPr/>
                    <a:lstStyle/>
                    <a:p>
                      <a:pPr marL="0" marR="0" algn="r">
                        <a:spcBef>
                          <a:spcPts val="0"/>
                        </a:spcBef>
                        <a:spcAft>
                          <a:spcPts val="0"/>
                        </a:spcAft>
                      </a:pPr>
                      <a:r>
                        <a:rPr lang="en-US" sz="1800" b="1" dirty="0">
                          <a:solidFill>
                            <a:srgbClr val="FF0000"/>
                          </a:solidFill>
                          <a:effectLst/>
                        </a:rPr>
                        <a:t>2.145</a:t>
                      </a:r>
                      <a:endParaRPr lang="en-US" sz="1800" b="1" dirty="0">
                        <a:solidFill>
                          <a:srgbClr val="FF0000"/>
                        </a:solidFill>
                        <a:effectLst/>
                        <a:latin typeface="Times New Roman"/>
                        <a:ea typeface="Times New Roman"/>
                      </a:endParaRPr>
                    </a:p>
                  </a:txBody>
                  <a:tcPr marL="68580" marR="68580" marT="0" marB="0"/>
                </a:tc>
                <a:tc>
                  <a:txBody>
                    <a:bodyPr/>
                    <a:lstStyle/>
                    <a:p>
                      <a:pPr marL="0" marR="0" algn="r">
                        <a:spcBef>
                          <a:spcPts val="0"/>
                        </a:spcBef>
                        <a:spcAft>
                          <a:spcPts val="0"/>
                        </a:spcAft>
                      </a:pPr>
                      <a:r>
                        <a:rPr lang="en-US" sz="1800">
                          <a:effectLst/>
                        </a:rPr>
                        <a:t>1.200</a:t>
                      </a:r>
                      <a:endParaRPr lang="en-US" sz="1800">
                        <a:effectLst/>
                        <a:latin typeface="Times New Roman"/>
                        <a:ea typeface="Times New Roman"/>
                      </a:endParaRPr>
                    </a:p>
                  </a:txBody>
                  <a:tcPr marL="68580" marR="68580" marT="0" marB="0"/>
                </a:tc>
                <a:tc>
                  <a:txBody>
                    <a:bodyPr/>
                    <a:lstStyle/>
                    <a:p>
                      <a:pPr marL="0" marR="0" algn="r">
                        <a:spcBef>
                          <a:spcPts val="0"/>
                        </a:spcBef>
                        <a:spcAft>
                          <a:spcPts val="0"/>
                        </a:spcAft>
                      </a:pPr>
                      <a:r>
                        <a:rPr lang="en-US" sz="1800">
                          <a:effectLst/>
                        </a:rPr>
                        <a:t>3.841</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xmlns="" val="10005"/>
                  </a:ext>
                </a:extLst>
              </a:tr>
              <a:tr h="113665">
                <a:tc>
                  <a:txBody>
                    <a:bodyPr/>
                    <a:lstStyle/>
                    <a:p>
                      <a:pPr marL="0" marR="0">
                        <a:spcBef>
                          <a:spcPts val="0"/>
                        </a:spcBef>
                        <a:spcAft>
                          <a:spcPts val="0"/>
                        </a:spcAft>
                      </a:pPr>
                      <a:r>
                        <a:rPr lang="en-US" sz="1800">
                          <a:effectLst/>
                        </a:rPr>
                        <a:t>Upward trend of body weight</a:t>
                      </a:r>
                      <a:endParaRPr lang="en-US" sz="1800">
                        <a:effectLst/>
                        <a:latin typeface="Times New Roman"/>
                        <a:ea typeface="Times New Roman"/>
                      </a:endParaRPr>
                    </a:p>
                  </a:txBody>
                  <a:tcPr marL="68580" marR="68580" marT="0" marB="0"/>
                </a:tc>
                <a:tc>
                  <a:txBody>
                    <a:bodyPr/>
                    <a:lstStyle/>
                    <a:p>
                      <a:pPr marL="0" marR="0" algn="ctr">
                        <a:spcBef>
                          <a:spcPts val="0"/>
                        </a:spcBef>
                        <a:spcAft>
                          <a:spcPts val="0"/>
                        </a:spcAft>
                      </a:pPr>
                      <a:r>
                        <a:rPr lang="en-US" sz="1800" dirty="0">
                          <a:solidFill>
                            <a:srgbClr val="FF0000"/>
                          </a:solidFill>
                          <a:effectLst/>
                        </a:rPr>
                        <a:t>TA</a:t>
                      </a:r>
                      <a:endParaRPr lang="en-US" sz="1800" dirty="0">
                        <a:solidFill>
                          <a:srgbClr val="FF0000"/>
                        </a:solidFill>
                        <a:effectLst/>
                        <a:latin typeface="Times New Roman"/>
                        <a:ea typeface="Times New Roman"/>
                      </a:endParaRPr>
                    </a:p>
                  </a:txBody>
                  <a:tcPr marL="68580" marR="68580" marT="0" marB="0"/>
                </a:tc>
                <a:tc>
                  <a:txBody>
                    <a:bodyPr/>
                    <a:lstStyle/>
                    <a:p>
                      <a:pPr marL="0" marR="0" algn="r">
                        <a:spcBef>
                          <a:spcPts val="0"/>
                        </a:spcBef>
                        <a:spcAft>
                          <a:spcPts val="0"/>
                        </a:spcAft>
                      </a:pPr>
                      <a:r>
                        <a:rPr lang="en-US" sz="1800" b="1" dirty="0">
                          <a:solidFill>
                            <a:srgbClr val="FF0000"/>
                          </a:solidFill>
                          <a:effectLst/>
                        </a:rPr>
                        <a:t>1.788</a:t>
                      </a:r>
                      <a:endParaRPr lang="en-US" sz="1800" b="1" dirty="0">
                        <a:solidFill>
                          <a:srgbClr val="FF0000"/>
                        </a:solidFill>
                        <a:effectLst/>
                        <a:latin typeface="Times New Roman"/>
                        <a:ea typeface="Times New Roman"/>
                      </a:endParaRPr>
                    </a:p>
                  </a:txBody>
                  <a:tcPr marL="68580" marR="68580" marT="0" marB="0"/>
                </a:tc>
                <a:tc>
                  <a:txBody>
                    <a:bodyPr/>
                    <a:lstStyle/>
                    <a:p>
                      <a:pPr marL="0" marR="0" algn="r">
                        <a:spcBef>
                          <a:spcPts val="0"/>
                        </a:spcBef>
                        <a:spcAft>
                          <a:spcPts val="0"/>
                        </a:spcAft>
                      </a:pPr>
                      <a:r>
                        <a:rPr lang="en-US" sz="1800">
                          <a:effectLst/>
                        </a:rPr>
                        <a:t>1.238</a:t>
                      </a:r>
                      <a:endParaRPr lang="en-US" sz="1800">
                        <a:effectLst/>
                        <a:latin typeface="Times New Roman"/>
                        <a:ea typeface="Times New Roman"/>
                      </a:endParaRPr>
                    </a:p>
                  </a:txBody>
                  <a:tcPr marL="68580" marR="68580" marT="0" marB="0"/>
                </a:tc>
                <a:tc>
                  <a:txBody>
                    <a:bodyPr/>
                    <a:lstStyle/>
                    <a:p>
                      <a:pPr marL="0" marR="0" algn="r">
                        <a:spcBef>
                          <a:spcPts val="0"/>
                        </a:spcBef>
                        <a:spcAft>
                          <a:spcPts val="0"/>
                        </a:spcAft>
                      </a:pPr>
                      <a:r>
                        <a:rPr lang="en-US" sz="1800">
                          <a:effectLst/>
                        </a:rPr>
                        <a:t>2.582</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xmlns="" val="10006"/>
                  </a:ext>
                </a:extLst>
              </a:tr>
              <a:tr h="79375">
                <a:tc>
                  <a:txBody>
                    <a:bodyPr/>
                    <a:lstStyle/>
                    <a:p>
                      <a:pPr marL="0" marR="0">
                        <a:spcBef>
                          <a:spcPts val="0"/>
                        </a:spcBef>
                        <a:spcAft>
                          <a:spcPts val="0"/>
                        </a:spcAft>
                      </a:pPr>
                      <a:r>
                        <a:rPr lang="en-US" sz="1800">
                          <a:effectLst/>
                        </a:rPr>
                        <a:t>Upward trend of fasting glucose</a:t>
                      </a:r>
                      <a:endParaRPr lang="en-US" sz="1800">
                        <a:effectLst/>
                        <a:latin typeface="Times New Roman"/>
                        <a:ea typeface="Times New Roman"/>
                      </a:endParaRPr>
                    </a:p>
                  </a:txBody>
                  <a:tcPr marL="68580" marR="68580" marT="0" marB="0"/>
                </a:tc>
                <a:tc>
                  <a:txBody>
                    <a:bodyPr/>
                    <a:lstStyle/>
                    <a:p>
                      <a:pPr marL="0" marR="0" algn="ctr">
                        <a:spcBef>
                          <a:spcPts val="0"/>
                        </a:spcBef>
                        <a:spcAft>
                          <a:spcPts val="0"/>
                        </a:spcAft>
                      </a:pPr>
                      <a:r>
                        <a:rPr lang="en-US" sz="1800" dirty="0">
                          <a:solidFill>
                            <a:srgbClr val="FF0000"/>
                          </a:solidFill>
                          <a:effectLst/>
                        </a:rPr>
                        <a:t>TA</a:t>
                      </a:r>
                      <a:endParaRPr lang="en-US" sz="1800" dirty="0">
                        <a:solidFill>
                          <a:srgbClr val="FF0000"/>
                        </a:solidFill>
                        <a:effectLst/>
                        <a:latin typeface="Times New Roman"/>
                        <a:ea typeface="Times New Roman"/>
                      </a:endParaRPr>
                    </a:p>
                  </a:txBody>
                  <a:tcPr marL="68580" marR="68580" marT="0" marB="0"/>
                </a:tc>
                <a:tc>
                  <a:txBody>
                    <a:bodyPr/>
                    <a:lstStyle/>
                    <a:p>
                      <a:pPr marL="0" marR="0" algn="r">
                        <a:spcBef>
                          <a:spcPts val="0"/>
                        </a:spcBef>
                        <a:spcAft>
                          <a:spcPts val="0"/>
                        </a:spcAft>
                      </a:pPr>
                      <a:r>
                        <a:rPr lang="en-US" sz="1800" b="1" dirty="0">
                          <a:solidFill>
                            <a:srgbClr val="FF0000"/>
                          </a:solidFill>
                          <a:effectLst/>
                        </a:rPr>
                        <a:t>1.642</a:t>
                      </a:r>
                      <a:endParaRPr lang="en-US" sz="1800" b="1" dirty="0">
                        <a:solidFill>
                          <a:srgbClr val="FF0000"/>
                        </a:solidFill>
                        <a:effectLst/>
                        <a:latin typeface="Times New Roman"/>
                        <a:ea typeface="Times New Roman"/>
                      </a:endParaRPr>
                    </a:p>
                  </a:txBody>
                  <a:tcPr marL="68580" marR="68580" marT="0" marB="0"/>
                </a:tc>
                <a:tc>
                  <a:txBody>
                    <a:bodyPr/>
                    <a:lstStyle/>
                    <a:p>
                      <a:pPr marL="0" marR="0" algn="r">
                        <a:spcBef>
                          <a:spcPts val="0"/>
                        </a:spcBef>
                        <a:spcAft>
                          <a:spcPts val="0"/>
                        </a:spcAft>
                      </a:pPr>
                      <a:r>
                        <a:rPr lang="en-US" sz="1800" dirty="0">
                          <a:effectLst/>
                        </a:rPr>
                        <a:t>1.098</a:t>
                      </a:r>
                      <a:endParaRPr lang="en-US" sz="1800" dirty="0">
                        <a:effectLst/>
                        <a:latin typeface="Times New Roman"/>
                        <a:ea typeface="Times New Roman"/>
                      </a:endParaRPr>
                    </a:p>
                  </a:txBody>
                  <a:tcPr marL="68580" marR="68580" marT="0" marB="0"/>
                </a:tc>
                <a:tc>
                  <a:txBody>
                    <a:bodyPr/>
                    <a:lstStyle/>
                    <a:p>
                      <a:pPr marL="0" marR="0" algn="r">
                        <a:spcBef>
                          <a:spcPts val="0"/>
                        </a:spcBef>
                        <a:spcAft>
                          <a:spcPts val="0"/>
                        </a:spcAft>
                      </a:pPr>
                      <a:r>
                        <a:rPr lang="en-US" sz="1800">
                          <a:effectLst/>
                        </a:rPr>
                        <a:t>2.459</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xmlns="" val="10007"/>
                  </a:ext>
                </a:extLst>
              </a:tr>
              <a:tr h="96520">
                <a:tc>
                  <a:txBody>
                    <a:bodyPr/>
                    <a:lstStyle/>
                    <a:p>
                      <a:pPr marL="0" marR="0">
                        <a:spcBef>
                          <a:spcPts val="0"/>
                        </a:spcBef>
                        <a:spcAft>
                          <a:spcPts val="0"/>
                        </a:spcAft>
                      </a:pPr>
                      <a:r>
                        <a:rPr lang="en-US" sz="1800">
                          <a:effectLst/>
                        </a:rPr>
                        <a:t>Diabetes mellitus without complication (CCS 49)</a:t>
                      </a:r>
                      <a:endParaRPr lang="en-US" sz="1800">
                        <a:effectLst/>
                        <a:latin typeface="Times New Roman"/>
                        <a:ea typeface="Times New Roman"/>
                      </a:endParaRPr>
                    </a:p>
                  </a:txBody>
                  <a:tcPr marL="68580" marR="68580" marT="0" marB="0"/>
                </a:tc>
                <a:tc>
                  <a:txBody>
                    <a:bodyPr/>
                    <a:lstStyle/>
                    <a:p>
                      <a:pPr marL="0" marR="0" algn="ctr">
                        <a:spcBef>
                          <a:spcPts val="0"/>
                        </a:spcBef>
                        <a:spcAft>
                          <a:spcPts val="0"/>
                        </a:spcAft>
                      </a:pPr>
                      <a:r>
                        <a:rPr lang="en-US" sz="1800" dirty="0">
                          <a:solidFill>
                            <a:srgbClr val="FF0000"/>
                          </a:solidFill>
                          <a:effectLst/>
                        </a:rPr>
                        <a:t>DX</a:t>
                      </a:r>
                      <a:endParaRPr lang="en-US" sz="1800" dirty="0">
                        <a:solidFill>
                          <a:srgbClr val="FF0000"/>
                        </a:solidFill>
                        <a:effectLst/>
                        <a:latin typeface="Times New Roman"/>
                        <a:ea typeface="Times New Roman"/>
                      </a:endParaRPr>
                    </a:p>
                  </a:txBody>
                  <a:tcPr marL="68580" marR="68580" marT="0" marB="0"/>
                </a:tc>
                <a:tc>
                  <a:txBody>
                    <a:bodyPr/>
                    <a:lstStyle/>
                    <a:p>
                      <a:pPr marL="0" marR="0" algn="r">
                        <a:spcBef>
                          <a:spcPts val="0"/>
                        </a:spcBef>
                        <a:spcAft>
                          <a:spcPts val="0"/>
                        </a:spcAft>
                      </a:pPr>
                      <a:r>
                        <a:rPr lang="en-US" sz="1800" b="1">
                          <a:solidFill>
                            <a:srgbClr val="FF0000"/>
                          </a:solidFill>
                          <a:effectLst/>
                        </a:rPr>
                        <a:t>1.489</a:t>
                      </a:r>
                      <a:endParaRPr lang="en-US" sz="1800" b="1">
                        <a:solidFill>
                          <a:srgbClr val="FF0000"/>
                        </a:solidFill>
                        <a:effectLst/>
                        <a:latin typeface="Times New Roman"/>
                        <a:ea typeface="Times New Roman"/>
                      </a:endParaRPr>
                    </a:p>
                  </a:txBody>
                  <a:tcPr marL="68580" marR="68580" marT="0" marB="0"/>
                </a:tc>
                <a:tc>
                  <a:txBody>
                    <a:bodyPr/>
                    <a:lstStyle/>
                    <a:p>
                      <a:pPr marL="0" marR="0" algn="r">
                        <a:spcBef>
                          <a:spcPts val="0"/>
                        </a:spcBef>
                        <a:spcAft>
                          <a:spcPts val="0"/>
                        </a:spcAft>
                      </a:pPr>
                      <a:r>
                        <a:rPr lang="en-US" sz="1800" dirty="0">
                          <a:effectLst/>
                        </a:rPr>
                        <a:t>0.965</a:t>
                      </a:r>
                      <a:endParaRPr lang="en-US" sz="1800" dirty="0">
                        <a:effectLst/>
                        <a:latin typeface="Times New Roman"/>
                        <a:ea typeface="Times New Roman"/>
                      </a:endParaRPr>
                    </a:p>
                  </a:txBody>
                  <a:tcPr marL="68580" marR="68580" marT="0" marB="0"/>
                </a:tc>
                <a:tc>
                  <a:txBody>
                    <a:bodyPr/>
                    <a:lstStyle/>
                    <a:p>
                      <a:pPr marL="0" marR="0" algn="r">
                        <a:spcBef>
                          <a:spcPts val="0"/>
                        </a:spcBef>
                        <a:spcAft>
                          <a:spcPts val="0"/>
                        </a:spcAft>
                      </a:pPr>
                      <a:r>
                        <a:rPr lang="en-US" sz="1800">
                          <a:effectLst/>
                        </a:rPr>
                        <a:t>2.298</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xmlns="" val="10008"/>
                  </a:ext>
                </a:extLst>
              </a:tr>
              <a:tr h="113665">
                <a:tc>
                  <a:txBody>
                    <a:bodyPr/>
                    <a:lstStyle/>
                    <a:p>
                      <a:pPr marL="0" marR="0">
                        <a:spcBef>
                          <a:spcPts val="0"/>
                        </a:spcBef>
                        <a:spcAft>
                          <a:spcPts val="0"/>
                        </a:spcAft>
                      </a:pPr>
                      <a:r>
                        <a:rPr lang="en-US" sz="1800">
                          <a:effectLst/>
                        </a:rPr>
                        <a:t>HbA1c</a:t>
                      </a:r>
                      <a:endParaRPr lang="en-US" sz="1800">
                        <a:effectLst/>
                        <a:latin typeface="Times New Roman"/>
                        <a:ea typeface="Times New Roman"/>
                      </a:endParaRPr>
                    </a:p>
                  </a:txBody>
                  <a:tcPr marL="68580" marR="68580" marT="0" marB="0"/>
                </a:tc>
                <a:tc>
                  <a:txBody>
                    <a:bodyPr/>
                    <a:lstStyle/>
                    <a:p>
                      <a:pPr marL="0" marR="0" algn="ctr">
                        <a:spcBef>
                          <a:spcPts val="0"/>
                        </a:spcBef>
                        <a:spcAft>
                          <a:spcPts val="0"/>
                        </a:spcAft>
                      </a:pPr>
                      <a:r>
                        <a:rPr lang="en-US" sz="1800">
                          <a:effectLst/>
                        </a:rPr>
                        <a:t>Baseline</a:t>
                      </a:r>
                      <a:endParaRPr lang="en-US" sz="1800">
                        <a:effectLst/>
                        <a:latin typeface="Times New Roman"/>
                        <a:ea typeface="Times New Roman"/>
                      </a:endParaRPr>
                    </a:p>
                  </a:txBody>
                  <a:tcPr marL="68580" marR="68580" marT="0" marB="0"/>
                </a:tc>
                <a:tc>
                  <a:txBody>
                    <a:bodyPr/>
                    <a:lstStyle/>
                    <a:p>
                      <a:pPr marL="0" marR="0" algn="r">
                        <a:spcBef>
                          <a:spcPts val="0"/>
                        </a:spcBef>
                        <a:spcAft>
                          <a:spcPts val="0"/>
                        </a:spcAft>
                      </a:pPr>
                      <a:r>
                        <a:rPr lang="en-US" sz="1800" b="1" dirty="0">
                          <a:solidFill>
                            <a:schemeClr val="tx1"/>
                          </a:solidFill>
                          <a:effectLst/>
                        </a:rPr>
                        <a:t>1.112</a:t>
                      </a:r>
                      <a:endParaRPr lang="en-US" sz="1800" b="1" dirty="0">
                        <a:solidFill>
                          <a:schemeClr val="tx1"/>
                        </a:solidFill>
                        <a:effectLst/>
                        <a:latin typeface="Times New Roman"/>
                        <a:ea typeface="Times New Roman"/>
                      </a:endParaRPr>
                    </a:p>
                  </a:txBody>
                  <a:tcPr marL="68580" marR="68580" marT="0" marB="0"/>
                </a:tc>
                <a:tc>
                  <a:txBody>
                    <a:bodyPr/>
                    <a:lstStyle/>
                    <a:p>
                      <a:pPr marL="0" marR="0" algn="r">
                        <a:spcBef>
                          <a:spcPts val="0"/>
                        </a:spcBef>
                        <a:spcAft>
                          <a:spcPts val="0"/>
                        </a:spcAft>
                      </a:pPr>
                      <a:r>
                        <a:rPr lang="en-US" sz="1800" dirty="0">
                          <a:effectLst/>
                        </a:rPr>
                        <a:t>1.004</a:t>
                      </a:r>
                      <a:endParaRPr lang="en-US" sz="1800" dirty="0">
                        <a:effectLst/>
                        <a:latin typeface="Times New Roman"/>
                        <a:ea typeface="Times New Roman"/>
                      </a:endParaRPr>
                    </a:p>
                  </a:txBody>
                  <a:tcPr marL="68580" marR="68580" marT="0" marB="0"/>
                </a:tc>
                <a:tc>
                  <a:txBody>
                    <a:bodyPr/>
                    <a:lstStyle/>
                    <a:p>
                      <a:pPr marL="0" marR="0" algn="r">
                        <a:spcBef>
                          <a:spcPts val="0"/>
                        </a:spcBef>
                        <a:spcAft>
                          <a:spcPts val="0"/>
                        </a:spcAft>
                      </a:pPr>
                      <a:r>
                        <a:rPr lang="en-US" sz="1800">
                          <a:effectLst/>
                        </a:rPr>
                        <a:t>1.233</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xmlns="" val="10009"/>
                  </a:ext>
                </a:extLst>
              </a:tr>
              <a:tr h="130810">
                <a:tc>
                  <a:txBody>
                    <a:bodyPr/>
                    <a:lstStyle/>
                    <a:p>
                      <a:pPr marL="0" marR="0">
                        <a:spcBef>
                          <a:spcPts val="0"/>
                        </a:spcBef>
                        <a:spcAft>
                          <a:spcPts val="0"/>
                        </a:spcAft>
                      </a:pPr>
                      <a:r>
                        <a:rPr lang="en-US" sz="1800">
                          <a:effectLst/>
                        </a:rPr>
                        <a:t>LDL cholesterol</a:t>
                      </a:r>
                      <a:endParaRPr lang="en-US" sz="1800">
                        <a:effectLst/>
                        <a:latin typeface="Times New Roman"/>
                        <a:ea typeface="Times New Roman"/>
                      </a:endParaRPr>
                    </a:p>
                  </a:txBody>
                  <a:tcPr marL="68580" marR="68580" marT="0" marB="0"/>
                </a:tc>
                <a:tc>
                  <a:txBody>
                    <a:bodyPr/>
                    <a:lstStyle/>
                    <a:p>
                      <a:pPr marL="0" marR="0" algn="ctr">
                        <a:spcBef>
                          <a:spcPts val="0"/>
                        </a:spcBef>
                        <a:spcAft>
                          <a:spcPts val="0"/>
                        </a:spcAft>
                      </a:pPr>
                      <a:r>
                        <a:rPr lang="en-US" sz="1800">
                          <a:effectLst/>
                        </a:rPr>
                        <a:t>Baseline</a:t>
                      </a:r>
                      <a:endParaRPr lang="en-US" sz="1800">
                        <a:effectLst/>
                        <a:latin typeface="Times New Roman"/>
                        <a:ea typeface="Times New Roman"/>
                      </a:endParaRPr>
                    </a:p>
                  </a:txBody>
                  <a:tcPr marL="68580" marR="68580" marT="0" marB="0"/>
                </a:tc>
                <a:tc>
                  <a:txBody>
                    <a:bodyPr/>
                    <a:lstStyle/>
                    <a:p>
                      <a:pPr marL="0" marR="0" algn="r">
                        <a:spcBef>
                          <a:spcPts val="0"/>
                        </a:spcBef>
                        <a:spcAft>
                          <a:spcPts val="0"/>
                        </a:spcAft>
                      </a:pPr>
                      <a:r>
                        <a:rPr lang="en-US" sz="1800" b="1" dirty="0">
                          <a:solidFill>
                            <a:schemeClr val="tx1"/>
                          </a:solidFill>
                          <a:effectLst/>
                        </a:rPr>
                        <a:t>1.007</a:t>
                      </a:r>
                      <a:endParaRPr lang="en-US" sz="1800" b="1" dirty="0">
                        <a:solidFill>
                          <a:schemeClr val="tx1"/>
                        </a:solidFill>
                        <a:effectLst/>
                        <a:latin typeface="Times New Roman"/>
                        <a:ea typeface="Times New Roman"/>
                      </a:endParaRPr>
                    </a:p>
                  </a:txBody>
                  <a:tcPr marL="68580" marR="68580" marT="0" marB="0"/>
                </a:tc>
                <a:tc>
                  <a:txBody>
                    <a:bodyPr/>
                    <a:lstStyle/>
                    <a:p>
                      <a:pPr marL="0" marR="0" algn="r">
                        <a:spcBef>
                          <a:spcPts val="0"/>
                        </a:spcBef>
                        <a:spcAft>
                          <a:spcPts val="0"/>
                        </a:spcAft>
                      </a:pPr>
                      <a:r>
                        <a:rPr lang="en-US" sz="1800" dirty="0">
                          <a:effectLst/>
                        </a:rPr>
                        <a:t>1.000</a:t>
                      </a:r>
                      <a:endParaRPr lang="en-US" sz="1800" dirty="0">
                        <a:effectLst/>
                        <a:latin typeface="Times New Roman"/>
                        <a:ea typeface="Times New Roman"/>
                      </a:endParaRPr>
                    </a:p>
                  </a:txBody>
                  <a:tcPr marL="68580" marR="68580" marT="0" marB="0"/>
                </a:tc>
                <a:tc>
                  <a:txBody>
                    <a:bodyPr/>
                    <a:lstStyle/>
                    <a:p>
                      <a:pPr marL="0" marR="0" algn="r">
                        <a:spcBef>
                          <a:spcPts val="0"/>
                        </a:spcBef>
                        <a:spcAft>
                          <a:spcPts val="0"/>
                        </a:spcAft>
                      </a:pPr>
                      <a:r>
                        <a:rPr lang="en-US" sz="1800">
                          <a:effectLst/>
                        </a:rPr>
                        <a:t>1.013</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xmlns="" val="10010"/>
                  </a:ext>
                </a:extLst>
              </a:tr>
              <a:tr h="130810">
                <a:tc>
                  <a:txBody>
                    <a:bodyPr/>
                    <a:lstStyle/>
                    <a:p>
                      <a:pPr marL="0" marR="0">
                        <a:spcBef>
                          <a:spcPts val="0"/>
                        </a:spcBef>
                        <a:spcAft>
                          <a:spcPts val="0"/>
                        </a:spcAft>
                      </a:pPr>
                      <a:r>
                        <a:rPr lang="en-US" sz="1800">
                          <a:effectLst/>
                        </a:rPr>
                        <a:t>Fasting glucose</a:t>
                      </a:r>
                      <a:endParaRPr lang="en-US" sz="1800">
                        <a:effectLst/>
                        <a:latin typeface="Times New Roman"/>
                        <a:ea typeface="Times New Roman"/>
                      </a:endParaRPr>
                    </a:p>
                  </a:txBody>
                  <a:tcPr marL="68580" marR="68580" marT="0" marB="0"/>
                </a:tc>
                <a:tc>
                  <a:txBody>
                    <a:bodyPr/>
                    <a:lstStyle/>
                    <a:p>
                      <a:pPr marL="0" marR="0" algn="ctr">
                        <a:spcBef>
                          <a:spcPts val="0"/>
                        </a:spcBef>
                        <a:spcAft>
                          <a:spcPts val="0"/>
                        </a:spcAft>
                      </a:pPr>
                      <a:r>
                        <a:rPr lang="en-US" sz="1800">
                          <a:effectLst/>
                        </a:rPr>
                        <a:t>Baseline</a:t>
                      </a:r>
                      <a:endParaRPr lang="en-US" sz="1800">
                        <a:effectLst/>
                        <a:latin typeface="Times New Roman"/>
                        <a:ea typeface="Times New Roman"/>
                      </a:endParaRPr>
                    </a:p>
                  </a:txBody>
                  <a:tcPr marL="68580" marR="68580" marT="0" marB="0"/>
                </a:tc>
                <a:tc>
                  <a:txBody>
                    <a:bodyPr/>
                    <a:lstStyle/>
                    <a:p>
                      <a:pPr marL="0" marR="0" algn="r">
                        <a:spcBef>
                          <a:spcPts val="0"/>
                        </a:spcBef>
                        <a:spcAft>
                          <a:spcPts val="0"/>
                        </a:spcAft>
                      </a:pPr>
                      <a:r>
                        <a:rPr lang="en-US" sz="1800" b="1" dirty="0">
                          <a:solidFill>
                            <a:schemeClr val="tx1"/>
                          </a:solidFill>
                          <a:effectLst/>
                        </a:rPr>
                        <a:t>1.003</a:t>
                      </a:r>
                      <a:endParaRPr lang="en-US" sz="1800" b="1" dirty="0">
                        <a:solidFill>
                          <a:schemeClr val="tx1"/>
                        </a:solidFill>
                        <a:effectLst/>
                        <a:latin typeface="Times New Roman"/>
                        <a:ea typeface="Times New Roman"/>
                      </a:endParaRPr>
                    </a:p>
                  </a:txBody>
                  <a:tcPr marL="68580" marR="68580" marT="0" marB="0"/>
                </a:tc>
                <a:tc>
                  <a:txBody>
                    <a:bodyPr/>
                    <a:lstStyle/>
                    <a:p>
                      <a:pPr marL="0" marR="0" algn="r">
                        <a:spcBef>
                          <a:spcPts val="0"/>
                        </a:spcBef>
                        <a:spcAft>
                          <a:spcPts val="0"/>
                        </a:spcAft>
                      </a:pPr>
                      <a:r>
                        <a:rPr lang="en-US" sz="1800" dirty="0">
                          <a:effectLst/>
                        </a:rPr>
                        <a:t>1.002</a:t>
                      </a:r>
                      <a:endParaRPr lang="en-US" sz="1800" dirty="0">
                        <a:effectLst/>
                        <a:latin typeface="Times New Roman"/>
                        <a:ea typeface="Times New Roman"/>
                      </a:endParaRPr>
                    </a:p>
                  </a:txBody>
                  <a:tcPr marL="68580" marR="68580" marT="0" marB="0"/>
                </a:tc>
                <a:tc>
                  <a:txBody>
                    <a:bodyPr/>
                    <a:lstStyle/>
                    <a:p>
                      <a:pPr marL="0" marR="0" algn="r">
                        <a:spcBef>
                          <a:spcPts val="0"/>
                        </a:spcBef>
                        <a:spcAft>
                          <a:spcPts val="0"/>
                        </a:spcAft>
                      </a:pPr>
                      <a:r>
                        <a:rPr lang="en-US" sz="1800">
                          <a:effectLst/>
                        </a:rPr>
                        <a:t>1.004</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xmlns="" val="10011"/>
                  </a:ext>
                </a:extLst>
              </a:tr>
              <a:tr h="130810">
                <a:tc>
                  <a:txBody>
                    <a:bodyPr/>
                    <a:lstStyle/>
                    <a:p>
                      <a:pPr marL="0" marR="0">
                        <a:spcBef>
                          <a:spcPts val="0"/>
                        </a:spcBef>
                        <a:spcAft>
                          <a:spcPts val="0"/>
                        </a:spcAft>
                      </a:pPr>
                      <a:r>
                        <a:rPr lang="en-US" sz="1800">
                          <a:effectLst/>
                        </a:rPr>
                        <a:t>Sulfonylurea treatment</a:t>
                      </a:r>
                      <a:endParaRPr lang="en-US" sz="1800">
                        <a:effectLst/>
                        <a:latin typeface="Times New Roman"/>
                        <a:ea typeface="Times New Roman"/>
                      </a:endParaRPr>
                    </a:p>
                  </a:txBody>
                  <a:tcPr marL="68580" marR="68580" marT="0" marB="0"/>
                </a:tc>
                <a:tc>
                  <a:txBody>
                    <a:bodyPr/>
                    <a:lstStyle/>
                    <a:p>
                      <a:pPr marL="0" marR="0" algn="ctr">
                        <a:spcBef>
                          <a:spcPts val="0"/>
                        </a:spcBef>
                        <a:spcAft>
                          <a:spcPts val="0"/>
                        </a:spcAft>
                      </a:pPr>
                      <a:r>
                        <a:rPr lang="en-US" sz="1800">
                          <a:effectLst/>
                        </a:rPr>
                        <a:t>TX</a:t>
                      </a:r>
                      <a:endParaRPr lang="en-US" sz="1800">
                        <a:effectLst/>
                        <a:latin typeface="Times New Roman"/>
                        <a:ea typeface="Times New Roman"/>
                      </a:endParaRPr>
                    </a:p>
                  </a:txBody>
                  <a:tcPr marL="68580" marR="68580" marT="0" marB="0"/>
                </a:tc>
                <a:tc>
                  <a:txBody>
                    <a:bodyPr/>
                    <a:lstStyle/>
                    <a:p>
                      <a:pPr marL="0" marR="0" algn="r">
                        <a:spcBef>
                          <a:spcPts val="0"/>
                        </a:spcBef>
                        <a:spcAft>
                          <a:spcPts val="0"/>
                        </a:spcAft>
                      </a:pPr>
                      <a:r>
                        <a:rPr lang="en-US" sz="1800" b="1" dirty="0">
                          <a:solidFill>
                            <a:schemeClr val="tx1"/>
                          </a:solidFill>
                          <a:effectLst/>
                        </a:rPr>
                        <a:t>0.663</a:t>
                      </a:r>
                      <a:endParaRPr lang="en-US" sz="1800" b="1" dirty="0">
                        <a:solidFill>
                          <a:schemeClr val="tx1"/>
                        </a:solidFill>
                        <a:effectLst/>
                        <a:latin typeface="Times New Roman"/>
                        <a:ea typeface="Times New Roman"/>
                      </a:endParaRPr>
                    </a:p>
                  </a:txBody>
                  <a:tcPr marL="68580" marR="68580" marT="0" marB="0"/>
                </a:tc>
                <a:tc>
                  <a:txBody>
                    <a:bodyPr/>
                    <a:lstStyle/>
                    <a:p>
                      <a:pPr marL="0" marR="0" algn="r">
                        <a:spcBef>
                          <a:spcPts val="0"/>
                        </a:spcBef>
                        <a:spcAft>
                          <a:spcPts val="0"/>
                        </a:spcAft>
                      </a:pPr>
                      <a:r>
                        <a:rPr lang="en-US" sz="1800" dirty="0">
                          <a:effectLst/>
                        </a:rPr>
                        <a:t>0.442</a:t>
                      </a:r>
                      <a:endParaRPr lang="en-US" sz="1800" dirty="0">
                        <a:effectLst/>
                        <a:latin typeface="Times New Roman"/>
                        <a:ea typeface="Times New Roman"/>
                      </a:endParaRPr>
                    </a:p>
                  </a:txBody>
                  <a:tcPr marL="68580" marR="68580" marT="0" marB="0"/>
                </a:tc>
                <a:tc>
                  <a:txBody>
                    <a:bodyPr/>
                    <a:lstStyle/>
                    <a:p>
                      <a:pPr marL="0" marR="0" algn="r">
                        <a:spcBef>
                          <a:spcPts val="0"/>
                        </a:spcBef>
                        <a:spcAft>
                          <a:spcPts val="0"/>
                        </a:spcAft>
                      </a:pPr>
                      <a:r>
                        <a:rPr lang="en-US" sz="1800">
                          <a:effectLst/>
                        </a:rPr>
                        <a:t>0.994</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xmlns="" val="10012"/>
                  </a:ext>
                </a:extLst>
              </a:tr>
              <a:tr h="96520">
                <a:tc>
                  <a:txBody>
                    <a:bodyPr/>
                    <a:lstStyle/>
                    <a:p>
                      <a:pPr marL="0" marR="0">
                        <a:spcBef>
                          <a:spcPts val="0"/>
                        </a:spcBef>
                        <a:spcAft>
                          <a:spcPts val="0"/>
                        </a:spcAft>
                      </a:pPr>
                      <a:r>
                        <a:rPr lang="en-US" sz="1800">
                          <a:effectLst/>
                        </a:rPr>
                        <a:t>Low level state of fasting glucose</a:t>
                      </a:r>
                      <a:endParaRPr lang="en-US" sz="1800">
                        <a:effectLst/>
                        <a:latin typeface="Times New Roman"/>
                        <a:ea typeface="Times New Roman"/>
                      </a:endParaRPr>
                    </a:p>
                  </a:txBody>
                  <a:tcPr marL="68580" marR="68580" marT="0" marB="0"/>
                </a:tc>
                <a:tc>
                  <a:txBody>
                    <a:bodyPr/>
                    <a:lstStyle/>
                    <a:p>
                      <a:pPr marL="0" marR="0" algn="ctr">
                        <a:spcBef>
                          <a:spcPts val="0"/>
                        </a:spcBef>
                        <a:spcAft>
                          <a:spcPts val="0"/>
                        </a:spcAft>
                      </a:pPr>
                      <a:r>
                        <a:rPr lang="en-US" sz="1800">
                          <a:effectLst/>
                        </a:rPr>
                        <a:t>TA</a:t>
                      </a:r>
                      <a:endParaRPr lang="en-US" sz="1800">
                        <a:effectLst/>
                        <a:latin typeface="Times New Roman"/>
                        <a:ea typeface="Times New Roman"/>
                      </a:endParaRPr>
                    </a:p>
                  </a:txBody>
                  <a:tcPr marL="68580" marR="68580" marT="0" marB="0"/>
                </a:tc>
                <a:tc>
                  <a:txBody>
                    <a:bodyPr/>
                    <a:lstStyle/>
                    <a:p>
                      <a:pPr marL="0" marR="0" algn="r">
                        <a:spcBef>
                          <a:spcPts val="0"/>
                        </a:spcBef>
                        <a:spcAft>
                          <a:spcPts val="0"/>
                        </a:spcAft>
                      </a:pPr>
                      <a:r>
                        <a:rPr lang="en-US" sz="1800" b="1" dirty="0">
                          <a:solidFill>
                            <a:schemeClr val="tx1"/>
                          </a:solidFill>
                          <a:effectLst/>
                        </a:rPr>
                        <a:t>0.545</a:t>
                      </a:r>
                      <a:endParaRPr lang="en-US" sz="1800" b="1" dirty="0">
                        <a:solidFill>
                          <a:schemeClr val="tx1"/>
                        </a:solidFill>
                        <a:effectLst/>
                        <a:latin typeface="Times New Roman"/>
                        <a:ea typeface="Times New Roman"/>
                      </a:endParaRPr>
                    </a:p>
                  </a:txBody>
                  <a:tcPr marL="68580" marR="68580" marT="0" marB="0"/>
                </a:tc>
                <a:tc>
                  <a:txBody>
                    <a:bodyPr/>
                    <a:lstStyle/>
                    <a:p>
                      <a:pPr marL="0" marR="0" algn="r">
                        <a:spcBef>
                          <a:spcPts val="0"/>
                        </a:spcBef>
                        <a:spcAft>
                          <a:spcPts val="0"/>
                        </a:spcAft>
                      </a:pPr>
                      <a:r>
                        <a:rPr lang="en-US" sz="1800" dirty="0">
                          <a:effectLst/>
                        </a:rPr>
                        <a:t>0.304</a:t>
                      </a:r>
                      <a:endParaRPr lang="en-US" sz="1800" dirty="0">
                        <a:effectLst/>
                        <a:latin typeface="Times New Roman"/>
                        <a:ea typeface="Times New Roman"/>
                      </a:endParaRPr>
                    </a:p>
                  </a:txBody>
                  <a:tcPr marL="68580" marR="68580" marT="0" marB="0"/>
                </a:tc>
                <a:tc>
                  <a:txBody>
                    <a:bodyPr/>
                    <a:lstStyle/>
                    <a:p>
                      <a:pPr marL="0" marR="0" algn="r">
                        <a:spcBef>
                          <a:spcPts val="0"/>
                        </a:spcBef>
                        <a:spcAft>
                          <a:spcPts val="0"/>
                        </a:spcAft>
                      </a:pPr>
                      <a:r>
                        <a:rPr lang="en-US" sz="1800" dirty="0">
                          <a:effectLst/>
                        </a:rPr>
                        <a:t>0.976</a:t>
                      </a:r>
                      <a:endParaRPr lang="en-US" sz="1800" dirty="0">
                        <a:effectLst/>
                        <a:latin typeface="Times New Roman"/>
                        <a:ea typeface="Times New Roman"/>
                      </a:endParaRPr>
                    </a:p>
                  </a:txBody>
                  <a:tcPr marL="68580" marR="68580" marT="0" marB="0"/>
                </a:tc>
                <a:extLst>
                  <a:ext uri="{0D108BD9-81ED-4DB2-BD59-A6C34878D82A}">
                    <a16:rowId xmlns:a16="http://schemas.microsoft.com/office/drawing/2014/main" xmlns="" val="10013"/>
                  </a:ext>
                </a:extLst>
              </a:tr>
            </a:tbl>
          </a:graphicData>
        </a:graphic>
      </p:graphicFrame>
      <p:sp>
        <p:nvSpPr>
          <p:cNvPr id="65613" name="Rectangle 6"/>
          <p:cNvSpPr>
            <a:spLocks noChangeArrowheads="1"/>
          </p:cNvSpPr>
          <p:nvPr/>
        </p:nvSpPr>
        <p:spPr bwMode="auto">
          <a:xfrm>
            <a:off x="1752600" y="5419725"/>
            <a:ext cx="8610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latin typeface="Arial" panose="020B0604020202020204" pitchFamily="34" charset="0"/>
              </a:rPr>
              <a:t>Note 1: p-value ≤ .05 in two or more imputed data sets</a:t>
            </a:r>
          </a:p>
          <a:p>
            <a:pPr>
              <a:spcBef>
                <a:spcPct val="0"/>
              </a:spcBef>
              <a:buFontTx/>
              <a:buNone/>
            </a:pPr>
            <a:r>
              <a:rPr lang="en-US" altLang="en-US" sz="1400">
                <a:latin typeface="Arial" panose="020B0604020202020204" pitchFamily="34" charset="0"/>
              </a:rPr>
              <a:t>Note 2: CI=95% confidence interval</a:t>
            </a:r>
          </a:p>
          <a:p>
            <a:pPr>
              <a:spcBef>
                <a:spcPct val="0"/>
              </a:spcBef>
              <a:buFontTx/>
              <a:buNone/>
            </a:pPr>
            <a:r>
              <a:rPr lang="en-US" altLang="en-US" sz="1400">
                <a:latin typeface="Arial" panose="020B0604020202020204" pitchFamily="34" charset="0"/>
              </a:rPr>
              <a:t>Note 3: When a hazard ratio is significantly greater than one, the risk factor is deemed positively associated with the 	event. On the other hand, if a hazard ratio is significantly below one, the risk factor is negatively 	associated with the event. </a:t>
            </a:r>
          </a:p>
        </p:txBody>
      </p:sp>
    </p:spTree>
    <p:extLst>
      <p:ext uri="{BB962C8B-B14F-4D97-AF65-F5344CB8AC3E}">
        <p14:creationId xmlns:p14="http://schemas.microsoft.com/office/powerpoint/2010/main" val="128029995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r>
              <a:rPr lang="en-US" dirty="0" smtClean="0"/>
              <a:t>BMTL: Research </a:t>
            </a:r>
            <a:r>
              <a:rPr lang="en-US" dirty="0"/>
              <a:t>questions </a:t>
            </a:r>
            <a:r>
              <a:rPr lang="en-US" dirty="0" smtClean="0"/>
              <a:t>&amp; relevance</a:t>
            </a:r>
            <a:endParaRPr lang="en-US" dirty="0"/>
          </a:p>
        </p:txBody>
      </p:sp>
      <p:sp>
        <p:nvSpPr>
          <p:cNvPr id="3" name="Date Placeholder 2"/>
          <p:cNvSpPr>
            <a:spLocks noGrp="1"/>
          </p:cNvSpPr>
          <p:nvPr>
            <p:ph type="dt" sz="half" idx="10"/>
          </p:nvPr>
        </p:nvSpPr>
        <p:spPr/>
        <p:txBody>
          <a:bodyPr/>
          <a:lstStyle/>
          <a:p>
            <a:fld id="{DAADBE1A-48F3-4B98-8B0F-51E25111518B}" type="datetime1">
              <a:rPr lang="en-US" smtClean="0"/>
              <a:t>2/26/18</a:t>
            </a:fld>
            <a:endParaRPr lang="en-US" dirty="0"/>
          </a:p>
        </p:txBody>
      </p:sp>
      <p:sp>
        <p:nvSpPr>
          <p:cNvPr id="4" name="Footer Placeholder 3"/>
          <p:cNvSpPr>
            <a:spLocks noGrp="1"/>
          </p:cNvSpPr>
          <p:nvPr>
            <p:ph type="ftr" sz="quarter" idx="11"/>
          </p:nvPr>
        </p:nvSpPr>
        <p:spPr/>
        <p:txBody>
          <a:bodyPr/>
          <a:lstStyle/>
          <a:p>
            <a:r>
              <a:rPr lang="en-US" smtClean="0"/>
              <a:t>Health Analytics &amp; Clinical Intelligence</a:t>
            </a:r>
            <a:endParaRPr lang="en-US" dirty="0"/>
          </a:p>
        </p:txBody>
      </p:sp>
      <p:sp>
        <p:nvSpPr>
          <p:cNvPr id="5" name="Slide Number Placeholder 4"/>
          <p:cNvSpPr>
            <a:spLocks noGrp="1"/>
          </p:cNvSpPr>
          <p:nvPr>
            <p:ph type="sldNum" sz="quarter" idx="12"/>
          </p:nvPr>
        </p:nvSpPr>
        <p:spPr/>
        <p:txBody>
          <a:bodyPr/>
          <a:lstStyle/>
          <a:p>
            <a:fld id="{6113E31D-E2AB-40D1-8B51-AFA5AFEF393A}" type="slidenum">
              <a:rPr lang="en-US" smtClean="0"/>
              <a:t>76</a:t>
            </a:fld>
            <a:endParaRPr lang="en-US" dirty="0"/>
          </a:p>
        </p:txBody>
      </p:sp>
      <p:graphicFrame>
        <p:nvGraphicFramePr>
          <p:cNvPr id="7" name="Table 6"/>
          <p:cNvGraphicFramePr>
            <a:graphicFrameLocks noGrp="1"/>
          </p:cNvGraphicFramePr>
          <p:nvPr>
            <p:extLst/>
          </p:nvPr>
        </p:nvGraphicFramePr>
        <p:xfrm>
          <a:off x="1746738" y="4120963"/>
          <a:ext cx="8698523" cy="2133600"/>
        </p:xfrm>
        <a:graphic>
          <a:graphicData uri="http://schemas.openxmlformats.org/drawingml/2006/table">
            <a:tbl>
              <a:tblPr firstRow="1" firstCol="1" bandRow="1">
                <a:tableStyleId>{5C22544A-7EE6-4342-B048-85BDC9FD1C3A}</a:tableStyleId>
              </a:tblPr>
              <a:tblGrid>
                <a:gridCol w="2145078">
                  <a:extLst>
                    <a:ext uri="{9D8B030D-6E8A-4147-A177-3AD203B41FA5}">
                      <a16:colId xmlns:a16="http://schemas.microsoft.com/office/drawing/2014/main" xmlns="" val="20000"/>
                    </a:ext>
                  </a:extLst>
                </a:gridCol>
                <a:gridCol w="2646838">
                  <a:extLst>
                    <a:ext uri="{9D8B030D-6E8A-4147-A177-3AD203B41FA5}">
                      <a16:colId xmlns:a16="http://schemas.microsoft.com/office/drawing/2014/main" xmlns="" val="20001"/>
                    </a:ext>
                  </a:extLst>
                </a:gridCol>
                <a:gridCol w="3906607">
                  <a:extLst>
                    <a:ext uri="{9D8B030D-6E8A-4147-A177-3AD203B41FA5}">
                      <a16:colId xmlns:a16="http://schemas.microsoft.com/office/drawing/2014/main" xmlns="" val="20002"/>
                    </a:ext>
                  </a:extLst>
                </a:gridCol>
              </a:tblGrid>
              <a:tr h="0">
                <a:tc>
                  <a:txBody>
                    <a:bodyPr/>
                    <a:lstStyle/>
                    <a:p>
                      <a:pPr marL="0" marR="0" indent="0">
                        <a:lnSpc>
                          <a:spcPct val="100000"/>
                        </a:lnSpc>
                        <a:spcBef>
                          <a:spcPts val="0"/>
                        </a:spcBef>
                        <a:spcAft>
                          <a:spcPts val="0"/>
                        </a:spcAft>
                      </a:pPr>
                      <a:r>
                        <a:rPr lang="en-US" sz="2000" dirty="0">
                          <a:effectLst/>
                        </a:rPr>
                        <a:t>IS Research Area</a:t>
                      </a:r>
                      <a:endParaRPr lang="en-US" sz="20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18415" marR="18415" marT="0" marB="0"/>
                </a:tc>
                <a:tc>
                  <a:txBody>
                    <a:bodyPr/>
                    <a:lstStyle/>
                    <a:p>
                      <a:pPr marL="0" marR="0" indent="0">
                        <a:lnSpc>
                          <a:spcPct val="100000"/>
                        </a:lnSpc>
                        <a:spcBef>
                          <a:spcPts val="0"/>
                        </a:spcBef>
                        <a:spcAft>
                          <a:spcPts val="0"/>
                        </a:spcAft>
                      </a:pPr>
                      <a:r>
                        <a:rPr lang="en-US" sz="2000">
                          <a:effectLst/>
                        </a:rPr>
                        <a:t>Examples of IS Research</a:t>
                      </a:r>
                      <a:endParaRPr lang="en-US" sz="2000">
                        <a:effectLst/>
                        <a:latin typeface="Times New Roman" panose="02020603050405020304" pitchFamily="18" charset="0"/>
                        <a:ea typeface="PMingLiU" panose="02020500000000000000" pitchFamily="18" charset="-120"/>
                        <a:cs typeface="Times New Roman" panose="02020603050405020304" pitchFamily="18" charset="0"/>
                      </a:endParaRPr>
                    </a:p>
                  </a:txBody>
                  <a:tcPr marL="18415" marR="18415" marT="0" marB="0"/>
                </a:tc>
                <a:tc>
                  <a:txBody>
                    <a:bodyPr/>
                    <a:lstStyle/>
                    <a:p>
                      <a:pPr marL="0" marR="0" indent="0">
                        <a:lnSpc>
                          <a:spcPct val="100000"/>
                        </a:lnSpc>
                        <a:spcBef>
                          <a:spcPts val="0"/>
                        </a:spcBef>
                        <a:spcAft>
                          <a:spcPts val="0"/>
                        </a:spcAft>
                      </a:pPr>
                      <a:r>
                        <a:rPr lang="en-US" sz="2000">
                          <a:effectLst/>
                        </a:rPr>
                        <a:t>Relevance of This Study</a:t>
                      </a:r>
                      <a:endParaRPr lang="en-US" sz="2000">
                        <a:effectLst/>
                        <a:latin typeface="Times New Roman" panose="02020603050405020304" pitchFamily="18" charset="0"/>
                        <a:ea typeface="PMingLiU" panose="02020500000000000000" pitchFamily="18" charset="-120"/>
                        <a:cs typeface="Times New Roman" panose="02020603050405020304" pitchFamily="18" charset="0"/>
                      </a:endParaRPr>
                    </a:p>
                  </a:txBody>
                  <a:tcPr marL="18415" marR="18415" marT="0" marB="0"/>
                </a:tc>
                <a:extLst>
                  <a:ext uri="{0D108BD9-81ED-4DB2-BD59-A6C34878D82A}">
                    <a16:rowId xmlns:a16="http://schemas.microsoft.com/office/drawing/2014/main" xmlns="" val="10000"/>
                  </a:ext>
                </a:extLst>
              </a:tr>
              <a:tr h="0">
                <a:tc>
                  <a:txBody>
                    <a:bodyPr/>
                    <a:lstStyle/>
                    <a:p>
                      <a:pPr marL="0" marR="0" indent="0">
                        <a:lnSpc>
                          <a:spcPct val="100000"/>
                        </a:lnSpc>
                        <a:spcBef>
                          <a:spcPts val="0"/>
                        </a:spcBef>
                        <a:spcAft>
                          <a:spcPts val="0"/>
                        </a:spcAft>
                      </a:pPr>
                      <a:r>
                        <a:rPr lang="en-US" sz="2000">
                          <a:effectLst/>
                        </a:rPr>
                        <a:t>Healthcare IS</a:t>
                      </a:r>
                      <a:endParaRPr lang="en-US" sz="2000">
                        <a:effectLst/>
                        <a:latin typeface="Times New Roman" panose="02020603050405020304" pitchFamily="18" charset="0"/>
                        <a:ea typeface="PMingLiU" panose="02020500000000000000" pitchFamily="18" charset="-120"/>
                        <a:cs typeface="Times New Roman" panose="02020603050405020304" pitchFamily="18" charset="0"/>
                      </a:endParaRPr>
                    </a:p>
                  </a:txBody>
                  <a:tcPr marL="18415" marR="18415" marT="0" marB="0"/>
                </a:tc>
                <a:tc>
                  <a:txBody>
                    <a:bodyPr/>
                    <a:lstStyle/>
                    <a:p>
                      <a:pPr marL="342900" marR="0" lvl="0" indent="-342900">
                        <a:lnSpc>
                          <a:spcPct val="100000"/>
                        </a:lnSpc>
                        <a:spcBef>
                          <a:spcPts val="0"/>
                        </a:spcBef>
                        <a:spcAft>
                          <a:spcPts val="0"/>
                        </a:spcAft>
                        <a:buFont typeface="Symbol" panose="05050102010706020507" pitchFamily="18" charset="2"/>
                        <a:buChar char=""/>
                      </a:pPr>
                      <a:r>
                        <a:rPr lang="en-US" sz="2000" dirty="0" err="1">
                          <a:effectLst/>
                        </a:rPr>
                        <a:t>Bardhan</a:t>
                      </a:r>
                      <a:r>
                        <a:rPr lang="en-US" sz="2000" dirty="0">
                          <a:effectLst/>
                        </a:rPr>
                        <a:t> et al. (2014)</a:t>
                      </a:r>
                    </a:p>
                    <a:p>
                      <a:pPr marL="342900" marR="0" lvl="0" indent="-342900">
                        <a:lnSpc>
                          <a:spcPct val="100000"/>
                        </a:lnSpc>
                        <a:spcBef>
                          <a:spcPts val="0"/>
                        </a:spcBef>
                        <a:spcAft>
                          <a:spcPts val="0"/>
                        </a:spcAft>
                        <a:buFont typeface="Symbol" panose="05050102010706020507" pitchFamily="18" charset="2"/>
                        <a:buChar char=""/>
                      </a:pPr>
                      <a:r>
                        <a:rPr lang="en-US" sz="2000" dirty="0">
                          <a:effectLst/>
                        </a:rPr>
                        <a:t>Meyer et al. (2014)</a:t>
                      </a:r>
                      <a:endParaRPr lang="en-US" sz="20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18415" marR="18415" marT="0" marB="0"/>
                </a:tc>
                <a:tc>
                  <a:txBody>
                    <a:bodyPr/>
                    <a:lstStyle/>
                    <a:p>
                      <a:pPr marL="27305" marR="0" indent="0">
                        <a:lnSpc>
                          <a:spcPct val="100000"/>
                        </a:lnSpc>
                        <a:spcBef>
                          <a:spcPts val="0"/>
                        </a:spcBef>
                        <a:spcAft>
                          <a:spcPts val="0"/>
                        </a:spcAft>
                      </a:pPr>
                      <a:r>
                        <a:rPr lang="en-US" sz="2000">
                          <a:effectLst/>
                        </a:rPr>
                        <a:t>Research context: Provide advanced decision support in healthcare</a:t>
                      </a:r>
                      <a:endParaRPr lang="en-US" sz="2000">
                        <a:effectLst/>
                        <a:latin typeface="Times New Roman" panose="02020603050405020304" pitchFamily="18" charset="0"/>
                        <a:ea typeface="PMingLiU" panose="02020500000000000000" pitchFamily="18" charset="-120"/>
                        <a:cs typeface="Times New Roman" panose="02020603050405020304" pitchFamily="18" charset="0"/>
                      </a:endParaRPr>
                    </a:p>
                  </a:txBody>
                  <a:tcPr marL="18415" marR="18415" marT="0" marB="0"/>
                </a:tc>
                <a:extLst>
                  <a:ext uri="{0D108BD9-81ED-4DB2-BD59-A6C34878D82A}">
                    <a16:rowId xmlns:a16="http://schemas.microsoft.com/office/drawing/2014/main" xmlns="" val="10001"/>
                  </a:ext>
                </a:extLst>
              </a:tr>
              <a:tr h="0">
                <a:tc>
                  <a:txBody>
                    <a:bodyPr/>
                    <a:lstStyle/>
                    <a:p>
                      <a:pPr marL="0" marR="0" indent="0">
                        <a:lnSpc>
                          <a:spcPct val="100000"/>
                        </a:lnSpc>
                        <a:spcBef>
                          <a:spcPts val="0"/>
                        </a:spcBef>
                        <a:spcAft>
                          <a:spcPts val="0"/>
                        </a:spcAft>
                      </a:pPr>
                      <a:r>
                        <a:rPr lang="en-US" sz="2000" dirty="0">
                          <a:effectLst/>
                        </a:rPr>
                        <a:t>Big data and predictive analytics</a:t>
                      </a:r>
                      <a:endParaRPr lang="en-US" sz="20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18415" marR="18415" marT="0" marB="0"/>
                </a:tc>
                <a:tc>
                  <a:txBody>
                    <a:bodyPr/>
                    <a:lstStyle/>
                    <a:p>
                      <a:pPr marL="342900" marR="0" lvl="0" indent="-342900">
                        <a:lnSpc>
                          <a:spcPct val="100000"/>
                        </a:lnSpc>
                        <a:spcBef>
                          <a:spcPts val="0"/>
                        </a:spcBef>
                        <a:spcAft>
                          <a:spcPts val="0"/>
                        </a:spcAft>
                        <a:buFont typeface="Symbol" panose="05050102010706020507" pitchFamily="18" charset="2"/>
                        <a:buChar char=""/>
                      </a:pPr>
                      <a:r>
                        <a:rPr lang="en-US" sz="2000" dirty="0" err="1">
                          <a:effectLst/>
                        </a:rPr>
                        <a:t>Bao</a:t>
                      </a:r>
                      <a:r>
                        <a:rPr lang="en-US" sz="2000" dirty="0">
                          <a:effectLst/>
                        </a:rPr>
                        <a:t> and </a:t>
                      </a:r>
                      <a:r>
                        <a:rPr lang="en-US" sz="2000" dirty="0" err="1">
                          <a:effectLst/>
                        </a:rPr>
                        <a:t>Datta</a:t>
                      </a:r>
                      <a:r>
                        <a:rPr lang="en-US" sz="2000" dirty="0">
                          <a:effectLst/>
                        </a:rPr>
                        <a:t> (2014) </a:t>
                      </a:r>
                    </a:p>
                    <a:p>
                      <a:pPr marL="342900" marR="0" lvl="0" indent="-342900">
                        <a:lnSpc>
                          <a:spcPct val="100000"/>
                        </a:lnSpc>
                        <a:spcBef>
                          <a:spcPts val="0"/>
                        </a:spcBef>
                        <a:spcAft>
                          <a:spcPts val="0"/>
                        </a:spcAft>
                        <a:buFont typeface="Symbol" panose="05050102010706020507" pitchFamily="18" charset="2"/>
                        <a:buChar char=""/>
                      </a:pPr>
                      <a:r>
                        <a:rPr lang="en-US" sz="2000" dirty="0">
                          <a:effectLst/>
                        </a:rPr>
                        <a:t>Fang et al. (2013)</a:t>
                      </a:r>
                      <a:endParaRPr lang="en-US" sz="20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18415" marR="18415" marT="0" marB="0"/>
                </a:tc>
                <a:tc>
                  <a:txBody>
                    <a:bodyPr/>
                    <a:lstStyle/>
                    <a:p>
                      <a:pPr marL="27305" marR="0" indent="0">
                        <a:lnSpc>
                          <a:spcPct val="100000"/>
                        </a:lnSpc>
                        <a:spcBef>
                          <a:spcPts val="0"/>
                        </a:spcBef>
                        <a:spcAft>
                          <a:spcPts val="0"/>
                        </a:spcAft>
                      </a:pPr>
                      <a:r>
                        <a:rPr lang="en-US" sz="2000">
                          <a:effectLst/>
                        </a:rPr>
                        <a:t>Methodology: Develop an analytics approach for big EHR data </a:t>
                      </a:r>
                      <a:endParaRPr lang="en-US" sz="2000">
                        <a:effectLst/>
                        <a:latin typeface="Times New Roman" panose="02020603050405020304" pitchFamily="18" charset="0"/>
                        <a:ea typeface="PMingLiU" panose="02020500000000000000" pitchFamily="18" charset="-120"/>
                        <a:cs typeface="Times New Roman" panose="02020603050405020304" pitchFamily="18" charset="0"/>
                      </a:endParaRPr>
                    </a:p>
                  </a:txBody>
                  <a:tcPr marL="18415" marR="18415" marT="0" marB="0"/>
                </a:tc>
                <a:extLst>
                  <a:ext uri="{0D108BD9-81ED-4DB2-BD59-A6C34878D82A}">
                    <a16:rowId xmlns:a16="http://schemas.microsoft.com/office/drawing/2014/main" xmlns="" val="10002"/>
                  </a:ext>
                </a:extLst>
              </a:tr>
              <a:tr h="0">
                <a:tc>
                  <a:txBody>
                    <a:bodyPr/>
                    <a:lstStyle/>
                    <a:p>
                      <a:pPr marL="0" marR="0" indent="0">
                        <a:lnSpc>
                          <a:spcPct val="100000"/>
                        </a:lnSpc>
                        <a:spcBef>
                          <a:spcPts val="0"/>
                        </a:spcBef>
                        <a:spcAft>
                          <a:spcPts val="0"/>
                        </a:spcAft>
                      </a:pPr>
                      <a:r>
                        <a:rPr lang="en-US" sz="2000">
                          <a:effectLst/>
                        </a:rPr>
                        <a:t>Design science</a:t>
                      </a:r>
                      <a:endParaRPr lang="en-US" sz="2000">
                        <a:effectLst/>
                        <a:latin typeface="Times New Roman" panose="02020603050405020304" pitchFamily="18" charset="0"/>
                        <a:ea typeface="PMingLiU" panose="02020500000000000000" pitchFamily="18" charset="-120"/>
                        <a:cs typeface="Times New Roman" panose="02020603050405020304" pitchFamily="18" charset="0"/>
                      </a:endParaRPr>
                    </a:p>
                  </a:txBody>
                  <a:tcPr marL="18415" marR="18415" marT="0" marB="0"/>
                </a:tc>
                <a:tc>
                  <a:txBody>
                    <a:bodyPr/>
                    <a:lstStyle/>
                    <a:p>
                      <a:pPr marL="342900" marR="0" lvl="0" indent="-342900">
                        <a:lnSpc>
                          <a:spcPct val="100000"/>
                        </a:lnSpc>
                        <a:spcBef>
                          <a:spcPts val="0"/>
                        </a:spcBef>
                        <a:spcAft>
                          <a:spcPts val="0"/>
                        </a:spcAft>
                        <a:buFont typeface="Symbol" panose="05050102010706020507" pitchFamily="18" charset="2"/>
                        <a:buChar char=""/>
                      </a:pPr>
                      <a:r>
                        <a:rPr lang="en-US" sz="2000">
                          <a:effectLst/>
                        </a:rPr>
                        <a:t>Chen et al. (2013)</a:t>
                      </a:r>
                    </a:p>
                    <a:p>
                      <a:pPr marL="342900" marR="0" lvl="0" indent="-342900">
                        <a:lnSpc>
                          <a:spcPct val="100000"/>
                        </a:lnSpc>
                        <a:spcBef>
                          <a:spcPts val="0"/>
                        </a:spcBef>
                        <a:spcAft>
                          <a:spcPts val="0"/>
                        </a:spcAft>
                        <a:buFont typeface="Symbol" panose="05050102010706020507" pitchFamily="18" charset="2"/>
                        <a:buChar char=""/>
                      </a:pPr>
                      <a:r>
                        <a:rPr lang="en-US" sz="2000">
                          <a:effectLst/>
                        </a:rPr>
                        <a:t>Abbasi et al. (2012)</a:t>
                      </a:r>
                      <a:endParaRPr lang="en-US" sz="2000">
                        <a:effectLst/>
                        <a:latin typeface="Times New Roman" panose="02020603050405020304" pitchFamily="18" charset="0"/>
                        <a:ea typeface="PMingLiU" panose="02020500000000000000" pitchFamily="18" charset="-120"/>
                        <a:cs typeface="Times New Roman" panose="02020603050405020304" pitchFamily="18" charset="0"/>
                      </a:endParaRPr>
                    </a:p>
                  </a:txBody>
                  <a:tcPr marL="18415" marR="18415" marT="0" marB="0"/>
                </a:tc>
                <a:tc>
                  <a:txBody>
                    <a:bodyPr/>
                    <a:lstStyle/>
                    <a:p>
                      <a:pPr marL="27305" marR="0" indent="0">
                        <a:lnSpc>
                          <a:spcPct val="100000"/>
                        </a:lnSpc>
                        <a:spcBef>
                          <a:spcPts val="0"/>
                        </a:spcBef>
                        <a:spcAft>
                          <a:spcPts val="0"/>
                        </a:spcAft>
                      </a:pPr>
                      <a:r>
                        <a:rPr lang="en-US" sz="2000" dirty="0">
                          <a:effectLst/>
                        </a:rPr>
                        <a:t>Research paradigm: Address a practical problem with an IT artifact</a:t>
                      </a:r>
                      <a:endParaRPr lang="en-US" sz="20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18415" marR="18415" marT="0" marB="0"/>
                </a:tc>
                <a:extLst>
                  <a:ext uri="{0D108BD9-81ED-4DB2-BD59-A6C34878D82A}">
                    <a16:rowId xmlns:a16="http://schemas.microsoft.com/office/drawing/2014/main" xmlns="" val="10003"/>
                  </a:ext>
                </a:extLst>
              </a:tr>
            </a:tbl>
          </a:graphicData>
        </a:graphic>
      </p:graphicFrame>
      <p:pic>
        <p:nvPicPr>
          <p:cNvPr id="8" name="Picture 7"/>
          <p:cNvPicPr>
            <a:picLocks noChangeAspect="1"/>
          </p:cNvPicPr>
          <p:nvPr/>
        </p:nvPicPr>
        <p:blipFill>
          <a:blip r:embed="rId2"/>
          <a:stretch>
            <a:fillRect/>
          </a:stretch>
        </p:blipFill>
        <p:spPr>
          <a:xfrm>
            <a:off x="1981200" y="1066800"/>
            <a:ext cx="8229600" cy="2819400"/>
          </a:xfrm>
          <a:prstGeom prst="rect">
            <a:avLst/>
          </a:prstGeom>
        </p:spPr>
      </p:pic>
    </p:spTree>
    <p:extLst>
      <p:ext uri="{BB962C8B-B14F-4D97-AF65-F5344CB8AC3E}">
        <p14:creationId xmlns:p14="http://schemas.microsoft.com/office/powerpoint/2010/main" val="227886960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Multi-Task Learning (MTL)</a:t>
            </a:r>
          </a:p>
        </p:txBody>
      </p:sp>
      <p:sp>
        <p:nvSpPr>
          <p:cNvPr id="3" name="Date Placeholder 2"/>
          <p:cNvSpPr>
            <a:spLocks noGrp="1"/>
          </p:cNvSpPr>
          <p:nvPr>
            <p:ph type="dt" sz="half" idx="10"/>
          </p:nvPr>
        </p:nvSpPr>
        <p:spPr/>
        <p:txBody>
          <a:bodyPr/>
          <a:lstStyle/>
          <a:p>
            <a:fld id="{D9AB2BD8-9ACA-459A-8AC1-9594123B422C}" type="datetime1">
              <a:rPr lang="en-US" smtClean="0"/>
              <a:t>2/26/18</a:t>
            </a:fld>
            <a:endParaRPr lang="en-US" dirty="0"/>
          </a:p>
        </p:txBody>
      </p:sp>
      <p:sp>
        <p:nvSpPr>
          <p:cNvPr id="4" name="Footer Placeholder 3"/>
          <p:cNvSpPr>
            <a:spLocks noGrp="1"/>
          </p:cNvSpPr>
          <p:nvPr>
            <p:ph type="ftr" sz="quarter" idx="11"/>
          </p:nvPr>
        </p:nvSpPr>
        <p:spPr/>
        <p:txBody>
          <a:bodyPr/>
          <a:lstStyle/>
          <a:p>
            <a:r>
              <a:rPr lang="en-US" smtClean="0"/>
              <a:t>Health Analytics &amp; Clinical Intelligence</a:t>
            </a:r>
            <a:endParaRPr lang="en-US" dirty="0"/>
          </a:p>
        </p:txBody>
      </p:sp>
      <p:sp>
        <p:nvSpPr>
          <p:cNvPr id="5" name="Slide Number Placeholder 4"/>
          <p:cNvSpPr>
            <a:spLocks noGrp="1"/>
          </p:cNvSpPr>
          <p:nvPr>
            <p:ph type="sldNum" sz="quarter" idx="12"/>
          </p:nvPr>
        </p:nvSpPr>
        <p:spPr/>
        <p:txBody>
          <a:bodyPr/>
          <a:lstStyle/>
          <a:p>
            <a:fld id="{6113E31D-E2AB-40D1-8B51-AFA5AFEF393A}" type="slidenum">
              <a:rPr lang="en-US" smtClean="0"/>
              <a:t>77</a:t>
            </a:fld>
            <a:endParaRPr lang="en-US" dirty="0"/>
          </a:p>
        </p:txBody>
      </p:sp>
      <p:sp>
        <p:nvSpPr>
          <p:cNvPr id="6" name="Content Placeholder 5"/>
          <p:cNvSpPr>
            <a:spLocks noGrp="1"/>
          </p:cNvSpPr>
          <p:nvPr>
            <p:ph sz="half" idx="4294967295"/>
          </p:nvPr>
        </p:nvSpPr>
        <p:spPr>
          <a:xfrm>
            <a:off x="1746739" y="1441938"/>
            <a:ext cx="8698523" cy="4982308"/>
          </a:xfrm>
          <a:prstGeom prst="rect">
            <a:avLst/>
          </a:prstGeom>
        </p:spPr>
        <p:txBody>
          <a:bodyPr>
            <a:normAutofit/>
          </a:bodyPr>
          <a:lstStyle/>
          <a:p>
            <a:r>
              <a:rPr lang="en-US" dirty="0"/>
              <a:t>Single-task Learning (a) vs. Multi-task Learning (b)</a:t>
            </a:r>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graphicFrame>
        <p:nvGraphicFramePr>
          <p:cNvPr id="8" name="Object 7"/>
          <p:cNvGraphicFramePr>
            <a:graphicFrameLocks noChangeAspect="1"/>
          </p:cNvGraphicFramePr>
          <p:nvPr>
            <p:extLst/>
          </p:nvPr>
        </p:nvGraphicFramePr>
        <p:xfrm>
          <a:off x="1524001" y="2446990"/>
          <a:ext cx="8974983" cy="2529271"/>
        </p:xfrm>
        <a:graphic>
          <a:graphicData uri="http://schemas.openxmlformats.org/presentationml/2006/ole">
            <mc:AlternateContent xmlns:mc="http://schemas.openxmlformats.org/markup-compatibility/2006">
              <mc:Choice xmlns:v="urn:schemas-microsoft-com:vml" Requires="v">
                <p:oleObj spid="_x0000_s7182" name="Visio" r:id="rId3" imgW="9442452" imgH="2622586" progId="Visio.Drawing.15">
                  <p:embed/>
                </p:oleObj>
              </mc:Choice>
              <mc:Fallback>
                <p:oleObj name="Visio" r:id="rId3" imgW="9442452" imgH="2622586" progId="Visio.Drawing.15">
                  <p:embed/>
                  <p:pic>
                    <p:nvPicPr>
                      <p:cNvPr id="8" name="Object 7"/>
                      <p:cNvPicPr/>
                      <p:nvPr/>
                    </p:nvPicPr>
                    <p:blipFill>
                      <a:blip r:embed="rId4"/>
                      <a:stretch>
                        <a:fillRect/>
                      </a:stretch>
                    </p:blipFill>
                    <p:spPr>
                      <a:xfrm>
                        <a:off x="1524001" y="2446990"/>
                        <a:ext cx="8974983" cy="2529271"/>
                      </a:xfrm>
                      <a:prstGeom prst="rect">
                        <a:avLst/>
                      </a:prstGeom>
                    </p:spPr>
                  </p:pic>
                </p:oleObj>
              </mc:Fallback>
            </mc:AlternateContent>
          </a:graphicData>
        </a:graphic>
      </p:graphicFrame>
    </p:spTree>
    <p:extLst>
      <p:ext uri="{BB962C8B-B14F-4D97-AF65-F5344CB8AC3E}">
        <p14:creationId xmlns:p14="http://schemas.microsoft.com/office/powerpoint/2010/main" val="324618107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298"/>
            <a:ext cx="10515600" cy="1325563"/>
          </a:xfrm>
        </p:spPr>
        <p:txBody>
          <a:bodyPr>
            <a:normAutofit/>
          </a:bodyPr>
          <a:lstStyle/>
          <a:p>
            <a:r>
              <a:rPr lang="en-US" dirty="0" smtClean="0"/>
              <a:t>Evaluation 1</a:t>
            </a:r>
            <a:br>
              <a:rPr lang="en-US" dirty="0" smtClean="0"/>
            </a:br>
            <a:r>
              <a:rPr lang="en-US" dirty="0">
                <a:solidFill>
                  <a:schemeClr val="accent2"/>
                </a:solidFill>
              </a:rPr>
              <a:t>BMTL vs. STL </a:t>
            </a:r>
            <a:r>
              <a:rPr lang="en-US" dirty="0" smtClean="0">
                <a:solidFill>
                  <a:schemeClr val="accent2"/>
                </a:solidFill>
              </a:rPr>
              <a:t>Approaches</a:t>
            </a:r>
            <a:endParaRPr lang="en-US" dirty="0">
              <a:solidFill>
                <a:schemeClr val="accent2"/>
              </a:solidFill>
            </a:endParaRPr>
          </a:p>
        </p:txBody>
      </p:sp>
      <p:sp>
        <p:nvSpPr>
          <p:cNvPr id="3" name="Date Placeholder 2"/>
          <p:cNvSpPr>
            <a:spLocks noGrp="1"/>
          </p:cNvSpPr>
          <p:nvPr>
            <p:ph type="dt" sz="half" idx="10"/>
          </p:nvPr>
        </p:nvSpPr>
        <p:spPr/>
        <p:txBody>
          <a:bodyPr/>
          <a:lstStyle/>
          <a:p>
            <a:fld id="{D9AB2BD8-9ACA-459A-8AC1-9594123B422C}" type="datetime1">
              <a:rPr lang="en-US" smtClean="0"/>
              <a:t>2/26/18</a:t>
            </a:fld>
            <a:endParaRPr lang="en-US" dirty="0"/>
          </a:p>
        </p:txBody>
      </p:sp>
      <p:sp>
        <p:nvSpPr>
          <p:cNvPr id="4" name="Footer Placeholder 3"/>
          <p:cNvSpPr>
            <a:spLocks noGrp="1"/>
          </p:cNvSpPr>
          <p:nvPr>
            <p:ph type="ftr" sz="quarter" idx="11"/>
          </p:nvPr>
        </p:nvSpPr>
        <p:spPr/>
        <p:txBody>
          <a:bodyPr/>
          <a:lstStyle/>
          <a:p>
            <a:r>
              <a:rPr lang="en-US" smtClean="0"/>
              <a:t>Health Analytics &amp; Clinical Intelligence</a:t>
            </a:r>
            <a:endParaRPr lang="en-US" dirty="0"/>
          </a:p>
        </p:txBody>
      </p:sp>
      <p:sp>
        <p:nvSpPr>
          <p:cNvPr id="5" name="Slide Number Placeholder 4"/>
          <p:cNvSpPr>
            <a:spLocks noGrp="1"/>
          </p:cNvSpPr>
          <p:nvPr>
            <p:ph type="sldNum" sz="quarter" idx="12"/>
          </p:nvPr>
        </p:nvSpPr>
        <p:spPr/>
        <p:txBody>
          <a:bodyPr/>
          <a:lstStyle/>
          <a:p>
            <a:fld id="{6113E31D-E2AB-40D1-8B51-AFA5AFEF393A}" type="slidenum">
              <a:rPr lang="en-US" smtClean="0"/>
              <a:t>78</a:t>
            </a:fld>
            <a:endParaRPr lang="en-US" dirty="0"/>
          </a:p>
        </p:txBody>
      </p:sp>
      <p:graphicFrame>
        <p:nvGraphicFramePr>
          <p:cNvPr id="12" name="Table 11"/>
          <p:cNvGraphicFramePr>
            <a:graphicFrameLocks noGrp="1"/>
          </p:cNvGraphicFramePr>
          <p:nvPr>
            <p:extLst/>
          </p:nvPr>
        </p:nvGraphicFramePr>
        <p:xfrm>
          <a:off x="1746739" y="1439861"/>
          <a:ext cx="8698522" cy="5021631"/>
        </p:xfrm>
        <a:graphic>
          <a:graphicData uri="http://schemas.openxmlformats.org/drawingml/2006/table">
            <a:tbl>
              <a:tblPr/>
              <a:tblGrid>
                <a:gridCol w="1478749">
                  <a:extLst>
                    <a:ext uri="{9D8B030D-6E8A-4147-A177-3AD203B41FA5}">
                      <a16:colId xmlns:a16="http://schemas.microsoft.com/office/drawing/2014/main" xmlns="" val="20000"/>
                    </a:ext>
                  </a:extLst>
                </a:gridCol>
                <a:gridCol w="1000329">
                  <a:extLst>
                    <a:ext uri="{9D8B030D-6E8A-4147-A177-3AD203B41FA5}">
                      <a16:colId xmlns:a16="http://schemas.microsoft.com/office/drawing/2014/main" xmlns="" val="20001"/>
                    </a:ext>
                  </a:extLst>
                </a:gridCol>
                <a:gridCol w="1554861">
                  <a:extLst>
                    <a:ext uri="{9D8B030D-6E8A-4147-A177-3AD203B41FA5}">
                      <a16:colId xmlns:a16="http://schemas.microsoft.com/office/drawing/2014/main" xmlns="" val="20002"/>
                    </a:ext>
                  </a:extLst>
                </a:gridCol>
                <a:gridCol w="1554861">
                  <a:extLst>
                    <a:ext uri="{9D8B030D-6E8A-4147-A177-3AD203B41FA5}">
                      <a16:colId xmlns:a16="http://schemas.microsoft.com/office/drawing/2014/main" xmlns="" val="20003"/>
                    </a:ext>
                  </a:extLst>
                </a:gridCol>
                <a:gridCol w="1554861">
                  <a:extLst>
                    <a:ext uri="{9D8B030D-6E8A-4147-A177-3AD203B41FA5}">
                      <a16:colId xmlns:a16="http://schemas.microsoft.com/office/drawing/2014/main" xmlns="" val="20004"/>
                    </a:ext>
                  </a:extLst>
                </a:gridCol>
                <a:gridCol w="1554861">
                  <a:extLst>
                    <a:ext uri="{9D8B030D-6E8A-4147-A177-3AD203B41FA5}">
                      <a16:colId xmlns:a16="http://schemas.microsoft.com/office/drawing/2014/main" xmlns="" val="20005"/>
                    </a:ext>
                  </a:extLst>
                </a:gridCol>
              </a:tblGrid>
              <a:tr h="275808">
                <a:tc rowSpan="2">
                  <a:txBody>
                    <a:bodyPr/>
                    <a:lstStyle/>
                    <a:p>
                      <a:pPr algn="ctr" fontAlgn="ctr"/>
                      <a:r>
                        <a:rPr lang="en-US" sz="1800" b="1" i="0" u="none" strike="noStrike" dirty="0">
                          <a:solidFill>
                            <a:srgbClr val="000000"/>
                          </a:solidFill>
                          <a:effectLst/>
                          <a:latin typeface="Arial Narrow" panose="020B0606020202030204" pitchFamily="34" charset="0"/>
                        </a:rPr>
                        <a:t>Window</a:t>
                      </a:r>
                      <a:br>
                        <a:rPr lang="en-US" sz="1800" b="1" i="0" u="none" strike="noStrike" dirty="0">
                          <a:solidFill>
                            <a:srgbClr val="000000"/>
                          </a:solidFill>
                          <a:effectLst/>
                          <a:latin typeface="Arial Narrow" panose="020B0606020202030204" pitchFamily="34" charset="0"/>
                        </a:rPr>
                      </a:br>
                      <a:r>
                        <a:rPr lang="en-US" sz="1800" b="1" i="0" u="none" strike="noStrike" dirty="0">
                          <a:solidFill>
                            <a:srgbClr val="000000"/>
                          </a:solidFill>
                          <a:effectLst/>
                          <a:latin typeface="Arial Narrow" panose="020B0606020202030204" pitchFamily="34" charset="0"/>
                        </a:rPr>
                        <a:t>(w)</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800" b="1" i="0" u="none" strike="noStrike">
                          <a:solidFill>
                            <a:srgbClr val="000000"/>
                          </a:solidFill>
                          <a:effectLst/>
                          <a:latin typeface="Arial Narrow" panose="020B0606020202030204" pitchFamily="34" charset="0"/>
                        </a:rPr>
                        <a:t>Task</a:t>
                      </a:r>
                      <a:br>
                        <a:rPr lang="en-US" sz="1800" b="1" i="0" u="none" strike="noStrike">
                          <a:solidFill>
                            <a:srgbClr val="000000"/>
                          </a:solidFill>
                          <a:effectLst/>
                          <a:latin typeface="Arial Narrow" panose="020B0606020202030204" pitchFamily="34" charset="0"/>
                        </a:rPr>
                      </a:br>
                      <a:r>
                        <a:rPr lang="en-US" sz="1800" b="1" i="0" u="none" strike="noStrike">
                          <a:solidFill>
                            <a:srgbClr val="000000"/>
                          </a:solidFill>
                          <a:effectLst/>
                          <a:latin typeface="Arial Narrow" panose="020B0606020202030204" pitchFamily="34" charset="0"/>
                        </a:rPr>
                        <a:t>(k)</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en-US" sz="1800" b="1" i="0" u="none" strike="noStrike">
                          <a:solidFill>
                            <a:srgbClr val="000000"/>
                          </a:solidFill>
                          <a:effectLst/>
                          <a:latin typeface="Arial Narrow" panose="020B0606020202030204" pitchFamily="34" charset="0"/>
                        </a:rPr>
                        <a:t>Models</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275808">
                <a:tc vMerge="1">
                  <a:txBody>
                    <a:bodyPr/>
                    <a:lstStyle/>
                    <a:p>
                      <a:endParaRPr lang="en-US"/>
                    </a:p>
                  </a:txBody>
                  <a:tcPr/>
                </a:tc>
                <a:tc vMerge="1">
                  <a:txBody>
                    <a:bodyPr/>
                    <a:lstStyle/>
                    <a:p>
                      <a:endParaRPr lang="en-US"/>
                    </a:p>
                  </a:txBody>
                  <a:tcPr/>
                </a:tc>
                <a:tc>
                  <a:txBody>
                    <a:bodyPr/>
                    <a:lstStyle/>
                    <a:p>
                      <a:pPr algn="ctr" fontAlgn="ctr"/>
                      <a:r>
                        <a:rPr lang="en-US" sz="1800" b="1" i="0" u="none" strike="noStrike">
                          <a:solidFill>
                            <a:srgbClr val="000000"/>
                          </a:solidFill>
                          <a:effectLst/>
                          <a:latin typeface="Arial Narrow" panose="020B0606020202030204" pitchFamily="34" charset="0"/>
                        </a:rPr>
                        <a:t>BMTL-Logit</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Arial Narrow" panose="020B0606020202030204" pitchFamily="34" charset="0"/>
                        </a:rPr>
                        <a:t>B-Logit</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Arial Narrow" panose="020B0606020202030204" pitchFamily="34" charset="0"/>
                        </a:rPr>
                        <a:t>Logit</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Arial Narrow" panose="020B0606020202030204" pitchFamily="34" charset="0"/>
                        </a:rPr>
                        <a:t>Logit-lasso</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97726">
                <a:tc>
                  <a:txBody>
                    <a:bodyPr/>
                    <a:lstStyle/>
                    <a:p>
                      <a:pPr algn="ctr" fontAlgn="b"/>
                      <a:r>
                        <a:rPr lang="en-US" sz="1800" b="0" i="0" u="none" strike="noStrike">
                          <a:solidFill>
                            <a:srgbClr val="000000"/>
                          </a:solidFill>
                          <a:effectLst/>
                          <a:latin typeface="Arial Narrow" panose="020B0606020202030204" pitchFamily="34" charset="0"/>
                        </a:rPr>
                        <a:t>1</a:t>
                      </a:r>
                    </a:p>
                  </a:txBody>
                  <a:tcPr marL="3551" marR="3551" marT="35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Arial Narrow" panose="020B0606020202030204" pitchFamily="34" charset="0"/>
                        </a:rPr>
                        <a:t>STK</a:t>
                      </a:r>
                    </a:p>
                  </a:txBody>
                  <a:tcPr marL="3551" marR="3551" marT="35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Arial Narrow" panose="020B0606020202030204" pitchFamily="34" charset="0"/>
                        </a:rPr>
                        <a:t>0.747</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0.725*** (0.957)</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0.723*** (0.963)</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0.735*** (0.957)</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97726">
                <a:tc>
                  <a:txBody>
                    <a:bodyPr/>
                    <a:lstStyle/>
                    <a:p>
                      <a:pPr algn="ctr" fontAlgn="b"/>
                      <a:r>
                        <a:rPr lang="en-US" sz="1800" b="0" i="0" u="none" strike="noStrike">
                          <a:solidFill>
                            <a:srgbClr val="000000"/>
                          </a:solidFill>
                          <a:effectLst/>
                          <a:latin typeface="Arial Narrow" panose="020B0606020202030204" pitchFamily="34" charset="0"/>
                        </a:rPr>
                        <a:t>1</a:t>
                      </a:r>
                    </a:p>
                  </a:txBody>
                  <a:tcPr marL="3551" marR="3551" marT="35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Arial Narrow" panose="020B0606020202030204" pitchFamily="34" charset="0"/>
                        </a:rPr>
                        <a:t>AMI</a:t>
                      </a:r>
                    </a:p>
                  </a:txBody>
                  <a:tcPr marL="3551" marR="3551" marT="35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Arial Narrow" panose="020B0606020202030204" pitchFamily="34" charset="0"/>
                        </a:rPr>
                        <a:t>0.778</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0.744*** (0.987)</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0.729*** (0.989)</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0.758** (0.988)</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97726">
                <a:tc>
                  <a:txBody>
                    <a:bodyPr/>
                    <a:lstStyle/>
                    <a:p>
                      <a:pPr algn="ctr" fontAlgn="b"/>
                      <a:r>
                        <a:rPr lang="en-US" sz="1800" b="0" i="0" u="none" strike="noStrike">
                          <a:solidFill>
                            <a:srgbClr val="000000"/>
                          </a:solidFill>
                          <a:effectLst/>
                          <a:latin typeface="Arial Narrow" panose="020B0606020202030204" pitchFamily="34" charset="0"/>
                        </a:rPr>
                        <a:t>1</a:t>
                      </a:r>
                    </a:p>
                  </a:txBody>
                  <a:tcPr marL="3551" marR="3551" marT="35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Arial Narrow" panose="020B0606020202030204" pitchFamily="34" charset="0"/>
                        </a:rPr>
                        <a:t>ARF</a:t>
                      </a:r>
                    </a:p>
                  </a:txBody>
                  <a:tcPr marL="3551" marR="3551" marT="35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Arial Narrow" panose="020B0606020202030204" pitchFamily="34" charset="0"/>
                        </a:rPr>
                        <a:t>0.863</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0.855* (0.977)</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0.847** (0.979)</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0.849*** (0.978)</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97726">
                <a:tc>
                  <a:txBody>
                    <a:bodyPr/>
                    <a:lstStyle/>
                    <a:p>
                      <a:pPr algn="ctr" fontAlgn="b"/>
                      <a:r>
                        <a:rPr lang="en-US" sz="1800" b="0" i="0" u="none" strike="noStrike">
                          <a:solidFill>
                            <a:srgbClr val="000000"/>
                          </a:solidFill>
                          <a:effectLst/>
                          <a:latin typeface="Arial Narrow" panose="020B0606020202030204" pitchFamily="34" charset="0"/>
                        </a:rPr>
                        <a:t>2</a:t>
                      </a:r>
                    </a:p>
                  </a:txBody>
                  <a:tcPr marL="3551" marR="3551" marT="35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Arial Narrow" panose="020B0606020202030204" pitchFamily="34" charset="0"/>
                        </a:rPr>
                        <a:t>STK</a:t>
                      </a:r>
                    </a:p>
                  </a:txBody>
                  <a:tcPr marL="3551" marR="3551" marT="35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Arial Narrow" panose="020B0606020202030204" pitchFamily="34" charset="0"/>
                        </a:rPr>
                        <a:t>0.744</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0.724*** (0.939)</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0.722*** (0.947)</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0.729*** (0.941)</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297726">
                <a:tc>
                  <a:txBody>
                    <a:bodyPr/>
                    <a:lstStyle/>
                    <a:p>
                      <a:pPr algn="ctr" fontAlgn="b"/>
                      <a:r>
                        <a:rPr lang="en-US" sz="1800" b="0" i="0" u="none" strike="noStrike">
                          <a:solidFill>
                            <a:srgbClr val="000000"/>
                          </a:solidFill>
                          <a:effectLst/>
                          <a:latin typeface="Arial Narrow" panose="020B0606020202030204" pitchFamily="34" charset="0"/>
                        </a:rPr>
                        <a:t>2</a:t>
                      </a:r>
                    </a:p>
                  </a:txBody>
                  <a:tcPr marL="3551" marR="3551" marT="35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Arial Narrow" panose="020B0606020202030204" pitchFamily="34" charset="0"/>
                        </a:rPr>
                        <a:t>AMI</a:t>
                      </a:r>
                    </a:p>
                  </a:txBody>
                  <a:tcPr marL="3551" marR="3551" marT="35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Arial Narrow" panose="020B0606020202030204" pitchFamily="34" charset="0"/>
                        </a:rPr>
                        <a:t>0.748</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0.723** (0.982)</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0.719** (0.985)</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0.721*** (0.983)</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297726">
                <a:tc>
                  <a:txBody>
                    <a:bodyPr/>
                    <a:lstStyle/>
                    <a:p>
                      <a:pPr algn="ctr" fontAlgn="b"/>
                      <a:r>
                        <a:rPr lang="en-US" sz="1800" b="0" i="0" u="none" strike="noStrike">
                          <a:solidFill>
                            <a:srgbClr val="000000"/>
                          </a:solidFill>
                          <a:effectLst/>
                          <a:latin typeface="Arial Narrow" panose="020B0606020202030204" pitchFamily="34" charset="0"/>
                        </a:rPr>
                        <a:t>2</a:t>
                      </a:r>
                    </a:p>
                  </a:txBody>
                  <a:tcPr marL="3551" marR="3551" marT="35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Arial Narrow" panose="020B0606020202030204" pitchFamily="34" charset="0"/>
                        </a:rPr>
                        <a:t>ARF</a:t>
                      </a:r>
                    </a:p>
                  </a:txBody>
                  <a:tcPr marL="3551" marR="3551" marT="35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Arial Narrow" panose="020B0606020202030204" pitchFamily="34" charset="0"/>
                        </a:rPr>
                        <a:t>0.841</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0.831*** (0.965)</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0.828*** (0.967)</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0.835** (0.966)</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297726">
                <a:tc>
                  <a:txBody>
                    <a:bodyPr/>
                    <a:lstStyle/>
                    <a:p>
                      <a:pPr algn="ctr" fontAlgn="b"/>
                      <a:r>
                        <a:rPr lang="en-US" sz="1800" b="0" i="0" u="none" strike="noStrike">
                          <a:solidFill>
                            <a:srgbClr val="000000"/>
                          </a:solidFill>
                          <a:effectLst/>
                          <a:latin typeface="Arial Narrow" panose="020B0606020202030204" pitchFamily="34" charset="0"/>
                        </a:rPr>
                        <a:t>3</a:t>
                      </a:r>
                    </a:p>
                  </a:txBody>
                  <a:tcPr marL="3551" marR="3551" marT="35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Arial Narrow" panose="020B0606020202030204" pitchFamily="34" charset="0"/>
                        </a:rPr>
                        <a:t>STK</a:t>
                      </a:r>
                    </a:p>
                  </a:txBody>
                  <a:tcPr marL="3551" marR="3551" marT="35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Arial Narrow" panose="020B0606020202030204" pitchFamily="34" charset="0"/>
                        </a:rPr>
                        <a:t>0.742</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0.724*** (0.930)</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0.722*** (0.937)</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0.728*** (0.931)</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297726">
                <a:tc>
                  <a:txBody>
                    <a:bodyPr/>
                    <a:lstStyle/>
                    <a:p>
                      <a:pPr algn="ctr" fontAlgn="b"/>
                      <a:r>
                        <a:rPr lang="en-US" sz="1800" b="0" i="0" u="none" strike="noStrike">
                          <a:solidFill>
                            <a:srgbClr val="000000"/>
                          </a:solidFill>
                          <a:effectLst/>
                          <a:latin typeface="Arial Narrow" panose="020B0606020202030204" pitchFamily="34" charset="0"/>
                        </a:rPr>
                        <a:t>3</a:t>
                      </a:r>
                    </a:p>
                  </a:txBody>
                  <a:tcPr marL="3551" marR="3551" marT="35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Arial Narrow" panose="020B0606020202030204" pitchFamily="34" charset="0"/>
                        </a:rPr>
                        <a:t>AMI</a:t>
                      </a:r>
                    </a:p>
                  </a:txBody>
                  <a:tcPr marL="3551" marR="3551" marT="35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Arial Narrow" panose="020B0606020202030204" pitchFamily="34" charset="0"/>
                        </a:rPr>
                        <a:t>0.736</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0.703*** (0.980)</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0.699*** (0.982)</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0.704*** (0.980)</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297726">
                <a:tc>
                  <a:txBody>
                    <a:bodyPr/>
                    <a:lstStyle/>
                    <a:p>
                      <a:pPr algn="ctr" fontAlgn="b"/>
                      <a:r>
                        <a:rPr lang="en-US" sz="1800" b="0" i="0" u="none" strike="noStrike">
                          <a:solidFill>
                            <a:srgbClr val="000000"/>
                          </a:solidFill>
                          <a:effectLst/>
                          <a:latin typeface="Arial Narrow" panose="020B0606020202030204" pitchFamily="34" charset="0"/>
                        </a:rPr>
                        <a:t>3</a:t>
                      </a:r>
                    </a:p>
                  </a:txBody>
                  <a:tcPr marL="3551" marR="3551" marT="35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Arial Narrow" panose="020B0606020202030204" pitchFamily="34" charset="0"/>
                        </a:rPr>
                        <a:t>ARF</a:t>
                      </a:r>
                    </a:p>
                  </a:txBody>
                  <a:tcPr marL="3551" marR="3551" marT="35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Arial Narrow" panose="020B0606020202030204" pitchFamily="34" charset="0"/>
                        </a:rPr>
                        <a:t>0.833</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0.823*** (0.958)</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rial Narrow" panose="020B0606020202030204" pitchFamily="34" charset="0"/>
                        </a:rPr>
                        <a:t>0.819*** (0.962)</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0.823*** (0.959)</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297726">
                <a:tc>
                  <a:txBody>
                    <a:bodyPr/>
                    <a:lstStyle/>
                    <a:p>
                      <a:pPr algn="ctr" fontAlgn="b"/>
                      <a:r>
                        <a:rPr lang="en-US" sz="1800" b="0" i="0" u="none" strike="noStrike">
                          <a:solidFill>
                            <a:srgbClr val="000000"/>
                          </a:solidFill>
                          <a:effectLst/>
                          <a:latin typeface="Arial Narrow" panose="020B0606020202030204" pitchFamily="34" charset="0"/>
                        </a:rPr>
                        <a:t>4</a:t>
                      </a:r>
                    </a:p>
                  </a:txBody>
                  <a:tcPr marL="3551" marR="3551" marT="35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Arial Narrow" panose="020B0606020202030204" pitchFamily="34" charset="0"/>
                        </a:rPr>
                        <a:t>STK</a:t>
                      </a:r>
                    </a:p>
                  </a:txBody>
                  <a:tcPr marL="3551" marR="3551" marT="35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Arial Narrow" panose="020B0606020202030204" pitchFamily="34" charset="0"/>
                        </a:rPr>
                        <a:t>0.739</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0.723** (0.920)</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0.722*** (0.929)</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0.725*** (0.921)</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297726">
                <a:tc>
                  <a:txBody>
                    <a:bodyPr/>
                    <a:lstStyle/>
                    <a:p>
                      <a:pPr algn="ctr" fontAlgn="b"/>
                      <a:r>
                        <a:rPr lang="en-US" sz="1800" b="0" i="0" u="none" strike="noStrike">
                          <a:solidFill>
                            <a:srgbClr val="000000"/>
                          </a:solidFill>
                          <a:effectLst/>
                          <a:latin typeface="Arial Narrow" panose="020B0606020202030204" pitchFamily="34" charset="0"/>
                        </a:rPr>
                        <a:t>4</a:t>
                      </a:r>
                    </a:p>
                  </a:txBody>
                  <a:tcPr marL="3551" marR="3551" marT="35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Arial Narrow" panose="020B0606020202030204" pitchFamily="34" charset="0"/>
                        </a:rPr>
                        <a:t>AMI</a:t>
                      </a:r>
                    </a:p>
                  </a:txBody>
                  <a:tcPr marL="3551" marR="3551" marT="35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Arial Narrow" panose="020B0606020202030204" pitchFamily="34" charset="0"/>
                        </a:rPr>
                        <a:t>0.725</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0.694*** (0.977)</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0.691*** (0.980)</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0.699*** (0.978)</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297726">
                <a:tc>
                  <a:txBody>
                    <a:bodyPr/>
                    <a:lstStyle/>
                    <a:p>
                      <a:pPr algn="ctr" fontAlgn="b"/>
                      <a:r>
                        <a:rPr lang="en-US" sz="1800" b="0" i="0" u="none" strike="noStrike">
                          <a:solidFill>
                            <a:srgbClr val="000000"/>
                          </a:solidFill>
                          <a:effectLst/>
                          <a:latin typeface="Arial Narrow" panose="020B0606020202030204" pitchFamily="34" charset="0"/>
                        </a:rPr>
                        <a:t>4</a:t>
                      </a:r>
                    </a:p>
                  </a:txBody>
                  <a:tcPr marL="3551" marR="3551" marT="35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Arial Narrow" panose="020B0606020202030204" pitchFamily="34" charset="0"/>
                        </a:rPr>
                        <a:t>ARF</a:t>
                      </a:r>
                    </a:p>
                  </a:txBody>
                  <a:tcPr marL="3551" marR="3551" marT="35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Arial Narrow" panose="020B0606020202030204" pitchFamily="34" charset="0"/>
                        </a:rPr>
                        <a:t>0.824</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0.817** (0.955)</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0.814*** (0.959)</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0.819** (0.955)</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297726">
                <a:tc>
                  <a:txBody>
                    <a:bodyPr/>
                    <a:lstStyle/>
                    <a:p>
                      <a:pPr algn="ctr" fontAlgn="b"/>
                      <a:r>
                        <a:rPr lang="en-US" sz="1800" b="0" i="0" u="none" strike="noStrike">
                          <a:solidFill>
                            <a:srgbClr val="000000"/>
                          </a:solidFill>
                          <a:effectLst/>
                          <a:latin typeface="Arial Narrow" panose="020B0606020202030204" pitchFamily="34" charset="0"/>
                        </a:rPr>
                        <a:t>5</a:t>
                      </a:r>
                    </a:p>
                  </a:txBody>
                  <a:tcPr marL="3551" marR="3551" marT="35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Arial Narrow" panose="020B0606020202030204" pitchFamily="34" charset="0"/>
                        </a:rPr>
                        <a:t>STK</a:t>
                      </a:r>
                    </a:p>
                  </a:txBody>
                  <a:tcPr marL="3551" marR="3551" marT="35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Arial Narrow" panose="020B0606020202030204" pitchFamily="34" charset="0"/>
                        </a:rPr>
                        <a:t>0.739</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rial Narrow" panose="020B0606020202030204" pitchFamily="34" charset="0"/>
                        </a:rPr>
                        <a:t>0.724*** (0.918)</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0.723*** (0.927)</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0.727*** (0.919)</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297726">
                <a:tc>
                  <a:txBody>
                    <a:bodyPr/>
                    <a:lstStyle/>
                    <a:p>
                      <a:pPr algn="ctr" fontAlgn="b"/>
                      <a:r>
                        <a:rPr lang="en-US" sz="1800" b="0" i="0" u="none" strike="noStrike">
                          <a:solidFill>
                            <a:srgbClr val="000000"/>
                          </a:solidFill>
                          <a:effectLst/>
                          <a:latin typeface="Arial Narrow" panose="020B0606020202030204" pitchFamily="34" charset="0"/>
                        </a:rPr>
                        <a:t>5</a:t>
                      </a:r>
                    </a:p>
                  </a:txBody>
                  <a:tcPr marL="3551" marR="3551" marT="35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Arial Narrow" panose="020B0606020202030204" pitchFamily="34" charset="0"/>
                        </a:rPr>
                        <a:t>AMI</a:t>
                      </a:r>
                    </a:p>
                  </a:txBody>
                  <a:tcPr marL="3551" marR="3551" marT="35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Arial Narrow" panose="020B0606020202030204" pitchFamily="34" charset="0"/>
                        </a:rPr>
                        <a:t>0.727</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0.699*** (0.976)</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0.698*** (0.979)</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0.704*** (0.977)</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r h="297726">
                <a:tc>
                  <a:txBody>
                    <a:bodyPr/>
                    <a:lstStyle/>
                    <a:p>
                      <a:pPr algn="ctr" fontAlgn="b"/>
                      <a:r>
                        <a:rPr lang="en-US" sz="1800" b="0" i="0" u="none" strike="noStrike">
                          <a:solidFill>
                            <a:srgbClr val="000000"/>
                          </a:solidFill>
                          <a:effectLst/>
                          <a:latin typeface="Arial Narrow" panose="020B0606020202030204" pitchFamily="34" charset="0"/>
                        </a:rPr>
                        <a:t>5</a:t>
                      </a:r>
                    </a:p>
                  </a:txBody>
                  <a:tcPr marL="3551" marR="3551" marT="35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Arial Narrow" panose="020B0606020202030204" pitchFamily="34" charset="0"/>
                        </a:rPr>
                        <a:t>ARF</a:t>
                      </a:r>
                    </a:p>
                  </a:txBody>
                  <a:tcPr marL="3551" marR="3551" marT="35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Arial Narrow" panose="020B0606020202030204" pitchFamily="34" charset="0"/>
                        </a:rPr>
                        <a:t>0.820</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0.812*** (0.953)</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Narrow" panose="020B0606020202030204" pitchFamily="34" charset="0"/>
                        </a:rPr>
                        <a:t>0.809*** (0.956)</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rial Narrow" panose="020B0606020202030204" pitchFamily="34" charset="0"/>
                        </a:rPr>
                        <a:t>0.814*** (0.953)</a:t>
                      </a:r>
                    </a:p>
                  </a:txBody>
                  <a:tcPr marL="3551" marR="3551" marT="35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bl>
          </a:graphicData>
        </a:graphic>
      </p:graphicFrame>
    </p:spTree>
    <p:extLst>
      <p:ext uri="{BB962C8B-B14F-4D97-AF65-F5344CB8AC3E}">
        <p14:creationId xmlns:p14="http://schemas.microsoft.com/office/powerpoint/2010/main" val="213931617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752601"/>
            <a:ext cx="7772400" cy="1847851"/>
          </a:xfrm>
        </p:spPr>
        <p:txBody>
          <a:bodyPr>
            <a:normAutofit/>
          </a:bodyPr>
          <a:lstStyle/>
          <a:p>
            <a:r>
              <a:rPr lang="en-US" dirty="0" err="1" smtClean="0"/>
              <a:t>DiabeticLink</a:t>
            </a:r>
            <a:r>
              <a:rPr lang="en-US" dirty="0" smtClean="0"/>
              <a:t> </a:t>
            </a:r>
            <a:r>
              <a:rPr lang="en-US" dirty="0"/>
              <a:t>P</a:t>
            </a:r>
            <a:r>
              <a:rPr lang="en-US" dirty="0" smtClean="0"/>
              <a:t>atient Portal</a:t>
            </a:r>
            <a:endParaRPr lang="en-US" dirty="0"/>
          </a:p>
        </p:txBody>
      </p:sp>
      <p:sp>
        <p:nvSpPr>
          <p:cNvPr id="4" name="Subtitle 3"/>
          <p:cNvSpPr>
            <a:spLocks noGrp="1"/>
          </p:cNvSpPr>
          <p:nvPr>
            <p:ph type="subTitle" idx="1"/>
          </p:nvPr>
        </p:nvSpPr>
        <p:spPr>
          <a:xfrm>
            <a:off x="2514600" y="3886200"/>
            <a:ext cx="6781800" cy="1752600"/>
          </a:xfrm>
        </p:spPr>
        <p:txBody>
          <a:bodyPr/>
          <a:lstStyle/>
          <a:p>
            <a:r>
              <a:rPr lang="en-US" dirty="0" smtClean="0">
                <a:solidFill>
                  <a:schemeClr val="tx1"/>
                </a:solidFill>
              </a:rPr>
              <a:t>NSF, NSFC, Taiwan, Denmark Programs</a:t>
            </a:r>
          </a:p>
          <a:p>
            <a:r>
              <a:rPr lang="en-US" dirty="0" smtClean="0">
                <a:solidFill>
                  <a:schemeClr val="tx1"/>
                </a:solidFill>
              </a:rPr>
              <a:t>Brown, Wiil, Li, Lu, Zhang, etc.</a:t>
            </a:r>
            <a:endParaRPr lang="en-US" dirty="0">
              <a:solidFill>
                <a:schemeClr val="tx1"/>
              </a:solidFill>
            </a:endParaRPr>
          </a:p>
        </p:txBody>
      </p:sp>
    </p:spTree>
    <p:extLst>
      <p:ext uri="{BB962C8B-B14F-4D97-AF65-F5344CB8AC3E}">
        <p14:creationId xmlns:p14="http://schemas.microsoft.com/office/powerpoint/2010/main" val="11550943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868966" y="301342"/>
            <a:ext cx="10687049" cy="914400"/>
          </a:xfrm>
        </p:spPr>
        <p:txBody>
          <a:bodyPr/>
          <a:lstStyle/>
          <a:p>
            <a:pPr eaLnBrk="1" hangingPunct="1"/>
            <a:r>
              <a:rPr lang="en-US" b="1" dirty="0" smtClean="0">
                <a:solidFill>
                  <a:srgbClr val="FF0000"/>
                </a:solidFill>
              </a:rPr>
              <a:t>Dark Web </a:t>
            </a:r>
            <a:r>
              <a:rPr lang="en-US" dirty="0" smtClean="0"/>
              <a:t>Overview</a:t>
            </a:r>
          </a:p>
        </p:txBody>
      </p:sp>
      <p:sp>
        <p:nvSpPr>
          <p:cNvPr id="16387" name="Rectangle 3"/>
          <p:cNvSpPr>
            <a:spLocks noGrp="1" noChangeArrowheads="1"/>
          </p:cNvSpPr>
          <p:nvPr>
            <p:ph type="body" sz="half" idx="1"/>
          </p:nvPr>
        </p:nvSpPr>
        <p:spPr>
          <a:xfrm>
            <a:off x="2133600" y="1447800"/>
            <a:ext cx="3886200" cy="4419600"/>
          </a:xfrm>
        </p:spPr>
        <p:txBody>
          <a:bodyPr/>
          <a:lstStyle/>
          <a:p>
            <a:pPr eaLnBrk="1" hangingPunct="1">
              <a:lnSpc>
                <a:spcPct val="80000"/>
              </a:lnSpc>
            </a:pPr>
            <a:r>
              <a:rPr lang="en-US" sz="2000" dirty="0">
                <a:solidFill>
                  <a:srgbClr val="FF0000"/>
                </a:solidFill>
              </a:rPr>
              <a:t>Dark Web: Terrorists’ and cyber criminals’ use of the Internet</a:t>
            </a:r>
          </a:p>
          <a:p>
            <a:pPr eaLnBrk="1" hangingPunct="1">
              <a:lnSpc>
                <a:spcPct val="80000"/>
              </a:lnSpc>
            </a:pPr>
            <a:r>
              <a:rPr lang="en-US" sz="2000" dirty="0"/>
              <a:t>Collection: Web sites, forums, blogs, YouTube, etc.</a:t>
            </a:r>
          </a:p>
          <a:p>
            <a:pPr eaLnBrk="1" hangingPunct="1">
              <a:lnSpc>
                <a:spcPct val="80000"/>
              </a:lnSpc>
            </a:pPr>
            <a:r>
              <a:rPr lang="en-US" sz="2000" dirty="0">
                <a:solidFill>
                  <a:srgbClr val="FF0000"/>
                </a:solidFill>
              </a:rPr>
              <a:t>20 TBs in size, with close to 10B pages/files/messages (</a:t>
            </a:r>
            <a:r>
              <a:rPr lang="en-US" sz="2000" u="sng" dirty="0">
                <a:solidFill>
                  <a:srgbClr val="FF0000"/>
                </a:solidFill>
              </a:rPr>
              <a:t>the entire LOC collection: 15 TBs</a:t>
            </a:r>
            <a:r>
              <a:rPr lang="en-US" sz="2000" dirty="0">
                <a:solidFill>
                  <a:srgbClr val="FF0000"/>
                </a:solidFill>
              </a:rPr>
              <a:t>)</a:t>
            </a:r>
          </a:p>
          <a:p>
            <a:pPr eaLnBrk="1" hangingPunct="1">
              <a:lnSpc>
                <a:spcPct val="80000"/>
              </a:lnSpc>
            </a:pPr>
            <a:endParaRPr lang="en-US" sz="2400" dirty="0"/>
          </a:p>
          <a:p>
            <a:pPr eaLnBrk="1" hangingPunct="1">
              <a:lnSpc>
                <a:spcPct val="80000"/>
              </a:lnSpc>
            </a:pPr>
            <a:endParaRPr lang="en-US" sz="2000" dirty="0"/>
          </a:p>
        </p:txBody>
      </p:sp>
      <p:graphicFrame>
        <p:nvGraphicFramePr>
          <p:cNvPr id="16391" name="Object 2"/>
          <p:cNvGraphicFramePr>
            <a:graphicFrameLocks noGrp="1" noChangeAspect="1"/>
          </p:cNvGraphicFramePr>
          <p:nvPr>
            <p:ph sz="half" idx="2"/>
            <p:extLst/>
          </p:nvPr>
        </p:nvGraphicFramePr>
        <p:xfrm>
          <a:off x="6248400" y="2971800"/>
          <a:ext cx="2209800" cy="2895600"/>
        </p:xfrm>
        <a:graphic>
          <a:graphicData uri="http://schemas.openxmlformats.org/presentationml/2006/ole">
            <mc:AlternateContent xmlns:mc="http://schemas.openxmlformats.org/markup-compatibility/2006">
              <mc:Choice xmlns:v="urn:schemas-microsoft-com:vml" Requires="v">
                <p:oleObj spid="_x0000_s3185" name="Bitmap Image" r:id="rId3" imgW="4514286" imgH="6066667" progId="PBrush">
                  <p:embed/>
                </p:oleObj>
              </mc:Choice>
              <mc:Fallback>
                <p:oleObj name="Bitmap Image" r:id="rId3" imgW="4514286" imgH="6066667" progId="PBrush">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971800"/>
                        <a:ext cx="2209800" cy="2895600"/>
                      </a:xfrm>
                      <a:prstGeom prst="rect">
                        <a:avLst/>
                      </a:prstGeom>
                      <a:noFill/>
                      <a:extLst/>
                    </p:spPr>
                  </p:pic>
                </p:oleObj>
              </mc:Fallback>
            </mc:AlternateContent>
          </a:graphicData>
        </a:graphic>
      </p:graphicFrame>
      <p:sp>
        <p:nvSpPr>
          <p:cNvPr id="16388" name="Rectangle 11"/>
          <p:cNvSpPr>
            <a:spLocks noChangeArrowheads="1"/>
          </p:cNvSpPr>
          <p:nvPr/>
        </p:nvSpPr>
        <p:spPr bwMode="auto">
          <a:xfrm>
            <a:off x="1524000" y="-230832"/>
            <a:ext cx="3449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fontAlgn="base">
              <a:spcBef>
                <a:spcPct val="20000"/>
              </a:spcBef>
              <a:spcAft>
                <a:spcPct val="0"/>
              </a:spcAft>
              <a:buClr>
                <a:srgbClr val="99CCFF"/>
              </a:buClr>
              <a:buSzPct val="70000"/>
              <a:buFont typeface="Wingdings" pitchFamily="2" charset="2"/>
              <a:buChar char="l"/>
            </a:pPr>
            <a:endParaRPr lang="en-US" sz="2400">
              <a:solidFill>
                <a:srgbClr val="000000"/>
              </a:solidFill>
              <a:ea typeface="宋体" pitchFamily="2" charset="-122"/>
            </a:endParaRPr>
          </a:p>
        </p:txBody>
      </p:sp>
      <p:sp>
        <p:nvSpPr>
          <p:cNvPr id="16389" name="Rectangle 14"/>
          <p:cNvSpPr>
            <a:spLocks noChangeArrowheads="1"/>
          </p:cNvSpPr>
          <p:nvPr/>
        </p:nvSpPr>
        <p:spPr bwMode="auto">
          <a:xfrm>
            <a:off x="1524000" y="2169469"/>
            <a:ext cx="3449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fontAlgn="base">
              <a:spcBef>
                <a:spcPct val="20000"/>
              </a:spcBef>
              <a:spcAft>
                <a:spcPct val="0"/>
              </a:spcAft>
              <a:buClr>
                <a:srgbClr val="99CCFF"/>
              </a:buClr>
              <a:buSzPct val="70000"/>
              <a:buFont typeface="Wingdings" pitchFamily="2" charset="2"/>
              <a:buChar char="l"/>
            </a:pPr>
            <a:endParaRPr lang="en-US" sz="2400">
              <a:solidFill>
                <a:srgbClr val="000000"/>
              </a:solidFill>
              <a:ea typeface="宋体" pitchFamily="2" charset="-122"/>
            </a:endParaRPr>
          </a:p>
        </p:txBody>
      </p:sp>
      <p:sp>
        <p:nvSpPr>
          <p:cNvPr id="16390" name="Rectangle 17"/>
          <p:cNvSpPr>
            <a:spLocks noChangeArrowheads="1"/>
          </p:cNvSpPr>
          <p:nvPr/>
        </p:nvSpPr>
        <p:spPr bwMode="auto">
          <a:xfrm>
            <a:off x="1524000" y="2169469"/>
            <a:ext cx="3449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fontAlgn="base">
              <a:spcBef>
                <a:spcPct val="20000"/>
              </a:spcBef>
              <a:spcAft>
                <a:spcPct val="0"/>
              </a:spcAft>
              <a:buClr>
                <a:srgbClr val="99CCFF"/>
              </a:buClr>
              <a:buSzPct val="70000"/>
              <a:buFont typeface="Wingdings" pitchFamily="2" charset="2"/>
              <a:buChar char="l"/>
            </a:pPr>
            <a:endParaRPr lang="en-US" sz="2400">
              <a:solidFill>
                <a:srgbClr val="000000"/>
              </a:solidFill>
              <a:ea typeface="宋体" pitchFamily="2" charset="-122"/>
            </a:endParaRPr>
          </a:p>
        </p:txBody>
      </p:sp>
      <p:pic>
        <p:nvPicPr>
          <p:cNvPr id="16392"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3000" y="2971800"/>
            <a:ext cx="1447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8400" y="1371600"/>
            <a:ext cx="2286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63000" y="13716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5" name="Picture 97" descr="http://upload.wikimedia.org/wikipedia/en/d/d5/Government_Warehous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92086" y="3951515"/>
            <a:ext cx="3810001" cy="1749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74247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74639"/>
            <a:ext cx="8229600" cy="874381"/>
          </a:xfrm>
        </p:spPr>
        <p:txBody>
          <a:bodyPr/>
          <a:lstStyle/>
          <a:p>
            <a:r>
              <a:rPr lang="en-US" dirty="0" smtClean="0"/>
              <a:t>Homepage</a:t>
            </a:r>
            <a:endParaRPr lang="en-US" dirty="0"/>
          </a:p>
        </p:txBody>
      </p:sp>
      <p:pic>
        <p:nvPicPr>
          <p:cNvPr id="5" name="Picture 4" descr="Screen Shot 2013-10-10 at 4.38.38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149019"/>
            <a:ext cx="9144000" cy="5577084"/>
          </a:xfrm>
          <a:prstGeom prst="rect">
            <a:avLst/>
          </a:prstGeom>
          <a:ln>
            <a:solidFill>
              <a:srgbClr val="1F497D"/>
            </a:solidFill>
          </a:ln>
          <a:effectLst>
            <a:outerShdw blurRad="50800" dist="38100" dir="8100000" algn="tr" rotWithShape="0">
              <a:prstClr val="black">
                <a:alpha val="40000"/>
              </a:prstClr>
            </a:outerShdw>
          </a:effectLst>
        </p:spPr>
      </p:pic>
      <p:sp>
        <p:nvSpPr>
          <p:cNvPr id="6" name="Slide Number Placeholder 5"/>
          <p:cNvSpPr>
            <a:spLocks noGrp="1"/>
          </p:cNvSpPr>
          <p:nvPr>
            <p:ph type="sldNum" sz="quarter" idx="12"/>
          </p:nvPr>
        </p:nvSpPr>
        <p:spPr/>
        <p:txBody>
          <a:bodyPr/>
          <a:lstStyle/>
          <a:p>
            <a:fld id="{91F97A03-38B7-5B44-AFBF-266A390DB683}" type="slidenum">
              <a:rPr lang="en-US" smtClean="0"/>
              <a:t>80</a:t>
            </a:fld>
            <a:endParaRPr lang="en-US"/>
          </a:p>
        </p:txBody>
      </p:sp>
    </p:spTree>
    <p:extLst>
      <p:ext uri="{BB962C8B-B14F-4D97-AF65-F5344CB8AC3E}">
        <p14:creationId xmlns:p14="http://schemas.microsoft.com/office/powerpoint/2010/main" val="424879693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F97A03-38B7-5B44-AFBF-266A390DB683}" type="slidenum">
              <a:rPr lang="en-US" smtClean="0"/>
              <a:t>81</a:t>
            </a:fld>
            <a:endParaRPr lang="en-US"/>
          </a:p>
        </p:txBody>
      </p:sp>
      <p:pic>
        <p:nvPicPr>
          <p:cNvPr id="7" name="Picture 6" descr="Screen Shot 2013-10-10 at 8.46.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2984" y="377923"/>
            <a:ext cx="8147613" cy="6391733"/>
          </a:xfrm>
          <a:prstGeom prst="rect">
            <a:avLst/>
          </a:prstGeom>
          <a:ln>
            <a:solidFill>
              <a:srgbClr val="1F497D"/>
            </a:solidFill>
          </a:ln>
          <a:effectLst>
            <a:outerShdw blurRad="50800" dist="38100" dir="8100000" algn="tr" rotWithShape="0">
              <a:prstClr val="black">
                <a:alpha val="40000"/>
              </a:prstClr>
            </a:outerShdw>
          </a:effectLst>
        </p:spPr>
      </p:pic>
      <p:sp>
        <p:nvSpPr>
          <p:cNvPr id="4" name="Title 3"/>
          <p:cNvSpPr>
            <a:spLocks noGrp="1"/>
          </p:cNvSpPr>
          <p:nvPr>
            <p:ph type="title"/>
          </p:nvPr>
        </p:nvSpPr>
        <p:spPr>
          <a:xfrm>
            <a:off x="6636715" y="57518"/>
            <a:ext cx="3834604" cy="897772"/>
          </a:xfrm>
          <a:solidFill>
            <a:schemeClr val="bg1"/>
          </a:solidFill>
          <a:ln>
            <a:solidFill>
              <a:srgbClr val="4F81BD"/>
            </a:solidFill>
          </a:ln>
        </p:spPr>
        <p:txBody>
          <a:bodyPr>
            <a:noAutofit/>
          </a:bodyPr>
          <a:lstStyle/>
          <a:p>
            <a:r>
              <a:rPr lang="en-US" sz="3200" dirty="0"/>
              <a:t>Tracking Dashboard</a:t>
            </a:r>
          </a:p>
        </p:txBody>
      </p:sp>
    </p:spTree>
    <p:extLst>
      <p:ext uri="{BB962C8B-B14F-4D97-AF65-F5344CB8AC3E}">
        <p14:creationId xmlns:p14="http://schemas.microsoft.com/office/powerpoint/2010/main" val="1186060665"/>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119688" y="2402168"/>
            <a:ext cx="4481512" cy="950632"/>
            <a:chOff x="3519488" y="2554568"/>
            <a:chExt cx="4481512" cy="950632"/>
          </a:xfrm>
        </p:grpSpPr>
        <p:pic>
          <p:nvPicPr>
            <p:cNvPr id="2" name="Picture 3" descr="E:\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3714" y="3184229"/>
              <a:ext cx="2387225" cy="3209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E:\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750" y="2866055"/>
              <a:ext cx="2333729" cy="3343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013" y="2705575"/>
              <a:ext cx="1303946" cy="17385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E:\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3654" y="2554568"/>
              <a:ext cx="2427346" cy="3410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256" y="3007519"/>
              <a:ext cx="1464432" cy="1671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9488" y="3290888"/>
              <a:ext cx="1932515" cy="187233"/>
            </a:xfrm>
            <a:prstGeom prst="rect">
              <a:avLst/>
            </a:prstGeom>
            <a:noFill/>
            <a:extLst>
              <a:ext uri="{909E8E84-426E-40dd-AFC4-6F175D3DCCD1}">
                <a14:hiddenFill xmlns:a14="http://schemas.microsoft.com/office/drawing/2010/main">
                  <a:solidFill>
                    <a:srgbClr val="FFFFFF"/>
                  </a:solidFill>
                </a14:hiddenFill>
              </a:ext>
            </a:extLst>
          </p:spPr>
        </p:pic>
      </p:grpSp>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3354" y="4343401"/>
            <a:ext cx="3177233" cy="2397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075025" y="76201"/>
            <a:ext cx="3269344" cy="461665"/>
          </a:xfrm>
          <a:prstGeom prst="rect">
            <a:avLst/>
          </a:prstGeom>
          <a:noFill/>
        </p:spPr>
        <p:txBody>
          <a:bodyPr wrap="none" rtlCol="0">
            <a:spAutoFit/>
          </a:bodyPr>
          <a:lstStyle/>
          <a:p>
            <a:r>
              <a:rPr lang="en-US" sz="2400" b="1" u="sng" dirty="0" err="1"/>
              <a:t>DiabeticLink</a:t>
            </a:r>
            <a:r>
              <a:rPr lang="en-US" sz="2400" b="1" u="sng" dirty="0"/>
              <a:t> Risk Engine</a:t>
            </a:r>
          </a:p>
        </p:txBody>
      </p:sp>
      <p:sp>
        <p:nvSpPr>
          <p:cNvPr id="9" name="Flowchart: Alternate Process 8"/>
          <p:cNvSpPr/>
          <p:nvPr/>
        </p:nvSpPr>
        <p:spPr>
          <a:xfrm>
            <a:off x="4812505" y="671195"/>
            <a:ext cx="5253516" cy="304800"/>
          </a:xfrm>
          <a:prstGeom prst="flowChartAlternateProcess">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Compare to average patients</a:t>
            </a:r>
          </a:p>
        </p:txBody>
      </p:sp>
      <p:sp>
        <p:nvSpPr>
          <p:cNvPr id="11" name="Flowchart: Alternate Process 10"/>
          <p:cNvSpPr/>
          <p:nvPr/>
        </p:nvSpPr>
        <p:spPr>
          <a:xfrm>
            <a:off x="4804884" y="1600200"/>
            <a:ext cx="5253516" cy="304800"/>
          </a:xfrm>
          <a:prstGeom prst="flowChartAlternateProcess">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What-if analysis</a:t>
            </a:r>
          </a:p>
        </p:txBody>
      </p:sp>
      <p:sp>
        <p:nvSpPr>
          <p:cNvPr id="12" name="Flowchart: Alternate Process 11"/>
          <p:cNvSpPr/>
          <p:nvPr/>
        </p:nvSpPr>
        <p:spPr>
          <a:xfrm>
            <a:off x="4804884" y="3886200"/>
            <a:ext cx="5253516" cy="304800"/>
          </a:xfrm>
          <a:prstGeom prst="flowChartAlternateProcess">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Stroke time prediction</a:t>
            </a:r>
          </a:p>
        </p:txBody>
      </p:sp>
      <p:sp>
        <p:nvSpPr>
          <p:cNvPr id="10" name="TextBox 9"/>
          <p:cNvSpPr txBox="1"/>
          <p:nvPr/>
        </p:nvSpPr>
        <p:spPr>
          <a:xfrm>
            <a:off x="4996946" y="975996"/>
            <a:ext cx="4969607" cy="584775"/>
          </a:xfrm>
          <a:prstGeom prst="rect">
            <a:avLst/>
          </a:prstGeom>
          <a:noFill/>
        </p:spPr>
        <p:txBody>
          <a:bodyPr wrap="square" rtlCol="0">
            <a:spAutoFit/>
          </a:bodyPr>
          <a:lstStyle/>
          <a:p>
            <a:r>
              <a:rPr lang="en-US" sz="1600" dirty="0"/>
              <a:t>Your risk of getting a stroke is </a:t>
            </a:r>
            <a:r>
              <a:rPr lang="en-US" sz="1600" b="1" dirty="0">
                <a:solidFill>
                  <a:srgbClr val="FF0000"/>
                </a:solidFill>
              </a:rPr>
              <a:t>2.59</a:t>
            </a:r>
            <a:r>
              <a:rPr lang="en-US" sz="1600" dirty="0"/>
              <a:t> times higher than average patients in your age. </a:t>
            </a:r>
          </a:p>
        </p:txBody>
      </p:sp>
      <p:pic>
        <p:nvPicPr>
          <p:cNvPr id="1028" name="Picture 4" descr="E:\Captur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1" y="609601"/>
            <a:ext cx="2852737" cy="440499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038995" y="1905001"/>
            <a:ext cx="4969607" cy="584775"/>
          </a:xfrm>
          <a:prstGeom prst="rect">
            <a:avLst/>
          </a:prstGeom>
          <a:noFill/>
        </p:spPr>
        <p:txBody>
          <a:bodyPr wrap="square" rtlCol="0">
            <a:spAutoFit/>
          </a:bodyPr>
          <a:lstStyle/>
          <a:p>
            <a:r>
              <a:rPr lang="en-US" sz="1600" dirty="0"/>
              <a:t>If you control your LDL Cholesterol to the level of 130, your risk of stroke is </a:t>
            </a:r>
            <a:r>
              <a:rPr lang="en-US" sz="1600" b="1" dirty="0">
                <a:solidFill>
                  <a:srgbClr val="FF0000"/>
                </a:solidFill>
              </a:rPr>
              <a:t>62% lower </a:t>
            </a:r>
            <a:r>
              <a:rPr lang="en-US" sz="1600" dirty="0"/>
              <a:t>than your current status.</a:t>
            </a:r>
          </a:p>
        </p:txBody>
      </p:sp>
      <p:sp>
        <p:nvSpPr>
          <p:cNvPr id="17" name="TextBox 16"/>
          <p:cNvSpPr txBox="1"/>
          <p:nvPr/>
        </p:nvSpPr>
        <p:spPr>
          <a:xfrm>
            <a:off x="5077096" y="4191001"/>
            <a:ext cx="5198850" cy="584775"/>
          </a:xfrm>
          <a:prstGeom prst="rect">
            <a:avLst/>
          </a:prstGeom>
          <a:noFill/>
        </p:spPr>
        <p:txBody>
          <a:bodyPr wrap="square" rtlCol="0">
            <a:spAutoFit/>
          </a:bodyPr>
          <a:lstStyle/>
          <a:p>
            <a:r>
              <a:rPr lang="en-US" sz="1600" dirty="0"/>
              <a:t>You have 50% change get a stroke </a:t>
            </a:r>
            <a:r>
              <a:rPr lang="en-US" sz="1600" b="1" dirty="0">
                <a:solidFill>
                  <a:srgbClr val="FF0000"/>
                </a:solidFill>
              </a:rPr>
              <a:t>in 2 years</a:t>
            </a:r>
            <a:r>
              <a:rPr lang="en-US" sz="1600" dirty="0"/>
              <a:t>.</a:t>
            </a:r>
          </a:p>
          <a:p>
            <a:r>
              <a:rPr lang="en-US" sz="1600" dirty="0"/>
              <a:t>You have 90% change get a stroke </a:t>
            </a:r>
            <a:r>
              <a:rPr lang="en-US" sz="1600" b="1" dirty="0">
                <a:solidFill>
                  <a:srgbClr val="FF0000"/>
                </a:solidFill>
              </a:rPr>
              <a:t>in 4 years</a:t>
            </a:r>
            <a:r>
              <a:rPr lang="en-US" sz="1600" dirty="0"/>
              <a:t>.</a:t>
            </a:r>
          </a:p>
        </p:txBody>
      </p:sp>
      <p:sp>
        <p:nvSpPr>
          <p:cNvPr id="18" name="Flowchart: Alternate Process 17"/>
          <p:cNvSpPr/>
          <p:nvPr/>
        </p:nvSpPr>
        <p:spPr>
          <a:xfrm>
            <a:off x="2895601" y="5006530"/>
            <a:ext cx="1612106" cy="251271"/>
          </a:xfrm>
          <a:prstGeom prst="flowChartAlternateProcess">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t>Run Risk Prediction</a:t>
            </a:r>
          </a:p>
        </p:txBody>
      </p:sp>
      <p:grpSp>
        <p:nvGrpSpPr>
          <p:cNvPr id="8" name="Group 7"/>
          <p:cNvGrpSpPr/>
          <p:nvPr/>
        </p:nvGrpSpPr>
        <p:grpSpPr>
          <a:xfrm>
            <a:off x="5153296" y="3429001"/>
            <a:ext cx="2238104" cy="307777"/>
            <a:chOff x="3553096" y="3429000"/>
            <a:chExt cx="2238104" cy="307777"/>
          </a:xfrm>
        </p:grpSpPr>
        <p:sp>
          <p:nvSpPr>
            <p:cNvPr id="24" name="TextBox 23"/>
            <p:cNvSpPr txBox="1"/>
            <p:nvPr/>
          </p:nvSpPr>
          <p:spPr>
            <a:xfrm>
              <a:off x="3553096" y="3429000"/>
              <a:ext cx="2238104" cy="307777"/>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en-US" sz="1400" b="1" dirty="0">
                  <a:solidFill>
                    <a:srgbClr val="0070C0"/>
                  </a:solidFill>
                </a:rPr>
                <a:t>Risk changes: </a:t>
              </a:r>
            </a:p>
          </p:txBody>
        </p:sp>
        <p:sp>
          <p:nvSpPr>
            <p:cNvPr id="6" name="Rectangle 5"/>
            <p:cNvSpPr/>
            <p:nvPr/>
          </p:nvSpPr>
          <p:spPr>
            <a:xfrm>
              <a:off x="4751960" y="3429000"/>
              <a:ext cx="1039240" cy="304800"/>
            </a:xfrm>
            <a:prstGeom prst="rect">
              <a:avLst/>
            </a:prstGeom>
            <a:noFill/>
            <a:ln w="6350">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FF0000"/>
                  </a:solidFill>
                </a:rPr>
                <a:t> 62 %</a:t>
              </a:r>
            </a:p>
          </p:txBody>
        </p:sp>
        <p:sp>
          <p:nvSpPr>
            <p:cNvPr id="7" name="Down Arrow 6"/>
            <p:cNvSpPr/>
            <p:nvPr/>
          </p:nvSpPr>
          <p:spPr>
            <a:xfrm>
              <a:off x="5410200" y="3478191"/>
              <a:ext cx="209550" cy="23033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Flowchart: Alternate Process 25"/>
          <p:cNvSpPr/>
          <p:nvPr/>
        </p:nvSpPr>
        <p:spPr>
          <a:xfrm>
            <a:off x="8428935" y="3482530"/>
            <a:ext cx="1143001" cy="251271"/>
          </a:xfrm>
          <a:prstGeom prst="flowChartAlternateProcess">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t>Estimate again</a:t>
            </a:r>
          </a:p>
        </p:txBody>
      </p:sp>
    </p:spTree>
    <p:extLst>
      <p:ext uri="{BB962C8B-B14F-4D97-AF65-F5344CB8AC3E}">
        <p14:creationId xmlns:p14="http://schemas.microsoft.com/office/powerpoint/2010/main" val="3997534321"/>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06297BC-0C69-1D46-9F08-583A7A9A626C}" type="slidenum">
              <a:rPr lang="en-US" smtClean="0"/>
              <a:t>83</a:t>
            </a:fld>
            <a:endParaRPr lang="en-US"/>
          </a:p>
        </p:txBody>
      </p:sp>
      <p:sp>
        <p:nvSpPr>
          <p:cNvPr id="8" name="標題 6"/>
          <p:cNvSpPr txBox="1">
            <a:spLocks/>
          </p:cNvSpPr>
          <p:nvPr/>
        </p:nvSpPr>
        <p:spPr>
          <a:xfrm>
            <a:off x="1828800" y="407125"/>
            <a:ext cx="2286000" cy="2107475"/>
          </a:xfrm>
          <a:prstGeom prst="rect">
            <a:avLst/>
          </a:prstGeom>
          <a:solidFill>
            <a:schemeClr val="bg1"/>
          </a:solidFill>
          <a:ln>
            <a:solidFill>
              <a:srgbClr val="4F81BD"/>
            </a:solidFill>
          </a:ln>
        </p:spPr>
        <p:txBody>
          <a:bodyPr vert="horz" lIns="91440" tIns="45720" rIns="91440" bIns="45720" rtlCol="0" anchor="ctr">
            <a:noAutofit/>
          </a:bodyPr>
          <a:lstStyle>
            <a:lvl1pPr algn="ctr">
              <a:spcBef>
                <a:spcPct val="0"/>
              </a:spcBef>
              <a:buNone/>
              <a:defRPr sz="3200">
                <a:latin typeface="+mj-lt"/>
                <a:ea typeface="+mj-ea"/>
                <a:cs typeface="+mj-cs"/>
              </a:defRPr>
            </a:lvl1pPr>
          </a:lstStyle>
          <a:p>
            <a:r>
              <a:rPr lang="en-US" altLang="zh-TW" dirty="0" err="1"/>
              <a:t>DiabeticLink</a:t>
            </a:r>
            <a:r>
              <a:rPr lang="en-US" altLang="zh-TW" dirty="0"/>
              <a:t> Taiwan</a:t>
            </a:r>
            <a:endParaRPr lang="zh-TW" altLang="en-US" dirty="0"/>
          </a:p>
        </p:txBody>
      </p:sp>
      <p:pic>
        <p:nvPicPr>
          <p:cNvPr id="9" name="內容版面配置區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1" y="26632"/>
            <a:ext cx="6379091" cy="6831369"/>
          </a:xfrm>
          <a:prstGeom prst="rect">
            <a:avLst/>
          </a:prstGeom>
          <a:ln>
            <a:solidFill>
              <a:srgbClr val="1F497D"/>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45222758"/>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06297BC-0C69-1D46-9F08-583A7A9A626C}" type="slidenum">
              <a:rPr lang="en-US" smtClean="0"/>
              <a:t>84</a:t>
            </a:fld>
            <a:endParaRPr lang="en-US"/>
          </a:p>
        </p:txBody>
      </p:sp>
      <p:sp>
        <p:nvSpPr>
          <p:cNvPr id="6" name="文字版面配置區 2"/>
          <p:cNvSpPr txBox="1">
            <a:spLocks/>
          </p:cNvSpPr>
          <p:nvPr/>
        </p:nvSpPr>
        <p:spPr>
          <a:xfrm>
            <a:off x="1838180" y="3245279"/>
            <a:ext cx="6700982" cy="139923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altLang="zh-TW" sz="2000" dirty="0"/>
              <a:t>We consolidated the modules and grouped the modules that have similar features together.</a:t>
            </a:r>
          </a:p>
          <a:p>
            <a:pPr marL="285750" indent="-285750">
              <a:buFont typeface="Arial" panose="020B0604020202020204" pitchFamily="34" charset="0"/>
              <a:buChar char="•"/>
            </a:pPr>
            <a:r>
              <a:rPr lang="en-US" altLang="zh-TW" sz="2000" dirty="0"/>
              <a:t>The </a:t>
            </a:r>
            <a:r>
              <a:rPr lang="zh-TW" altLang="en-US" sz="2000" dirty="0">
                <a:solidFill>
                  <a:srgbClr val="FF0000"/>
                </a:solidFill>
              </a:rPr>
              <a:t>飲食地圖</a:t>
            </a:r>
            <a:r>
              <a:rPr lang="en-US" altLang="zh-TW" sz="2000" dirty="0">
                <a:solidFill>
                  <a:srgbClr val="FF0000"/>
                </a:solidFill>
              </a:rPr>
              <a:t> </a:t>
            </a:r>
            <a:r>
              <a:rPr lang="en-US" altLang="zh-TW" sz="2000" dirty="0"/>
              <a:t>includes the original </a:t>
            </a:r>
            <a:r>
              <a:rPr lang="en-US" altLang="zh-TW" sz="2000" dirty="0">
                <a:solidFill>
                  <a:srgbClr val="FF0000"/>
                </a:solidFill>
              </a:rPr>
              <a:t>recipe</a:t>
            </a:r>
            <a:r>
              <a:rPr lang="en-US" altLang="zh-TW" sz="2000" dirty="0"/>
              <a:t> and </a:t>
            </a:r>
            <a:r>
              <a:rPr lang="en-US" altLang="zh-TW" sz="2000" dirty="0">
                <a:solidFill>
                  <a:srgbClr val="FF0000"/>
                </a:solidFill>
              </a:rPr>
              <a:t>restaurant</a:t>
            </a:r>
            <a:r>
              <a:rPr lang="en-US" altLang="zh-TW" sz="2000" dirty="0"/>
              <a:t> modules</a:t>
            </a:r>
          </a:p>
        </p:txBody>
      </p:sp>
      <p:sp>
        <p:nvSpPr>
          <p:cNvPr id="7" name="標題 3"/>
          <p:cNvSpPr txBox="1">
            <a:spLocks/>
          </p:cNvSpPr>
          <p:nvPr/>
        </p:nvSpPr>
        <p:spPr>
          <a:xfrm>
            <a:off x="3657600" y="304800"/>
            <a:ext cx="3842492" cy="743112"/>
          </a:xfrm>
          <a:prstGeom prst="rect">
            <a:avLst/>
          </a:prstGeom>
          <a:solidFill>
            <a:schemeClr val="bg1"/>
          </a:solidFill>
          <a:ln>
            <a:solidFill>
              <a:srgbClr val="4F81BD"/>
            </a:solidFill>
          </a:ln>
        </p:spPr>
        <p:txBody>
          <a:bodyPr vert="horz" lIns="91440" tIns="45720" rIns="91440" bIns="45720" rtlCol="0" anchor="ctr">
            <a:noAutofit/>
          </a:bodyPr>
          <a:lstStyle>
            <a:defPPr>
              <a:defRPr lang="en-US"/>
            </a:defPPr>
            <a:lvl1pPr algn="ctr">
              <a:spcBef>
                <a:spcPct val="0"/>
              </a:spcBef>
              <a:buNone/>
              <a:defRPr sz="3200">
                <a:latin typeface="+mj-lt"/>
                <a:ea typeface="+mj-ea"/>
                <a:cs typeface="+mj-cs"/>
              </a:defRPr>
            </a:lvl1pPr>
          </a:lstStyle>
          <a:p>
            <a:r>
              <a:rPr lang="en-US" altLang="zh-TW" dirty="0"/>
              <a:t>Module List</a:t>
            </a:r>
            <a:endParaRPr lang="zh-TW" altLang="en-US"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0984" y="5022424"/>
            <a:ext cx="2769416" cy="1495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0466" y="3382879"/>
            <a:ext cx="2128838" cy="1261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內容版面配置區 4"/>
          <p:cNvPicPr>
            <a:picLocks noChangeAspect="1"/>
          </p:cNvPicPr>
          <p:nvPr/>
        </p:nvPicPr>
        <p:blipFill rotWithShape="1">
          <a:blip r:embed="rId4">
            <a:extLst>
              <a:ext uri="{28A0092B-C50C-407E-A947-70E740481C1C}">
                <a14:useLocalDpi xmlns:a14="http://schemas.microsoft.com/office/drawing/2010/main" val="0"/>
              </a:ext>
            </a:extLst>
          </a:blip>
          <a:srcRect r="14120"/>
          <a:stretch/>
        </p:blipFill>
        <p:spPr>
          <a:xfrm>
            <a:off x="1713064" y="1041998"/>
            <a:ext cx="8827336" cy="1939177"/>
          </a:xfrm>
          <a:prstGeom prst="rect">
            <a:avLst/>
          </a:prstGeom>
          <a:ln>
            <a:solidFill>
              <a:srgbClr val="1F497D"/>
            </a:solidFill>
          </a:ln>
          <a:effectLst>
            <a:outerShdw blurRad="50800" dist="38100" dir="8100000" algn="tr" rotWithShape="0">
              <a:prstClr val="black">
                <a:alpha val="40000"/>
              </a:prstClr>
            </a:outerShdw>
          </a:effectLst>
        </p:spPr>
      </p:pic>
      <p:sp>
        <p:nvSpPr>
          <p:cNvPr id="13" name="文字版面配置區 2"/>
          <p:cNvSpPr txBox="1">
            <a:spLocks/>
          </p:cNvSpPr>
          <p:nvPr/>
        </p:nvSpPr>
        <p:spPr>
          <a:xfrm>
            <a:off x="1838180" y="4909761"/>
            <a:ext cx="5862326" cy="138151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TW" sz="2000" dirty="0"/>
              <a:t>The</a:t>
            </a:r>
            <a:r>
              <a:rPr lang="en-US" altLang="zh-TW" sz="2000" dirty="0">
                <a:solidFill>
                  <a:srgbClr val="FF0000"/>
                </a:solidFill>
              </a:rPr>
              <a:t>  </a:t>
            </a:r>
            <a:r>
              <a:rPr lang="zh-TW" altLang="en-US" sz="2000" dirty="0">
                <a:solidFill>
                  <a:srgbClr val="FF0000"/>
                </a:solidFill>
              </a:rPr>
              <a:t>健康報馬仔 </a:t>
            </a:r>
            <a:r>
              <a:rPr lang="en-US" altLang="zh-TW" sz="2000" dirty="0"/>
              <a:t>is the module which allows the users to search useful information such as </a:t>
            </a:r>
            <a:r>
              <a:rPr lang="en-US" altLang="zh-TW" sz="2000" dirty="0">
                <a:solidFill>
                  <a:srgbClr val="FF0000"/>
                </a:solidFill>
              </a:rPr>
              <a:t>clinic address, open hours</a:t>
            </a:r>
            <a:r>
              <a:rPr lang="en-US" altLang="zh-TW" sz="2000" dirty="0"/>
              <a:t>; </a:t>
            </a:r>
            <a:r>
              <a:rPr lang="en-US" altLang="zh-TW" sz="2000" dirty="0">
                <a:solidFill>
                  <a:srgbClr val="FF0000"/>
                </a:solidFill>
              </a:rPr>
              <a:t>NHI stats</a:t>
            </a:r>
            <a:r>
              <a:rPr lang="en-US" altLang="zh-TW" sz="2000" dirty="0"/>
              <a:t>; and </a:t>
            </a:r>
            <a:r>
              <a:rPr lang="en-US" altLang="zh-TW" sz="2000" dirty="0">
                <a:solidFill>
                  <a:srgbClr val="FF0000"/>
                </a:solidFill>
              </a:rPr>
              <a:t>ADE</a:t>
            </a:r>
          </a:p>
        </p:txBody>
      </p:sp>
    </p:spTree>
    <p:extLst>
      <p:ext uri="{BB962C8B-B14F-4D97-AF65-F5344CB8AC3E}">
        <p14:creationId xmlns:p14="http://schemas.microsoft.com/office/powerpoint/2010/main" val="4084511877"/>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06297BC-0C69-1D46-9F08-583A7A9A626C}" type="slidenum">
              <a:rPr lang="en-US" smtClean="0"/>
              <a:t>85</a:t>
            </a:fld>
            <a:endParaRPr lang="en-US"/>
          </a:p>
        </p:txBody>
      </p:sp>
      <p:pic>
        <p:nvPicPr>
          <p:cNvPr id="3" name="內容版面配置區 3"/>
          <p:cNvPicPr>
            <a:picLocks noChangeAspect="1"/>
          </p:cNvPicPr>
          <p:nvPr/>
        </p:nvPicPr>
        <p:blipFill rotWithShape="1">
          <a:blip r:embed="rId2">
            <a:extLst>
              <a:ext uri="{28A0092B-C50C-407E-A947-70E740481C1C}">
                <a14:useLocalDpi xmlns:a14="http://schemas.microsoft.com/office/drawing/2010/main" val="0"/>
              </a:ext>
            </a:extLst>
          </a:blip>
          <a:srcRect b="7649"/>
          <a:stretch/>
        </p:blipFill>
        <p:spPr>
          <a:xfrm>
            <a:off x="1688171" y="980640"/>
            <a:ext cx="6687309" cy="5769192"/>
          </a:xfrm>
          <a:prstGeom prst="rect">
            <a:avLst/>
          </a:prstGeom>
          <a:ln>
            <a:solidFill>
              <a:srgbClr val="1F497D"/>
            </a:solidFill>
          </a:ln>
          <a:effectLst>
            <a:outerShdw blurRad="50800" dist="38100" dir="8100000" algn="tr" rotWithShape="0">
              <a:prstClr val="black">
                <a:alpha val="40000"/>
              </a:prstClr>
            </a:outerShdw>
          </a:effectLst>
        </p:spPr>
      </p:pic>
      <p:sp>
        <p:nvSpPr>
          <p:cNvPr id="4" name="標題 3"/>
          <p:cNvSpPr txBox="1">
            <a:spLocks/>
          </p:cNvSpPr>
          <p:nvPr/>
        </p:nvSpPr>
        <p:spPr>
          <a:xfrm>
            <a:off x="6825416" y="103484"/>
            <a:ext cx="3714985" cy="990033"/>
          </a:xfrm>
          <a:prstGeom prst="rect">
            <a:avLst/>
          </a:prstGeom>
          <a:solidFill>
            <a:schemeClr val="bg1"/>
          </a:solidFill>
          <a:ln>
            <a:solidFill>
              <a:srgbClr val="4F81BD"/>
            </a:solidFill>
          </a:ln>
        </p:spPr>
        <p:txBody>
          <a:bodyPr vert="horz" lIns="91440" tIns="45720" rIns="91440" bIns="45720" rtlCol="0" anchor="ctr">
            <a:noAutofit/>
          </a:bodyPr>
          <a:lstStyle>
            <a:defPPr>
              <a:defRPr lang="en-US"/>
            </a:defPPr>
            <a:lvl1pPr algn="ctr">
              <a:spcBef>
                <a:spcPct val="0"/>
              </a:spcBef>
              <a:buNone/>
              <a:defRPr sz="3200">
                <a:latin typeface="+mj-lt"/>
                <a:ea typeface="+mj-ea"/>
                <a:cs typeface="+mj-cs"/>
              </a:defRPr>
            </a:lvl1pPr>
          </a:lstStyle>
          <a:p>
            <a:r>
              <a:rPr lang="en-US" altLang="zh-TW" dirty="0"/>
              <a:t>Tracking Landing Page</a:t>
            </a:r>
            <a:endParaRPr lang="zh-TW" altLang="en-US" dirty="0"/>
          </a:p>
        </p:txBody>
      </p:sp>
    </p:spTree>
    <p:extLst>
      <p:ext uri="{BB962C8B-B14F-4D97-AF65-F5344CB8AC3E}">
        <p14:creationId xmlns:p14="http://schemas.microsoft.com/office/powerpoint/2010/main" val="2201186009"/>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New Mobile </a:t>
            </a:r>
            <a:r>
              <a:rPr lang="en-US" altLang="zh-TW" dirty="0"/>
              <a:t>L</a:t>
            </a:r>
            <a:r>
              <a:rPr lang="en-US" altLang="zh-TW" dirty="0" smtClean="0"/>
              <a:t>ayout</a:t>
            </a:r>
            <a:endParaRPr lang="zh-TW" altLang="en-US" dirty="0"/>
          </a:p>
        </p:txBody>
      </p:sp>
      <p:pic>
        <p:nvPicPr>
          <p:cNvPr id="7" name="圖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1546" y="2384934"/>
            <a:ext cx="2524743" cy="3366324"/>
          </a:xfrm>
          <a:prstGeom prst="rect">
            <a:avLst/>
          </a:prstGeom>
        </p:spPr>
      </p:pic>
      <p:pic>
        <p:nvPicPr>
          <p:cNvPr id="8" name="圖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9410" y="2377212"/>
            <a:ext cx="2524743" cy="3366324"/>
          </a:xfrm>
          <a:prstGeom prst="rect">
            <a:avLst/>
          </a:prstGeom>
        </p:spPr>
      </p:pic>
      <p:pic>
        <p:nvPicPr>
          <p:cNvPr id="9" name="圖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722" y="2369496"/>
            <a:ext cx="2524743" cy="3366324"/>
          </a:xfrm>
          <a:prstGeom prst="rect">
            <a:avLst/>
          </a:prstGeom>
        </p:spPr>
      </p:pic>
      <p:sp>
        <p:nvSpPr>
          <p:cNvPr id="5" name="文字方塊 4"/>
          <p:cNvSpPr txBox="1"/>
          <p:nvPr/>
        </p:nvSpPr>
        <p:spPr>
          <a:xfrm>
            <a:off x="1991546" y="1991917"/>
            <a:ext cx="877163" cy="300082"/>
          </a:xfrm>
          <a:prstGeom prst="rect">
            <a:avLst/>
          </a:prstGeom>
          <a:noFill/>
        </p:spPr>
        <p:txBody>
          <a:bodyPr wrap="none" rtlCol="0">
            <a:spAutoFit/>
          </a:bodyPr>
          <a:lstStyle/>
          <a:p>
            <a:r>
              <a:rPr lang="zh-TW" altLang="en-US" sz="1350" dirty="0">
                <a:solidFill>
                  <a:schemeClr val="accent2"/>
                </a:solidFill>
              </a:rPr>
              <a:t>文章列表</a:t>
            </a:r>
          </a:p>
        </p:txBody>
      </p:sp>
      <p:sp>
        <p:nvSpPr>
          <p:cNvPr id="6" name="文字方塊 5"/>
          <p:cNvSpPr txBox="1"/>
          <p:nvPr/>
        </p:nvSpPr>
        <p:spPr>
          <a:xfrm>
            <a:off x="4939410" y="1967935"/>
            <a:ext cx="1763624" cy="300082"/>
          </a:xfrm>
          <a:prstGeom prst="rect">
            <a:avLst/>
          </a:prstGeom>
          <a:noFill/>
        </p:spPr>
        <p:txBody>
          <a:bodyPr wrap="none" rtlCol="0">
            <a:spAutoFit/>
          </a:bodyPr>
          <a:lstStyle/>
          <a:p>
            <a:r>
              <a:rPr lang="zh-TW" altLang="en-US" sz="1350" dirty="0">
                <a:solidFill>
                  <a:schemeClr val="accent2"/>
                </a:solidFill>
              </a:rPr>
              <a:t>文章呈現方式</a:t>
            </a:r>
            <a:r>
              <a:rPr lang="en-US" altLang="zh-TW" sz="1350" dirty="0">
                <a:solidFill>
                  <a:schemeClr val="accent2"/>
                </a:solidFill>
              </a:rPr>
              <a:t>1(</a:t>
            </a:r>
            <a:r>
              <a:rPr lang="zh-TW" altLang="en-US" sz="1350" dirty="0">
                <a:solidFill>
                  <a:schemeClr val="accent2"/>
                </a:solidFill>
              </a:rPr>
              <a:t>開頭</a:t>
            </a:r>
            <a:r>
              <a:rPr lang="en-US" altLang="zh-TW" sz="1350" dirty="0">
                <a:solidFill>
                  <a:schemeClr val="accent2"/>
                </a:solidFill>
              </a:rPr>
              <a:t>)</a:t>
            </a:r>
            <a:endParaRPr lang="zh-TW" altLang="en-US" sz="1350" dirty="0">
              <a:solidFill>
                <a:schemeClr val="accent2"/>
              </a:solidFill>
            </a:endParaRPr>
          </a:p>
        </p:txBody>
      </p:sp>
      <p:sp>
        <p:nvSpPr>
          <p:cNvPr id="10" name="文字方塊 9"/>
          <p:cNvSpPr txBox="1"/>
          <p:nvPr/>
        </p:nvSpPr>
        <p:spPr>
          <a:xfrm>
            <a:off x="7752185" y="1970838"/>
            <a:ext cx="2109873" cy="300082"/>
          </a:xfrm>
          <a:prstGeom prst="rect">
            <a:avLst/>
          </a:prstGeom>
          <a:noFill/>
        </p:spPr>
        <p:txBody>
          <a:bodyPr wrap="none" rtlCol="0">
            <a:spAutoFit/>
          </a:bodyPr>
          <a:lstStyle/>
          <a:p>
            <a:r>
              <a:rPr lang="zh-TW" altLang="en-US" sz="1350" dirty="0">
                <a:solidFill>
                  <a:schemeClr val="accent2"/>
                </a:solidFill>
              </a:rPr>
              <a:t>文章呈現方式</a:t>
            </a:r>
            <a:r>
              <a:rPr lang="en-US" altLang="zh-TW" sz="1350" dirty="0">
                <a:solidFill>
                  <a:schemeClr val="accent2"/>
                </a:solidFill>
              </a:rPr>
              <a:t>2(</a:t>
            </a:r>
            <a:r>
              <a:rPr lang="zh-TW" altLang="en-US" sz="1350" dirty="0">
                <a:solidFill>
                  <a:schemeClr val="accent2"/>
                </a:solidFill>
              </a:rPr>
              <a:t>文中圖片</a:t>
            </a:r>
            <a:r>
              <a:rPr lang="en-US" altLang="zh-TW" sz="1350" dirty="0">
                <a:solidFill>
                  <a:schemeClr val="accent2"/>
                </a:solidFill>
              </a:rPr>
              <a:t>)</a:t>
            </a:r>
            <a:endParaRPr lang="zh-TW" altLang="en-US" sz="1350" dirty="0">
              <a:solidFill>
                <a:schemeClr val="accent2"/>
              </a:solidFill>
            </a:endParaRPr>
          </a:p>
        </p:txBody>
      </p:sp>
    </p:spTree>
    <p:extLst>
      <p:ext uri="{BB962C8B-B14F-4D97-AF65-F5344CB8AC3E}">
        <p14:creationId xmlns:p14="http://schemas.microsoft.com/office/powerpoint/2010/main" val="2670978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752601"/>
            <a:ext cx="7772400" cy="1847851"/>
          </a:xfrm>
        </p:spPr>
        <p:txBody>
          <a:bodyPr>
            <a:normAutofit/>
          </a:bodyPr>
          <a:lstStyle/>
          <a:p>
            <a:r>
              <a:rPr lang="en-US" u="sng" dirty="0" err="1" smtClean="0"/>
              <a:t>SilverLink</a:t>
            </a:r>
            <a:r>
              <a:rPr lang="en-US" u="sng" dirty="0" smtClean="0"/>
              <a:t> Design</a:t>
            </a:r>
            <a:endParaRPr lang="en-US" u="sng" dirty="0"/>
          </a:p>
        </p:txBody>
      </p:sp>
      <p:sp>
        <p:nvSpPr>
          <p:cNvPr id="4" name="Subtitle 3"/>
          <p:cNvSpPr>
            <a:spLocks noGrp="1"/>
          </p:cNvSpPr>
          <p:nvPr>
            <p:ph type="subTitle" idx="1"/>
          </p:nvPr>
        </p:nvSpPr>
        <p:spPr/>
        <p:txBody>
          <a:bodyPr/>
          <a:lstStyle/>
          <a:p>
            <a:r>
              <a:rPr lang="en-US" dirty="0" smtClean="0">
                <a:solidFill>
                  <a:schemeClr val="tx1"/>
                </a:solidFill>
              </a:rPr>
              <a:t>US, Taiwan, China teams</a:t>
            </a:r>
            <a:endParaRPr lang="en-US" dirty="0">
              <a:solidFill>
                <a:schemeClr val="tx1"/>
              </a:solidFill>
            </a:endParaRPr>
          </a:p>
        </p:txBody>
      </p:sp>
    </p:spTree>
    <p:extLst>
      <p:ext uri="{BB962C8B-B14F-4D97-AF65-F5344CB8AC3E}">
        <p14:creationId xmlns:p14="http://schemas.microsoft.com/office/powerpoint/2010/main" val="925320830"/>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2022475" y="3141703"/>
            <a:ext cx="3024541" cy="1270122"/>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r"/>
            <a:r>
              <a:rPr lang="en-US" dirty="0"/>
              <a:t>Seniors want to </a:t>
            </a:r>
          </a:p>
          <a:p>
            <a:pPr algn="r"/>
            <a:r>
              <a:rPr lang="en-US" dirty="0"/>
              <a:t>age at home</a:t>
            </a:r>
          </a:p>
        </p:txBody>
      </p:sp>
      <p:sp>
        <p:nvSpPr>
          <p:cNvPr id="2" name="Title 1"/>
          <p:cNvSpPr>
            <a:spLocks noGrp="1"/>
          </p:cNvSpPr>
          <p:nvPr>
            <p:ph type="title"/>
          </p:nvPr>
        </p:nvSpPr>
        <p:spPr/>
        <p:txBody>
          <a:bodyPr/>
          <a:lstStyle/>
          <a:p>
            <a:r>
              <a:rPr lang="en-US" dirty="0" smtClean="0"/>
              <a:t>Problem statement</a:t>
            </a:r>
            <a:endParaRPr lang="en-US" dirty="0"/>
          </a:p>
        </p:txBody>
      </p:sp>
      <p:sp>
        <p:nvSpPr>
          <p:cNvPr id="4" name="Date Placeholder 3"/>
          <p:cNvSpPr>
            <a:spLocks noGrp="1"/>
          </p:cNvSpPr>
          <p:nvPr>
            <p:ph type="dt" sz="half" idx="10"/>
          </p:nvPr>
        </p:nvSpPr>
        <p:spPr/>
        <p:txBody>
          <a:bodyPr/>
          <a:lstStyle/>
          <a:p>
            <a:fld id="{72874EAB-F221-1140-8F06-BBAEE328B7A6}" type="datetime1">
              <a:rPr lang="en-US" smtClean="0"/>
              <a:t>2/26/18</a:t>
            </a:fld>
            <a:endParaRPr lang="en-US"/>
          </a:p>
        </p:txBody>
      </p:sp>
      <p:sp>
        <p:nvSpPr>
          <p:cNvPr id="5" name="Slide Number Placeholder 4"/>
          <p:cNvSpPr>
            <a:spLocks noGrp="1"/>
          </p:cNvSpPr>
          <p:nvPr>
            <p:ph type="sldNum" sz="quarter" idx="12"/>
          </p:nvPr>
        </p:nvSpPr>
        <p:spPr/>
        <p:txBody>
          <a:bodyPr/>
          <a:lstStyle/>
          <a:p>
            <a:fld id="{7EE44465-8A58-7F44-8233-F5EF5188E066}" type="slidenum">
              <a:rPr lang="en-US" smtClean="0"/>
              <a:t>88</a:t>
            </a:fld>
            <a:endParaRPr lang="en-US"/>
          </a:p>
        </p:txBody>
      </p:sp>
      <p:pic>
        <p:nvPicPr>
          <p:cNvPr id="8" name="Picture 7" descr="Aging-E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4216" y="1848987"/>
            <a:ext cx="4816002" cy="3780743"/>
          </a:xfrm>
          <a:prstGeom prst="rect">
            <a:avLst/>
          </a:prstGeom>
          <a:ln>
            <a:noFill/>
          </a:ln>
          <a:effectLst>
            <a:outerShdw blurRad="292100" dist="139700" dir="2700000" algn="tl" rotWithShape="0">
              <a:srgbClr val="333333">
                <a:alpha val="65000"/>
              </a:srgbClr>
            </a:outerShdw>
          </a:effectLst>
        </p:spPr>
      </p:pic>
      <p:sp>
        <p:nvSpPr>
          <p:cNvPr id="10" name="Oval 9"/>
          <p:cNvSpPr/>
          <p:nvPr/>
        </p:nvSpPr>
        <p:spPr>
          <a:xfrm>
            <a:off x="2153408" y="3390490"/>
            <a:ext cx="916527" cy="8773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89%</a:t>
            </a:r>
          </a:p>
        </p:txBody>
      </p:sp>
      <p:sp>
        <p:nvSpPr>
          <p:cNvPr id="12" name="Rounded Rectangle 11"/>
          <p:cNvSpPr/>
          <p:nvPr/>
        </p:nvSpPr>
        <p:spPr>
          <a:xfrm>
            <a:off x="2022475" y="1600199"/>
            <a:ext cx="3024541" cy="1270122"/>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r"/>
            <a:r>
              <a:rPr lang="en-US" dirty="0"/>
              <a:t>Of population</a:t>
            </a:r>
          </a:p>
          <a:p>
            <a:pPr algn="r"/>
            <a:r>
              <a:rPr lang="en-US" dirty="0"/>
              <a:t> &gt;65 years in 2015</a:t>
            </a:r>
          </a:p>
        </p:txBody>
      </p:sp>
      <p:sp>
        <p:nvSpPr>
          <p:cNvPr id="13" name="Oval 12"/>
          <p:cNvSpPr/>
          <p:nvPr/>
        </p:nvSpPr>
        <p:spPr>
          <a:xfrm>
            <a:off x="2153408" y="1848986"/>
            <a:ext cx="916527" cy="8773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12%</a:t>
            </a:r>
          </a:p>
        </p:txBody>
      </p:sp>
      <p:sp>
        <p:nvSpPr>
          <p:cNvPr id="14" name="Rounded Rectangle 13"/>
          <p:cNvSpPr/>
          <p:nvPr/>
        </p:nvSpPr>
        <p:spPr>
          <a:xfrm>
            <a:off x="2022475" y="4726945"/>
            <a:ext cx="3024541" cy="1270122"/>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r"/>
            <a:r>
              <a:rPr lang="en-US" dirty="0"/>
              <a:t>Senior injuries</a:t>
            </a:r>
          </a:p>
          <a:p>
            <a:pPr algn="r"/>
            <a:r>
              <a:rPr lang="en-US" dirty="0"/>
              <a:t> are due to falls</a:t>
            </a:r>
          </a:p>
        </p:txBody>
      </p:sp>
      <p:sp>
        <p:nvSpPr>
          <p:cNvPr id="15" name="Oval 14"/>
          <p:cNvSpPr/>
          <p:nvPr/>
        </p:nvSpPr>
        <p:spPr>
          <a:xfrm>
            <a:off x="2153408" y="4956554"/>
            <a:ext cx="916527" cy="8773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28%</a:t>
            </a:r>
          </a:p>
        </p:txBody>
      </p:sp>
      <p:sp>
        <p:nvSpPr>
          <p:cNvPr id="3" name="TextBox 2"/>
          <p:cNvSpPr txBox="1"/>
          <p:nvPr/>
        </p:nvSpPr>
        <p:spPr>
          <a:xfrm>
            <a:off x="8727239" y="5833854"/>
            <a:ext cx="1725608" cy="369332"/>
          </a:xfrm>
          <a:prstGeom prst="rect">
            <a:avLst/>
          </a:prstGeom>
          <a:noFill/>
        </p:spPr>
        <p:txBody>
          <a:bodyPr wrap="square" rtlCol="0">
            <a:spAutoFit/>
          </a:bodyPr>
          <a:lstStyle/>
          <a:p>
            <a:r>
              <a:rPr lang="en-US" dirty="0"/>
              <a:t>U.S. Statistics</a:t>
            </a:r>
          </a:p>
        </p:txBody>
      </p:sp>
    </p:spTree>
    <p:extLst>
      <p:ext uri="{BB962C8B-B14F-4D97-AF65-F5344CB8AC3E}">
        <p14:creationId xmlns:p14="http://schemas.microsoft.com/office/powerpoint/2010/main" val="1831611179"/>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Existing technology</a:t>
            </a:r>
            <a:endParaRPr lang="en-US" dirty="0"/>
          </a:p>
        </p:txBody>
      </p:sp>
      <p:sp>
        <p:nvSpPr>
          <p:cNvPr id="4" name="Date Placeholder 3"/>
          <p:cNvSpPr>
            <a:spLocks noGrp="1"/>
          </p:cNvSpPr>
          <p:nvPr>
            <p:ph type="dt" sz="half" idx="10"/>
          </p:nvPr>
        </p:nvSpPr>
        <p:spPr/>
        <p:txBody>
          <a:bodyPr/>
          <a:lstStyle/>
          <a:p>
            <a:fld id="{52F9A82E-0579-4842-9C5A-C63F384FEC64}" type="datetime1">
              <a:rPr lang="en-US" smtClean="0"/>
              <a:t>2/26/18</a:t>
            </a:fld>
            <a:endParaRPr lang="en-US"/>
          </a:p>
        </p:txBody>
      </p:sp>
      <p:sp>
        <p:nvSpPr>
          <p:cNvPr id="5" name="Slide Number Placeholder 4"/>
          <p:cNvSpPr>
            <a:spLocks noGrp="1"/>
          </p:cNvSpPr>
          <p:nvPr>
            <p:ph type="sldNum" sz="quarter" idx="12"/>
          </p:nvPr>
        </p:nvSpPr>
        <p:spPr/>
        <p:txBody>
          <a:bodyPr/>
          <a:lstStyle/>
          <a:p>
            <a:fld id="{7EE44465-8A58-7F44-8233-F5EF5188E066}" type="slidenum">
              <a:rPr lang="en-US" smtClean="0"/>
              <a:t>89</a:t>
            </a:fld>
            <a:endParaRPr lang="en-US"/>
          </a:p>
        </p:txBody>
      </p:sp>
      <p:graphicFrame>
        <p:nvGraphicFramePr>
          <p:cNvPr id="6" name="Diagram 5"/>
          <p:cNvGraphicFramePr/>
          <p:nvPr>
            <p:extLst/>
          </p:nvPr>
        </p:nvGraphicFramePr>
        <p:xfrm>
          <a:off x="1063512" y="1701919"/>
          <a:ext cx="7984051" cy="4564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imgre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5042" y="3351296"/>
            <a:ext cx="1051897" cy="1051897"/>
          </a:xfrm>
          <a:prstGeom prst="rect">
            <a:avLst/>
          </a:prstGeom>
        </p:spPr>
      </p:pic>
      <p:pic>
        <p:nvPicPr>
          <p:cNvPr id="9" name="Picture 8" descr="Screen Shot 2015-11-17 at 11.38.50 PM.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89656" y="2421834"/>
            <a:ext cx="2031806" cy="825533"/>
          </a:xfrm>
          <a:prstGeom prst="rect">
            <a:avLst/>
          </a:prstGeom>
        </p:spPr>
      </p:pic>
      <p:pic>
        <p:nvPicPr>
          <p:cNvPr id="10" name="Picture 9" descr="Screen Shot 2015-11-17 at 11.28.17 PM.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40823" y="1385278"/>
            <a:ext cx="755417" cy="929095"/>
          </a:xfrm>
          <a:prstGeom prst="rect">
            <a:avLst/>
          </a:prstGeom>
        </p:spPr>
      </p:pic>
      <p:pic>
        <p:nvPicPr>
          <p:cNvPr id="12" name="Picture 11" descr="imgres.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70597" y="4817743"/>
            <a:ext cx="781554" cy="570564"/>
          </a:xfrm>
          <a:prstGeom prst="rect">
            <a:avLst/>
          </a:prstGeom>
        </p:spPr>
      </p:pic>
      <p:pic>
        <p:nvPicPr>
          <p:cNvPr id="13" name="Picture 12" descr="images.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40344" y="4569270"/>
            <a:ext cx="943811" cy="973933"/>
          </a:xfrm>
          <a:prstGeom prst="rect">
            <a:avLst/>
          </a:prstGeom>
        </p:spPr>
      </p:pic>
      <p:pic>
        <p:nvPicPr>
          <p:cNvPr id="14" name="Picture 13" descr="images.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45770" y="5626697"/>
            <a:ext cx="1338385" cy="640061"/>
          </a:xfrm>
          <a:prstGeom prst="rect">
            <a:avLst/>
          </a:prstGeom>
        </p:spPr>
      </p:pic>
      <p:sp>
        <p:nvSpPr>
          <p:cNvPr id="15" name="Rectangle 14"/>
          <p:cNvSpPr/>
          <p:nvPr/>
        </p:nvSpPr>
        <p:spPr>
          <a:xfrm>
            <a:off x="3194891" y="5543203"/>
            <a:ext cx="7023724" cy="880383"/>
          </a:xfrm>
          <a:prstGeom prst="rect">
            <a:avLst/>
          </a:prstGeom>
          <a:noFill/>
          <a:ln>
            <a:solidFill>
              <a:srgbClr val="0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81353" y="1600200"/>
            <a:ext cx="3671010" cy="923330"/>
          </a:xfrm>
          <a:prstGeom prst="rect">
            <a:avLst/>
          </a:prstGeom>
          <a:noFill/>
        </p:spPr>
        <p:txBody>
          <a:bodyPr wrap="square" rtlCol="0">
            <a:spAutoFit/>
          </a:bodyPr>
          <a:lstStyle/>
          <a:p>
            <a:r>
              <a:rPr lang="en-US" dirty="0"/>
              <a:t>Other mobile or fitness tracking devices (non-senior care): </a:t>
            </a:r>
            <a:r>
              <a:rPr lang="en-US" dirty="0" err="1"/>
              <a:t>Fitbit</a:t>
            </a:r>
            <a:r>
              <a:rPr lang="en-US" dirty="0"/>
              <a:t>, Jawbone, Apple Watch, Nest, etc.</a:t>
            </a:r>
          </a:p>
        </p:txBody>
      </p:sp>
      <p:pic>
        <p:nvPicPr>
          <p:cNvPr id="11" name="Picture 10" descr="th_013.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81354" y="2604600"/>
            <a:ext cx="1514475" cy="847725"/>
          </a:xfrm>
          <a:prstGeom prst="rect">
            <a:avLst/>
          </a:prstGeom>
        </p:spPr>
      </p:pic>
    </p:spTree>
    <p:extLst>
      <p:ext uri="{BB962C8B-B14F-4D97-AF65-F5344CB8AC3E}">
        <p14:creationId xmlns:p14="http://schemas.microsoft.com/office/powerpoint/2010/main" val="151482041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981200" y="457200"/>
            <a:ext cx="7772400" cy="476250"/>
          </a:xfrm>
        </p:spPr>
        <p:txBody>
          <a:bodyPr>
            <a:normAutofit fontScale="90000"/>
          </a:bodyPr>
          <a:lstStyle/>
          <a:p>
            <a:r>
              <a:rPr lang="en-US" altLang="zh-CN" sz="3200" dirty="0">
                <a:ea typeface="宋体" pitchFamily="2" charset="-122"/>
              </a:rPr>
              <a:t>Dark Web Forum Crawler System: Probing the Hidden Web</a:t>
            </a:r>
          </a:p>
        </p:txBody>
      </p:sp>
      <p:pic>
        <p:nvPicPr>
          <p:cNvPr id="18435" name="Picture 3" descr="SystemDesign"/>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2209800" y="1600201"/>
            <a:ext cx="8229600" cy="3973285"/>
          </a:xfrm>
          <a:noFill/>
        </p:spPr>
      </p:pic>
      <p:sp>
        <p:nvSpPr>
          <p:cNvPr id="4" name="Rectangle 3"/>
          <p:cNvSpPr/>
          <p:nvPr/>
        </p:nvSpPr>
        <p:spPr>
          <a:xfrm>
            <a:off x="5424555" y="1828865"/>
            <a:ext cx="1988616" cy="134976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2912068"/>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2260" y="14029"/>
            <a:ext cx="8229600" cy="1143000"/>
          </a:xfrm>
        </p:spPr>
        <p:txBody>
          <a:bodyPr/>
          <a:lstStyle/>
          <a:p>
            <a:r>
              <a:rPr lang="en-US" dirty="0" smtClean="0"/>
              <a:t>SilverLink Service </a:t>
            </a:r>
            <a:r>
              <a:rPr lang="en-US" dirty="0"/>
              <a:t>A</a:t>
            </a:r>
            <a:r>
              <a:rPr lang="en-US" dirty="0" smtClean="0"/>
              <a:t>rchitecture</a:t>
            </a:r>
            <a:endParaRPr lang="en-US" dirty="0"/>
          </a:p>
        </p:txBody>
      </p:sp>
      <p:sp>
        <p:nvSpPr>
          <p:cNvPr id="4" name="Date Placeholder 3"/>
          <p:cNvSpPr>
            <a:spLocks noGrp="1"/>
          </p:cNvSpPr>
          <p:nvPr>
            <p:ph type="dt" sz="half" idx="10"/>
          </p:nvPr>
        </p:nvSpPr>
        <p:spPr/>
        <p:txBody>
          <a:bodyPr/>
          <a:lstStyle/>
          <a:p>
            <a:fld id="{BDFC5C5E-FA75-7B4B-8F84-C53B8392EE8F}" type="datetime1">
              <a:rPr lang="en-US" smtClean="0"/>
              <a:t>2/26/18</a:t>
            </a:fld>
            <a:endParaRPr lang="en-US"/>
          </a:p>
        </p:txBody>
      </p:sp>
      <p:sp>
        <p:nvSpPr>
          <p:cNvPr id="5" name="Slide Number Placeholder 4"/>
          <p:cNvSpPr>
            <a:spLocks noGrp="1"/>
          </p:cNvSpPr>
          <p:nvPr>
            <p:ph type="sldNum" sz="quarter" idx="12"/>
          </p:nvPr>
        </p:nvSpPr>
        <p:spPr/>
        <p:txBody>
          <a:bodyPr/>
          <a:lstStyle/>
          <a:p>
            <a:fld id="{7EE44465-8A58-7F44-8233-F5EF5188E066}" type="slidenum">
              <a:rPr lang="en-US" smtClean="0"/>
              <a:t>90</a:t>
            </a:fld>
            <a:endParaRPr lang="en-US"/>
          </a:p>
        </p:txBody>
      </p:sp>
      <p:sp>
        <p:nvSpPr>
          <p:cNvPr id="8" name="Rectangle 7"/>
          <p:cNvSpPr/>
          <p:nvPr/>
        </p:nvSpPr>
        <p:spPr>
          <a:xfrm>
            <a:off x="2383775" y="3722747"/>
            <a:ext cx="7377893" cy="1199408"/>
          </a:xfrm>
          <a:prstGeom prst="rect">
            <a:avLst/>
          </a:prstGeom>
          <a:ln w="31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8"/>
          <p:cNvSpPr/>
          <p:nvPr/>
        </p:nvSpPr>
        <p:spPr>
          <a:xfrm>
            <a:off x="2360770" y="1062143"/>
            <a:ext cx="7377893" cy="1199408"/>
          </a:xfrm>
          <a:prstGeom prst="rect">
            <a:avLst/>
          </a:prstGeom>
          <a:ln w="31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ectangle 10"/>
          <p:cNvSpPr/>
          <p:nvPr/>
        </p:nvSpPr>
        <p:spPr>
          <a:xfrm>
            <a:off x="2383773" y="5029575"/>
            <a:ext cx="7377893" cy="1484815"/>
          </a:xfrm>
          <a:prstGeom prst="rect">
            <a:avLst/>
          </a:prstGeom>
          <a:ln w="31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TextBox 11"/>
          <p:cNvSpPr txBox="1"/>
          <p:nvPr/>
        </p:nvSpPr>
        <p:spPr>
          <a:xfrm>
            <a:off x="2383775" y="3721079"/>
            <a:ext cx="1909643" cy="369332"/>
          </a:xfrm>
          <a:prstGeom prst="rect">
            <a:avLst/>
          </a:prstGeom>
          <a:noFill/>
        </p:spPr>
        <p:txBody>
          <a:bodyPr wrap="square" rtlCol="0">
            <a:spAutoFit/>
          </a:bodyPr>
          <a:lstStyle/>
          <a:p>
            <a:r>
              <a:rPr lang="en-US" dirty="0" err="1"/>
              <a:t>SmartCloud</a:t>
            </a:r>
            <a:endParaRPr lang="en-US" dirty="0"/>
          </a:p>
        </p:txBody>
      </p:sp>
      <p:sp>
        <p:nvSpPr>
          <p:cNvPr id="13" name="Rectangle 12"/>
          <p:cNvSpPr/>
          <p:nvPr/>
        </p:nvSpPr>
        <p:spPr>
          <a:xfrm>
            <a:off x="2583371" y="4024543"/>
            <a:ext cx="1710047" cy="721261"/>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600" dirty="0"/>
              <a:t>Data Collection API</a:t>
            </a:r>
          </a:p>
        </p:txBody>
      </p:sp>
      <p:sp>
        <p:nvSpPr>
          <p:cNvPr id="14" name="Flowchart: Magnetic Disk 13"/>
          <p:cNvSpPr/>
          <p:nvPr/>
        </p:nvSpPr>
        <p:spPr>
          <a:xfrm>
            <a:off x="4528711" y="3895772"/>
            <a:ext cx="1579418" cy="892542"/>
          </a:xfrm>
          <a:prstGeom prst="flowChartMagneticDisk">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600" dirty="0"/>
              <a:t>Sensor Data Center</a:t>
            </a:r>
          </a:p>
        </p:txBody>
      </p:sp>
      <p:pic>
        <p:nvPicPr>
          <p:cNvPr id="17" name="Content Placeholder 16"/>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343423" y="3718944"/>
            <a:ext cx="1567548" cy="1155265"/>
          </a:xfrm>
        </p:spPr>
      </p:pic>
      <p:pic>
        <p:nvPicPr>
          <p:cNvPr id="19" name="Picture 18"/>
          <p:cNvPicPr>
            <a:picLocks noChangeAspect="1"/>
          </p:cNvPicPr>
          <p:nvPr/>
        </p:nvPicPr>
        <p:blipFill>
          <a:blip r:embed="rId4"/>
          <a:stretch>
            <a:fillRect/>
          </a:stretch>
        </p:blipFill>
        <p:spPr>
          <a:xfrm>
            <a:off x="8318479" y="3877835"/>
            <a:ext cx="1066800" cy="885825"/>
          </a:xfrm>
          <a:prstGeom prst="rect">
            <a:avLst/>
          </a:prstGeom>
        </p:spPr>
      </p:pic>
      <p:sp>
        <p:nvSpPr>
          <p:cNvPr id="20" name="TextBox 19"/>
          <p:cNvSpPr txBox="1"/>
          <p:nvPr/>
        </p:nvSpPr>
        <p:spPr>
          <a:xfrm>
            <a:off x="2395648" y="1033208"/>
            <a:ext cx="1909643" cy="369332"/>
          </a:xfrm>
          <a:prstGeom prst="rect">
            <a:avLst/>
          </a:prstGeom>
          <a:noFill/>
        </p:spPr>
        <p:txBody>
          <a:bodyPr wrap="square" rtlCol="0">
            <a:spAutoFit/>
          </a:bodyPr>
          <a:lstStyle/>
          <a:p>
            <a:r>
              <a:rPr lang="en-US" dirty="0"/>
              <a:t>Service</a:t>
            </a:r>
          </a:p>
        </p:txBody>
      </p:sp>
      <p:grpSp>
        <p:nvGrpSpPr>
          <p:cNvPr id="38" name="Group 37"/>
          <p:cNvGrpSpPr/>
          <p:nvPr/>
        </p:nvGrpSpPr>
        <p:grpSpPr>
          <a:xfrm>
            <a:off x="2372645" y="2422867"/>
            <a:ext cx="1920773" cy="1193472"/>
            <a:chOff x="665764" y="2697187"/>
            <a:chExt cx="1920773" cy="1193472"/>
          </a:xfrm>
        </p:grpSpPr>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6478" y="2716748"/>
              <a:ext cx="1741770" cy="1157259"/>
            </a:xfrm>
            <a:prstGeom prst="rect">
              <a:avLst/>
            </a:prstGeom>
          </p:spPr>
        </p:pic>
        <p:sp>
          <p:nvSpPr>
            <p:cNvPr id="23" name="TextBox 22"/>
            <p:cNvSpPr txBox="1"/>
            <p:nvPr/>
          </p:nvSpPr>
          <p:spPr>
            <a:xfrm>
              <a:off x="665764" y="2697187"/>
              <a:ext cx="1277095" cy="246221"/>
            </a:xfrm>
            <a:prstGeom prst="rect">
              <a:avLst/>
            </a:prstGeom>
            <a:noFill/>
          </p:spPr>
          <p:txBody>
            <a:bodyPr wrap="square" rtlCol="0">
              <a:spAutoFit/>
            </a:bodyPr>
            <a:lstStyle/>
            <a:p>
              <a:r>
                <a:rPr lang="en-US" sz="1000" dirty="0" err="1">
                  <a:solidFill>
                    <a:schemeClr val="tx2">
                      <a:lumMod val="75000"/>
                      <a:lumOff val="25000"/>
                    </a:schemeClr>
                  </a:solidFill>
                </a:rPr>
                <a:t>SilverLink</a:t>
              </a:r>
              <a:endParaRPr lang="en-US" sz="1000" dirty="0">
                <a:solidFill>
                  <a:schemeClr val="tx2">
                    <a:lumMod val="75000"/>
                    <a:lumOff val="25000"/>
                  </a:schemeClr>
                </a:solidFill>
              </a:endParaRPr>
            </a:p>
          </p:txBody>
        </p:sp>
        <p:sp>
          <p:nvSpPr>
            <p:cNvPr id="24" name="TextBox 23"/>
            <p:cNvSpPr txBox="1"/>
            <p:nvPr/>
          </p:nvSpPr>
          <p:spPr>
            <a:xfrm>
              <a:off x="1427464" y="3644438"/>
              <a:ext cx="1159073" cy="246221"/>
            </a:xfrm>
            <a:prstGeom prst="rect">
              <a:avLst/>
            </a:prstGeom>
            <a:noFill/>
          </p:spPr>
          <p:txBody>
            <a:bodyPr wrap="square" rtlCol="0">
              <a:spAutoFit/>
            </a:bodyPr>
            <a:lstStyle/>
            <a:p>
              <a:r>
                <a:rPr lang="en-US" sz="1000" dirty="0">
                  <a:solidFill>
                    <a:schemeClr val="tx2">
                      <a:lumMod val="75000"/>
                      <a:lumOff val="25000"/>
                    </a:schemeClr>
                  </a:solidFill>
                </a:rPr>
                <a:t>Care Team</a:t>
              </a:r>
            </a:p>
          </p:txBody>
        </p:sp>
      </p:grpSp>
      <p:pic>
        <p:nvPicPr>
          <p:cNvPr id="25" name="Picture 2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80931" y="1378146"/>
            <a:ext cx="1008332" cy="747675"/>
          </a:xfrm>
          <a:prstGeom prst="rect">
            <a:avLst/>
          </a:prstGeom>
        </p:spPr>
      </p:pic>
      <p:pic>
        <p:nvPicPr>
          <p:cNvPr id="27" name="Picture 2" descr="Welcome to Southpointe Family Resource Center P.C."/>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41383" y="1205207"/>
            <a:ext cx="1779870" cy="98871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38111" y="1168715"/>
            <a:ext cx="1054424" cy="1068209"/>
          </a:xfrm>
          <a:prstGeom prst="rect">
            <a:avLst/>
          </a:prstGeom>
        </p:spPr>
      </p:pic>
      <p:sp>
        <p:nvSpPr>
          <p:cNvPr id="29" name="Rectangle 28"/>
          <p:cNvSpPr/>
          <p:nvPr/>
        </p:nvSpPr>
        <p:spPr>
          <a:xfrm>
            <a:off x="4281253" y="2413261"/>
            <a:ext cx="5480123" cy="1199408"/>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026" name="Picture 2" descr="mStream: The most advanced multiscreen video ads"/>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8042495" y="2555961"/>
            <a:ext cx="1589515" cy="961902"/>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7110154" y="2545870"/>
            <a:ext cx="1391974" cy="523220"/>
          </a:xfrm>
          <a:prstGeom prst="rect">
            <a:avLst/>
          </a:prstGeom>
          <a:solidFill>
            <a:schemeClr val="bg2">
              <a:lumMod val="20000"/>
              <a:lumOff val="80000"/>
            </a:schemeClr>
          </a:solidFill>
          <a:ln>
            <a:solidFill>
              <a:srgbClr val="000000"/>
            </a:solidFill>
          </a:ln>
        </p:spPr>
        <p:txBody>
          <a:bodyPr wrap="square" rtlCol="0">
            <a:spAutoFit/>
          </a:bodyPr>
          <a:lstStyle/>
          <a:p>
            <a:r>
              <a:rPr lang="en-US" sz="1400" dirty="0">
                <a:solidFill>
                  <a:schemeClr val="tx2">
                    <a:lumMod val="75000"/>
                    <a:lumOff val="25000"/>
                  </a:schemeClr>
                </a:solidFill>
              </a:rPr>
              <a:t>Multiscreen</a:t>
            </a:r>
          </a:p>
          <a:p>
            <a:r>
              <a:rPr lang="en-US" sz="1400" dirty="0">
                <a:solidFill>
                  <a:schemeClr val="tx2">
                    <a:lumMod val="75000"/>
                    <a:lumOff val="25000"/>
                  </a:schemeClr>
                </a:solidFill>
              </a:rPr>
              <a:t>User Interface</a:t>
            </a:r>
          </a:p>
        </p:txBody>
      </p:sp>
      <p:pic>
        <p:nvPicPr>
          <p:cNvPr id="33" name="Picture 3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162789" y="2555962"/>
            <a:ext cx="1152714" cy="676593"/>
          </a:xfrm>
          <a:prstGeom prst="rect">
            <a:avLst/>
          </a:prstGeom>
        </p:spPr>
      </p:pic>
      <p:pic>
        <p:nvPicPr>
          <p:cNvPr id="31" name="Picture 3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202486" y="2384869"/>
            <a:ext cx="994574" cy="994574"/>
          </a:xfrm>
          <a:prstGeom prst="rect">
            <a:avLst/>
          </a:prstGeom>
        </p:spPr>
      </p:pic>
      <p:pic>
        <p:nvPicPr>
          <p:cNvPr id="1028" name="Picture 4" descr="Related image"/>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243428" y="2555961"/>
            <a:ext cx="635629" cy="620126"/>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4544785" y="3254801"/>
            <a:ext cx="2123996" cy="307777"/>
          </a:xfrm>
          <a:prstGeom prst="rect">
            <a:avLst/>
          </a:prstGeom>
          <a:solidFill>
            <a:schemeClr val="bg2">
              <a:lumMod val="20000"/>
              <a:lumOff val="80000"/>
            </a:schemeClr>
          </a:solidFill>
          <a:ln>
            <a:solidFill>
              <a:srgbClr val="000000"/>
            </a:solidFill>
          </a:ln>
        </p:spPr>
        <p:txBody>
          <a:bodyPr wrap="square" rtlCol="0">
            <a:spAutoFit/>
          </a:bodyPr>
          <a:lstStyle/>
          <a:p>
            <a:r>
              <a:rPr lang="en-US" sz="1400" dirty="0">
                <a:solidFill>
                  <a:schemeClr val="tx2">
                    <a:lumMod val="75000"/>
                    <a:lumOff val="25000"/>
                  </a:schemeClr>
                </a:solidFill>
              </a:rPr>
              <a:t>Multichannel Alerts </a:t>
            </a:r>
          </a:p>
        </p:txBody>
      </p:sp>
      <p:cxnSp>
        <p:nvCxnSpPr>
          <p:cNvPr id="36" name="Elbow Connector 35"/>
          <p:cNvCxnSpPr/>
          <p:nvPr/>
        </p:nvCxnSpPr>
        <p:spPr>
          <a:xfrm rot="10800000">
            <a:off x="6668782" y="3510548"/>
            <a:ext cx="845275" cy="819834"/>
          </a:xfrm>
          <a:prstGeom prst="bentConnector3">
            <a:avLst>
              <a:gd name="adj1" fmla="val -1981"/>
            </a:avLst>
          </a:prstGeom>
          <a:ln w="38100" cmpd="sng">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8851879" y="3476008"/>
            <a:ext cx="0" cy="544333"/>
          </a:xfrm>
          <a:prstGeom prst="straightConnector1">
            <a:avLst/>
          </a:prstGeom>
          <a:ln w="38100" cmpd="sng">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V="1">
            <a:off x="8837252" y="2125821"/>
            <a:ext cx="0" cy="562388"/>
          </a:xfrm>
          <a:prstGeom prst="straightConnector1">
            <a:avLst/>
          </a:prstGeom>
          <a:ln w="38100" cmpd="sng">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flipV="1">
            <a:off x="3310050" y="2146616"/>
            <a:ext cx="1" cy="504460"/>
          </a:xfrm>
          <a:prstGeom prst="straightConnector1">
            <a:avLst/>
          </a:prstGeom>
          <a:ln w="38100" cmpd="sng">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55" name="Elbow Connector 54"/>
          <p:cNvCxnSpPr/>
          <p:nvPr/>
        </p:nvCxnSpPr>
        <p:spPr>
          <a:xfrm flipV="1">
            <a:off x="3502036" y="1702820"/>
            <a:ext cx="1745656" cy="1404677"/>
          </a:xfrm>
          <a:prstGeom prst="bentConnector3">
            <a:avLst>
              <a:gd name="adj1" fmla="val 50000"/>
            </a:avLst>
          </a:prstGeom>
          <a:ln w="38100" cmpd="sng">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58" name="Elbow Connector 57"/>
          <p:cNvCxnSpPr/>
          <p:nvPr/>
        </p:nvCxnSpPr>
        <p:spPr>
          <a:xfrm rot="10800000">
            <a:off x="3406321" y="3316266"/>
            <a:ext cx="1786715" cy="604199"/>
          </a:xfrm>
          <a:prstGeom prst="bentConnector3">
            <a:avLst>
              <a:gd name="adj1" fmla="val 50000"/>
            </a:avLst>
          </a:prstGeom>
          <a:ln w="38100" cmpd="sng">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033" name="Elbow Connector 1032"/>
          <p:cNvCxnSpPr>
            <a:stCxn id="37" idx="3"/>
            <a:endCxn id="27" idx="1"/>
          </p:cNvCxnSpPr>
          <p:nvPr/>
        </p:nvCxnSpPr>
        <p:spPr>
          <a:xfrm flipV="1">
            <a:off x="6668781" y="1699567"/>
            <a:ext cx="972602" cy="1709123"/>
          </a:xfrm>
          <a:prstGeom prst="bentConnector3">
            <a:avLst>
              <a:gd name="adj1" fmla="val 32906"/>
            </a:avLst>
          </a:prstGeom>
          <a:ln w="38100" cmpd="sng">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pic>
        <p:nvPicPr>
          <p:cNvPr id="80" name="Picture 79" descr="Screen Shot 2015-10-28 at 9.43.55 PM.png"/>
          <p:cNvPicPr>
            <a:picLocks noChangeAspect="1"/>
          </p:cNvPicPr>
          <p:nvPr/>
        </p:nvPicPr>
        <p:blipFill>
          <a:blip r:embed="rId13" cstate="email">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tretch>
            <a:fillRect/>
          </a:stretch>
        </p:blipFill>
        <p:spPr>
          <a:xfrm>
            <a:off x="3245906" y="5361844"/>
            <a:ext cx="571720" cy="1029095"/>
          </a:xfrm>
          <a:prstGeom prst="rect">
            <a:avLst/>
          </a:prstGeom>
        </p:spPr>
      </p:pic>
      <p:sp>
        <p:nvSpPr>
          <p:cNvPr id="1035" name="TextBox 1034"/>
          <p:cNvSpPr txBox="1"/>
          <p:nvPr/>
        </p:nvSpPr>
        <p:spPr>
          <a:xfrm>
            <a:off x="4357091" y="1731637"/>
            <a:ext cx="999104" cy="307777"/>
          </a:xfrm>
          <a:prstGeom prst="rect">
            <a:avLst/>
          </a:prstGeom>
          <a:noFill/>
        </p:spPr>
        <p:txBody>
          <a:bodyPr wrap="square" rtlCol="0">
            <a:spAutoFit/>
          </a:bodyPr>
          <a:lstStyle/>
          <a:p>
            <a:r>
              <a:rPr lang="en-US" sz="1400" dirty="0"/>
              <a:t>Dispatch</a:t>
            </a:r>
          </a:p>
        </p:txBody>
      </p:sp>
      <p:sp>
        <p:nvSpPr>
          <p:cNvPr id="82" name="TextBox 81"/>
          <p:cNvSpPr txBox="1"/>
          <p:nvPr/>
        </p:nvSpPr>
        <p:spPr>
          <a:xfrm>
            <a:off x="6983767" y="1417274"/>
            <a:ext cx="657616" cy="307777"/>
          </a:xfrm>
          <a:prstGeom prst="rect">
            <a:avLst/>
          </a:prstGeom>
          <a:noFill/>
        </p:spPr>
        <p:txBody>
          <a:bodyPr wrap="square" rtlCol="0">
            <a:spAutoFit/>
          </a:bodyPr>
          <a:lstStyle/>
          <a:p>
            <a:r>
              <a:rPr lang="en-US" sz="1400" dirty="0"/>
              <a:t>Alert</a:t>
            </a:r>
          </a:p>
        </p:txBody>
      </p:sp>
      <p:sp>
        <p:nvSpPr>
          <p:cNvPr id="83" name="TextBox 82"/>
          <p:cNvSpPr txBox="1"/>
          <p:nvPr/>
        </p:nvSpPr>
        <p:spPr>
          <a:xfrm>
            <a:off x="3275590" y="2250988"/>
            <a:ext cx="745536" cy="307777"/>
          </a:xfrm>
          <a:prstGeom prst="rect">
            <a:avLst/>
          </a:prstGeom>
          <a:noFill/>
        </p:spPr>
        <p:txBody>
          <a:bodyPr wrap="square" rtlCol="0">
            <a:spAutoFit/>
          </a:bodyPr>
          <a:lstStyle/>
          <a:p>
            <a:r>
              <a:rPr lang="en-US" sz="1400" dirty="0"/>
              <a:t>Check</a:t>
            </a:r>
          </a:p>
        </p:txBody>
      </p:sp>
      <p:sp>
        <p:nvSpPr>
          <p:cNvPr id="1036" name="TextBox 1035"/>
          <p:cNvSpPr txBox="1"/>
          <p:nvPr/>
        </p:nvSpPr>
        <p:spPr>
          <a:xfrm>
            <a:off x="4331284" y="3658308"/>
            <a:ext cx="887481" cy="307777"/>
          </a:xfrm>
          <a:prstGeom prst="rect">
            <a:avLst/>
          </a:prstGeom>
          <a:noFill/>
        </p:spPr>
        <p:txBody>
          <a:bodyPr wrap="square" rtlCol="0">
            <a:spAutoFit/>
          </a:bodyPr>
          <a:lstStyle/>
          <a:p>
            <a:r>
              <a:rPr lang="en-US" sz="1400" dirty="0"/>
              <a:t>SOS</a:t>
            </a:r>
          </a:p>
        </p:txBody>
      </p:sp>
      <p:cxnSp>
        <p:nvCxnSpPr>
          <p:cNvPr id="1038" name="Straight Arrow Connector 1037"/>
          <p:cNvCxnSpPr>
            <a:stCxn id="80" idx="0"/>
          </p:cNvCxnSpPr>
          <p:nvPr/>
        </p:nvCxnSpPr>
        <p:spPr>
          <a:xfrm flipV="1">
            <a:off x="3531766" y="4745803"/>
            <a:ext cx="5288" cy="616040"/>
          </a:xfrm>
          <a:prstGeom prst="straightConnector1">
            <a:avLst/>
          </a:prstGeom>
          <a:ln w="38100" cmpd="sng">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1041" name="TextBox 1040"/>
          <p:cNvSpPr txBox="1"/>
          <p:nvPr/>
        </p:nvSpPr>
        <p:spPr>
          <a:xfrm>
            <a:off x="3599806" y="4816506"/>
            <a:ext cx="946186" cy="307777"/>
          </a:xfrm>
          <a:prstGeom prst="rect">
            <a:avLst/>
          </a:prstGeom>
          <a:solidFill>
            <a:schemeClr val="bg2">
              <a:lumMod val="20000"/>
              <a:lumOff val="80000"/>
            </a:schemeClr>
          </a:solidFill>
          <a:ln>
            <a:solidFill>
              <a:srgbClr val="000000"/>
            </a:solidFill>
          </a:ln>
        </p:spPr>
        <p:txBody>
          <a:bodyPr wrap="square" rtlCol="0">
            <a:spAutoFit/>
          </a:bodyPr>
          <a:lstStyle/>
          <a:p>
            <a:r>
              <a:rPr lang="en-US" sz="1400" dirty="0"/>
              <a:t>3G/</a:t>
            </a:r>
            <a:r>
              <a:rPr lang="en-US" sz="1400" dirty="0" err="1"/>
              <a:t>Wifi</a:t>
            </a:r>
            <a:endParaRPr lang="en-US" sz="1400" dirty="0"/>
          </a:p>
        </p:txBody>
      </p:sp>
      <p:sp>
        <p:nvSpPr>
          <p:cNvPr id="3" name="Rectangle 2"/>
          <p:cNvSpPr/>
          <p:nvPr/>
        </p:nvSpPr>
        <p:spPr>
          <a:xfrm>
            <a:off x="4269822" y="5327116"/>
            <a:ext cx="5405886" cy="105135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2" name="TextBox 91"/>
          <p:cNvSpPr txBox="1"/>
          <p:nvPr/>
        </p:nvSpPr>
        <p:spPr>
          <a:xfrm>
            <a:off x="4293861" y="6032667"/>
            <a:ext cx="1225311" cy="307777"/>
          </a:xfrm>
          <a:prstGeom prst="rect">
            <a:avLst/>
          </a:prstGeom>
          <a:solidFill>
            <a:schemeClr val="bg2">
              <a:lumMod val="20000"/>
              <a:lumOff val="80000"/>
            </a:schemeClr>
          </a:solidFill>
        </p:spPr>
        <p:txBody>
          <a:bodyPr wrap="square" rtlCol="0">
            <a:spAutoFit/>
          </a:bodyPr>
          <a:lstStyle/>
          <a:p>
            <a:r>
              <a:rPr lang="en-US" sz="1400" dirty="0"/>
              <a:t>Human/SOS</a:t>
            </a:r>
          </a:p>
        </p:txBody>
      </p:sp>
      <p:grpSp>
        <p:nvGrpSpPr>
          <p:cNvPr id="34" name="Group 33"/>
          <p:cNvGrpSpPr/>
          <p:nvPr/>
        </p:nvGrpSpPr>
        <p:grpSpPr>
          <a:xfrm>
            <a:off x="5668580" y="5363593"/>
            <a:ext cx="808406" cy="979919"/>
            <a:chOff x="3973130" y="5752212"/>
            <a:chExt cx="808406" cy="979919"/>
          </a:xfrm>
        </p:grpSpPr>
        <p:pic>
          <p:nvPicPr>
            <p:cNvPr id="77" name="Picture 76" descr="Screen Shot 2015-11-20 at 1.15.14 PM.png"/>
            <p:cNvPicPr>
              <a:picLocks noChangeAspect="1"/>
            </p:cNvPicPr>
            <p:nvPr/>
          </p:nvPicPr>
          <p:blipFill>
            <a:blip r:embed="rId15" cstate="email">
              <a:extLst>
                <a:ext uri="{BEBA8EAE-BF5A-486C-A8C5-ECC9F3942E4B}">
                  <a14:imgProps xmlns:a14="http://schemas.microsoft.com/office/drawing/2010/main">
                    <a14:imgLayer r:embed="rId16">
                      <a14:imgEffect>
                        <a14:backgroundRemoval t="1366" b="100000" l="4730" r="89865"/>
                      </a14:imgEffect>
                    </a14:imgLayer>
                  </a14:imgProps>
                </a:ext>
                <a:ext uri="{28A0092B-C50C-407E-A947-70E740481C1C}">
                  <a14:useLocalDpi xmlns:a14="http://schemas.microsoft.com/office/drawing/2010/main"/>
                </a:ext>
              </a:extLst>
            </a:blip>
            <a:stretch>
              <a:fillRect/>
            </a:stretch>
          </p:blipFill>
          <p:spPr>
            <a:xfrm>
              <a:off x="4000815" y="5752212"/>
              <a:ext cx="757710" cy="696274"/>
            </a:xfrm>
            <a:prstGeom prst="rect">
              <a:avLst/>
            </a:prstGeom>
          </p:spPr>
        </p:pic>
        <p:sp>
          <p:nvSpPr>
            <p:cNvPr id="93" name="TextBox 92"/>
            <p:cNvSpPr txBox="1"/>
            <p:nvPr/>
          </p:nvSpPr>
          <p:spPr>
            <a:xfrm>
              <a:off x="3973130" y="6424354"/>
              <a:ext cx="808406" cy="307777"/>
            </a:xfrm>
            <a:prstGeom prst="rect">
              <a:avLst/>
            </a:prstGeom>
            <a:solidFill>
              <a:schemeClr val="bg2">
                <a:lumMod val="20000"/>
                <a:lumOff val="80000"/>
              </a:schemeClr>
            </a:solidFill>
          </p:spPr>
          <p:txBody>
            <a:bodyPr wrap="square" rtlCol="0">
              <a:spAutoFit/>
            </a:bodyPr>
            <a:lstStyle/>
            <a:p>
              <a:r>
                <a:rPr lang="en-US" sz="1400" dirty="0"/>
                <a:t>Pillbox</a:t>
              </a:r>
            </a:p>
          </p:txBody>
        </p:sp>
      </p:grpSp>
      <p:grpSp>
        <p:nvGrpSpPr>
          <p:cNvPr id="30" name="Group 29"/>
          <p:cNvGrpSpPr/>
          <p:nvPr/>
        </p:nvGrpSpPr>
        <p:grpSpPr>
          <a:xfrm>
            <a:off x="6598056" y="5358245"/>
            <a:ext cx="808406" cy="988486"/>
            <a:chOff x="4902606" y="5746865"/>
            <a:chExt cx="808406" cy="988486"/>
          </a:xfrm>
        </p:grpSpPr>
        <p:pic>
          <p:nvPicPr>
            <p:cNvPr id="79" name="Picture 78" descr="Screen Shot 2015-11-20 at 1.15.14 PM.png"/>
            <p:cNvPicPr>
              <a:picLocks noChangeAspect="1"/>
            </p:cNvPicPr>
            <p:nvPr/>
          </p:nvPicPr>
          <p:blipFill>
            <a:blip r:embed="rId15" cstate="email">
              <a:extLst>
                <a:ext uri="{BEBA8EAE-BF5A-486C-A8C5-ECC9F3942E4B}">
                  <a14:imgProps xmlns:a14="http://schemas.microsoft.com/office/drawing/2010/main">
                    <a14:imgLayer r:embed="rId17">
                      <a14:imgEffect>
                        <a14:backgroundRemoval t="1366" b="100000" l="4730" r="89865"/>
                      </a14:imgEffect>
                    </a14:imgLayer>
                  </a14:imgProps>
                </a:ext>
                <a:ext uri="{28A0092B-C50C-407E-A947-70E740481C1C}">
                  <a14:useLocalDpi xmlns:a14="http://schemas.microsoft.com/office/drawing/2010/main"/>
                </a:ext>
              </a:extLst>
            </a:blip>
            <a:stretch>
              <a:fillRect/>
            </a:stretch>
          </p:blipFill>
          <p:spPr>
            <a:xfrm>
              <a:off x="4936104" y="5746865"/>
              <a:ext cx="757710" cy="696274"/>
            </a:xfrm>
            <a:prstGeom prst="rect">
              <a:avLst/>
            </a:prstGeom>
          </p:spPr>
        </p:pic>
        <p:sp>
          <p:nvSpPr>
            <p:cNvPr id="94" name="TextBox 93"/>
            <p:cNvSpPr txBox="1"/>
            <p:nvPr/>
          </p:nvSpPr>
          <p:spPr>
            <a:xfrm>
              <a:off x="4902606" y="6427574"/>
              <a:ext cx="808406" cy="307777"/>
            </a:xfrm>
            <a:prstGeom prst="rect">
              <a:avLst/>
            </a:prstGeom>
            <a:solidFill>
              <a:schemeClr val="bg2">
                <a:lumMod val="20000"/>
                <a:lumOff val="80000"/>
              </a:schemeClr>
            </a:solidFill>
          </p:spPr>
          <p:txBody>
            <a:bodyPr wrap="square" rtlCol="0">
              <a:spAutoFit/>
            </a:bodyPr>
            <a:lstStyle/>
            <a:p>
              <a:r>
                <a:rPr lang="en-US" sz="1400" dirty="0"/>
                <a:t>Fridge</a:t>
              </a:r>
            </a:p>
          </p:txBody>
        </p:sp>
      </p:grpSp>
      <p:grpSp>
        <p:nvGrpSpPr>
          <p:cNvPr id="21" name="Group 20"/>
          <p:cNvGrpSpPr/>
          <p:nvPr/>
        </p:nvGrpSpPr>
        <p:grpSpPr>
          <a:xfrm>
            <a:off x="7524365" y="5363397"/>
            <a:ext cx="811377" cy="979125"/>
            <a:chOff x="5828914" y="5752016"/>
            <a:chExt cx="811377" cy="979125"/>
          </a:xfrm>
        </p:grpSpPr>
        <p:pic>
          <p:nvPicPr>
            <p:cNvPr id="75" name="Picture 74" descr="Screen Shot 2015-11-20 at 1.15.14 PM.png"/>
            <p:cNvPicPr>
              <a:picLocks noChangeAspect="1"/>
            </p:cNvPicPr>
            <p:nvPr/>
          </p:nvPicPr>
          <p:blipFill>
            <a:blip r:embed="rId15" cstate="email">
              <a:extLst>
                <a:ext uri="{BEBA8EAE-BF5A-486C-A8C5-ECC9F3942E4B}">
                  <a14:imgProps xmlns:a14="http://schemas.microsoft.com/office/drawing/2010/main">
                    <a14:imgLayer r:embed="rId18">
                      <a14:imgEffect>
                        <a14:backgroundRemoval t="1366" b="100000" l="4730" r="89865"/>
                      </a14:imgEffect>
                    </a14:imgLayer>
                  </a14:imgProps>
                </a:ext>
                <a:ext uri="{28A0092B-C50C-407E-A947-70E740481C1C}">
                  <a14:useLocalDpi xmlns:a14="http://schemas.microsoft.com/office/drawing/2010/main"/>
                </a:ext>
              </a:extLst>
            </a:blip>
            <a:stretch>
              <a:fillRect/>
            </a:stretch>
          </p:blipFill>
          <p:spPr>
            <a:xfrm>
              <a:off x="5882581" y="5752016"/>
              <a:ext cx="757710" cy="696274"/>
            </a:xfrm>
            <a:prstGeom prst="rect">
              <a:avLst/>
            </a:prstGeom>
          </p:spPr>
        </p:pic>
        <p:sp>
          <p:nvSpPr>
            <p:cNvPr id="95" name="TextBox 94"/>
            <p:cNvSpPr txBox="1"/>
            <p:nvPr/>
          </p:nvSpPr>
          <p:spPr>
            <a:xfrm>
              <a:off x="5828914" y="6423364"/>
              <a:ext cx="811377" cy="307777"/>
            </a:xfrm>
            <a:prstGeom prst="rect">
              <a:avLst/>
            </a:prstGeom>
            <a:solidFill>
              <a:schemeClr val="bg2">
                <a:lumMod val="20000"/>
                <a:lumOff val="80000"/>
              </a:schemeClr>
            </a:solidFill>
          </p:spPr>
          <p:txBody>
            <a:bodyPr wrap="square" rtlCol="0">
              <a:spAutoFit/>
            </a:bodyPr>
            <a:lstStyle/>
            <a:p>
              <a:pPr algn="ctr"/>
              <a:r>
                <a:rPr lang="en-US" sz="1400" dirty="0"/>
                <a:t>Door</a:t>
              </a:r>
            </a:p>
          </p:txBody>
        </p:sp>
      </p:grpSp>
      <p:grpSp>
        <p:nvGrpSpPr>
          <p:cNvPr id="16" name="Group 15"/>
          <p:cNvGrpSpPr/>
          <p:nvPr/>
        </p:nvGrpSpPr>
        <p:grpSpPr>
          <a:xfrm>
            <a:off x="8449494" y="5353371"/>
            <a:ext cx="1171086" cy="991412"/>
            <a:chOff x="6754044" y="5741991"/>
            <a:chExt cx="1171086" cy="991412"/>
          </a:xfrm>
        </p:grpSpPr>
        <p:pic>
          <p:nvPicPr>
            <p:cNvPr id="90" name="Picture 89" descr="Screen Shot 2015-11-20 at 1.15.14 PM.png"/>
            <p:cNvPicPr>
              <a:picLocks noChangeAspect="1"/>
            </p:cNvPicPr>
            <p:nvPr/>
          </p:nvPicPr>
          <p:blipFill>
            <a:blip r:embed="rId15" cstate="email">
              <a:extLst>
                <a:ext uri="{BEBA8EAE-BF5A-486C-A8C5-ECC9F3942E4B}">
                  <a14:imgProps xmlns:a14="http://schemas.microsoft.com/office/drawing/2010/main">
                    <a14:imgLayer r:embed="rId17">
                      <a14:imgEffect>
                        <a14:backgroundRemoval t="1366" b="100000" l="4730" r="89865"/>
                      </a14:imgEffect>
                    </a14:imgLayer>
                  </a14:imgProps>
                </a:ext>
                <a:ext uri="{28A0092B-C50C-407E-A947-70E740481C1C}">
                  <a14:useLocalDpi xmlns:a14="http://schemas.microsoft.com/office/drawing/2010/main"/>
                </a:ext>
              </a:extLst>
            </a:blip>
            <a:stretch>
              <a:fillRect/>
            </a:stretch>
          </p:blipFill>
          <p:spPr>
            <a:xfrm>
              <a:off x="6993497" y="5741991"/>
              <a:ext cx="757710" cy="696274"/>
            </a:xfrm>
            <a:prstGeom prst="rect">
              <a:avLst/>
            </a:prstGeom>
          </p:spPr>
        </p:pic>
        <p:sp>
          <p:nvSpPr>
            <p:cNvPr id="101" name="TextBox 100"/>
            <p:cNvSpPr txBox="1"/>
            <p:nvPr/>
          </p:nvSpPr>
          <p:spPr>
            <a:xfrm>
              <a:off x="6754044" y="6425626"/>
              <a:ext cx="1171086" cy="307777"/>
            </a:xfrm>
            <a:prstGeom prst="rect">
              <a:avLst/>
            </a:prstGeom>
            <a:solidFill>
              <a:schemeClr val="bg2">
                <a:lumMod val="20000"/>
                <a:lumOff val="80000"/>
              </a:schemeClr>
            </a:solidFill>
          </p:spPr>
          <p:txBody>
            <a:bodyPr wrap="square" rtlCol="0">
              <a:spAutoFit/>
            </a:bodyPr>
            <a:lstStyle/>
            <a:p>
              <a:pPr algn="ctr"/>
              <a:r>
                <a:rPr lang="en-US" sz="1400" dirty="0"/>
                <a:t>Customized</a:t>
              </a:r>
            </a:p>
          </p:txBody>
        </p:sp>
      </p:grpSp>
      <p:sp>
        <p:nvSpPr>
          <p:cNvPr id="59" name="TextBox 58"/>
          <p:cNvSpPr txBox="1"/>
          <p:nvPr/>
        </p:nvSpPr>
        <p:spPr>
          <a:xfrm>
            <a:off x="3080603" y="6184998"/>
            <a:ext cx="949439" cy="307777"/>
          </a:xfrm>
          <a:prstGeom prst="rect">
            <a:avLst/>
          </a:prstGeom>
          <a:solidFill>
            <a:schemeClr val="bg2">
              <a:lumMod val="20000"/>
              <a:lumOff val="80000"/>
            </a:schemeClr>
          </a:solidFill>
        </p:spPr>
        <p:txBody>
          <a:bodyPr wrap="square" rtlCol="0">
            <a:spAutoFit/>
          </a:bodyPr>
          <a:lstStyle/>
          <a:p>
            <a:r>
              <a:rPr lang="en-US" sz="1400" dirty="0"/>
              <a:t>Gateway</a:t>
            </a:r>
          </a:p>
        </p:txBody>
      </p:sp>
      <p:cxnSp>
        <p:nvCxnSpPr>
          <p:cNvPr id="7" name="Straight Arrow Connector 6"/>
          <p:cNvCxnSpPr/>
          <p:nvPr/>
        </p:nvCxnSpPr>
        <p:spPr>
          <a:xfrm>
            <a:off x="3736364" y="5853764"/>
            <a:ext cx="568927" cy="0"/>
          </a:xfrm>
          <a:prstGeom prst="straightConnector1">
            <a:avLst/>
          </a:prstGeom>
          <a:ln w="38100" cmpd="sng">
            <a:solidFill>
              <a:schemeClr val="tx1"/>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4732258" y="4984432"/>
            <a:ext cx="3763701" cy="369332"/>
          </a:xfrm>
          <a:prstGeom prst="rect">
            <a:avLst/>
          </a:prstGeom>
          <a:noFill/>
        </p:spPr>
        <p:txBody>
          <a:bodyPr wrap="square" rtlCol="0">
            <a:spAutoFit/>
          </a:bodyPr>
          <a:lstStyle/>
          <a:p>
            <a:r>
              <a:rPr lang="en-US" dirty="0"/>
              <a:t>Home Monitoring System</a:t>
            </a:r>
          </a:p>
        </p:txBody>
      </p:sp>
      <p:pic>
        <p:nvPicPr>
          <p:cNvPr id="62" name="Picture 61" descr="Screen Shot 2015-11-20 at 1.15.14 PM.png"/>
          <p:cNvPicPr>
            <a:picLocks noChangeAspect="1"/>
          </p:cNvPicPr>
          <p:nvPr/>
        </p:nvPicPr>
        <p:blipFill>
          <a:blip r:embed="rId19" cstate="email">
            <a:duotone>
              <a:schemeClr val="accent3">
                <a:shade val="45000"/>
                <a:satMod val="135000"/>
              </a:schemeClr>
              <a:prstClr val="white"/>
            </a:duotone>
            <a:extLst>
              <a:ext uri="{BEBA8EAE-BF5A-486C-A8C5-ECC9F3942E4B}">
                <a14:imgProps xmlns:a14="http://schemas.microsoft.com/office/drawing/2010/main">
                  <a14:imgLayer r:embed="rId20">
                    <a14:imgEffect>
                      <a14:backgroundRemoval t="1366" b="100000" l="4730" r="89865"/>
                    </a14:imgEffect>
                  </a14:imgLayer>
                </a14:imgProps>
              </a:ext>
              <a:ext uri="{28A0092B-C50C-407E-A947-70E740481C1C}">
                <a14:useLocalDpi xmlns:a14="http://schemas.microsoft.com/office/drawing/2010/main"/>
              </a:ext>
            </a:extLst>
          </a:blip>
          <a:stretch>
            <a:fillRect/>
          </a:stretch>
        </p:blipFill>
        <p:spPr>
          <a:xfrm>
            <a:off x="4554001" y="5396826"/>
            <a:ext cx="728039" cy="669009"/>
          </a:xfrm>
          <a:prstGeom prst="rect">
            <a:avLst/>
          </a:prstGeom>
          <a:ln>
            <a:noFill/>
          </a:ln>
          <a:effectLst/>
        </p:spPr>
      </p:pic>
      <p:sp>
        <p:nvSpPr>
          <p:cNvPr id="18" name="TextBox 17"/>
          <p:cNvSpPr txBox="1"/>
          <p:nvPr/>
        </p:nvSpPr>
        <p:spPr>
          <a:xfrm>
            <a:off x="7023426" y="4222584"/>
            <a:ext cx="1019068" cy="523220"/>
          </a:xfrm>
          <a:prstGeom prst="rect">
            <a:avLst/>
          </a:prstGeom>
          <a:solidFill>
            <a:schemeClr val="bg2">
              <a:lumMod val="20000"/>
              <a:lumOff val="80000"/>
            </a:schemeClr>
          </a:solidFill>
          <a:ln>
            <a:solidFill>
              <a:srgbClr val="000000"/>
            </a:solidFill>
          </a:ln>
        </p:spPr>
        <p:txBody>
          <a:bodyPr wrap="square" rtlCol="0">
            <a:spAutoFit/>
          </a:bodyPr>
          <a:lstStyle/>
          <a:p>
            <a:r>
              <a:rPr lang="en-US" sz="1400" dirty="0">
                <a:solidFill>
                  <a:schemeClr val="tx2">
                    <a:lumMod val="75000"/>
                    <a:lumOff val="25000"/>
                  </a:schemeClr>
                </a:solidFill>
              </a:rPr>
              <a:t>Analytical Engine</a:t>
            </a:r>
          </a:p>
        </p:txBody>
      </p:sp>
      <p:cxnSp>
        <p:nvCxnSpPr>
          <p:cNvPr id="15" name="Straight Arrow Connector 14"/>
          <p:cNvCxnSpPr/>
          <p:nvPr/>
        </p:nvCxnSpPr>
        <p:spPr>
          <a:xfrm flipH="1">
            <a:off x="3928199" y="1594249"/>
            <a:ext cx="1338189" cy="0"/>
          </a:xfrm>
          <a:prstGeom prst="straightConnector1">
            <a:avLst/>
          </a:prstGeom>
          <a:ln w="38100" cmpd="sng">
            <a:solidFill>
              <a:srgbClr val="000000"/>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H="1">
            <a:off x="3889263" y="1378146"/>
            <a:ext cx="3688768" cy="24395"/>
          </a:xfrm>
          <a:prstGeom prst="straightConnector1">
            <a:avLst/>
          </a:prstGeom>
          <a:ln w="38100" cmpd="sng">
            <a:solidFill>
              <a:srgbClr val="000000"/>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5519171" y="1062144"/>
            <a:ext cx="1790732" cy="307777"/>
          </a:xfrm>
          <a:prstGeom prst="rect">
            <a:avLst/>
          </a:prstGeom>
          <a:noFill/>
        </p:spPr>
        <p:txBody>
          <a:bodyPr wrap="square" rtlCol="0">
            <a:spAutoFit/>
          </a:bodyPr>
          <a:lstStyle/>
          <a:p>
            <a:r>
              <a:rPr lang="en-US" sz="1400" dirty="0"/>
              <a:t>Help </a:t>
            </a:r>
          </a:p>
        </p:txBody>
      </p:sp>
    </p:spTree>
    <p:extLst>
      <p:ext uri="{BB962C8B-B14F-4D97-AF65-F5344CB8AC3E}">
        <p14:creationId xmlns:p14="http://schemas.microsoft.com/office/powerpoint/2010/main" val="2155226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 HW</a:t>
            </a:r>
            <a:endParaRPr lang="en-US" dirty="0"/>
          </a:p>
        </p:txBody>
      </p:sp>
      <p:sp>
        <p:nvSpPr>
          <p:cNvPr id="4" name="Date Placeholder 3"/>
          <p:cNvSpPr>
            <a:spLocks noGrp="1"/>
          </p:cNvSpPr>
          <p:nvPr>
            <p:ph type="dt" sz="half" idx="10"/>
          </p:nvPr>
        </p:nvSpPr>
        <p:spPr/>
        <p:txBody>
          <a:bodyPr/>
          <a:lstStyle/>
          <a:p>
            <a:fld id="{0EA4D33C-F507-A345-BCE9-A1BABACFA68D}" type="datetime1">
              <a:rPr lang="en-US" smtClean="0"/>
              <a:t>2/26/18</a:t>
            </a:fld>
            <a:endParaRPr lang="en-US"/>
          </a:p>
        </p:txBody>
      </p:sp>
      <p:sp>
        <p:nvSpPr>
          <p:cNvPr id="5" name="Slide Number Placeholder 4"/>
          <p:cNvSpPr>
            <a:spLocks noGrp="1"/>
          </p:cNvSpPr>
          <p:nvPr>
            <p:ph type="sldNum" sz="quarter" idx="12"/>
          </p:nvPr>
        </p:nvSpPr>
        <p:spPr/>
        <p:txBody>
          <a:bodyPr/>
          <a:lstStyle/>
          <a:p>
            <a:fld id="{7EE44465-8A58-7F44-8233-F5EF5188E066}" type="slidenum">
              <a:rPr lang="en-US" smtClean="0"/>
              <a:t>91</a:t>
            </a:fld>
            <a:endParaRPr lang="en-US"/>
          </a:p>
        </p:txBody>
      </p:sp>
      <p:pic>
        <p:nvPicPr>
          <p:cNvPr id="9" name="Picture 8" descr="images.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081735" y="1392147"/>
            <a:ext cx="6497053" cy="5031439"/>
          </a:xfrm>
          <a:prstGeom prst="rect">
            <a:avLst/>
          </a:prstGeom>
        </p:spPr>
      </p:pic>
      <p:pic>
        <p:nvPicPr>
          <p:cNvPr id="11" name="Picture 10" descr="imgr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55524" y="2120566"/>
            <a:ext cx="2247900" cy="3619500"/>
          </a:xfrm>
          <a:prstGeom prst="rect">
            <a:avLst/>
          </a:prstGeom>
          <a:ln>
            <a:noFill/>
          </a:ln>
          <a:effectLst>
            <a:outerShdw blurRad="292100" dist="139700" dir="2700000" algn="tl" rotWithShape="0">
              <a:srgbClr val="333333">
                <a:alpha val="65000"/>
              </a:srgbClr>
            </a:outerShdw>
          </a:effectLst>
        </p:spPr>
      </p:pic>
      <p:pic>
        <p:nvPicPr>
          <p:cNvPr id="12" name="Picture 11" descr="Screen Shot 2015-11-20 at 1.15.14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68403" y="2410996"/>
            <a:ext cx="1240089" cy="1139541"/>
          </a:xfrm>
          <a:prstGeom prst="rect">
            <a:avLst/>
          </a:prstGeom>
          <a:ln>
            <a:noFill/>
          </a:ln>
          <a:effectLst>
            <a:outerShdw blurRad="292100" dist="139700" dir="2700000" algn="tl" rotWithShape="0">
              <a:srgbClr val="333333">
                <a:alpha val="65000"/>
              </a:srgbClr>
            </a:outerShdw>
          </a:effectLst>
        </p:spPr>
      </p:pic>
      <p:pic>
        <p:nvPicPr>
          <p:cNvPr id="13" name="Picture 12" descr="Screen Shot 2015-11-20 at 1.15.14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50698" y="2410996"/>
            <a:ext cx="1240089" cy="1139541"/>
          </a:xfrm>
          <a:prstGeom prst="rect">
            <a:avLst/>
          </a:prstGeom>
          <a:ln>
            <a:noFill/>
          </a:ln>
          <a:effectLst>
            <a:outerShdw blurRad="292100" dist="139700" dir="2700000" algn="tl" rotWithShape="0">
              <a:srgbClr val="333333">
                <a:alpha val="65000"/>
              </a:srgbClr>
            </a:outerShdw>
          </a:effectLst>
        </p:spPr>
      </p:pic>
      <p:pic>
        <p:nvPicPr>
          <p:cNvPr id="14" name="Picture 13" descr="Screen Shot 2015-11-20 at 1.15.14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68403" y="3550537"/>
            <a:ext cx="1240089" cy="1139541"/>
          </a:xfrm>
          <a:prstGeom prst="rect">
            <a:avLst/>
          </a:prstGeom>
          <a:ln>
            <a:noFill/>
          </a:ln>
          <a:effectLst>
            <a:outerShdw blurRad="292100" dist="139700" dir="2700000" algn="tl" rotWithShape="0">
              <a:srgbClr val="333333">
                <a:alpha val="65000"/>
              </a:srgbClr>
            </a:outerShdw>
          </a:effectLst>
        </p:spPr>
      </p:pic>
      <p:pic>
        <p:nvPicPr>
          <p:cNvPr id="15" name="Picture 14" descr="Screen Shot 2015-11-20 at 1.15.14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50698" y="3550537"/>
            <a:ext cx="1240089" cy="1139541"/>
          </a:xfrm>
          <a:prstGeom prst="rect">
            <a:avLst/>
          </a:prstGeom>
          <a:ln>
            <a:noFill/>
          </a:ln>
          <a:effectLst>
            <a:outerShdw blurRad="292100" dist="139700" dir="2700000" algn="tl" rotWithShape="0">
              <a:srgbClr val="333333">
                <a:alpha val="65000"/>
              </a:srgbClr>
            </a:outerShdw>
          </a:effectLst>
        </p:spPr>
      </p:pic>
      <p:pic>
        <p:nvPicPr>
          <p:cNvPr id="16" name="Picture 15" descr="Screen Shot 2015-11-20 at 1.15.14 PM.png"/>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553701" y="4411571"/>
            <a:ext cx="1240089" cy="1139541"/>
          </a:xfrm>
          <a:prstGeom prst="rect">
            <a:avLst/>
          </a:prstGeom>
          <a:ln>
            <a:noFill/>
          </a:ln>
          <a:effectLst>
            <a:outerShdw blurRad="292100" dist="139700" dir="2700000" algn="tl" rotWithShape="0">
              <a:srgbClr val="333333">
                <a:alpha val="65000"/>
              </a:srgbClr>
            </a:outerShdw>
          </a:effectLst>
        </p:spPr>
      </p:pic>
      <p:sp>
        <p:nvSpPr>
          <p:cNvPr id="10" name="Left Brace 9"/>
          <p:cNvSpPr/>
          <p:nvPr/>
        </p:nvSpPr>
        <p:spPr>
          <a:xfrm rot="10800000">
            <a:off x="9381757" y="2018632"/>
            <a:ext cx="220273" cy="2392938"/>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Rectangle 16"/>
          <p:cNvSpPr/>
          <p:nvPr/>
        </p:nvSpPr>
        <p:spPr>
          <a:xfrm>
            <a:off x="4197684" y="3007896"/>
            <a:ext cx="1350211" cy="1925051"/>
          </a:xfrm>
          <a:prstGeom prst="rect">
            <a:avLst/>
          </a:prstGeom>
          <a:solidFill>
            <a:schemeClr val="bg1">
              <a:alpha val="9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Screen Shot 2015-05-05 at 1.33.10 PM.png"/>
          <p:cNvPicPr>
            <a:picLocks noChangeAspect="1"/>
          </p:cNvPicPr>
          <p:nvPr/>
        </p:nvPicPr>
        <p:blipFill>
          <a:blip r:embed="rId6" cstate="email">
            <a:grayscl/>
            <a:extLst>
              <a:ext uri="{BEBA8EAE-BF5A-486C-A8C5-ECC9F3942E4B}">
                <a14:imgProps xmlns:a14="http://schemas.microsoft.com/office/drawing/2010/main">
                  <a14:imgLayer r:embed="rId7">
                    <a14:imgEffect>
                      <a14:backgroundRemoval t="9677" b="89785" l="1811" r="96203">
                        <a14:foregroundMark x1="32301" y1="29301" x2="32301" y2="29301"/>
                        <a14:foregroundMark x1="30432" y1="69892" x2="30432" y2="69892"/>
                        <a14:foregroundMark x1="37325" y1="26075" x2="37325" y2="26075"/>
                        <a14:foregroundMark x1="41355" y1="45699" x2="41355" y2="45699"/>
                        <a14:foregroundMark x1="54030" y1="48118" x2="54030" y2="48118"/>
                        <a14:foregroundMark x1="58294" y1="43548" x2="58294" y2="43548"/>
                        <a14:foregroundMark x1="65479" y1="31452" x2="65479" y2="31452"/>
                        <a14:foregroundMark x1="74766" y1="28226" x2="74766" y2="28226"/>
                        <a14:foregroundMark x1="73540" y1="41398" x2="73540" y2="41398"/>
                        <a14:foregroundMark x1="78096" y1="37097" x2="78096" y2="37097"/>
                        <a14:foregroundMark x1="82126" y1="43548" x2="82126" y2="43548"/>
                        <a14:foregroundMark x1="88610" y1="26075" x2="88610" y2="26075"/>
                      </a14:backgroundRemoval>
                    </a14:imgEffect>
                  </a14:imgLayer>
                </a14:imgProps>
              </a:ext>
              <a:ext uri="{28A0092B-C50C-407E-A947-70E740481C1C}">
                <a14:useLocalDpi xmlns:a14="http://schemas.microsoft.com/office/drawing/2010/main"/>
              </a:ext>
            </a:extLst>
          </a:blip>
          <a:stretch>
            <a:fillRect/>
          </a:stretch>
        </p:blipFill>
        <p:spPr>
          <a:xfrm>
            <a:off x="4371474" y="3829594"/>
            <a:ext cx="1002633" cy="279057"/>
          </a:xfrm>
          <a:prstGeom prst="rect">
            <a:avLst/>
          </a:prstGeom>
        </p:spPr>
      </p:pic>
      <p:sp>
        <p:nvSpPr>
          <p:cNvPr id="20" name="TextBox 19"/>
          <p:cNvSpPr txBox="1"/>
          <p:nvPr/>
        </p:nvSpPr>
        <p:spPr>
          <a:xfrm>
            <a:off x="9578788" y="2767262"/>
            <a:ext cx="1089213" cy="646331"/>
          </a:xfrm>
          <a:prstGeom prst="rect">
            <a:avLst/>
          </a:prstGeom>
          <a:noFill/>
        </p:spPr>
        <p:txBody>
          <a:bodyPr wrap="square" rtlCol="0">
            <a:spAutoFit/>
          </a:bodyPr>
          <a:lstStyle/>
          <a:p>
            <a:r>
              <a:rPr lang="en-US" dirty="0"/>
              <a:t>Object sensors</a:t>
            </a:r>
          </a:p>
        </p:txBody>
      </p:sp>
      <p:sp>
        <p:nvSpPr>
          <p:cNvPr id="22" name="Right Brace 21"/>
          <p:cNvSpPr/>
          <p:nvPr/>
        </p:nvSpPr>
        <p:spPr>
          <a:xfrm>
            <a:off x="9381757" y="4572001"/>
            <a:ext cx="223766" cy="97911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extBox 22"/>
          <p:cNvSpPr txBox="1"/>
          <p:nvPr/>
        </p:nvSpPr>
        <p:spPr>
          <a:xfrm>
            <a:off x="9615399" y="4690078"/>
            <a:ext cx="1089213" cy="646331"/>
          </a:xfrm>
          <a:prstGeom prst="rect">
            <a:avLst/>
          </a:prstGeom>
          <a:noFill/>
        </p:spPr>
        <p:txBody>
          <a:bodyPr wrap="square" rtlCol="0">
            <a:spAutoFit/>
          </a:bodyPr>
          <a:lstStyle/>
          <a:p>
            <a:r>
              <a:rPr lang="en-US" dirty="0"/>
              <a:t>Human sensor</a:t>
            </a:r>
          </a:p>
        </p:txBody>
      </p:sp>
      <p:sp>
        <p:nvSpPr>
          <p:cNvPr id="24" name="Left Brace 23"/>
          <p:cNvSpPr/>
          <p:nvPr/>
        </p:nvSpPr>
        <p:spPr>
          <a:xfrm>
            <a:off x="2874212" y="2455746"/>
            <a:ext cx="207523" cy="297280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TextBox 24"/>
          <p:cNvSpPr txBox="1"/>
          <p:nvPr/>
        </p:nvSpPr>
        <p:spPr>
          <a:xfrm>
            <a:off x="1751259" y="3720485"/>
            <a:ext cx="1323473" cy="369332"/>
          </a:xfrm>
          <a:prstGeom prst="rect">
            <a:avLst/>
          </a:prstGeom>
          <a:noFill/>
        </p:spPr>
        <p:txBody>
          <a:bodyPr wrap="square" rtlCol="0">
            <a:spAutoFit/>
          </a:bodyPr>
          <a:lstStyle/>
          <a:p>
            <a:r>
              <a:rPr lang="en-US" dirty="0"/>
              <a:t>Gateway</a:t>
            </a:r>
          </a:p>
        </p:txBody>
      </p:sp>
      <p:pic>
        <p:nvPicPr>
          <p:cNvPr id="21" name="Picture 20" descr="31ee5ed8850dc212e2e1d7101c004aac_original.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50697" y="36915"/>
            <a:ext cx="3041136" cy="1551200"/>
          </a:xfrm>
          <a:prstGeom prst="rect">
            <a:avLst/>
          </a:prstGeom>
        </p:spPr>
      </p:pic>
    </p:spTree>
    <p:extLst>
      <p:ext uri="{BB962C8B-B14F-4D97-AF65-F5344CB8AC3E}">
        <p14:creationId xmlns:p14="http://schemas.microsoft.com/office/powerpoint/2010/main" val="3922314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28600"/>
            <a:ext cx="8229600" cy="1143000"/>
          </a:xfrm>
        </p:spPr>
        <p:txBody>
          <a:bodyPr/>
          <a:lstStyle/>
          <a:p>
            <a:r>
              <a:rPr lang="en-US" dirty="0" smtClean="0"/>
              <a:t>Home sensors and gateway</a:t>
            </a:r>
            <a:endParaRPr lang="en-US" dirty="0"/>
          </a:p>
        </p:txBody>
      </p:sp>
      <p:sp>
        <p:nvSpPr>
          <p:cNvPr id="4" name="Date Placeholder 3"/>
          <p:cNvSpPr>
            <a:spLocks noGrp="1"/>
          </p:cNvSpPr>
          <p:nvPr>
            <p:ph type="dt" sz="half" idx="10"/>
          </p:nvPr>
        </p:nvSpPr>
        <p:spPr/>
        <p:txBody>
          <a:bodyPr/>
          <a:lstStyle/>
          <a:p>
            <a:fld id="{71303147-91DF-5147-8D41-CA2F2201346E}" type="datetime1">
              <a:rPr lang="en-US" smtClean="0"/>
              <a:t>2/26/18</a:t>
            </a:fld>
            <a:endParaRPr lang="en-US"/>
          </a:p>
        </p:txBody>
      </p:sp>
      <p:sp>
        <p:nvSpPr>
          <p:cNvPr id="5" name="Slide Number Placeholder 4"/>
          <p:cNvSpPr>
            <a:spLocks noGrp="1"/>
          </p:cNvSpPr>
          <p:nvPr>
            <p:ph type="sldNum" sz="quarter" idx="12"/>
          </p:nvPr>
        </p:nvSpPr>
        <p:spPr/>
        <p:txBody>
          <a:bodyPr/>
          <a:lstStyle/>
          <a:p>
            <a:fld id="{7EE44465-8A58-7F44-8233-F5EF5188E066}" type="slidenum">
              <a:rPr lang="en-US" smtClean="0"/>
              <a:t>92</a:t>
            </a:fld>
            <a:endParaRPr lang="en-US"/>
          </a:p>
        </p:txBody>
      </p:sp>
      <p:pic>
        <p:nvPicPr>
          <p:cNvPr id="10" name="Picture 9" descr="Screen Shot 2015-11-20 at 1.15.14 PM.png"/>
          <p:cNvPicPr>
            <a:picLocks noChangeAspect="1"/>
          </p:cNvPicPr>
          <p:nvPr/>
        </p:nvPicPr>
        <p:blipFill>
          <a:blip r:embed="rId2" cstate="print">
            <a:extLst>
              <a:ext uri="{BEBA8EAE-BF5A-486C-A8C5-ECC9F3942E4B}">
                <a14:imgProps xmlns:a14="http://schemas.microsoft.com/office/drawing/2010/main">
                  <a14:imgLayer r:embed="rId3">
                    <a14:imgEffect>
                      <a14:backgroundRemoval t="1366" b="100000" l="4730" r="89865"/>
                    </a14:imgEffect>
                  </a14:imgLayer>
                </a14:imgProps>
              </a:ext>
              <a:ext uri="{28A0092B-C50C-407E-A947-70E740481C1C}">
                <a14:useLocalDpi xmlns:a14="http://schemas.microsoft.com/office/drawing/2010/main" val="0"/>
              </a:ext>
            </a:extLst>
          </a:blip>
          <a:stretch>
            <a:fillRect/>
          </a:stretch>
        </p:blipFill>
        <p:spPr>
          <a:xfrm>
            <a:off x="2022475" y="2031999"/>
            <a:ext cx="1212283" cy="1113990"/>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1675296" y="3214845"/>
            <a:ext cx="2107968" cy="646331"/>
          </a:xfrm>
          <a:prstGeom prst="rect">
            <a:avLst/>
          </a:prstGeom>
          <a:noFill/>
        </p:spPr>
        <p:txBody>
          <a:bodyPr wrap="square" rtlCol="0">
            <a:spAutoFit/>
          </a:bodyPr>
          <a:lstStyle/>
          <a:p>
            <a:pPr algn="ctr"/>
            <a:r>
              <a:rPr lang="en-US" dirty="0"/>
              <a:t>Customizable Object Sensors</a:t>
            </a:r>
          </a:p>
        </p:txBody>
      </p:sp>
      <p:sp>
        <p:nvSpPr>
          <p:cNvPr id="18" name="Right Arrow 17"/>
          <p:cNvSpPr/>
          <p:nvPr/>
        </p:nvSpPr>
        <p:spPr>
          <a:xfrm>
            <a:off x="3373421" y="2513264"/>
            <a:ext cx="2174475" cy="213895"/>
          </a:xfrm>
          <a:prstGeom prst="right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0" name="Picture 19" descr="imgr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5516" y="1965159"/>
            <a:ext cx="2788008" cy="1541713"/>
          </a:xfrm>
          <a:prstGeom prst="rect">
            <a:avLst/>
          </a:prstGeom>
        </p:spPr>
      </p:pic>
      <p:sp>
        <p:nvSpPr>
          <p:cNvPr id="21" name="TextBox 20"/>
          <p:cNvSpPr txBox="1"/>
          <p:nvPr/>
        </p:nvSpPr>
        <p:spPr>
          <a:xfrm>
            <a:off x="6096001" y="3506871"/>
            <a:ext cx="2459789" cy="369332"/>
          </a:xfrm>
          <a:prstGeom prst="rect">
            <a:avLst/>
          </a:prstGeom>
          <a:noFill/>
        </p:spPr>
        <p:txBody>
          <a:bodyPr wrap="square" rtlCol="0">
            <a:spAutoFit/>
          </a:bodyPr>
          <a:lstStyle/>
          <a:p>
            <a:r>
              <a:rPr lang="en-US" dirty="0"/>
              <a:t>600-1000 sq. ft. house</a:t>
            </a:r>
          </a:p>
        </p:txBody>
      </p:sp>
      <p:sp>
        <p:nvSpPr>
          <p:cNvPr id="27" name="TextBox 26"/>
          <p:cNvSpPr txBox="1"/>
          <p:nvPr/>
        </p:nvSpPr>
        <p:spPr>
          <a:xfrm>
            <a:off x="8141370" y="1125438"/>
            <a:ext cx="1510553" cy="369332"/>
          </a:xfrm>
          <a:prstGeom prst="rect">
            <a:avLst/>
          </a:prstGeom>
          <a:noFill/>
        </p:spPr>
        <p:txBody>
          <a:bodyPr wrap="square" rtlCol="0">
            <a:spAutoFit/>
          </a:bodyPr>
          <a:lstStyle/>
          <a:p>
            <a:r>
              <a:rPr lang="en-US" dirty="0"/>
              <a:t>Refrigerator</a:t>
            </a:r>
          </a:p>
        </p:txBody>
      </p:sp>
      <p:cxnSp>
        <p:nvCxnSpPr>
          <p:cNvPr id="30" name="Elbow Connector 29"/>
          <p:cNvCxnSpPr>
            <a:stCxn id="27" idx="1"/>
          </p:cNvCxnSpPr>
          <p:nvPr/>
        </p:nvCxnSpPr>
        <p:spPr>
          <a:xfrm rot="10800000" flipV="1">
            <a:off x="7312528" y="1310104"/>
            <a:ext cx="828843" cy="1054050"/>
          </a:xfrm>
          <a:prstGeom prst="bentConnector2">
            <a:avLst/>
          </a:prstGeom>
          <a:ln>
            <a:solidFill>
              <a:srgbClr val="666699"/>
            </a:solidFill>
            <a:tailEnd type="arrow"/>
          </a:ln>
        </p:spPr>
        <p:style>
          <a:lnRef idx="2">
            <a:schemeClr val="accent1"/>
          </a:lnRef>
          <a:fillRef idx="0">
            <a:schemeClr val="accent1"/>
          </a:fillRef>
          <a:effectRef idx="1">
            <a:schemeClr val="accent1"/>
          </a:effectRef>
          <a:fontRef idx="minor">
            <a:schemeClr val="tx1"/>
          </a:fontRef>
        </p:style>
      </p:cxnSp>
      <p:cxnSp>
        <p:nvCxnSpPr>
          <p:cNvPr id="55" name="Elbow Connector 54"/>
          <p:cNvCxnSpPr/>
          <p:nvPr/>
        </p:nvCxnSpPr>
        <p:spPr>
          <a:xfrm rot="5400000">
            <a:off x="7795707" y="2482016"/>
            <a:ext cx="993608" cy="949158"/>
          </a:xfrm>
          <a:prstGeom prst="bentConnector3">
            <a:avLst/>
          </a:prstGeom>
          <a:ln>
            <a:solidFill>
              <a:srgbClr val="666699"/>
            </a:solidFill>
            <a:tailEnd type="arrow"/>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8633524" y="2143930"/>
            <a:ext cx="1310106" cy="369332"/>
          </a:xfrm>
          <a:prstGeom prst="rect">
            <a:avLst/>
          </a:prstGeom>
          <a:noFill/>
        </p:spPr>
        <p:txBody>
          <a:bodyPr wrap="square" rtlCol="0">
            <a:spAutoFit/>
          </a:bodyPr>
          <a:lstStyle/>
          <a:p>
            <a:r>
              <a:rPr lang="en-US" dirty="0"/>
              <a:t>Front door</a:t>
            </a:r>
          </a:p>
        </p:txBody>
      </p:sp>
      <p:sp>
        <p:nvSpPr>
          <p:cNvPr id="59" name="TextBox 58"/>
          <p:cNvSpPr txBox="1"/>
          <p:nvPr/>
        </p:nvSpPr>
        <p:spPr>
          <a:xfrm>
            <a:off x="1675296" y="5489377"/>
            <a:ext cx="2107968" cy="369332"/>
          </a:xfrm>
          <a:prstGeom prst="rect">
            <a:avLst/>
          </a:prstGeom>
          <a:noFill/>
        </p:spPr>
        <p:txBody>
          <a:bodyPr wrap="square" rtlCol="0">
            <a:spAutoFit/>
          </a:bodyPr>
          <a:lstStyle/>
          <a:p>
            <a:pPr algn="ctr"/>
            <a:r>
              <a:rPr lang="en-US" dirty="0"/>
              <a:t>Human Sensors</a:t>
            </a:r>
          </a:p>
        </p:txBody>
      </p:sp>
      <p:pic>
        <p:nvPicPr>
          <p:cNvPr id="60" name="Picture 59" descr="Screen Shot 2015-11-20 at 1.15.14 PM.png"/>
          <p:cNvPicPr>
            <a:picLocks noChangeAspect="1"/>
          </p:cNvPicPr>
          <p:nvPr/>
        </p:nvPicPr>
        <p:blipFill>
          <a:blip r:embed="rId2" cstate="print">
            <a:duotone>
              <a:schemeClr val="accent3">
                <a:shade val="45000"/>
                <a:satMod val="135000"/>
              </a:schemeClr>
              <a:prstClr val="white"/>
            </a:duotone>
            <a:extLst>
              <a:ext uri="{BEBA8EAE-BF5A-486C-A8C5-ECC9F3942E4B}">
                <a14:imgProps xmlns:a14="http://schemas.microsoft.com/office/drawing/2010/main">
                  <a14:imgLayer r:embed="rId5">
                    <a14:imgEffect>
                      <a14:backgroundRemoval t="1366" b="100000" l="4730" r="89865"/>
                    </a14:imgEffect>
                  </a14:imgLayer>
                </a14:imgProps>
              </a:ext>
              <a:ext uri="{28A0092B-C50C-407E-A947-70E740481C1C}">
                <a14:useLocalDpi xmlns:a14="http://schemas.microsoft.com/office/drawing/2010/main" val="0"/>
              </a:ext>
            </a:extLst>
          </a:blip>
          <a:stretch>
            <a:fillRect/>
          </a:stretch>
        </p:blipFill>
        <p:spPr>
          <a:xfrm>
            <a:off x="2022475" y="4363452"/>
            <a:ext cx="1212283" cy="1113990"/>
          </a:xfrm>
          <a:prstGeom prst="rect">
            <a:avLst/>
          </a:prstGeom>
          <a:ln>
            <a:noFill/>
          </a:ln>
          <a:effectLst>
            <a:outerShdw blurRad="292100" dist="139700" dir="2700000" algn="tl" rotWithShape="0">
              <a:srgbClr val="333333">
                <a:alpha val="65000"/>
              </a:srgbClr>
            </a:outerShdw>
          </a:effectLst>
        </p:spPr>
      </p:pic>
      <p:sp>
        <p:nvSpPr>
          <p:cNvPr id="61" name="Right Arrow 60"/>
          <p:cNvSpPr/>
          <p:nvPr/>
        </p:nvSpPr>
        <p:spPr>
          <a:xfrm>
            <a:off x="3373421" y="4898190"/>
            <a:ext cx="2174475" cy="213895"/>
          </a:xfrm>
          <a:prstGeom prst="right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62" name="Picture 61" descr="imgr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5517" y="4081157"/>
            <a:ext cx="1905576" cy="2544042"/>
          </a:xfrm>
          <a:prstGeom prst="rect">
            <a:avLst/>
          </a:prstGeom>
        </p:spPr>
      </p:pic>
      <p:pic>
        <p:nvPicPr>
          <p:cNvPr id="63" name="Picture 62" descr="Screen Shot 2015-11-20 at 1.15.14 PM.png"/>
          <p:cNvPicPr>
            <a:picLocks noChangeAspect="1"/>
          </p:cNvPicPr>
          <p:nvPr/>
        </p:nvPicPr>
        <p:blipFill>
          <a:blip r:embed="rId7" cstate="print">
            <a:duotone>
              <a:schemeClr val="accent3">
                <a:shade val="45000"/>
                <a:satMod val="135000"/>
              </a:schemeClr>
              <a:prstClr val="white"/>
            </a:duotone>
            <a:extLst>
              <a:ext uri="{BEBA8EAE-BF5A-486C-A8C5-ECC9F3942E4B}">
                <a14:imgProps xmlns:a14="http://schemas.microsoft.com/office/drawing/2010/main">
                  <a14:imgLayer r:embed="rId8">
                    <a14:imgEffect>
                      <a14:backgroundRemoval t="1366" b="100000" l="4730" r="89865"/>
                    </a14:imgEffect>
                  </a14:imgLayer>
                </a14:imgProps>
              </a:ext>
              <a:ext uri="{28A0092B-C50C-407E-A947-70E740481C1C}">
                <a14:useLocalDpi xmlns:a14="http://schemas.microsoft.com/office/drawing/2010/main" val="0"/>
              </a:ext>
            </a:extLst>
          </a:blip>
          <a:stretch>
            <a:fillRect/>
          </a:stretch>
        </p:blipFill>
        <p:spPr>
          <a:xfrm>
            <a:off x="6971631" y="5552932"/>
            <a:ext cx="227264" cy="208837"/>
          </a:xfrm>
          <a:prstGeom prst="rect">
            <a:avLst/>
          </a:prstGeom>
        </p:spPr>
      </p:pic>
      <p:cxnSp>
        <p:nvCxnSpPr>
          <p:cNvPr id="65" name="Elbow Connector 64"/>
          <p:cNvCxnSpPr/>
          <p:nvPr/>
        </p:nvCxnSpPr>
        <p:spPr>
          <a:xfrm rot="10800000" flipV="1">
            <a:off x="7312527" y="5477442"/>
            <a:ext cx="1684420" cy="179909"/>
          </a:xfrm>
          <a:prstGeom prst="bentConnector3">
            <a:avLst>
              <a:gd name="adj1" fmla="val 0"/>
            </a:avLst>
          </a:prstGeom>
          <a:ln>
            <a:solidFill>
              <a:srgbClr val="666699"/>
            </a:solidFill>
            <a:tailEnd type="arrow"/>
          </a:ln>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8319247" y="5112084"/>
            <a:ext cx="2133600" cy="369332"/>
          </a:xfrm>
          <a:prstGeom prst="rect">
            <a:avLst/>
          </a:prstGeom>
          <a:noFill/>
        </p:spPr>
        <p:txBody>
          <a:bodyPr wrap="square" rtlCol="0">
            <a:spAutoFit/>
          </a:bodyPr>
          <a:lstStyle/>
          <a:p>
            <a:r>
              <a:rPr lang="en-US" dirty="0"/>
              <a:t>Worn on the body</a:t>
            </a:r>
          </a:p>
        </p:txBody>
      </p:sp>
      <p:sp>
        <p:nvSpPr>
          <p:cNvPr id="22" name="TextBox 21"/>
          <p:cNvSpPr txBox="1"/>
          <p:nvPr/>
        </p:nvSpPr>
        <p:spPr>
          <a:xfrm>
            <a:off x="4539092" y="3010455"/>
            <a:ext cx="1008805" cy="369332"/>
          </a:xfrm>
          <a:prstGeom prst="rect">
            <a:avLst/>
          </a:prstGeom>
          <a:noFill/>
        </p:spPr>
        <p:txBody>
          <a:bodyPr wrap="square" rtlCol="0">
            <a:spAutoFit/>
          </a:bodyPr>
          <a:lstStyle/>
          <a:p>
            <a:r>
              <a:rPr lang="en-US" dirty="0"/>
              <a:t>Shower</a:t>
            </a:r>
          </a:p>
        </p:txBody>
      </p:sp>
      <p:cxnSp>
        <p:nvCxnSpPr>
          <p:cNvPr id="23" name="Elbow Connector 22"/>
          <p:cNvCxnSpPr>
            <a:stCxn id="22" idx="3"/>
          </p:cNvCxnSpPr>
          <p:nvPr/>
        </p:nvCxnSpPr>
        <p:spPr>
          <a:xfrm>
            <a:off x="5547896" y="3195121"/>
            <a:ext cx="1621934" cy="12700"/>
          </a:xfrm>
          <a:prstGeom prst="bentConnector3">
            <a:avLst>
              <a:gd name="adj1" fmla="val 50000"/>
            </a:avLst>
          </a:prstGeom>
          <a:ln>
            <a:solidFill>
              <a:srgbClr val="666699"/>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5706435" y="1009796"/>
            <a:ext cx="1467010" cy="369332"/>
          </a:xfrm>
          <a:prstGeom prst="rect">
            <a:avLst/>
          </a:prstGeom>
          <a:noFill/>
        </p:spPr>
        <p:txBody>
          <a:bodyPr wrap="square" rtlCol="0">
            <a:spAutoFit/>
          </a:bodyPr>
          <a:lstStyle/>
          <a:p>
            <a:r>
              <a:rPr lang="en-US" dirty="0"/>
              <a:t>Medication</a:t>
            </a:r>
          </a:p>
        </p:txBody>
      </p:sp>
      <p:cxnSp>
        <p:nvCxnSpPr>
          <p:cNvPr id="29" name="Elbow Connector 28"/>
          <p:cNvCxnSpPr/>
          <p:nvPr/>
        </p:nvCxnSpPr>
        <p:spPr>
          <a:xfrm rot="16200000" flipH="1">
            <a:off x="6098145" y="1813028"/>
            <a:ext cx="867797" cy="1"/>
          </a:xfrm>
          <a:prstGeom prst="bentConnector3">
            <a:avLst>
              <a:gd name="adj1" fmla="val 50000"/>
            </a:avLst>
          </a:prstGeom>
          <a:ln>
            <a:solidFill>
              <a:srgbClr val="666699"/>
            </a:solidFill>
            <a:tailEnd type="arrow"/>
          </a:ln>
        </p:spPr>
        <p:style>
          <a:lnRef idx="2">
            <a:schemeClr val="accent1"/>
          </a:lnRef>
          <a:fillRef idx="0">
            <a:schemeClr val="accent1"/>
          </a:fillRef>
          <a:effectRef idx="1">
            <a:schemeClr val="accent1"/>
          </a:effectRef>
          <a:fontRef idx="minor">
            <a:schemeClr val="tx1"/>
          </a:fontRef>
        </p:style>
      </p:cxnSp>
      <p:pic>
        <p:nvPicPr>
          <p:cNvPr id="35" name="Picture 34" descr="imgres.jpg"/>
          <p:cNvPicPr>
            <a:picLocks noChangeAspect="1"/>
          </p:cNvPicPr>
          <p:nvPr/>
        </p:nvPicPr>
        <p:blipFill>
          <a:blip r:embed="rId9" cstate="print">
            <a:extLst>
              <a:ext uri="{BEBA8EAE-BF5A-486C-A8C5-ECC9F3942E4B}">
                <a14:imgProps xmlns:a14="http://schemas.microsoft.com/office/drawing/2010/main">
                  <a14:imgLayer r:embed="rId10">
                    <a14:imgEffect>
                      <a14:backgroundRemoval t="4211" b="95789" l="9605" r="89831"/>
                    </a14:imgEffect>
                  </a14:imgLayer>
                </a14:imgProps>
              </a:ext>
              <a:ext uri="{28A0092B-C50C-407E-A947-70E740481C1C}">
                <a14:useLocalDpi xmlns:a14="http://schemas.microsoft.com/office/drawing/2010/main" val="0"/>
              </a:ext>
            </a:extLst>
          </a:blip>
          <a:stretch>
            <a:fillRect/>
          </a:stretch>
        </p:blipFill>
        <p:spPr>
          <a:xfrm>
            <a:off x="6773432" y="2259265"/>
            <a:ext cx="396399" cy="6382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9109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It </a:t>
            </a:r>
            <a:r>
              <a:rPr lang="en-US" dirty="0"/>
              <a:t>W</a:t>
            </a:r>
            <a:r>
              <a:rPr lang="en-US" dirty="0" smtClean="0"/>
              <a:t>orks</a:t>
            </a:r>
            <a:endParaRPr lang="en-US" dirty="0"/>
          </a:p>
        </p:txBody>
      </p:sp>
      <p:sp>
        <p:nvSpPr>
          <p:cNvPr id="4" name="Date Placeholder 3"/>
          <p:cNvSpPr>
            <a:spLocks noGrp="1"/>
          </p:cNvSpPr>
          <p:nvPr>
            <p:ph type="dt" sz="half" idx="10"/>
          </p:nvPr>
        </p:nvSpPr>
        <p:spPr/>
        <p:txBody>
          <a:bodyPr/>
          <a:lstStyle/>
          <a:p>
            <a:fld id="{58DB5085-90B4-484A-8950-4A9FA467B704}" type="datetime1">
              <a:rPr lang="en-US" smtClean="0"/>
              <a:t>2/26/18</a:t>
            </a:fld>
            <a:endParaRPr lang="en-US"/>
          </a:p>
        </p:txBody>
      </p:sp>
      <p:sp>
        <p:nvSpPr>
          <p:cNvPr id="5" name="Slide Number Placeholder 4"/>
          <p:cNvSpPr>
            <a:spLocks noGrp="1"/>
          </p:cNvSpPr>
          <p:nvPr>
            <p:ph type="sldNum" sz="quarter" idx="12"/>
          </p:nvPr>
        </p:nvSpPr>
        <p:spPr/>
        <p:txBody>
          <a:bodyPr/>
          <a:lstStyle/>
          <a:p>
            <a:fld id="{7EE44465-8A58-7F44-8233-F5EF5188E066}" type="slidenum">
              <a:rPr lang="en-US" smtClean="0"/>
              <a:t>93</a:t>
            </a:fld>
            <a:endParaRPr lang="en-US"/>
          </a:p>
        </p:txBody>
      </p:sp>
      <p:grpSp>
        <p:nvGrpSpPr>
          <p:cNvPr id="3" name="Group 2"/>
          <p:cNvGrpSpPr/>
          <p:nvPr/>
        </p:nvGrpSpPr>
        <p:grpSpPr>
          <a:xfrm>
            <a:off x="1524000" y="3573812"/>
            <a:ext cx="1435100" cy="2654300"/>
            <a:chOff x="0" y="2683375"/>
            <a:chExt cx="1435100" cy="2654300"/>
          </a:xfrm>
        </p:grpSpPr>
        <p:pic>
          <p:nvPicPr>
            <p:cNvPr id="7" name="Picture 6" descr="Screen Shot 2015-11-23 at 11.07.49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683375"/>
              <a:ext cx="1435100" cy="2654300"/>
            </a:xfrm>
            <a:prstGeom prst="rect">
              <a:avLst/>
            </a:prstGeom>
          </p:spPr>
        </p:pic>
        <p:pic>
          <p:nvPicPr>
            <p:cNvPr id="12" name="Picture 11" descr="Screen Shot 2015-11-20 at 1.15.14 PM.png"/>
            <p:cNvPicPr>
              <a:picLocks noChangeAspect="1"/>
            </p:cNvPicPr>
            <p:nvPr/>
          </p:nvPicPr>
          <p:blipFill>
            <a:blip r:embed="rId4" cstate="email">
              <a:duotone>
                <a:schemeClr val="accent3">
                  <a:shade val="45000"/>
                  <a:satMod val="135000"/>
                </a:schemeClr>
                <a:prstClr val="white"/>
              </a:duotone>
              <a:extLst>
                <a:ext uri="{BEBA8EAE-BF5A-486C-A8C5-ECC9F3942E4B}">
                  <a14:imgProps xmlns:a14="http://schemas.microsoft.com/office/drawing/2010/main">
                    <a14:imgLayer r:embed="rId5">
                      <a14:imgEffect>
                        <a14:backgroundRemoval t="1366" b="100000" l="4730" r="89865"/>
                      </a14:imgEffect>
                    </a14:imgLayer>
                  </a14:imgProps>
                </a:ext>
                <a:ext uri="{28A0092B-C50C-407E-A947-70E740481C1C}">
                  <a14:useLocalDpi xmlns:a14="http://schemas.microsoft.com/office/drawing/2010/main"/>
                </a:ext>
              </a:extLst>
            </a:blip>
            <a:stretch>
              <a:fillRect/>
            </a:stretch>
          </p:blipFill>
          <p:spPr>
            <a:xfrm>
              <a:off x="525436" y="3850106"/>
              <a:ext cx="281210" cy="258409"/>
            </a:xfrm>
            <a:prstGeom prst="rect">
              <a:avLst/>
            </a:prstGeom>
            <a:ln>
              <a:noFill/>
            </a:ln>
            <a:effectLst>
              <a:outerShdw blurRad="292100" dist="139700" dir="2700000" algn="tl" rotWithShape="0">
                <a:srgbClr val="333333">
                  <a:alpha val="65000"/>
                </a:srgbClr>
              </a:outerShdw>
            </a:effectLst>
          </p:spPr>
        </p:pic>
      </p:grpSp>
      <p:grpSp>
        <p:nvGrpSpPr>
          <p:cNvPr id="6" name="Group 5"/>
          <p:cNvGrpSpPr/>
          <p:nvPr/>
        </p:nvGrpSpPr>
        <p:grpSpPr>
          <a:xfrm>
            <a:off x="2204175" y="3508976"/>
            <a:ext cx="1117600" cy="2692400"/>
            <a:chOff x="1306764" y="2683375"/>
            <a:chExt cx="1117600" cy="2692400"/>
          </a:xfrm>
        </p:grpSpPr>
        <p:pic>
          <p:nvPicPr>
            <p:cNvPr id="10" name="Picture 9" descr="Screen Shot 2015-11-23 at 11.08.16 PM.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06764" y="2683375"/>
              <a:ext cx="1117600" cy="2692400"/>
            </a:xfrm>
            <a:prstGeom prst="rect">
              <a:avLst/>
            </a:prstGeom>
          </p:spPr>
        </p:pic>
        <p:pic>
          <p:nvPicPr>
            <p:cNvPr id="13" name="Picture 12" descr="Screen Shot 2015-11-20 at 1.15.14 PM.png"/>
            <p:cNvPicPr>
              <a:picLocks noChangeAspect="1"/>
            </p:cNvPicPr>
            <p:nvPr/>
          </p:nvPicPr>
          <p:blipFill>
            <a:blip r:embed="rId4" cstate="email">
              <a:duotone>
                <a:schemeClr val="accent3">
                  <a:shade val="45000"/>
                  <a:satMod val="135000"/>
                </a:schemeClr>
                <a:prstClr val="white"/>
              </a:duotone>
              <a:extLst>
                <a:ext uri="{BEBA8EAE-BF5A-486C-A8C5-ECC9F3942E4B}">
                  <a14:imgProps xmlns:a14="http://schemas.microsoft.com/office/drawing/2010/main">
                    <a14:imgLayer r:embed="rId5">
                      <a14:imgEffect>
                        <a14:backgroundRemoval t="1366" b="100000" l="4730" r="89865"/>
                      </a14:imgEffect>
                    </a14:imgLayer>
                  </a14:imgProps>
                </a:ext>
                <a:ext uri="{28A0092B-C50C-407E-A947-70E740481C1C}">
                  <a14:useLocalDpi xmlns:a14="http://schemas.microsoft.com/office/drawing/2010/main"/>
                </a:ext>
              </a:extLst>
            </a:blip>
            <a:stretch>
              <a:fillRect/>
            </a:stretch>
          </p:blipFill>
          <p:spPr>
            <a:xfrm>
              <a:off x="1560151" y="3979310"/>
              <a:ext cx="281210" cy="258409"/>
            </a:xfrm>
            <a:prstGeom prst="rect">
              <a:avLst/>
            </a:prstGeom>
            <a:ln>
              <a:noFill/>
            </a:ln>
            <a:effectLst>
              <a:outerShdw blurRad="292100" dist="139700" dir="2700000" algn="tl" rotWithShape="0">
                <a:srgbClr val="333333">
                  <a:alpha val="65000"/>
                </a:srgbClr>
              </a:outerShdw>
            </a:effectLst>
          </p:spPr>
        </p:pic>
      </p:grpSp>
      <p:grpSp>
        <p:nvGrpSpPr>
          <p:cNvPr id="15" name="Group 14"/>
          <p:cNvGrpSpPr/>
          <p:nvPr/>
        </p:nvGrpSpPr>
        <p:grpSpPr>
          <a:xfrm>
            <a:off x="2618460" y="3623276"/>
            <a:ext cx="1346200" cy="2578100"/>
            <a:chOff x="2941053" y="2618539"/>
            <a:chExt cx="1346200" cy="2578100"/>
          </a:xfrm>
        </p:grpSpPr>
        <p:pic>
          <p:nvPicPr>
            <p:cNvPr id="11" name="Picture 10" descr="Screen Shot 2015-11-23 at 11.08.29 PM.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41053" y="2618539"/>
              <a:ext cx="1346200" cy="2578100"/>
            </a:xfrm>
            <a:prstGeom prst="rect">
              <a:avLst/>
            </a:prstGeom>
          </p:spPr>
        </p:pic>
        <p:pic>
          <p:nvPicPr>
            <p:cNvPr id="14" name="Picture 13" descr="Screen Shot 2015-11-20 at 1.15.14 PM.png"/>
            <p:cNvPicPr>
              <a:picLocks noChangeAspect="1"/>
            </p:cNvPicPr>
            <p:nvPr/>
          </p:nvPicPr>
          <p:blipFill>
            <a:blip r:embed="rId4" cstate="email">
              <a:duotone>
                <a:schemeClr val="accent3">
                  <a:shade val="45000"/>
                  <a:satMod val="135000"/>
                </a:schemeClr>
                <a:prstClr val="white"/>
              </a:duotone>
              <a:extLst>
                <a:ext uri="{BEBA8EAE-BF5A-486C-A8C5-ECC9F3942E4B}">
                  <a14:imgProps xmlns:a14="http://schemas.microsoft.com/office/drawing/2010/main">
                    <a14:imgLayer r:embed="rId5">
                      <a14:imgEffect>
                        <a14:backgroundRemoval t="1366" b="100000" l="4730" r="89865"/>
                      </a14:imgEffect>
                    </a14:imgLayer>
                  </a14:imgProps>
                </a:ext>
                <a:ext uri="{28A0092B-C50C-407E-A947-70E740481C1C}">
                  <a14:useLocalDpi xmlns:a14="http://schemas.microsoft.com/office/drawing/2010/main"/>
                </a:ext>
              </a:extLst>
            </a:blip>
            <a:stretch>
              <a:fillRect/>
            </a:stretch>
          </p:blipFill>
          <p:spPr>
            <a:xfrm>
              <a:off x="3316761" y="3796562"/>
              <a:ext cx="281210" cy="258409"/>
            </a:xfrm>
            <a:prstGeom prst="rect">
              <a:avLst/>
            </a:prstGeom>
            <a:ln>
              <a:noFill/>
            </a:ln>
            <a:effectLst>
              <a:outerShdw blurRad="292100" dist="139700" dir="2700000" algn="tl" rotWithShape="0">
                <a:srgbClr val="333333">
                  <a:alpha val="65000"/>
                </a:srgbClr>
              </a:outerShdw>
            </a:effectLst>
          </p:spPr>
        </p:pic>
      </p:grpSp>
      <p:cxnSp>
        <p:nvCxnSpPr>
          <p:cNvPr id="17" name="Straight Arrow Connector 16"/>
          <p:cNvCxnSpPr/>
          <p:nvPr/>
        </p:nvCxnSpPr>
        <p:spPr>
          <a:xfrm flipV="1">
            <a:off x="3465680" y="4801300"/>
            <a:ext cx="1547478" cy="33761"/>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5013159" y="3783677"/>
            <a:ext cx="1165447" cy="1914147"/>
            <a:chOff x="2231524" y="2120566"/>
            <a:chExt cx="2247900" cy="3619500"/>
          </a:xfrm>
        </p:grpSpPr>
        <p:pic>
          <p:nvPicPr>
            <p:cNvPr id="19" name="Picture 18" descr="imgres.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231524" y="2120566"/>
              <a:ext cx="2247900" cy="3619500"/>
            </a:xfrm>
            <a:prstGeom prst="rect">
              <a:avLst/>
            </a:prstGeom>
            <a:ln>
              <a:noFill/>
            </a:ln>
            <a:effectLst>
              <a:outerShdw blurRad="292100" dist="139700" dir="2700000" algn="tl" rotWithShape="0">
                <a:srgbClr val="333333">
                  <a:alpha val="65000"/>
                </a:srgbClr>
              </a:outerShdw>
            </a:effectLst>
          </p:spPr>
        </p:pic>
        <p:sp>
          <p:nvSpPr>
            <p:cNvPr id="20" name="Rectangle 19"/>
            <p:cNvSpPr/>
            <p:nvPr/>
          </p:nvSpPr>
          <p:spPr>
            <a:xfrm>
              <a:off x="2673683" y="3007895"/>
              <a:ext cx="1350211" cy="1925051"/>
            </a:xfrm>
            <a:prstGeom prst="rect">
              <a:avLst/>
            </a:prstGeom>
            <a:solidFill>
              <a:schemeClr val="bg1">
                <a:alpha val="9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Screen Shot 2015-05-05 at 1.33.10 PM.png"/>
            <p:cNvPicPr>
              <a:picLocks noChangeAspect="1"/>
            </p:cNvPicPr>
            <p:nvPr/>
          </p:nvPicPr>
          <p:blipFill>
            <a:blip r:embed="rId9" cstate="email">
              <a:grayscl/>
              <a:extLst>
                <a:ext uri="{BEBA8EAE-BF5A-486C-A8C5-ECC9F3942E4B}">
                  <a14:imgProps xmlns:a14="http://schemas.microsoft.com/office/drawing/2010/main">
                    <a14:imgLayer r:embed="rId10">
                      <a14:imgEffect>
                        <a14:backgroundRemoval t="9677" b="89785" l="1811" r="96203">
                          <a14:foregroundMark x1="32301" y1="29301" x2="32301" y2="29301"/>
                          <a14:foregroundMark x1="30432" y1="69892" x2="30432" y2="69892"/>
                          <a14:foregroundMark x1="37325" y1="26075" x2="37325" y2="26075"/>
                          <a14:foregroundMark x1="41355" y1="45699" x2="41355" y2="45699"/>
                          <a14:foregroundMark x1="54030" y1="48118" x2="54030" y2="48118"/>
                          <a14:foregroundMark x1="58294" y1="43548" x2="58294" y2="43548"/>
                          <a14:foregroundMark x1="65479" y1="31452" x2="65479" y2="31452"/>
                          <a14:foregroundMark x1="74766" y1="28226" x2="74766" y2="28226"/>
                          <a14:foregroundMark x1="73540" y1="41398" x2="73540" y2="41398"/>
                          <a14:foregroundMark x1="78096" y1="37097" x2="78096" y2="37097"/>
                          <a14:foregroundMark x1="82126" y1="43548" x2="82126" y2="43548"/>
                          <a14:foregroundMark x1="88610" y1="26075" x2="88610" y2="26075"/>
                        </a14:backgroundRemoval>
                      </a14:imgEffect>
                    </a14:imgLayer>
                  </a14:imgProps>
                </a:ext>
                <a:ext uri="{28A0092B-C50C-407E-A947-70E740481C1C}">
                  <a14:useLocalDpi xmlns:a14="http://schemas.microsoft.com/office/drawing/2010/main"/>
                </a:ext>
              </a:extLst>
            </a:blip>
            <a:stretch>
              <a:fillRect/>
            </a:stretch>
          </p:blipFill>
          <p:spPr>
            <a:xfrm>
              <a:off x="2847473" y="3829593"/>
              <a:ext cx="1002633" cy="279057"/>
            </a:xfrm>
            <a:prstGeom prst="rect">
              <a:avLst/>
            </a:prstGeom>
          </p:spPr>
        </p:pic>
      </p:grpSp>
      <p:sp>
        <p:nvSpPr>
          <p:cNvPr id="22" name="TextBox 21"/>
          <p:cNvSpPr txBox="1"/>
          <p:nvPr/>
        </p:nvSpPr>
        <p:spPr>
          <a:xfrm>
            <a:off x="3465680" y="4252727"/>
            <a:ext cx="1238584" cy="369332"/>
          </a:xfrm>
          <a:prstGeom prst="rect">
            <a:avLst/>
          </a:prstGeom>
          <a:noFill/>
        </p:spPr>
        <p:txBody>
          <a:bodyPr wrap="square" rtlCol="0">
            <a:spAutoFit/>
          </a:bodyPr>
          <a:lstStyle/>
          <a:p>
            <a:r>
              <a:rPr lang="en-US" dirty="0"/>
              <a:t>Data</a:t>
            </a:r>
          </a:p>
        </p:txBody>
      </p:sp>
      <p:pic>
        <p:nvPicPr>
          <p:cNvPr id="27" name="Picture 26" descr="images.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838013" y="1800493"/>
            <a:ext cx="1515738" cy="1380289"/>
          </a:xfrm>
          <a:prstGeom prst="rect">
            <a:avLst/>
          </a:prstGeom>
        </p:spPr>
      </p:pic>
      <p:cxnSp>
        <p:nvCxnSpPr>
          <p:cNvPr id="32" name="Straight Arrow Connector 31"/>
          <p:cNvCxnSpPr/>
          <p:nvPr/>
        </p:nvCxnSpPr>
        <p:spPr>
          <a:xfrm flipV="1">
            <a:off x="5595883" y="3180781"/>
            <a:ext cx="3092" cy="553558"/>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5238926" y="4371211"/>
            <a:ext cx="1238584" cy="369332"/>
          </a:xfrm>
          <a:prstGeom prst="rect">
            <a:avLst/>
          </a:prstGeom>
          <a:noFill/>
        </p:spPr>
        <p:txBody>
          <a:bodyPr wrap="square" rtlCol="0">
            <a:spAutoFit/>
          </a:bodyPr>
          <a:lstStyle/>
          <a:p>
            <a:r>
              <a:rPr lang="en-US" dirty="0"/>
              <a:t>Data</a:t>
            </a:r>
          </a:p>
        </p:txBody>
      </p:sp>
      <p:pic>
        <p:nvPicPr>
          <p:cNvPr id="37" name="Picture 36" descr="images.jp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428833" y="1886516"/>
            <a:ext cx="818339" cy="1687297"/>
          </a:xfrm>
          <a:prstGeom prst="rect">
            <a:avLst/>
          </a:prstGeom>
        </p:spPr>
      </p:pic>
      <p:pic>
        <p:nvPicPr>
          <p:cNvPr id="38" name="Picture 37" descr="imgres.jp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201569" y="3430638"/>
            <a:ext cx="1410385" cy="1800492"/>
          </a:xfrm>
          <a:prstGeom prst="rect">
            <a:avLst/>
          </a:prstGeom>
        </p:spPr>
      </p:pic>
      <p:cxnSp>
        <p:nvCxnSpPr>
          <p:cNvPr id="40" name="Straight Arrow Connector 39"/>
          <p:cNvCxnSpPr>
            <a:stCxn id="27" idx="3"/>
          </p:cNvCxnSpPr>
          <p:nvPr/>
        </p:nvCxnSpPr>
        <p:spPr>
          <a:xfrm flipV="1">
            <a:off x="6353752" y="2486527"/>
            <a:ext cx="1075081" cy="4111"/>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27" idx="3"/>
            <a:endCxn id="38" idx="1"/>
          </p:cNvCxnSpPr>
          <p:nvPr/>
        </p:nvCxnSpPr>
        <p:spPr>
          <a:xfrm>
            <a:off x="6353752" y="2490638"/>
            <a:ext cx="847817" cy="1840247"/>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43" name="Right Brace 42"/>
          <p:cNvSpPr/>
          <p:nvPr/>
        </p:nvSpPr>
        <p:spPr>
          <a:xfrm>
            <a:off x="8756317" y="1886515"/>
            <a:ext cx="481267" cy="326645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TextBox 43"/>
          <p:cNvSpPr txBox="1"/>
          <p:nvPr/>
        </p:nvSpPr>
        <p:spPr>
          <a:xfrm>
            <a:off x="9081169" y="2914316"/>
            <a:ext cx="1497263" cy="923330"/>
          </a:xfrm>
          <a:prstGeom prst="rect">
            <a:avLst/>
          </a:prstGeom>
          <a:noFill/>
        </p:spPr>
        <p:txBody>
          <a:bodyPr wrap="square" rtlCol="0">
            <a:spAutoFit/>
          </a:bodyPr>
          <a:lstStyle/>
          <a:p>
            <a:r>
              <a:rPr lang="en-US" dirty="0"/>
              <a:t>Caregivers/family members</a:t>
            </a:r>
          </a:p>
        </p:txBody>
      </p:sp>
      <p:pic>
        <p:nvPicPr>
          <p:cNvPr id="47" name="Picture 46" descr="imgres.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685222" y="2694396"/>
            <a:ext cx="583186" cy="468881"/>
          </a:xfrm>
          <a:prstGeom prst="rect">
            <a:avLst/>
          </a:prstGeom>
        </p:spPr>
      </p:pic>
      <p:pic>
        <p:nvPicPr>
          <p:cNvPr id="31" name="Picture 30"/>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275660" y="5437548"/>
            <a:ext cx="1851816" cy="1351162"/>
          </a:xfrm>
          <a:prstGeom prst="rect">
            <a:avLst/>
          </a:prstGeom>
        </p:spPr>
      </p:pic>
      <p:sp>
        <p:nvSpPr>
          <p:cNvPr id="33" name="Rectangle 32"/>
          <p:cNvSpPr/>
          <p:nvPr/>
        </p:nvSpPr>
        <p:spPr>
          <a:xfrm>
            <a:off x="7348661" y="5615100"/>
            <a:ext cx="286854" cy="895156"/>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tx1"/>
                </a:solidFill>
              </a:ln>
            </a:endParaRPr>
          </a:p>
        </p:txBody>
      </p:sp>
      <p:sp>
        <p:nvSpPr>
          <p:cNvPr id="35" name="TextBox 34"/>
          <p:cNvSpPr txBox="1"/>
          <p:nvPr/>
        </p:nvSpPr>
        <p:spPr>
          <a:xfrm>
            <a:off x="8626428" y="5326100"/>
            <a:ext cx="2041573" cy="923330"/>
          </a:xfrm>
          <a:prstGeom prst="rect">
            <a:avLst/>
          </a:prstGeom>
          <a:noFill/>
        </p:spPr>
        <p:txBody>
          <a:bodyPr wrap="square" rtlCol="0">
            <a:spAutoFit/>
          </a:bodyPr>
          <a:lstStyle/>
          <a:p>
            <a:r>
              <a:rPr lang="en-US" altLang="zh-CN" dirty="0"/>
              <a:t>Step count, anomaly, fall, frailty detection</a:t>
            </a:r>
          </a:p>
        </p:txBody>
      </p:sp>
      <p:sp>
        <p:nvSpPr>
          <p:cNvPr id="36" name="Rectangle 35"/>
          <p:cNvSpPr/>
          <p:nvPr/>
        </p:nvSpPr>
        <p:spPr>
          <a:xfrm>
            <a:off x="8405892" y="5475846"/>
            <a:ext cx="136326" cy="139254"/>
          </a:xfrm>
          <a:prstGeom prst="rect">
            <a:avLst/>
          </a:prstGeom>
          <a:noFill/>
          <a:ln w="762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tx1"/>
                </a:solidFill>
              </a:ln>
            </a:endParaRPr>
          </a:p>
        </p:txBody>
      </p:sp>
      <p:graphicFrame>
        <p:nvGraphicFramePr>
          <p:cNvPr id="39" name="Object 3"/>
          <p:cNvGraphicFramePr>
            <a:graphicFrameLocks noChangeAspect="1"/>
          </p:cNvGraphicFramePr>
          <p:nvPr>
            <p:extLst/>
          </p:nvPr>
        </p:nvGraphicFramePr>
        <p:xfrm>
          <a:off x="8247171" y="6311852"/>
          <a:ext cx="2255350" cy="396809"/>
        </p:xfrm>
        <a:graphic>
          <a:graphicData uri="http://schemas.openxmlformats.org/presentationml/2006/ole">
            <mc:AlternateContent xmlns:mc="http://schemas.openxmlformats.org/markup-compatibility/2006">
              <mc:Choice xmlns:v="urn:schemas-microsoft-com:vml" Requires="v">
                <p:oleObj spid="_x0000_s10254" name="Equation" r:id="rId16" imgW="2743200" imgH="482600" progId="Equation.3">
                  <p:embed/>
                </p:oleObj>
              </mc:Choice>
              <mc:Fallback>
                <p:oleObj name="Equation" r:id="rId16" imgW="2743200" imgH="482600" progId="Equation.3">
                  <p:embed/>
                  <p:pic>
                    <p:nvPicPr>
                      <p:cNvPr id="39" name="Object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247171" y="6311852"/>
                        <a:ext cx="2255350" cy="396809"/>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845870881"/>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Advanced Health Data Visualization</a:t>
            </a:r>
            <a:endParaRPr lang="en-US" dirty="0"/>
          </a:p>
        </p:txBody>
      </p:sp>
      <p:sp>
        <p:nvSpPr>
          <p:cNvPr id="4" name="Date Placeholder 3"/>
          <p:cNvSpPr>
            <a:spLocks noGrp="1"/>
          </p:cNvSpPr>
          <p:nvPr>
            <p:ph type="dt" sz="half" idx="10"/>
          </p:nvPr>
        </p:nvSpPr>
        <p:spPr/>
        <p:txBody>
          <a:bodyPr/>
          <a:lstStyle/>
          <a:p>
            <a:fld id="{58DB5085-90B4-484A-8950-4A9FA467B704}" type="datetime1">
              <a:rPr lang="en-US" smtClean="0"/>
              <a:t>2/26/18</a:t>
            </a:fld>
            <a:endParaRPr lang="en-US"/>
          </a:p>
        </p:txBody>
      </p:sp>
      <p:sp>
        <p:nvSpPr>
          <p:cNvPr id="5" name="Slide Number Placeholder 4"/>
          <p:cNvSpPr>
            <a:spLocks noGrp="1"/>
          </p:cNvSpPr>
          <p:nvPr>
            <p:ph type="sldNum" sz="quarter" idx="12"/>
          </p:nvPr>
        </p:nvSpPr>
        <p:spPr/>
        <p:txBody>
          <a:bodyPr/>
          <a:lstStyle/>
          <a:p>
            <a:fld id="{7EE44465-8A58-7F44-8233-F5EF5188E066}" type="slidenum">
              <a:rPr lang="en-US" smtClean="0"/>
              <a:t>94</a:t>
            </a:fld>
            <a:endParaRPr lang="en-US"/>
          </a:p>
        </p:txBody>
      </p:sp>
      <p:sp>
        <p:nvSpPr>
          <p:cNvPr id="11" name="TextBox 10"/>
          <p:cNvSpPr txBox="1"/>
          <p:nvPr/>
        </p:nvSpPr>
        <p:spPr>
          <a:xfrm>
            <a:off x="5124055" y="6409260"/>
            <a:ext cx="3359816" cy="646331"/>
          </a:xfrm>
          <a:prstGeom prst="rect">
            <a:avLst/>
          </a:prstGeom>
          <a:noFill/>
        </p:spPr>
        <p:txBody>
          <a:bodyPr wrap="square" rtlCol="0">
            <a:spAutoFit/>
          </a:bodyPr>
          <a:lstStyle/>
          <a:p>
            <a:r>
              <a:rPr lang="en-US" dirty="0">
                <a:hlinkClick r:id="rId3"/>
              </a:rPr>
              <a:t>www.silverlink247.com</a:t>
            </a:r>
            <a:r>
              <a:rPr lang="en-US" dirty="0"/>
              <a:t> </a:t>
            </a:r>
          </a:p>
          <a:p>
            <a:endParaRPr lang="en-US" dirty="0"/>
          </a:p>
        </p:txBody>
      </p:sp>
      <p:grpSp>
        <p:nvGrpSpPr>
          <p:cNvPr id="6" name="Group 5"/>
          <p:cNvGrpSpPr/>
          <p:nvPr/>
        </p:nvGrpSpPr>
        <p:grpSpPr>
          <a:xfrm>
            <a:off x="2022474" y="1675503"/>
            <a:ext cx="8026344" cy="4176362"/>
            <a:chOff x="498474" y="1675503"/>
            <a:chExt cx="8026344" cy="4176362"/>
          </a:xfrm>
        </p:grpSpPr>
        <p:sp>
          <p:nvSpPr>
            <p:cNvPr id="10" name="TextBox 9"/>
            <p:cNvSpPr txBox="1"/>
            <p:nvPr/>
          </p:nvSpPr>
          <p:spPr>
            <a:xfrm>
              <a:off x="1902770" y="1675503"/>
              <a:ext cx="5217753" cy="369332"/>
            </a:xfrm>
            <a:prstGeom prst="rect">
              <a:avLst/>
            </a:prstGeom>
            <a:noFill/>
          </p:spPr>
          <p:txBody>
            <a:bodyPr wrap="square" rtlCol="0">
              <a:spAutoFit/>
            </a:bodyPr>
            <a:lstStyle/>
            <a:p>
              <a:pPr algn="ctr"/>
              <a:r>
                <a:rPr lang="en-US" dirty="0"/>
                <a:t>Sample data of two sensors on a given day</a:t>
              </a:r>
            </a:p>
          </p:txBody>
        </p:sp>
        <p:pic>
          <p:nvPicPr>
            <p:cNvPr id="3" name="Picture 2"/>
            <p:cNvPicPr>
              <a:picLocks noChangeAspect="1"/>
            </p:cNvPicPr>
            <p:nvPr/>
          </p:nvPicPr>
          <p:blipFill>
            <a:blip r:embed="rId4"/>
            <a:stretch>
              <a:fillRect/>
            </a:stretch>
          </p:blipFill>
          <p:spPr>
            <a:xfrm>
              <a:off x="498474" y="2224715"/>
              <a:ext cx="8026344" cy="3627150"/>
            </a:xfrm>
            <a:prstGeom prst="rect">
              <a:avLst/>
            </a:prstGeom>
          </p:spPr>
        </p:pic>
      </p:grpSp>
    </p:spTree>
    <p:extLst>
      <p:ext uri="{BB962C8B-B14F-4D97-AF65-F5344CB8AC3E}">
        <p14:creationId xmlns:p14="http://schemas.microsoft.com/office/powerpoint/2010/main" val="3810465313"/>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318000" y="1941013"/>
            <a:ext cx="5931645" cy="448257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Advanced Health Data Visualization</a:t>
            </a:r>
            <a:endParaRPr lang="en-US" dirty="0"/>
          </a:p>
        </p:txBody>
      </p:sp>
      <p:sp>
        <p:nvSpPr>
          <p:cNvPr id="4" name="Date Placeholder 3"/>
          <p:cNvSpPr>
            <a:spLocks noGrp="1"/>
          </p:cNvSpPr>
          <p:nvPr>
            <p:ph type="dt" sz="half" idx="10"/>
          </p:nvPr>
        </p:nvSpPr>
        <p:spPr/>
        <p:txBody>
          <a:bodyPr/>
          <a:lstStyle/>
          <a:p>
            <a:fld id="{58DB5085-90B4-484A-8950-4A9FA467B704}" type="datetime1">
              <a:rPr lang="en-US" smtClean="0"/>
              <a:t>2/26/18</a:t>
            </a:fld>
            <a:endParaRPr lang="en-US"/>
          </a:p>
        </p:txBody>
      </p:sp>
      <p:sp>
        <p:nvSpPr>
          <p:cNvPr id="5" name="Slide Number Placeholder 4"/>
          <p:cNvSpPr>
            <a:spLocks noGrp="1"/>
          </p:cNvSpPr>
          <p:nvPr>
            <p:ph type="sldNum" sz="quarter" idx="12"/>
          </p:nvPr>
        </p:nvSpPr>
        <p:spPr/>
        <p:txBody>
          <a:bodyPr/>
          <a:lstStyle/>
          <a:p>
            <a:fld id="{7EE44465-8A58-7F44-8233-F5EF5188E066}" type="slidenum">
              <a:rPr lang="en-US" smtClean="0"/>
              <a:t>95</a:t>
            </a:fld>
            <a:endParaRPr lang="en-US"/>
          </a:p>
        </p:txBody>
      </p:sp>
      <p:sp>
        <p:nvSpPr>
          <p:cNvPr id="10" name="TextBox 9"/>
          <p:cNvSpPr txBox="1"/>
          <p:nvPr/>
        </p:nvSpPr>
        <p:spPr>
          <a:xfrm>
            <a:off x="1882588" y="2139835"/>
            <a:ext cx="2173603" cy="1200329"/>
          </a:xfrm>
          <a:prstGeom prst="rect">
            <a:avLst/>
          </a:prstGeom>
          <a:noFill/>
        </p:spPr>
        <p:txBody>
          <a:bodyPr wrap="square" rtlCol="0">
            <a:spAutoFit/>
          </a:bodyPr>
          <a:lstStyle/>
          <a:p>
            <a:r>
              <a:rPr lang="en-US" dirty="0"/>
              <a:t>Summary showing step comparison on a weekly basis, daily activity averages, etc. </a:t>
            </a:r>
          </a:p>
        </p:txBody>
      </p:sp>
      <p:grpSp>
        <p:nvGrpSpPr>
          <p:cNvPr id="8" name="Group 7"/>
          <p:cNvGrpSpPr/>
          <p:nvPr/>
        </p:nvGrpSpPr>
        <p:grpSpPr>
          <a:xfrm>
            <a:off x="4347882" y="2030659"/>
            <a:ext cx="5871881" cy="4323416"/>
            <a:chOff x="1833280" y="1528722"/>
            <a:chExt cx="6862483" cy="5259988"/>
          </a:xfrm>
          <a:noFill/>
        </p:grpSpPr>
        <p:pic>
          <p:nvPicPr>
            <p:cNvPr id="6" name="Picture 5" descr="Screen Shot 2016-05-27 at 10.58.39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3280" y="1528722"/>
              <a:ext cx="6862483" cy="2089810"/>
            </a:xfrm>
            <a:prstGeom prst="rect">
              <a:avLst/>
            </a:prstGeom>
            <a:grpFill/>
            <a:ln>
              <a:noFill/>
            </a:ln>
          </p:spPr>
        </p:pic>
        <p:pic>
          <p:nvPicPr>
            <p:cNvPr id="7" name="Picture 6" descr="Screen Shot 2016-05-27 at 10.58.52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3280" y="3520861"/>
              <a:ext cx="6862483" cy="3267849"/>
            </a:xfrm>
            <a:prstGeom prst="rect">
              <a:avLst/>
            </a:prstGeom>
            <a:grpFill/>
            <a:ln>
              <a:solidFill>
                <a:srgbClr val="FFFFFF"/>
              </a:solidFill>
            </a:ln>
          </p:spPr>
        </p:pic>
      </p:grpSp>
    </p:spTree>
    <p:extLst>
      <p:ext uri="{BB962C8B-B14F-4D97-AF65-F5344CB8AC3E}">
        <p14:creationId xmlns:p14="http://schemas.microsoft.com/office/powerpoint/2010/main" val="3290469510"/>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6-05-27 at 11.06.15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2533277"/>
            <a:ext cx="9144000" cy="2701196"/>
          </a:xfrm>
          <a:prstGeom prst="rect">
            <a:avLst/>
          </a:prstGeom>
          <a:ln>
            <a:solidFill>
              <a:srgbClr val="000000"/>
            </a:solidFill>
          </a:ln>
        </p:spPr>
      </p:pic>
      <p:sp>
        <p:nvSpPr>
          <p:cNvPr id="2" name="Title 1"/>
          <p:cNvSpPr>
            <a:spLocks noGrp="1"/>
          </p:cNvSpPr>
          <p:nvPr>
            <p:ph type="title"/>
          </p:nvPr>
        </p:nvSpPr>
        <p:spPr/>
        <p:txBody>
          <a:bodyPr>
            <a:normAutofit/>
          </a:bodyPr>
          <a:lstStyle/>
          <a:p>
            <a:r>
              <a:rPr lang="en-US" dirty="0" smtClean="0"/>
              <a:t>Advanced Health Data Visualization</a:t>
            </a:r>
            <a:endParaRPr lang="en-US" dirty="0"/>
          </a:p>
        </p:txBody>
      </p:sp>
      <p:sp>
        <p:nvSpPr>
          <p:cNvPr id="4" name="Date Placeholder 3"/>
          <p:cNvSpPr>
            <a:spLocks noGrp="1"/>
          </p:cNvSpPr>
          <p:nvPr>
            <p:ph type="dt" sz="half" idx="10"/>
          </p:nvPr>
        </p:nvSpPr>
        <p:spPr/>
        <p:txBody>
          <a:bodyPr/>
          <a:lstStyle/>
          <a:p>
            <a:fld id="{58DB5085-90B4-484A-8950-4A9FA467B704}" type="datetime1">
              <a:rPr lang="en-US" smtClean="0"/>
              <a:t>2/26/18</a:t>
            </a:fld>
            <a:endParaRPr lang="en-US"/>
          </a:p>
        </p:txBody>
      </p:sp>
      <p:sp>
        <p:nvSpPr>
          <p:cNvPr id="5" name="Slide Number Placeholder 4"/>
          <p:cNvSpPr>
            <a:spLocks noGrp="1"/>
          </p:cNvSpPr>
          <p:nvPr>
            <p:ph type="sldNum" sz="quarter" idx="12"/>
          </p:nvPr>
        </p:nvSpPr>
        <p:spPr/>
        <p:txBody>
          <a:bodyPr/>
          <a:lstStyle/>
          <a:p>
            <a:fld id="{7EE44465-8A58-7F44-8233-F5EF5188E066}" type="slidenum">
              <a:rPr lang="en-US" smtClean="0"/>
              <a:t>96</a:t>
            </a:fld>
            <a:endParaRPr lang="en-US"/>
          </a:p>
        </p:txBody>
      </p:sp>
      <p:sp>
        <p:nvSpPr>
          <p:cNvPr id="3" name="TextBox 2"/>
          <p:cNvSpPr txBox="1"/>
          <p:nvPr/>
        </p:nvSpPr>
        <p:spPr>
          <a:xfrm>
            <a:off x="1707143" y="2037600"/>
            <a:ext cx="8676695" cy="369332"/>
          </a:xfrm>
          <a:prstGeom prst="rect">
            <a:avLst/>
          </a:prstGeom>
          <a:noFill/>
        </p:spPr>
        <p:txBody>
          <a:bodyPr wrap="square" rtlCol="0">
            <a:spAutoFit/>
          </a:bodyPr>
          <a:lstStyle/>
          <a:p>
            <a:r>
              <a:rPr lang="en-US" dirty="0"/>
              <a:t>Dashboard for organizations such as hospitals, retirement communities, etc.  </a:t>
            </a:r>
          </a:p>
        </p:txBody>
      </p:sp>
      <p:cxnSp>
        <p:nvCxnSpPr>
          <p:cNvPr id="9" name="Straight Connector 8"/>
          <p:cNvCxnSpPr/>
          <p:nvPr/>
        </p:nvCxnSpPr>
        <p:spPr>
          <a:xfrm flipH="1">
            <a:off x="2490894" y="4617697"/>
            <a:ext cx="577250" cy="1024551"/>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860903" y="5567667"/>
            <a:ext cx="1259983" cy="646331"/>
          </a:xfrm>
          <a:prstGeom prst="rect">
            <a:avLst/>
          </a:prstGeom>
          <a:noFill/>
        </p:spPr>
        <p:txBody>
          <a:bodyPr wrap="square" rtlCol="0">
            <a:spAutoFit/>
          </a:bodyPr>
          <a:lstStyle/>
          <a:p>
            <a:pPr algn="ctr"/>
            <a:r>
              <a:rPr lang="en-US" dirty="0"/>
              <a:t>View by member</a:t>
            </a:r>
          </a:p>
        </p:txBody>
      </p:sp>
      <p:cxnSp>
        <p:nvCxnSpPr>
          <p:cNvPr id="12" name="Straight Connector 11"/>
          <p:cNvCxnSpPr/>
          <p:nvPr/>
        </p:nvCxnSpPr>
        <p:spPr>
          <a:xfrm>
            <a:off x="10182749" y="5079466"/>
            <a:ext cx="0" cy="488200"/>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636513" y="5555667"/>
            <a:ext cx="1089213" cy="923330"/>
          </a:xfrm>
          <a:prstGeom prst="rect">
            <a:avLst/>
          </a:prstGeom>
          <a:noFill/>
        </p:spPr>
        <p:txBody>
          <a:bodyPr wrap="square" rtlCol="0">
            <a:spAutoFit/>
          </a:bodyPr>
          <a:lstStyle/>
          <a:p>
            <a:pPr algn="ctr"/>
            <a:r>
              <a:rPr lang="en-US" dirty="0"/>
              <a:t>View sensor status</a:t>
            </a:r>
          </a:p>
        </p:txBody>
      </p:sp>
      <p:cxnSp>
        <p:nvCxnSpPr>
          <p:cNvPr id="15" name="Straight Connector 14"/>
          <p:cNvCxnSpPr/>
          <p:nvPr/>
        </p:nvCxnSpPr>
        <p:spPr>
          <a:xfrm>
            <a:off x="6051176" y="4617696"/>
            <a:ext cx="177412" cy="949970"/>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456516" y="5550807"/>
            <a:ext cx="1544143" cy="646331"/>
          </a:xfrm>
          <a:prstGeom prst="rect">
            <a:avLst/>
          </a:prstGeom>
          <a:noFill/>
        </p:spPr>
        <p:txBody>
          <a:bodyPr wrap="square" rtlCol="0">
            <a:spAutoFit/>
          </a:bodyPr>
          <a:lstStyle/>
          <a:p>
            <a:pPr algn="ctr"/>
            <a:r>
              <a:rPr lang="en-US" dirty="0"/>
              <a:t>View member activity</a:t>
            </a:r>
          </a:p>
        </p:txBody>
      </p:sp>
    </p:spTree>
    <p:extLst>
      <p:ext uri="{BB962C8B-B14F-4D97-AF65-F5344CB8AC3E}">
        <p14:creationId xmlns:p14="http://schemas.microsoft.com/office/powerpoint/2010/main" val="2078463376"/>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00" y="2243143"/>
            <a:ext cx="9144000" cy="461485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909403" y="1499009"/>
            <a:ext cx="2664801" cy="51646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IMG_8819.PNG"/>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3017819" y="2243144"/>
            <a:ext cx="2449967" cy="4348691"/>
          </a:xfrm>
          <a:prstGeom prst="rect">
            <a:avLst/>
          </a:prstGeom>
        </p:spPr>
      </p:pic>
      <p:sp>
        <p:nvSpPr>
          <p:cNvPr id="16" name="Rectangle 15"/>
          <p:cNvSpPr/>
          <p:nvPr/>
        </p:nvSpPr>
        <p:spPr>
          <a:xfrm>
            <a:off x="6652073" y="1516565"/>
            <a:ext cx="2664801" cy="51646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Advanced Notification Capabilities</a:t>
            </a:r>
            <a:endParaRPr lang="en-US" dirty="0"/>
          </a:p>
        </p:txBody>
      </p:sp>
      <p:sp>
        <p:nvSpPr>
          <p:cNvPr id="4" name="Date Placeholder 3"/>
          <p:cNvSpPr>
            <a:spLocks noGrp="1"/>
          </p:cNvSpPr>
          <p:nvPr>
            <p:ph type="dt" sz="half" idx="10"/>
          </p:nvPr>
        </p:nvSpPr>
        <p:spPr/>
        <p:txBody>
          <a:bodyPr/>
          <a:lstStyle/>
          <a:p>
            <a:fld id="{58DB5085-90B4-484A-8950-4A9FA467B704}" type="datetime1">
              <a:rPr lang="en-US" smtClean="0"/>
              <a:t>2/26/18</a:t>
            </a:fld>
            <a:endParaRPr lang="en-US"/>
          </a:p>
        </p:txBody>
      </p:sp>
      <p:sp>
        <p:nvSpPr>
          <p:cNvPr id="5" name="Slide Number Placeholder 4"/>
          <p:cNvSpPr>
            <a:spLocks noGrp="1"/>
          </p:cNvSpPr>
          <p:nvPr>
            <p:ph type="sldNum" sz="quarter" idx="12"/>
          </p:nvPr>
        </p:nvSpPr>
        <p:spPr/>
        <p:txBody>
          <a:bodyPr/>
          <a:lstStyle/>
          <a:p>
            <a:fld id="{7EE44465-8A58-7F44-8233-F5EF5188E066}" type="slidenum">
              <a:rPr lang="en-US" smtClean="0"/>
              <a:t>97</a:t>
            </a:fld>
            <a:endParaRPr lang="en-US"/>
          </a:p>
        </p:txBody>
      </p:sp>
      <p:sp>
        <p:nvSpPr>
          <p:cNvPr id="9" name="Content Placeholder 2"/>
          <p:cNvSpPr txBox="1">
            <a:spLocks/>
          </p:cNvSpPr>
          <p:nvPr/>
        </p:nvSpPr>
        <p:spPr>
          <a:xfrm>
            <a:off x="6652075" y="1516564"/>
            <a:ext cx="2474343" cy="4385942"/>
          </a:xfrm>
          <a:prstGeom prst="rect">
            <a:avLst/>
          </a:prstGeom>
        </p:spPr>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r>
              <a:rPr lang="en-US" dirty="0">
                <a:solidFill>
                  <a:schemeClr val="bg1"/>
                </a:solidFill>
              </a:rPr>
              <a:t>Weekly summary email</a:t>
            </a:r>
          </a:p>
          <a:p>
            <a:pPr marL="228600" lvl="1" indent="0">
              <a:buNone/>
            </a:pPr>
            <a:endParaRPr lang="en-US" dirty="0"/>
          </a:p>
          <a:p>
            <a:pPr marL="228600" lvl="1" indent="0">
              <a:buNone/>
            </a:pPr>
            <a:endParaRPr lang="en-US" dirty="0"/>
          </a:p>
        </p:txBody>
      </p:sp>
      <p:sp>
        <p:nvSpPr>
          <p:cNvPr id="11" name="Rectangle 10"/>
          <p:cNvSpPr/>
          <p:nvPr/>
        </p:nvSpPr>
        <p:spPr>
          <a:xfrm>
            <a:off x="4684445" y="3982765"/>
            <a:ext cx="1471986" cy="115442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Via </a:t>
            </a:r>
          </a:p>
          <a:p>
            <a:pPr marL="342900" indent="-342900" algn="ctr">
              <a:buAutoNum type="arabicParenBoth"/>
            </a:pPr>
            <a:r>
              <a:rPr lang="en-US" dirty="0"/>
              <a:t>Text</a:t>
            </a:r>
          </a:p>
          <a:p>
            <a:pPr marL="342900" indent="-342900" algn="ctr">
              <a:buAutoNum type="arabicParenBoth"/>
            </a:pPr>
            <a:r>
              <a:rPr lang="en-US" dirty="0"/>
              <a:t>Email</a:t>
            </a:r>
          </a:p>
        </p:txBody>
      </p:sp>
      <p:sp>
        <p:nvSpPr>
          <p:cNvPr id="3" name="Content Placeholder 2"/>
          <p:cNvSpPr>
            <a:spLocks noGrp="1"/>
          </p:cNvSpPr>
          <p:nvPr>
            <p:ph idx="1"/>
          </p:nvPr>
        </p:nvSpPr>
        <p:spPr>
          <a:xfrm>
            <a:off x="2909402" y="1499008"/>
            <a:ext cx="3463500" cy="4385942"/>
          </a:xfrm>
        </p:spPr>
        <p:txBody>
          <a:bodyPr/>
          <a:lstStyle/>
          <a:p>
            <a:r>
              <a:rPr lang="en-US" dirty="0" smtClean="0">
                <a:solidFill>
                  <a:srgbClr val="FFFFFF"/>
                </a:solidFill>
              </a:rPr>
              <a:t>Daily customizable notifications</a:t>
            </a:r>
          </a:p>
        </p:txBody>
      </p:sp>
      <p:pic>
        <p:nvPicPr>
          <p:cNvPr id="6" name="Picture 5" descr="Screen Shot 2016-05-27 at 10.59.52 AM.png"/>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6806473" y="2243143"/>
            <a:ext cx="2379708" cy="4392706"/>
          </a:xfrm>
          <a:prstGeom prst="rect">
            <a:avLst/>
          </a:prstGeom>
        </p:spPr>
      </p:pic>
    </p:spTree>
    <p:extLst>
      <p:ext uri="{BB962C8B-B14F-4D97-AF65-F5344CB8AC3E}">
        <p14:creationId xmlns:p14="http://schemas.microsoft.com/office/powerpoint/2010/main" val="1300818648"/>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Chinese Interface</a:t>
            </a:r>
            <a:endParaRPr lang="en-US" dirty="0"/>
          </a:p>
        </p:txBody>
      </p:sp>
      <p:sp>
        <p:nvSpPr>
          <p:cNvPr id="3" name="Content Placeholder 2"/>
          <p:cNvSpPr>
            <a:spLocks noGrp="1"/>
          </p:cNvSpPr>
          <p:nvPr>
            <p:ph idx="1"/>
          </p:nvPr>
        </p:nvSpPr>
        <p:spPr>
          <a:xfrm>
            <a:off x="2261811" y="1371600"/>
            <a:ext cx="7556313" cy="4385942"/>
          </a:xfrm>
        </p:spPr>
        <p:txBody>
          <a:bodyPr>
            <a:normAutofit/>
          </a:bodyPr>
          <a:lstStyle/>
          <a:p>
            <a:r>
              <a:rPr lang="en-US" sz="2400" dirty="0"/>
              <a:t>Website and portal translated in Chinese</a:t>
            </a:r>
          </a:p>
          <a:p>
            <a:r>
              <a:rPr lang="en-US" sz="2400" dirty="0"/>
              <a:t>Dedicated Chinese servers for data collection</a:t>
            </a:r>
          </a:p>
          <a:p>
            <a:r>
              <a:rPr lang="en-US" sz="2400" dirty="0"/>
              <a:t>Activated notification service (via email and text)</a:t>
            </a:r>
          </a:p>
          <a:p>
            <a:pPr lvl="1"/>
            <a:r>
              <a:rPr lang="en-US" dirty="0"/>
              <a:t>Service provider </a:t>
            </a:r>
            <a:r>
              <a:rPr lang="en-US" dirty="0" err="1"/>
              <a:t>YunPian.com</a:t>
            </a:r>
            <a:endParaRPr lang="en-US" dirty="0"/>
          </a:p>
        </p:txBody>
      </p:sp>
      <p:sp>
        <p:nvSpPr>
          <p:cNvPr id="4" name="Date Placeholder 3"/>
          <p:cNvSpPr>
            <a:spLocks noGrp="1"/>
          </p:cNvSpPr>
          <p:nvPr>
            <p:ph type="dt" sz="half" idx="10"/>
          </p:nvPr>
        </p:nvSpPr>
        <p:spPr/>
        <p:txBody>
          <a:bodyPr/>
          <a:lstStyle/>
          <a:p>
            <a:fld id="{58DB5085-90B4-484A-8950-4A9FA467B704}" type="datetime1">
              <a:rPr lang="en-US" smtClean="0"/>
              <a:t>2/26/18</a:t>
            </a:fld>
            <a:endParaRPr lang="en-US"/>
          </a:p>
        </p:txBody>
      </p:sp>
      <p:sp>
        <p:nvSpPr>
          <p:cNvPr id="5" name="Slide Number Placeholder 4"/>
          <p:cNvSpPr>
            <a:spLocks noGrp="1"/>
          </p:cNvSpPr>
          <p:nvPr>
            <p:ph type="sldNum" sz="quarter" idx="12"/>
          </p:nvPr>
        </p:nvSpPr>
        <p:spPr/>
        <p:txBody>
          <a:bodyPr/>
          <a:lstStyle/>
          <a:p>
            <a:fld id="{7EE44465-8A58-7F44-8233-F5EF5188E066}" type="slidenum">
              <a:rPr lang="en-US" smtClean="0"/>
              <a:t>98</a:t>
            </a:fld>
            <a:endParaRPr lang="en-US"/>
          </a:p>
        </p:txBody>
      </p:sp>
      <p:pic>
        <p:nvPicPr>
          <p:cNvPr id="8" name="Picture 7" descr="Screen Shot 2016-05-27 at 12.41.36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0136" y="3348715"/>
            <a:ext cx="7579665" cy="3074871"/>
          </a:xfrm>
          <a:prstGeom prst="rect">
            <a:avLst/>
          </a:prstGeom>
          <a:ln>
            <a:solidFill>
              <a:srgbClr val="000000"/>
            </a:solidFill>
          </a:ln>
        </p:spPr>
      </p:pic>
    </p:spTree>
    <p:extLst>
      <p:ext uri="{BB962C8B-B14F-4D97-AF65-F5344CB8AC3E}">
        <p14:creationId xmlns:p14="http://schemas.microsoft.com/office/powerpoint/2010/main" val="4152786544"/>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524001"/>
            <a:ext cx="7772400" cy="2076450"/>
          </a:xfrm>
        </p:spPr>
        <p:txBody>
          <a:bodyPr>
            <a:normAutofit fontScale="90000"/>
          </a:bodyPr>
          <a:lstStyle/>
          <a:p>
            <a:r>
              <a:rPr lang="en-US" sz="3000" dirty="0"/>
              <a:t>Hidden Markov Model Based </a:t>
            </a:r>
            <a:r>
              <a:rPr lang="en-US" sz="3000" u="sng" dirty="0"/>
              <a:t>Fall Detection</a:t>
            </a:r>
            <a:r>
              <a:rPr lang="en-US" sz="3000" dirty="0"/>
              <a:t> with Motion Sensor Orientation Calibration:</a:t>
            </a:r>
            <a:br>
              <a:rPr lang="en-US" sz="3000" dirty="0"/>
            </a:br>
            <a:r>
              <a:rPr lang="en-US" sz="3000" dirty="0"/>
              <a:t>A Case for Real-Life Home Monitoring</a:t>
            </a:r>
            <a:br>
              <a:rPr lang="en-US" sz="3000" dirty="0"/>
            </a:br>
            <a:r>
              <a:rPr lang="en-US" sz="3000" dirty="0"/>
              <a:t/>
            </a:r>
            <a:br>
              <a:rPr lang="en-US" sz="3000" dirty="0"/>
            </a:br>
            <a:r>
              <a:rPr lang="en-US" sz="2700" dirty="0"/>
              <a:t>Shuo Yu, U Arizona</a:t>
            </a:r>
          </a:p>
        </p:txBody>
      </p:sp>
      <p:sp>
        <p:nvSpPr>
          <p:cNvPr id="4" name="Date Placeholder 3"/>
          <p:cNvSpPr>
            <a:spLocks noGrp="1"/>
          </p:cNvSpPr>
          <p:nvPr>
            <p:ph type="dt" sz="half" idx="10"/>
          </p:nvPr>
        </p:nvSpPr>
        <p:spPr/>
        <p:txBody>
          <a:bodyPr/>
          <a:lstStyle/>
          <a:p>
            <a:fld id="{622953F6-3553-492C-83A8-DA4287DD79A3}" type="datetime1">
              <a:rPr lang="en-US" smtClean="0"/>
              <a:t>2/26/18</a:t>
            </a:fld>
            <a:endParaRPr lang="en-US" dirty="0"/>
          </a:p>
        </p:txBody>
      </p:sp>
    </p:spTree>
    <p:extLst>
      <p:ext uri="{BB962C8B-B14F-4D97-AF65-F5344CB8AC3E}">
        <p14:creationId xmlns:p14="http://schemas.microsoft.com/office/powerpoint/2010/main" val="145007013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5934</TotalTime>
  <Words>15219</Words>
  <Application>Microsoft Macintosh PowerPoint</Application>
  <PresentationFormat>Custom</PresentationFormat>
  <Paragraphs>3244</Paragraphs>
  <Slides>164</Slides>
  <Notes>64</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164</vt:i4>
      </vt:variant>
    </vt:vector>
  </HeadingPairs>
  <TitlesOfParts>
    <vt:vector size="169" baseType="lpstr">
      <vt:lpstr>Office Theme</vt:lpstr>
      <vt:lpstr>Bitmap Image</vt:lpstr>
      <vt:lpstr>Visio</vt:lpstr>
      <vt:lpstr>Image</vt:lpstr>
      <vt:lpstr>Equation</vt:lpstr>
      <vt:lpstr>Recent Research at the Artificial Intelligence Lab of the University of Arizona: AZSecure for Advanced Cyber Threat Intelligence and SilverLink for Proactive Mobile Health</vt:lpstr>
      <vt:lpstr>Outline</vt:lpstr>
      <vt:lpstr>    Computational Design Science in MIS (AI Lab/UA):  Mathematics/Statistics/Linguistics/Cognition   Algorithms/Representations (e.g., SOM, PageRank, Matrix Factorization, LDA, Deep Learning)   Programs/Systems   Adoption/Deployment   Societal Impact</vt:lpstr>
      <vt:lpstr>Security Informatics &amp; Analytics</vt:lpstr>
      <vt:lpstr>PowerPoint Presentation</vt:lpstr>
      <vt:lpstr>COPLINK: Crime Information Sharing &amp; Data Mining</vt:lpstr>
      <vt:lpstr>PowerPoint Presentation</vt:lpstr>
      <vt:lpstr>Dark Web Overview</vt:lpstr>
      <vt:lpstr>Dark Web Forum Crawler System: Probing the Hidden Web</vt:lpstr>
      <vt:lpstr>CyberGate for Social Media Analytics: Ideational, Textual and Interpersonal Information</vt:lpstr>
      <vt:lpstr>Arabic Writeprint Feature Set: Online Authorship Analysis</vt:lpstr>
      <vt:lpstr>PowerPoint Presentation</vt:lpstr>
      <vt:lpstr>CyberGate System Design: Writeprints</vt:lpstr>
      <vt:lpstr>PowerPoint Presentation</vt:lpstr>
      <vt:lpstr>CyberGate (Abbasi, et al., MISQ, 2010)   AZ PhishMonger (Abbasi, et al., MISQ 2012, best paper)</vt:lpstr>
      <vt:lpstr>PowerPoint Presentation</vt:lpstr>
      <vt:lpstr>PowerPoint Presentation</vt:lpstr>
      <vt:lpstr>Dark Web, Springer, 2012</vt:lpstr>
      <vt:lpstr>PowerPoint Presentation</vt:lpstr>
      <vt:lpstr>Selected data breach incidents in 2014</vt:lpstr>
      <vt:lpstr>Cyber Threat Intelligence: From Reactive/Internal to Proactive/OSINT</vt:lpstr>
      <vt:lpstr>PowerPoint Presentation</vt:lpstr>
      <vt:lpstr>PowerPoint Presentation</vt:lpstr>
      <vt:lpstr>AzSecure Data/Text/Web Mining Methodologies: From Deep Learning to Topic Modeling</vt:lpstr>
      <vt:lpstr>Research Background – CTI Process</vt:lpstr>
      <vt:lpstr>Hacker Community Platforms – “Know your enemy”</vt:lpstr>
      <vt:lpstr>Identifying Key Hackers (Benjamin, et al., MISQ,Conditional Acceptance: Research Method, Collection, Ethics)</vt:lpstr>
      <vt:lpstr>Hacker Reputation Framework</vt:lpstr>
      <vt:lpstr>PowerPoint Presentation</vt:lpstr>
      <vt:lpstr>Hacker Reputation – Testbed</vt:lpstr>
      <vt:lpstr>Hacker Reputation – Results</vt:lpstr>
      <vt:lpstr>PowerPoint Presentation</vt:lpstr>
      <vt:lpstr>Hacker Participation – IRC Collection</vt:lpstr>
      <vt:lpstr>Hacker Participation - Feature Representation</vt:lpstr>
      <vt:lpstr>Hacker Participation - Results</vt:lpstr>
      <vt:lpstr>Hacker Participation – Case Example</vt:lpstr>
      <vt:lpstr>Hacker Participation – Case Example</vt:lpstr>
      <vt:lpstr>Hacker Participation – Case Example</vt:lpstr>
      <vt:lpstr>AZSecure Hacker Assets Portal: Proactive Cyber Threat Intelligence (Samtani, et al., JMIS 2017)</vt:lpstr>
      <vt:lpstr>Introduction – Hacker Asset Examples</vt:lpstr>
      <vt:lpstr>AZSecure Hacker Assets Portal System Design and Features</vt:lpstr>
      <vt:lpstr>AZSecure Hacker Assets Portal – Data Testbed</vt:lpstr>
      <vt:lpstr>AZSecure Hacker Assets Portal – Data Mining Approach</vt:lpstr>
      <vt:lpstr>Hacker Assets Portal V2.0 – Overview</vt:lpstr>
      <vt:lpstr>Cyber Threat Intelligence (CTI) Example – Bank Exploits</vt:lpstr>
      <vt:lpstr>Cyber Threat Intelligence (CTI) Example – Mobile Malware</vt:lpstr>
      <vt:lpstr>Identifying Hacker’s Targets for Proactive Cyber Threat Intelligence: A Deep Structured Semantic Model Approach (MISQ, under review)</vt:lpstr>
      <vt:lpstr>Research Design</vt:lpstr>
      <vt:lpstr>Research Design – Exploit-Vulnerability Linkages: EV-DSSM</vt:lpstr>
      <vt:lpstr>Results and Discussion – DSSM Evaluations</vt:lpstr>
      <vt:lpstr>Case Studies: SCADA and Hospitals</vt:lpstr>
      <vt:lpstr>Selected Case Study Results</vt:lpstr>
      <vt:lpstr>PowerPoint Presentation</vt:lpstr>
      <vt:lpstr>PowerPoint Presentation</vt:lpstr>
      <vt:lpstr>Literature Review - GCNs</vt:lpstr>
      <vt:lpstr>Literature Review – GCN Formulation</vt:lpstr>
      <vt:lpstr>Literature Review – Autoencoders </vt:lpstr>
      <vt:lpstr>Research Design – GCAE Architecture (Novelty)</vt:lpstr>
      <vt:lpstr>Research Design</vt:lpstr>
      <vt:lpstr>Results and Discussion – GCAE Experiment 1: GCAE vs Structural Embeddings</vt:lpstr>
      <vt:lpstr>Results and Discussion – GCAE Evaluation 2 </vt:lpstr>
      <vt:lpstr>Research Design – Case Study</vt:lpstr>
      <vt:lpstr>Results and Discussion – Case Study Results</vt:lpstr>
      <vt:lpstr>The Cybersecurity Fellowship Program:  A University of Arizona Scholarship-for-Service Program</vt:lpstr>
      <vt:lpstr>What is AZSecure?</vt:lpstr>
      <vt:lpstr>AZSecure SFS Statistics</vt:lpstr>
      <vt:lpstr>PowerPoint Presentation</vt:lpstr>
      <vt:lpstr>Health Informatics &amp; Analytics</vt:lpstr>
      <vt:lpstr>PowerPoint Presentation</vt:lpstr>
      <vt:lpstr>PowerPoint Presentation</vt:lpstr>
      <vt:lpstr>PowerPoint Presentation</vt:lpstr>
      <vt:lpstr>PowerPoint Presentation</vt:lpstr>
      <vt:lpstr>From EHR to Patient Intelligence Yukai Lin , Georgia State U</vt:lpstr>
      <vt:lpstr>Research Framework</vt:lpstr>
      <vt:lpstr>Statistically Significant Covariates</vt:lpstr>
      <vt:lpstr>BMTL: Research questions &amp; relevance</vt:lpstr>
      <vt:lpstr>Multi-Task Learning (MTL)</vt:lpstr>
      <vt:lpstr>Evaluation 1 BMTL vs. STL Approaches</vt:lpstr>
      <vt:lpstr>DiabeticLink Patient Portal</vt:lpstr>
      <vt:lpstr>Homepage</vt:lpstr>
      <vt:lpstr>Tracking Dashboard</vt:lpstr>
      <vt:lpstr>PowerPoint Presentation</vt:lpstr>
      <vt:lpstr>PowerPoint Presentation</vt:lpstr>
      <vt:lpstr>PowerPoint Presentation</vt:lpstr>
      <vt:lpstr>PowerPoint Presentation</vt:lpstr>
      <vt:lpstr>New Mobile Layout</vt:lpstr>
      <vt:lpstr>SilverLink Design</vt:lpstr>
      <vt:lpstr>Problem statement</vt:lpstr>
      <vt:lpstr>Existing technology</vt:lpstr>
      <vt:lpstr>SilverLink Service Architecture</vt:lpstr>
      <vt:lpstr>SL HW</vt:lpstr>
      <vt:lpstr>Home sensors and gateway</vt:lpstr>
      <vt:lpstr>How It Works</vt:lpstr>
      <vt:lpstr>Advanced Health Data Visualization</vt:lpstr>
      <vt:lpstr>Advanced Health Data Visualization</vt:lpstr>
      <vt:lpstr>Advanced Health Data Visualization</vt:lpstr>
      <vt:lpstr>Advanced Notification Capabilities</vt:lpstr>
      <vt:lpstr>Chinese Interface</vt:lpstr>
      <vt:lpstr>Hidden Markov Model Based Fall Detection with Motion Sensor Orientation Calibration: A Case for Real-Life Home Monitoring  Shuo Yu, U Arizona</vt:lpstr>
      <vt:lpstr>Literature Review: Hidden Markov Model</vt:lpstr>
      <vt:lpstr>Research Design</vt:lpstr>
      <vt:lpstr>Research Design: HMM Design</vt:lpstr>
      <vt:lpstr>Discussion: Task 1 (Design)</vt:lpstr>
      <vt:lpstr>Discussion: Task 2 (Position)</vt:lpstr>
      <vt:lpstr>Motion Sensor-Based  Fall Risk Assessment Using  2D Heterogeneous Convolutional Neural Networks  Shuo Yu, U Arizona</vt:lpstr>
      <vt:lpstr>Literature Review – CNN in Health Context</vt:lpstr>
      <vt:lpstr>Literature Review – CNN in Health Context</vt:lpstr>
      <vt:lpstr>Research Design – CNN Architecture</vt:lpstr>
      <vt:lpstr>Evaluation – Benchmark Set 1</vt:lpstr>
      <vt:lpstr>Evaluation – Benchmark Set 2</vt:lpstr>
      <vt:lpstr>PowerPoint Presentation</vt:lpstr>
      <vt:lpstr>    Computational Design Science in MIS (AI Lab/UA):  Mathematics/Statistics/Linguistics/Cognition   Algorithms/Representations (e.g., SOM, PageRank, Matrix Factorization, LDA, Deep Learning)   Programs/Systems   Adoption/Deployment   Societal Impact</vt:lpstr>
      <vt:lpstr>    My Lessons Learned (in the twilight of my career):  Societal Impact &gt; Academic Impact  IT &gt; MIS  CISE &gt; SBE  New &gt; Old  EQ &gt; IQ</vt:lpstr>
      <vt:lpstr>Identifying Key Sellers (Li et al., JMIS, 2017)</vt:lpstr>
      <vt:lpstr>Hacker Sentiment Analysis Framework:  “Honor Among Thieves?”</vt:lpstr>
      <vt:lpstr>Recursive Neural Network Example – Identifying Key Carding Sellers</vt:lpstr>
      <vt:lpstr>Recursive Neural Network Example – Identifying Key Carding Sellers</vt:lpstr>
      <vt:lpstr>Research Testbed</vt:lpstr>
      <vt:lpstr>PowerPoint Presentation</vt:lpstr>
      <vt:lpstr>Case Study: Key Seller Identification</vt:lpstr>
      <vt:lpstr>Case Study: Key Seller Profiling (LDA)</vt:lpstr>
      <vt:lpstr>PowerPoint Presentation</vt:lpstr>
      <vt:lpstr>A Novel Topic Model for Textual Customer Reviews:  Applications in E-Commerce and Hacker Underground Economy</vt:lpstr>
      <vt:lpstr>Multifaceted Customer Reviews</vt:lpstr>
      <vt:lpstr>Latent Dirichlet Allocation (LDA) Intuition</vt:lpstr>
      <vt:lpstr>Graphical Representation of Latent Dirichlet Allocation (LDA)</vt:lpstr>
      <vt:lpstr>From Topic Model to Supervised Topic Model (STM)</vt:lpstr>
      <vt:lpstr>From Topic Model to Supervised Topic Model (STM)</vt:lpstr>
      <vt:lpstr>How many topics?</vt:lpstr>
      <vt:lpstr>Parametric vs. Nonparametric</vt:lpstr>
      <vt:lpstr>Graphical Representation of  NSTM</vt:lpstr>
      <vt:lpstr>Model Specifications:</vt:lpstr>
      <vt:lpstr>Latent Dirichlet Allocation vs. Hierarchical Dirichlet Process</vt:lpstr>
      <vt:lpstr>Model Inference: Intuition</vt:lpstr>
      <vt:lpstr>Stochastic Variational Inference</vt:lpstr>
      <vt:lpstr>Evaluation Design</vt:lpstr>
      <vt:lpstr>Research Testbeds:  From E-Commerce to Cybersecurity</vt:lpstr>
      <vt:lpstr>Evaluation Setting</vt:lpstr>
      <vt:lpstr>Evaluation 1: Whether modeling topics helps?</vt:lpstr>
      <vt:lpstr>Evaluation 2:  Whether the nonparametric technique helps?</vt:lpstr>
      <vt:lpstr>PowerPoint Presentation</vt:lpstr>
      <vt:lpstr>Application in Hacker Underground Economy</vt:lpstr>
      <vt:lpstr>Application in Hacker Underground Economy</vt:lpstr>
      <vt:lpstr>PowerPoint Presentation</vt:lpstr>
      <vt:lpstr>PowerPoint Presentation</vt:lpstr>
      <vt:lpstr>Finding: Shop Update Timeline</vt:lpstr>
      <vt:lpstr>Pharmacovigilance in  Patient Social Media Xiao Liu, U of Utah</vt:lpstr>
      <vt:lpstr>Research Framework</vt:lpstr>
      <vt:lpstr>Adverse Drug Event Extraction</vt:lpstr>
      <vt:lpstr>Test bed</vt:lpstr>
      <vt:lpstr>Evaluation on Adverse Drug Event Extraction </vt:lpstr>
      <vt:lpstr>Evaluation on Report Source Classification</vt:lpstr>
      <vt:lpstr>MetaAlert: A Meta Learning Framework for Pharmacovigilance with Integrated Health Data </vt:lpstr>
      <vt:lpstr>Research Design</vt:lpstr>
      <vt:lpstr>Distant Supervision-Iterative Learning</vt:lpstr>
      <vt:lpstr>Distant Supervision – Iterative Learning</vt:lpstr>
      <vt:lpstr>Evaluation</vt:lpstr>
      <vt:lpstr>A Deep Learning Approach for Recognizing Activity of Daily Living (ADL) for Senior Care: Exploiting Interaction Dependency and Temporal Pattern  Hongyi Zhu, U Arizona</vt:lpstr>
      <vt:lpstr>Literature Review – Deep Learning Approaches for ADLR</vt:lpstr>
      <vt:lpstr>Research Design</vt:lpstr>
      <vt:lpstr>Research Design – Evaluations</vt:lpstr>
      <vt:lpstr>Results and Discussions – Interaction Extraction</vt:lpstr>
      <vt:lpstr>Results and Discussions – Interaction Extraction</vt:lpstr>
      <vt:lpstr>Results and Discussions – ADL Recognition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sagars</dc:creator>
  <cp:lastModifiedBy>Hsinchun Chen</cp:lastModifiedBy>
  <cp:revision>141</cp:revision>
  <cp:lastPrinted>2018-02-21T17:46:49Z</cp:lastPrinted>
  <dcterms:created xsi:type="dcterms:W3CDTF">2015-02-16T01:20:39Z</dcterms:created>
  <dcterms:modified xsi:type="dcterms:W3CDTF">2018-02-26T18:22:53Z</dcterms:modified>
</cp:coreProperties>
</file>