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316" r:id="rId3"/>
    <p:sldId id="351" r:id="rId4"/>
    <p:sldId id="365" r:id="rId5"/>
    <p:sldId id="366" r:id="rId6"/>
    <p:sldId id="367" r:id="rId7"/>
    <p:sldId id="368" r:id="rId8"/>
    <p:sldId id="369" r:id="rId9"/>
    <p:sldId id="370" r:id="rId10"/>
    <p:sldId id="372" r:id="rId11"/>
    <p:sldId id="371" r:id="rId12"/>
    <p:sldId id="373" r:id="rId13"/>
    <p:sldId id="374" r:id="rId14"/>
    <p:sldId id="375" r:id="rId15"/>
    <p:sldId id="376" r:id="rId16"/>
    <p:sldId id="377" r:id="rId17"/>
    <p:sldId id="378" r:id="rId18"/>
    <p:sldId id="379" r:id="rId19"/>
    <p:sldId id="380" r:id="rId20"/>
    <p:sldId id="381" r:id="rId21"/>
    <p:sldId id="382" r:id="rId22"/>
    <p:sldId id="383" r:id="rId23"/>
    <p:sldId id="384"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 id="400" r:id="rId40"/>
    <p:sldId id="401" r:id="rId41"/>
    <p:sldId id="402" r:id="rId42"/>
    <p:sldId id="403" r:id="rId43"/>
    <p:sldId id="404" r:id="rId44"/>
    <p:sldId id="405"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p:restoredTop sz="83405" autoAdjust="0"/>
  </p:normalViewPr>
  <p:slideViewPr>
    <p:cSldViewPr snapToGrid="0">
      <p:cViewPr varScale="1">
        <p:scale>
          <a:sx n="105" d="100"/>
          <a:sy n="105" d="100"/>
        </p:scale>
        <p:origin x="636" y="102"/>
      </p:cViewPr>
      <p:guideLst>
        <p:guide orient="horz" pos="2160"/>
        <p:guide pos="2880"/>
      </p:guideLst>
    </p:cSldViewPr>
  </p:slideViewPr>
  <p:notesTextViewPr>
    <p:cViewPr>
      <p:scale>
        <a:sx n="3" d="2"/>
        <a:sy n="3" d="2"/>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A9BFA41-73BA-4ED1-AEF5-BE0A63478628}" type="datetimeFigureOut">
              <a:rPr lang="en-US" smtClean="0"/>
              <a:t>4/9/2020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EED290E-57A6-4DBB-83D9-E052C4745528}" type="slidenum">
              <a:rPr lang="en-US" smtClean="0"/>
              <a:t>‹#›</a:t>
            </a:fld>
            <a:endParaRPr lang="en-US"/>
          </a:p>
        </p:txBody>
      </p:sp>
    </p:spTree>
    <p:extLst>
      <p:ext uri="{BB962C8B-B14F-4D97-AF65-F5344CB8AC3E}">
        <p14:creationId xmlns:p14="http://schemas.microsoft.com/office/powerpoint/2010/main" val="4184207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AB97ADB-C186-674E-A6E1-458756705D73}" type="datetimeFigureOut">
              <a:rPr lang="en-US" smtClean="0"/>
              <a:t>4/9/2020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1A0E90-4637-3441-B750-1ACC583F161C}" type="slidenum">
              <a:rPr lang="en-US" smtClean="0"/>
              <a:t>‹#›</a:t>
            </a:fld>
            <a:endParaRPr lang="en-US"/>
          </a:p>
        </p:txBody>
      </p:sp>
    </p:spTree>
    <p:extLst>
      <p:ext uri="{BB962C8B-B14F-4D97-AF65-F5344CB8AC3E}">
        <p14:creationId xmlns:p14="http://schemas.microsoft.com/office/powerpoint/2010/main" val="1956878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1A0E90-4637-3441-B750-1ACC583F161C}" type="slidenum">
              <a:rPr lang="en-US" smtClean="0"/>
              <a:t>1</a:t>
            </a:fld>
            <a:endParaRPr lang="en-US"/>
          </a:p>
        </p:txBody>
      </p:sp>
    </p:spTree>
    <p:extLst>
      <p:ext uri="{BB962C8B-B14F-4D97-AF65-F5344CB8AC3E}">
        <p14:creationId xmlns:p14="http://schemas.microsoft.com/office/powerpoint/2010/main" val="288075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DAC35669-0975-425D-8527-D62673A2CDDE}" type="slidenum">
              <a:rPr lang="en-US" altLang="zh-TW">
                <a:latin typeface="Arial" panose="020B0604020202020204" pitchFamily="34" charset="0"/>
              </a:rPr>
              <a:pPr eaLnBrk="1" hangingPunct="1"/>
              <a:t>31</a:t>
            </a:fld>
            <a:endParaRPr lang="en-US" altLang="zh-TW">
              <a:latin typeface="Arial" panose="020B060402020202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55384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12653879-C6AF-4B47-8C29-8F36439C0AEF}" type="slidenum">
              <a:rPr lang="en-US" altLang="zh-TW">
                <a:latin typeface="Arial" panose="020B0604020202020204" pitchFamily="34" charset="0"/>
              </a:rPr>
              <a:pPr eaLnBrk="1" hangingPunct="1"/>
              <a:t>35</a:t>
            </a:fld>
            <a:endParaRPr lang="en-US" altLang="zh-TW">
              <a:latin typeface="Arial" panose="020B0604020202020204"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67276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DB501A7F-93C7-4F93-9E0B-E0C03FCB5403}" type="slidenum">
              <a:rPr lang="en-US" altLang="zh-TW">
                <a:latin typeface="Arial" panose="020B0604020202020204" pitchFamily="34" charset="0"/>
              </a:rPr>
              <a:pPr eaLnBrk="1" hangingPunct="1"/>
              <a:t>39</a:t>
            </a:fld>
            <a:endParaRPr lang="en-US" altLang="zh-TW">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61160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6097DEC6-8FAC-4D21-8642-FF36F085855E}" type="slidenum">
              <a:rPr lang="en-US" altLang="zh-TW">
                <a:latin typeface="Arial" panose="020B0604020202020204" pitchFamily="34" charset="0"/>
              </a:rPr>
              <a:pPr eaLnBrk="1" hangingPunct="1"/>
              <a:t>42</a:t>
            </a:fld>
            <a:endParaRPr lang="en-US" altLang="zh-TW">
              <a:latin typeface="Arial" panose="020B060402020202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058109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A4870299-C28B-4257-9335-2FA401356F6F}" type="slidenum">
              <a:rPr lang="en-US" altLang="zh-TW">
                <a:latin typeface="Arial" panose="020B0604020202020204" pitchFamily="34" charset="0"/>
              </a:rPr>
              <a:pPr eaLnBrk="1" hangingPunct="1"/>
              <a:t>43</a:t>
            </a:fld>
            <a:endParaRPr lang="en-US" altLang="zh-TW">
              <a:latin typeface="Arial" panose="020B0604020202020204"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824260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227119F8-1094-46E6-9579-0FDBBF42B9AE}" type="slidenum">
              <a:rPr lang="en-US" altLang="zh-TW">
                <a:latin typeface="Arial" panose="020B0604020202020204" pitchFamily="34" charset="0"/>
              </a:rPr>
              <a:pPr eaLnBrk="1" hangingPunct="1"/>
              <a:t>44</a:t>
            </a:fld>
            <a:endParaRPr lang="en-US" altLang="zh-TW">
              <a:latin typeface="Arial" panose="020B0604020202020204"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51434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7AA72CF9-D451-470D-83F8-64523A98BFDC}" type="slidenum">
              <a:rPr lang="en-US" altLang="zh-TW">
                <a:latin typeface="Arial" panose="020B0604020202020204" pitchFamily="34" charset="0"/>
              </a:rPr>
              <a:pPr eaLnBrk="1" hangingPunct="1"/>
              <a:t>13</a:t>
            </a:fld>
            <a:endParaRPr lang="en-US" altLang="zh-TW">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5813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52632CCE-E81E-4595-A19A-CE06B211A01E}" type="slidenum">
              <a:rPr lang="en-US" altLang="zh-TW">
                <a:latin typeface="Arial" panose="020B0604020202020204" pitchFamily="34" charset="0"/>
              </a:rPr>
              <a:pPr eaLnBrk="1" hangingPunct="1"/>
              <a:t>15</a:t>
            </a:fld>
            <a:endParaRPr lang="en-US" altLang="zh-TW">
              <a:latin typeface="Arial" panose="020B0604020202020204" pitchFamily="34" charset="0"/>
            </a:endParaRPr>
          </a:p>
        </p:txBody>
      </p:sp>
      <p:sp>
        <p:nvSpPr>
          <p:cNvPr id="67587" name="Rectangle 2"/>
          <p:cNvSpPr>
            <a:spLocks noGrp="1" noRot="1" noChangeAspect="1" noChangeArrowheads="1" noTextEdit="1"/>
          </p:cNvSpPr>
          <p:nvPr>
            <p:ph type="sldImg"/>
          </p:nvPr>
        </p:nvSpPr>
        <p:spPr>
          <a:xfrm>
            <a:off x="1181100" y="696913"/>
            <a:ext cx="4649788" cy="3487737"/>
          </a:xfrm>
          <a:ln/>
        </p:spPr>
      </p:sp>
      <p:sp>
        <p:nvSpPr>
          <p:cNvPr id="67588" name="Rectangle 3"/>
          <p:cNvSpPr>
            <a:spLocks noGrp="1" noChangeArrowheads="1"/>
          </p:cNvSpPr>
          <p:nvPr>
            <p:ph type="body" idx="1"/>
          </p:nvPr>
        </p:nvSpPr>
        <p:spPr>
          <a:xfrm>
            <a:off x="701040" y="4412563"/>
            <a:ext cx="5608320" cy="41866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690721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3061E68D-CC47-46E2-B230-908115A8B9A4}" type="slidenum">
              <a:rPr lang="en-US" altLang="zh-TW">
                <a:latin typeface="Arial" panose="020B0604020202020204" pitchFamily="34" charset="0"/>
              </a:rPr>
              <a:pPr eaLnBrk="1" hangingPunct="1"/>
              <a:t>18</a:t>
            </a:fld>
            <a:endParaRPr lang="en-US" altLang="zh-TW">
              <a:latin typeface="Arial" panose="020B060402020202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9731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35AA4448-41B5-4C9A-9352-841EB1381E05}" type="slidenum">
              <a:rPr lang="en-US" altLang="zh-TW">
                <a:latin typeface="Arial" panose="020B0604020202020204" pitchFamily="34" charset="0"/>
              </a:rPr>
              <a:pPr eaLnBrk="1" hangingPunct="1"/>
              <a:t>19</a:t>
            </a:fld>
            <a:endParaRPr lang="en-US" altLang="zh-TW">
              <a:latin typeface="Arial" panose="020B0604020202020204" pitchFamily="34" charset="0"/>
            </a:endParaRPr>
          </a:p>
        </p:txBody>
      </p:sp>
      <p:sp>
        <p:nvSpPr>
          <p:cNvPr id="75779" name="Rectangle 2"/>
          <p:cNvSpPr>
            <a:spLocks noGrp="1" noRot="1" noChangeAspect="1" noChangeArrowheads="1" noTextEdit="1"/>
          </p:cNvSpPr>
          <p:nvPr>
            <p:ph type="sldImg"/>
          </p:nvPr>
        </p:nvSpPr>
        <p:spPr>
          <a:xfrm>
            <a:off x="1182688" y="696913"/>
            <a:ext cx="4646612" cy="3484562"/>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One of the important functionalities of BioPortal is to provide visual data analysis support</a:t>
            </a:r>
          </a:p>
          <a:p>
            <a:pPr eaLnBrk="1" hangingPunct="1"/>
            <a:endParaRPr lang="en-US" altLang="zh-TW" smtClean="0">
              <a:latin typeface="Arial" panose="020B0604020202020204" pitchFamily="34" charset="0"/>
            </a:endParaRPr>
          </a:p>
          <a:p>
            <a:pPr eaLnBrk="1" hangingPunct="1"/>
            <a:r>
              <a:rPr lang="en-US" altLang="zh-TW" smtClean="0">
                <a:latin typeface="Arial" panose="020B0604020202020204" pitchFamily="34" charset="0"/>
              </a:rPr>
              <a:t>Spatial Temporal Visualization STV, is first developed to visualize criminal incidents.</a:t>
            </a:r>
          </a:p>
          <a:p>
            <a:pPr eaLnBrk="1" hangingPunct="1"/>
            <a:r>
              <a:rPr lang="en-US" altLang="zh-TW" smtClean="0">
                <a:latin typeface="Arial" panose="020B0604020202020204" pitchFamily="34" charset="0"/>
              </a:rPr>
              <a:t>When we started this BioPortal project we found there are common characters between criminal and disease events</a:t>
            </a:r>
          </a:p>
          <a:p>
            <a:pPr eaLnBrk="1" hangingPunct="1"/>
            <a:r>
              <a:rPr lang="en-US" altLang="zh-TW" smtClean="0">
                <a:latin typeface="Arial" panose="020B0604020202020204" pitchFamily="34" charset="0"/>
              </a:rPr>
              <a:t>It is useful to visualize infectious disease information in STV</a:t>
            </a:r>
          </a:p>
          <a:p>
            <a:pPr eaLnBrk="1" hangingPunct="1"/>
            <a:endParaRPr lang="en-US" altLang="zh-TW" smtClean="0">
              <a:latin typeface="Arial" panose="020B0604020202020204" pitchFamily="34" charset="0"/>
            </a:endParaRPr>
          </a:p>
          <a:p>
            <a:pPr eaLnBrk="1" hangingPunct="1"/>
            <a:r>
              <a:rPr lang="en-US" altLang="zh-TW" smtClean="0">
                <a:latin typeface="Arial" panose="020B0604020202020204" pitchFamily="34" charset="0"/>
              </a:rPr>
              <a:t>Integrates three types of visualization techniques</a:t>
            </a:r>
          </a:p>
          <a:p>
            <a:pPr lvl="1" eaLnBrk="1" hangingPunct="1"/>
            <a:r>
              <a:rPr lang="en-US" altLang="zh-TW" smtClean="0">
                <a:latin typeface="Arial" panose="020B0604020202020204" pitchFamily="34" charset="0"/>
              </a:rPr>
              <a:t>GIS View</a:t>
            </a:r>
          </a:p>
          <a:p>
            <a:pPr lvl="1" eaLnBrk="1" hangingPunct="1"/>
            <a:r>
              <a:rPr lang="en-US" altLang="zh-TW" smtClean="0">
                <a:latin typeface="Arial" panose="020B0604020202020204" pitchFamily="34" charset="0"/>
              </a:rPr>
              <a:t>Periodic Pattern View</a:t>
            </a:r>
          </a:p>
          <a:p>
            <a:pPr lvl="1" eaLnBrk="1" hangingPunct="1"/>
            <a:r>
              <a:rPr lang="en-US" altLang="zh-TW" smtClean="0">
                <a:latin typeface="Arial" panose="020B0604020202020204" pitchFamily="34" charset="0"/>
              </a:rPr>
              <a:t>Timeline View</a:t>
            </a:r>
          </a:p>
          <a:p>
            <a:pPr lvl="1" eaLnBrk="1" hangingPunct="1"/>
            <a:r>
              <a:rPr lang="en-US" altLang="zh-TW" smtClean="0">
                <a:latin typeface="Arial" panose="020B0604020202020204" pitchFamily="34" charset="0"/>
              </a:rPr>
              <a:t>Central Time Slider</a:t>
            </a:r>
          </a:p>
          <a:p>
            <a:pPr eaLnBrk="1" hangingPunct="1"/>
            <a:r>
              <a:rPr lang="en-US" altLang="zh-TW" smtClean="0">
                <a:latin typeface="Arial" panose="020B0604020202020204" pitchFamily="34" charset="0"/>
              </a:rPr>
              <a:t>Visualizes the events in both spatial and temporal dimensions so the patterns can be discovered quickly</a:t>
            </a:r>
          </a:p>
        </p:txBody>
      </p:sp>
    </p:spTree>
    <p:extLst>
      <p:ext uri="{BB962C8B-B14F-4D97-AF65-F5344CB8AC3E}">
        <p14:creationId xmlns:p14="http://schemas.microsoft.com/office/powerpoint/2010/main" val="2031869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F1D5A0CC-69D1-4789-83F8-786DF568A560}" type="slidenum">
              <a:rPr lang="en-US" altLang="zh-TW">
                <a:latin typeface="Arial" panose="020B0604020202020204" pitchFamily="34" charset="0"/>
              </a:rPr>
              <a:pPr eaLnBrk="1" hangingPunct="1"/>
              <a:t>20</a:t>
            </a:fld>
            <a:endParaRPr lang="en-US" altLang="zh-TW">
              <a:latin typeface="Arial" panose="020B060402020202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78185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C712CC17-13EF-4DD0-BB7B-164366830F45}" type="slidenum">
              <a:rPr lang="en-US" altLang="zh-TW">
                <a:latin typeface="Arial" panose="020B0604020202020204" pitchFamily="34" charset="0"/>
              </a:rPr>
              <a:pPr eaLnBrk="1" hangingPunct="1"/>
              <a:t>21</a:t>
            </a:fld>
            <a:endParaRPr lang="en-US" altLang="zh-TW">
              <a:latin typeface="Arial" panose="020B0604020202020204" pitchFamily="34" charset="0"/>
            </a:endParaRPr>
          </a:p>
        </p:txBody>
      </p:sp>
      <p:sp>
        <p:nvSpPr>
          <p:cNvPr id="77827" name="Rectangle 2"/>
          <p:cNvSpPr>
            <a:spLocks noGrp="1" noRot="1" noChangeAspect="1" noChangeArrowheads="1" noTextEdit="1"/>
          </p:cNvSpPr>
          <p:nvPr>
            <p:ph type="sldImg"/>
          </p:nvPr>
        </p:nvSpPr>
        <p:spPr>
          <a:xfrm>
            <a:off x="1182688" y="696913"/>
            <a:ext cx="4648200" cy="348615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We now discuss the last technical component of the WNV/BOT Portal, which is predictive modeling and hotspot analysis.</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Hotspot indicates some form of clustering in a spatial and temporal distribution.</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For WNV, clustering of dead birds, or more specifically dead crows, typically identify high-risk disease areas.</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goal of using hotspot analysis in the context of WNV is to detect automatically unusual dead bird clusters. In turn, such information can be used to predict disease outbreaks and help guide prevention/control activities.  </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9403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7F5349AB-8671-4127-9060-E72B8B6F6BF6}" type="slidenum">
              <a:rPr lang="en-US" altLang="zh-TW">
                <a:latin typeface="Arial" panose="020B0604020202020204" pitchFamily="34" charset="0"/>
              </a:rPr>
              <a:pPr eaLnBrk="1" hangingPunct="1"/>
              <a:t>22</a:t>
            </a:fld>
            <a:endParaRPr lang="en-US" altLang="zh-TW">
              <a:latin typeface="Arial" panose="020B0604020202020204" pitchFamily="34" charset="0"/>
            </a:endParaRPr>
          </a:p>
        </p:txBody>
      </p:sp>
      <p:sp>
        <p:nvSpPr>
          <p:cNvPr id="78851" name="Rectangle 2"/>
          <p:cNvSpPr>
            <a:spLocks noGrp="1" noRot="1" noChangeAspect="1" noChangeArrowheads="1" noTextEdit="1"/>
          </p:cNvSpPr>
          <p:nvPr>
            <p:ph type="sldImg"/>
          </p:nvPr>
        </p:nvSpPr>
        <p:spPr>
          <a:xfrm>
            <a:off x="1182688" y="696913"/>
            <a:ext cx="4648200" cy="3486150"/>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smtClean="0">
                <a:latin typeface="Arial" panose="020B0604020202020204" pitchFamily="34" charset="0"/>
              </a:rPr>
              <a:t>Let’s get some concrete idea about the baseline information. Normally the data are distributed like this,  we call them baseline data. then red crosses mean new coming data. Compared with the baseline data, obviously, there is a dense area at the right hand site that contain lots of cross dots. The left dense area is not our focus because it’s normal. We only concern about emerging cluster. </a:t>
            </a:r>
          </a:p>
        </p:txBody>
      </p:sp>
    </p:spTree>
    <p:extLst>
      <p:ext uri="{BB962C8B-B14F-4D97-AF65-F5344CB8AC3E}">
        <p14:creationId xmlns:p14="http://schemas.microsoft.com/office/powerpoint/2010/main" val="279812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57066" indent="-291179" eaLnBrk="0" hangingPunct="0">
              <a:defRPr kumimoji="1">
                <a:solidFill>
                  <a:schemeClr val="tx1"/>
                </a:solidFill>
                <a:latin typeface="Verdana" panose="020B0604030504040204" pitchFamily="34" charset="0"/>
                <a:ea typeface="PMingLiU" pitchFamily="18" charset="-120"/>
              </a:defRPr>
            </a:lvl2pPr>
            <a:lvl3pPr marL="1164717" indent="-232943" eaLnBrk="0" hangingPunct="0">
              <a:defRPr kumimoji="1">
                <a:solidFill>
                  <a:schemeClr val="tx1"/>
                </a:solidFill>
                <a:latin typeface="Verdana" panose="020B0604030504040204" pitchFamily="34" charset="0"/>
                <a:ea typeface="PMingLiU" pitchFamily="18" charset="-120"/>
              </a:defRPr>
            </a:lvl3pPr>
            <a:lvl4pPr marL="1630604" indent="-232943" eaLnBrk="0" hangingPunct="0">
              <a:defRPr kumimoji="1">
                <a:solidFill>
                  <a:schemeClr val="tx1"/>
                </a:solidFill>
                <a:latin typeface="Verdana" panose="020B0604030504040204" pitchFamily="34" charset="0"/>
                <a:ea typeface="PMingLiU" pitchFamily="18" charset="-120"/>
              </a:defRPr>
            </a:lvl4pPr>
            <a:lvl5pPr marL="2096491" indent="-232943" eaLnBrk="0" hangingPunct="0">
              <a:defRPr kumimoji="1">
                <a:solidFill>
                  <a:schemeClr val="tx1"/>
                </a:solidFill>
                <a:latin typeface="Verdana" panose="020B0604030504040204" pitchFamily="34" charset="0"/>
                <a:ea typeface="PMingLiU" pitchFamily="18" charset="-120"/>
              </a:defRPr>
            </a:lvl5pPr>
            <a:lvl6pPr marL="2562377"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3028264"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94151"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960038" indent="-232943"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C38B6E7A-6E00-4657-B1EE-8F62467FDAFC}" type="slidenum">
              <a:rPr lang="en-US" altLang="zh-TW">
                <a:latin typeface="Arial" panose="020B0604020202020204" pitchFamily="34" charset="0"/>
              </a:rPr>
              <a:pPr eaLnBrk="1" hangingPunct="1"/>
              <a:t>23</a:t>
            </a:fld>
            <a:endParaRPr lang="en-US" altLang="zh-TW">
              <a:latin typeface="Arial" panose="020B0604020202020204" pitchFamily="34" charset="0"/>
            </a:endParaRPr>
          </a:p>
        </p:txBody>
      </p:sp>
      <p:sp>
        <p:nvSpPr>
          <p:cNvPr id="79875" name="Rectangle 2"/>
          <p:cNvSpPr>
            <a:spLocks noGrp="1" noRot="1" noChangeAspect="1" noChangeArrowheads="1" noTextEdit="1"/>
          </p:cNvSpPr>
          <p:nvPr>
            <p:ph type="sldImg"/>
          </p:nvPr>
        </p:nvSpPr>
        <p:spPr>
          <a:xfrm>
            <a:off x="1182688" y="696913"/>
            <a:ext cx="4648200" cy="348615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smtClean="0">
                <a:latin typeface="Arial" panose="020B0604020202020204" pitchFamily="34" charset="0"/>
              </a:rPr>
              <a:t>The example of how RSVC works. Here are the data, we estimate the baseline density. All the data are mapped into a feature space. Fine a minimum sphere to cover all the data. This is the standard support vector clustering, our modification it that we  modify some distance calculation formula and </a:t>
            </a:r>
            <a:r>
              <a:rPr lang="en-US" altLang="en-US" dirty="0" smtClean="0">
                <a:latin typeface="Arial" panose="020B0604020202020204" pitchFamily="34" charset="0"/>
              </a:rPr>
              <a:t>makes two points far apart in feature space if the region they reside in original space have high baseline density </a:t>
            </a:r>
            <a:r>
              <a:rPr lang="en-US" altLang="zh-CN" dirty="0" smtClean="0">
                <a:latin typeface="Arial" panose="020B0604020202020204" pitchFamily="34" charset="0"/>
              </a:rPr>
              <a:t>The boundary of the minimum sphere split into several arbitrary shape clusters when mapping back to original space</a:t>
            </a:r>
          </a:p>
          <a:p>
            <a:pPr eaLnBrk="1" hangingPunct="1"/>
            <a:endParaRPr lang="en-US" altLang="zh-CN" dirty="0" smtClean="0">
              <a:latin typeface="Arial" panose="020B0604020202020204" pitchFamily="34" charset="0"/>
            </a:endParaRPr>
          </a:p>
        </p:txBody>
      </p:sp>
    </p:spTree>
    <p:extLst>
      <p:ext uri="{BB962C8B-B14F-4D97-AF65-F5344CB8AC3E}">
        <p14:creationId xmlns:p14="http://schemas.microsoft.com/office/powerpoint/2010/main" val="3091271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241BAF-BF29-46D2-A926-1185CEF7373C}" type="datetime1">
              <a:rPr lang="en-US" smtClean="0"/>
              <a:t>4/9/2020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F2C69-C3DD-498D-9220-3102BAB8A3D4}" type="slidenum">
              <a:rPr lang="en-US" smtClean="0"/>
              <a:t>‹#›</a:t>
            </a:fld>
            <a:endParaRPr lang="en-US"/>
          </a:p>
        </p:txBody>
      </p:sp>
    </p:spTree>
    <p:extLst>
      <p:ext uri="{BB962C8B-B14F-4D97-AF65-F5344CB8AC3E}">
        <p14:creationId xmlns:p14="http://schemas.microsoft.com/office/powerpoint/2010/main" val="1352981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7E3BA0-F65E-4A81-9A99-25EA6EE797A8}" type="datetime1">
              <a:rPr lang="en-US" smtClean="0"/>
              <a:t>4/9/2020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F2C69-C3DD-498D-9220-3102BAB8A3D4}" type="slidenum">
              <a:rPr lang="en-US" smtClean="0"/>
              <a:t>‹#›</a:t>
            </a:fld>
            <a:endParaRPr lang="en-US"/>
          </a:p>
        </p:txBody>
      </p:sp>
    </p:spTree>
    <p:extLst>
      <p:ext uri="{BB962C8B-B14F-4D97-AF65-F5344CB8AC3E}">
        <p14:creationId xmlns:p14="http://schemas.microsoft.com/office/powerpoint/2010/main" val="1436767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FF3096-1411-4EB0-8D31-53136BFA5BAD}" type="datetime1">
              <a:rPr lang="en-US" smtClean="0"/>
              <a:t>4/9/2020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F2C69-C3DD-498D-9220-3102BAB8A3D4}" type="slidenum">
              <a:rPr lang="en-US" smtClean="0"/>
              <a:t>‹#›</a:t>
            </a:fld>
            <a:endParaRPr lang="en-US"/>
          </a:p>
        </p:txBody>
      </p:sp>
    </p:spTree>
    <p:extLst>
      <p:ext uri="{BB962C8B-B14F-4D97-AF65-F5344CB8AC3E}">
        <p14:creationId xmlns:p14="http://schemas.microsoft.com/office/powerpoint/2010/main" val="112130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2F7EAB05-8136-44C0-852D-D783421011D2}" type="datetime1">
              <a:rPr lang="zh-TW" altLang="en-US"/>
              <a:pPr>
                <a:defRPr/>
              </a:pPr>
              <a:t>2020/4/9</a:t>
            </a:fld>
            <a:endParaRPr lang="en-US" altLang="zh-TW"/>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p:cNvSpPr>
            <a:spLocks noGrp="1" noChangeArrowheads="1"/>
          </p:cNvSpPr>
          <p:nvPr>
            <p:ph type="sldNum" sz="quarter" idx="12"/>
          </p:nvPr>
        </p:nvSpPr>
        <p:spPr>
          <a:ln/>
        </p:spPr>
        <p:txBody>
          <a:bodyPr/>
          <a:lstStyle>
            <a:lvl1pPr>
              <a:defRPr/>
            </a:lvl1pPr>
          </a:lstStyle>
          <a:p>
            <a:fld id="{10330A49-2871-4CE9-BF51-FFE349F87314}" type="slidenum">
              <a:rPr lang="en-US" altLang="zh-TW"/>
              <a:pPr/>
              <a:t>‹#›</a:t>
            </a:fld>
            <a:endParaRPr lang="en-US" altLang="zh-TW"/>
          </a:p>
        </p:txBody>
      </p:sp>
    </p:spTree>
    <p:extLst>
      <p:ext uri="{BB962C8B-B14F-4D97-AF65-F5344CB8AC3E}">
        <p14:creationId xmlns:p14="http://schemas.microsoft.com/office/powerpoint/2010/main" val="171358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FAC313-8BD7-488D-A404-030CD8F23CA3}" type="datetime1">
              <a:rPr lang="en-US" smtClean="0"/>
              <a:t>4/9/2020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F2C69-C3DD-498D-9220-3102BAB8A3D4}" type="slidenum">
              <a:rPr lang="en-US" smtClean="0"/>
              <a:t>‹#›</a:t>
            </a:fld>
            <a:endParaRPr lang="en-US"/>
          </a:p>
        </p:txBody>
      </p:sp>
    </p:spTree>
    <p:extLst>
      <p:ext uri="{BB962C8B-B14F-4D97-AF65-F5344CB8AC3E}">
        <p14:creationId xmlns:p14="http://schemas.microsoft.com/office/powerpoint/2010/main" val="3470954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D2AB9-B1E0-476F-B5FF-F4C5318579C3}" type="datetime1">
              <a:rPr lang="en-US" smtClean="0"/>
              <a:t>4/9/2020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F2C69-C3DD-498D-9220-3102BAB8A3D4}" type="slidenum">
              <a:rPr lang="en-US" smtClean="0"/>
              <a:t>‹#›</a:t>
            </a:fld>
            <a:endParaRPr lang="en-US"/>
          </a:p>
        </p:txBody>
      </p:sp>
    </p:spTree>
    <p:extLst>
      <p:ext uri="{BB962C8B-B14F-4D97-AF65-F5344CB8AC3E}">
        <p14:creationId xmlns:p14="http://schemas.microsoft.com/office/powerpoint/2010/main" val="194600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4EE78B-B493-44A7-8CE5-76B2008D252C}" type="datetime1">
              <a:rPr lang="en-US" smtClean="0"/>
              <a:t>4/9/2020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F2C69-C3DD-498D-9220-3102BAB8A3D4}" type="slidenum">
              <a:rPr lang="en-US" smtClean="0"/>
              <a:t>‹#›</a:t>
            </a:fld>
            <a:endParaRPr lang="en-US"/>
          </a:p>
        </p:txBody>
      </p:sp>
    </p:spTree>
    <p:extLst>
      <p:ext uri="{BB962C8B-B14F-4D97-AF65-F5344CB8AC3E}">
        <p14:creationId xmlns:p14="http://schemas.microsoft.com/office/powerpoint/2010/main" val="242453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748DDA-A1DE-4B01-8F95-67568D0B430E}" type="datetime1">
              <a:rPr lang="en-US" smtClean="0"/>
              <a:t>4/9/2020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F2C69-C3DD-498D-9220-3102BAB8A3D4}" type="slidenum">
              <a:rPr lang="en-US" smtClean="0"/>
              <a:t>‹#›</a:t>
            </a:fld>
            <a:endParaRPr lang="en-US"/>
          </a:p>
        </p:txBody>
      </p:sp>
    </p:spTree>
    <p:extLst>
      <p:ext uri="{BB962C8B-B14F-4D97-AF65-F5344CB8AC3E}">
        <p14:creationId xmlns:p14="http://schemas.microsoft.com/office/powerpoint/2010/main" val="2132715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41458D-CBB5-41F6-A509-6C0DAE01EB94}" type="datetime1">
              <a:rPr lang="en-US" smtClean="0"/>
              <a:t>4/9/2020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F2C69-C3DD-498D-9220-3102BAB8A3D4}" type="slidenum">
              <a:rPr lang="en-US" smtClean="0"/>
              <a:t>‹#›</a:t>
            </a:fld>
            <a:endParaRPr lang="en-US"/>
          </a:p>
        </p:txBody>
      </p:sp>
    </p:spTree>
    <p:extLst>
      <p:ext uri="{BB962C8B-B14F-4D97-AF65-F5344CB8AC3E}">
        <p14:creationId xmlns:p14="http://schemas.microsoft.com/office/powerpoint/2010/main" val="5104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BBEBBC-AD7C-4642-8020-4BE2BB642C4F}" type="datetime1">
              <a:rPr lang="en-US" smtClean="0"/>
              <a:t>4/9/2020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F2C69-C3DD-498D-9220-3102BAB8A3D4}" type="slidenum">
              <a:rPr lang="en-US" smtClean="0"/>
              <a:t>‹#›</a:t>
            </a:fld>
            <a:endParaRPr lang="en-US"/>
          </a:p>
        </p:txBody>
      </p:sp>
    </p:spTree>
    <p:extLst>
      <p:ext uri="{BB962C8B-B14F-4D97-AF65-F5344CB8AC3E}">
        <p14:creationId xmlns:p14="http://schemas.microsoft.com/office/powerpoint/2010/main" val="265743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4FACF6-3365-4E78-B7CC-2A0D5D1BE765}" type="datetime1">
              <a:rPr lang="en-US" smtClean="0"/>
              <a:t>4/9/2020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F2C69-C3DD-498D-9220-3102BAB8A3D4}" type="slidenum">
              <a:rPr lang="en-US" smtClean="0"/>
              <a:t>‹#›</a:t>
            </a:fld>
            <a:endParaRPr lang="en-US"/>
          </a:p>
        </p:txBody>
      </p:sp>
    </p:spTree>
    <p:extLst>
      <p:ext uri="{BB962C8B-B14F-4D97-AF65-F5344CB8AC3E}">
        <p14:creationId xmlns:p14="http://schemas.microsoft.com/office/powerpoint/2010/main" val="206551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344D67-5D67-42BE-8455-6E8B6B2DC79B}" type="datetime1">
              <a:rPr lang="en-US" smtClean="0"/>
              <a:t>4/9/2020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F2C69-C3DD-498D-9220-3102BAB8A3D4}" type="slidenum">
              <a:rPr lang="en-US" smtClean="0"/>
              <a:t>‹#›</a:t>
            </a:fld>
            <a:endParaRPr lang="en-US"/>
          </a:p>
        </p:txBody>
      </p:sp>
    </p:spTree>
    <p:extLst>
      <p:ext uri="{BB962C8B-B14F-4D97-AF65-F5344CB8AC3E}">
        <p14:creationId xmlns:p14="http://schemas.microsoft.com/office/powerpoint/2010/main" val="175189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F106CE-147B-4F48-9474-90CFB400F219}" type="datetime1">
              <a:rPr lang="en-US" smtClean="0"/>
              <a:t>4/9/2020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3F2C69-C3DD-498D-9220-3102BAB8A3D4}" type="slidenum">
              <a:rPr lang="en-US" smtClean="0"/>
              <a:t>‹#›</a:t>
            </a:fld>
            <a:endParaRPr lang="en-US"/>
          </a:p>
        </p:txBody>
      </p:sp>
    </p:spTree>
    <p:extLst>
      <p:ext uri="{BB962C8B-B14F-4D97-AF65-F5344CB8AC3E}">
        <p14:creationId xmlns:p14="http://schemas.microsoft.com/office/powerpoint/2010/main" val="2272364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satscan.org/"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hchen@eller.arizona.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ai.arizona.ed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2064" y="756602"/>
            <a:ext cx="8321040" cy="2215198"/>
          </a:xfrm>
        </p:spPr>
        <p:txBody>
          <a:bodyPr/>
          <a:lstStyle/>
          <a:p>
            <a:r>
              <a:rPr lang="en-US" b="1" dirty="0" smtClean="0"/>
              <a:t>Clustering for Data Mining:</a:t>
            </a:r>
            <a:br>
              <a:rPr lang="en-US" b="1" dirty="0" smtClean="0"/>
            </a:br>
            <a:r>
              <a:rPr lang="en-US" b="1" dirty="0" smtClean="0"/>
              <a:t>Overview and Examples</a:t>
            </a:r>
            <a:endParaRPr lang="en-US" b="1" dirty="0"/>
          </a:p>
        </p:txBody>
      </p:sp>
      <p:sp>
        <p:nvSpPr>
          <p:cNvPr id="3" name="Subtitle 2"/>
          <p:cNvSpPr>
            <a:spLocks noGrp="1"/>
          </p:cNvSpPr>
          <p:nvPr>
            <p:ph type="subTitle" idx="1"/>
          </p:nvPr>
        </p:nvSpPr>
        <p:spPr>
          <a:xfrm>
            <a:off x="1143000" y="3602038"/>
            <a:ext cx="6858000" cy="2524442"/>
          </a:xfrm>
        </p:spPr>
        <p:txBody>
          <a:bodyPr>
            <a:normAutofit/>
          </a:bodyPr>
          <a:lstStyle/>
          <a:p>
            <a:r>
              <a:rPr lang="en-US" dirty="0" smtClean="0"/>
              <a:t>Dr. Hsinchun Chen, University of Arizona</a:t>
            </a:r>
          </a:p>
          <a:p>
            <a:r>
              <a:rPr lang="en-US" smtClean="0"/>
              <a:t>Updated </a:t>
            </a:r>
            <a:r>
              <a:rPr lang="en-US" smtClean="0"/>
              <a:t>April</a:t>
            </a:r>
            <a:r>
              <a:rPr lang="en-US" smtClean="0"/>
              <a:t>, </a:t>
            </a:r>
            <a:r>
              <a:rPr lang="en-US" dirty="0" smtClean="0"/>
              <a:t>2020</a:t>
            </a:r>
          </a:p>
          <a:p>
            <a:endParaRPr lang="en-US" dirty="0" smtClean="0"/>
          </a:p>
          <a:p>
            <a:r>
              <a:rPr lang="en-US" b="1" dirty="0" smtClean="0"/>
              <a:t>Acknowledgements:</a:t>
            </a:r>
            <a:r>
              <a:rPr lang="en-US" dirty="0" smtClean="0"/>
              <a:t> Wikipedia; </a:t>
            </a:r>
            <a:r>
              <a:rPr lang="en-US" dirty="0" err="1" smtClean="0"/>
              <a:t>Aho</a:t>
            </a:r>
            <a:r>
              <a:rPr lang="en-US" dirty="0" smtClean="0"/>
              <a:t> &amp; Ullman, “Data Structures &amp; Algorithms”, </a:t>
            </a:r>
            <a:r>
              <a:rPr lang="en-US" dirty="0" err="1" smtClean="0"/>
              <a:t>BioPortal</a:t>
            </a:r>
            <a:r>
              <a:rPr lang="en-US" dirty="0" smtClean="0"/>
              <a:t> project, NSF, NIH</a:t>
            </a:r>
            <a:endParaRPr lang="en-US" dirty="0"/>
          </a:p>
        </p:txBody>
      </p:sp>
      <p:sp>
        <p:nvSpPr>
          <p:cNvPr id="4" name="Slide Number Placeholder 3"/>
          <p:cNvSpPr>
            <a:spLocks noGrp="1"/>
          </p:cNvSpPr>
          <p:nvPr>
            <p:ph type="sldNum" sz="quarter" idx="12"/>
          </p:nvPr>
        </p:nvSpPr>
        <p:spPr/>
        <p:txBody>
          <a:bodyPr/>
          <a:lstStyle/>
          <a:p>
            <a:fld id="{5F3F2C69-C3DD-498D-9220-3102BAB8A3D4}" type="slidenum">
              <a:rPr lang="en-US" smtClean="0"/>
              <a:t>1</a:t>
            </a:fld>
            <a:endParaRPr lang="en-US"/>
          </a:p>
        </p:txBody>
      </p:sp>
    </p:spTree>
    <p:extLst>
      <p:ext uri="{BB962C8B-B14F-4D97-AF65-F5344CB8AC3E}">
        <p14:creationId xmlns:p14="http://schemas.microsoft.com/office/powerpoint/2010/main" val="4401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5186934" cy="1325563"/>
          </a:xfrm>
        </p:spPr>
        <p:txBody>
          <a:bodyPr/>
          <a:lstStyle/>
          <a:p>
            <a:r>
              <a:rPr lang="en-US" dirty="0" smtClean="0"/>
              <a:t>Density-based: </a:t>
            </a:r>
            <a:r>
              <a:rPr lang="en-US" dirty="0" err="1" smtClean="0"/>
              <a:t>SaTScan</a:t>
            </a:r>
            <a:endParaRPr lang="en-US" b="1" dirty="0"/>
          </a:p>
        </p:txBody>
      </p:sp>
      <p:sp>
        <p:nvSpPr>
          <p:cNvPr id="3" name="Content Placeholder 2"/>
          <p:cNvSpPr>
            <a:spLocks noGrp="1"/>
          </p:cNvSpPr>
          <p:nvPr>
            <p:ph idx="1"/>
          </p:nvPr>
        </p:nvSpPr>
        <p:spPr>
          <a:xfrm>
            <a:off x="628650" y="1237114"/>
            <a:ext cx="7886700" cy="5204838"/>
          </a:xfrm>
        </p:spPr>
        <p:txBody>
          <a:bodyPr>
            <a:normAutofit/>
          </a:bodyPr>
          <a:lstStyle/>
          <a:p>
            <a:pPr marL="0" indent="0">
              <a:buNone/>
            </a:pPr>
            <a:endParaRPr lang="en-US" sz="2000" dirty="0" smtClean="0"/>
          </a:p>
          <a:p>
            <a:r>
              <a:rPr lang="en-US" sz="2000" dirty="0" smtClean="0"/>
              <a:t>Developed by Martin </a:t>
            </a:r>
            <a:r>
              <a:rPr lang="en-US" sz="2000" dirty="0" err="1" smtClean="0"/>
              <a:t>Kulldorf</a:t>
            </a:r>
            <a:r>
              <a:rPr lang="en-US" sz="2000" dirty="0"/>
              <a:t>;</a:t>
            </a:r>
            <a:r>
              <a:rPr lang="en-US" sz="2000" dirty="0" smtClean="0"/>
              <a:t> </a:t>
            </a:r>
            <a:r>
              <a:rPr lang="en-US" dirty="0" err="1" smtClean="0"/>
              <a:t>Mostashari</a:t>
            </a:r>
            <a:r>
              <a:rPr lang="en-US" dirty="0" smtClean="0"/>
              <a:t> </a:t>
            </a:r>
            <a:r>
              <a:rPr lang="en-US" dirty="0"/>
              <a:t>F, </a:t>
            </a:r>
            <a:r>
              <a:rPr lang="en-US" dirty="0" err="1"/>
              <a:t>Kulldorff</a:t>
            </a:r>
            <a:r>
              <a:rPr lang="en-US" dirty="0"/>
              <a:t> M, Hartman J </a:t>
            </a:r>
            <a:r>
              <a:rPr lang="en-US" dirty="0" err="1"/>
              <a:t>J</a:t>
            </a:r>
            <a:r>
              <a:rPr lang="en-US" dirty="0"/>
              <a:t>, Miller J R, </a:t>
            </a:r>
            <a:r>
              <a:rPr lang="en-US" dirty="0" err="1"/>
              <a:t>Kulasekera</a:t>
            </a:r>
            <a:r>
              <a:rPr lang="en-US" dirty="0"/>
              <a:t> </a:t>
            </a:r>
            <a:r>
              <a:rPr lang="en-US" dirty="0" smtClean="0"/>
              <a:t>V., “Dead </a:t>
            </a:r>
            <a:r>
              <a:rPr lang="en-US" dirty="0"/>
              <a:t>bird clusters as an early warning system for West Nile </a:t>
            </a:r>
            <a:r>
              <a:rPr lang="en-US" dirty="0" smtClean="0"/>
              <a:t>virus activity.” </a:t>
            </a:r>
            <a:r>
              <a:rPr lang="en-US" dirty="0" err="1"/>
              <a:t>Emerg</a:t>
            </a:r>
            <a:r>
              <a:rPr lang="en-US" dirty="0"/>
              <a:t> Infect Dis 2003; (9): 641-646</a:t>
            </a:r>
            <a:r>
              <a:rPr lang="en-US" dirty="0" smtClean="0"/>
              <a:t>.</a:t>
            </a:r>
          </a:p>
          <a:p>
            <a:r>
              <a:rPr lang="en-US" sz="2000" dirty="0" smtClean="0"/>
              <a:t>Software available at: </a:t>
            </a:r>
            <a:r>
              <a:rPr lang="en-US" dirty="0" smtClean="0">
                <a:hlinkClick r:id="rId2"/>
              </a:rPr>
              <a:t>http</a:t>
            </a:r>
            <a:r>
              <a:rPr lang="en-US" dirty="0">
                <a:hlinkClick r:id="rId2"/>
              </a:rPr>
              <a:t>://</a:t>
            </a:r>
            <a:r>
              <a:rPr lang="en-US" dirty="0" smtClean="0">
                <a:hlinkClick r:id="rId2"/>
              </a:rPr>
              <a:t>www.satscan.org</a:t>
            </a:r>
            <a:endParaRPr lang="en-US" dirty="0" smtClean="0"/>
          </a:p>
          <a:p>
            <a:r>
              <a:rPr lang="en-US" dirty="0"/>
              <a:t>Used widely in public health and other fields to </a:t>
            </a:r>
            <a:r>
              <a:rPr lang="en-US" dirty="0" smtClean="0"/>
              <a:t>identify high </a:t>
            </a:r>
            <a:r>
              <a:rPr lang="en-US" dirty="0"/>
              <a:t>or low clusters of illness or other events </a:t>
            </a:r>
            <a:r>
              <a:rPr lang="en-US" dirty="0" smtClean="0"/>
              <a:t>across space </a:t>
            </a:r>
            <a:r>
              <a:rPr lang="en-US" dirty="0"/>
              <a:t>and time.</a:t>
            </a:r>
            <a:endParaRPr lang="en-US" dirty="0" smtClean="0"/>
          </a:p>
          <a:p>
            <a:pPr marL="0" indent="0">
              <a:buNone/>
            </a:pPr>
            <a:endParaRPr lang="en-US" sz="2000" dirty="0"/>
          </a:p>
        </p:txBody>
      </p:sp>
      <p:sp>
        <p:nvSpPr>
          <p:cNvPr id="4" name="Slide Number Placeholder 3"/>
          <p:cNvSpPr>
            <a:spLocks noGrp="1"/>
          </p:cNvSpPr>
          <p:nvPr>
            <p:ph type="sldNum" sz="quarter" idx="12"/>
          </p:nvPr>
        </p:nvSpPr>
        <p:spPr/>
        <p:txBody>
          <a:bodyPr/>
          <a:lstStyle/>
          <a:p>
            <a:fld id="{5F3F2C69-C3DD-498D-9220-3102BAB8A3D4}" type="slidenum">
              <a:rPr lang="en-US" smtClean="0"/>
              <a:t>10</a:t>
            </a:fld>
            <a:endParaRPr lang="en-US"/>
          </a:p>
        </p:txBody>
      </p:sp>
      <p:pic>
        <p:nvPicPr>
          <p:cNvPr id="6" name="Picture 5"/>
          <p:cNvPicPr>
            <a:picLocks noChangeAspect="1"/>
          </p:cNvPicPr>
          <p:nvPr/>
        </p:nvPicPr>
        <p:blipFill>
          <a:blip r:embed="rId3"/>
          <a:stretch>
            <a:fillRect/>
          </a:stretch>
        </p:blipFill>
        <p:spPr>
          <a:xfrm>
            <a:off x="4829175" y="365128"/>
            <a:ext cx="3257550" cy="1123950"/>
          </a:xfrm>
          <a:prstGeom prst="rect">
            <a:avLst/>
          </a:prstGeom>
        </p:spPr>
      </p:pic>
      <p:pic>
        <p:nvPicPr>
          <p:cNvPr id="8" name="Picture 7"/>
          <p:cNvPicPr>
            <a:picLocks noChangeAspect="1"/>
          </p:cNvPicPr>
          <p:nvPr/>
        </p:nvPicPr>
        <p:blipFill>
          <a:blip r:embed="rId4"/>
          <a:stretch>
            <a:fillRect/>
          </a:stretch>
        </p:blipFill>
        <p:spPr>
          <a:xfrm>
            <a:off x="1332738" y="4207511"/>
            <a:ext cx="6153912" cy="2414971"/>
          </a:xfrm>
          <a:prstGeom prst="rect">
            <a:avLst/>
          </a:prstGeom>
        </p:spPr>
      </p:pic>
    </p:spTree>
    <p:extLst>
      <p:ext uri="{BB962C8B-B14F-4D97-AF65-F5344CB8AC3E}">
        <p14:creationId xmlns:p14="http://schemas.microsoft.com/office/powerpoint/2010/main" val="2367880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968"/>
            <a:ext cx="5186934" cy="1325563"/>
          </a:xfrm>
        </p:spPr>
        <p:txBody>
          <a:bodyPr/>
          <a:lstStyle/>
          <a:p>
            <a:r>
              <a:rPr lang="en-US" dirty="0" err="1" smtClean="0"/>
              <a:t>SaTScan</a:t>
            </a:r>
            <a:r>
              <a:rPr lang="en-US" dirty="0" smtClean="0"/>
              <a:t> Algorith</a:t>
            </a:r>
            <a:r>
              <a:rPr lang="en-US" dirty="0"/>
              <a:t>m</a:t>
            </a:r>
            <a:endParaRPr lang="en-US" b="1" dirty="0"/>
          </a:p>
        </p:txBody>
      </p:sp>
      <p:sp>
        <p:nvSpPr>
          <p:cNvPr id="3" name="Content Placeholder 2"/>
          <p:cNvSpPr>
            <a:spLocks noGrp="1"/>
          </p:cNvSpPr>
          <p:nvPr>
            <p:ph idx="1"/>
          </p:nvPr>
        </p:nvSpPr>
        <p:spPr>
          <a:xfrm>
            <a:off x="582930" y="1151515"/>
            <a:ext cx="5278374" cy="5204838"/>
          </a:xfrm>
        </p:spPr>
        <p:txBody>
          <a:bodyPr>
            <a:normAutofit lnSpcReduction="10000"/>
          </a:bodyPr>
          <a:lstStyle/>
          <a:p>
            <a:pPr marL="0" indent="0">
              <a:buNone/>
            </a:pPr>
            <a:endParaRPr lang="en-US" sz="2000" dirty="0" smtClean="0"/>
          </a:p>
          <a:p>
            <a:r>
              <a:rPr lang="en-US" dirty="0"/>
              <a:t>A circle (or ellipse) of varying </a:t>
            </a:r>
            <a:r>
              <a:rPr lang="en-US" dirty="0" smtClean="0"/>
              <a:t>sizes systematically goes across </a:t>
            </a:r>
            <a:r>
              <a:rPr lang="en-US" dirty="0"/>
              <a:t>(scans) the study area as it defines </a:t>
            </a:r>
            <a:r>
              <a:rPr lang="en-US" dirty="0" smtClean="0"/>
              <a:t>a dynamic </a:t>
            </a:r>
            <a:r>
              <a:rPr lang="en-US" dirty="0"/>
              <a:t>geographic unit, or </a:t>
            </a:r>
            <a:r>
              <a:rPr lang="en-US" dirty="0" smtClean="0"/>
              <a:t>moving window (can be over time).</a:t>
            </a:r>
          </a:p>
          <a:p>
            <a:r>
              <a:rPr lang="en-US" dirty="0" smtClean="0"/>
              <a:t>Clusters </a:t>
            </a:r>
            <a:r>
              <a:rPr lang="en-US" dirty="0"/>
              <a:t>are reported for those circles </a:t>
            </a:r>
            <a:r>
              <a:rPr lang="en-US" dirty="0" smtClean="0"/>
              <a:t>where observed </a:t>
            </a:r>
            <a:r>
              <a:rPr lang="en-US" dirty="0"/>
              <a:t>values are greater than </a:t>
            </a:r>
            <a:r>
              <a:rPr lang="en-US" dirty="0" smtClean="0"/>
              <a:t>expected values.</a:t>
            </a:r>
          </a:p>
          <a:p>
            <a:r>
              <a:rPr lang="en-US" dirty="0" smtClean="0"/>
              <a:t>To </a:t>
            </a:r>
            <a:r>
              <a:rPr lang="en-US" dirty="0"/>
              <a:t>identify clusters, a </a:t>
            </a:r>
            <a:r>
              <a:rPr lang="en-US" b="1" dirty="0"/>
              <a:t>likelihood function </a:t>
            </a:r>
            <a:r>
              <a:rPr lang="en-US" dirty="0"/>
              <a:t>is </a:t>
            </a:r>
            <a:r>
              <a:rPr lang="en-US" dirty="0" smtClean="0"/>
              <a:t>maximized across </a:t>
            </a:r>
            <a:r>
              <a:rPr lang="en-US" dirty="0"/>
              <a:t>all locations/times. The maximum </a:t>
            </a:r>
            <a:r>
              <a:rPr lang="en-US" dirty="0" smtClean="0"/>
              <a:t>likelihood indicates </a:t>
            </a:r>
            <a:r>
              <a:rPr lang="en-US" dirty="0"/>
              <a:t>the cluster least likely to have occurred by </a:t>
            </a:r>
            <a:r>
              <a:rPr lang="en-US" dirty="0" smtClean="0"/>
              <a:t>chance.</a:t>
            </a:r>
          </a:p>
          <a:p>
            <a:r>
              <a:rPr lang="en-US" b="1" dirty="0" smtClean="0"/>
              <a:t>Probability models</a:t>
            </a:r>
            <a:r>
              <a:rPr lang="en-US" dirty="0" smtClean="0"/>
              <a:t> such as discrete Poisson &amp; Bernoulli (count data) and Multinomial (ordinal data) are used.</a:t>
            </a:r>
            <a:endParaRPr lang="en-US" dirty="0"/>
          </a:p>
          <a:p>
            <a:r>
              <a:rPr lang="en-US" dirty="0" smtClean="0"/>
              <a:t>Clusters </a:t>
            </a:r>
            <a:r>
              <a:rPr lang="en-US" dirty="0"/>
              <a:t>can be </a:t>
            </a:r>
            <a:r>
              <a:rPr lang="en-US" b="1" dirty="0"/>
              <a:t>statistically significant </a:t>
            </a:r>
            <a:r>
              <a:rPr lang="en-US" dirty="0"/>
              <a:t>or not. The </a:t>
            </a:r>
            <a:r>
              <a:rPr lang="en-US" dirty="0" smtClean="0"/>
              <a:t>p-value</a:t>
            </a:r>
            <a:r>
              <a:rPr lang="en-US" dirty="0"/>
              <a:t> </a:t>
            </a:r>
            <a:r>
              <a:rPr lang="en-US" dirty="0" smtClean="0"/>
              <a:t>is </a:t>
            </a:r>
            <a:r>
              <a:rPr lang="en-US" dirty="0"/>
              <a:t>obtained through Monte Carlo hypothesis testing.</a:t>
            </a:r>
            <a:endParaRPr lang="en-US" sz="2000" dirty="0" smtClean="0"/>
          </a:p>
          <a:p>
            <a:pPr marL="0" indent="0">
              <a:buNone/>
            </a:pPr>
            <a:endParaRPr lang="en-US" sz="2000" dirty="0"/>
          </a:p>
        </p:txBody>
      </p:sp>
      <p:sp>
        <p:nvSpPr>
          <p:cNvPr id="4" name="Slide Number Placeholder 3"/>
          <p:cNvSpPr>
            <a:spLocks noGrp="1"/>
          </p:cNvSpPr>
          <p:nvPr>
            <p:ph type="sldNum" sz="quarter" idx="12"/>
          </p:nvPr>
        </p:nvSpPr>
        <p:spPr/>
        <p:txBody>
          <a:bodyPr/>
          <a:lstStyle/>
          <a:p>
            <a:fld id="{5F3F2C69-C3DD-498D-9220-3102BAB8A3D4}" type="slidenum">
              <a:rPr lang="en-US" smtClean="0"/>
              <a:t>11</a:t>
            </a:fld>
            <a:endParaRPr lang="en-US"/>
          </a:p>
        </p:txBody>
      </p:sp>
      <p:pic>
        <p:nvPicPr>
          <p:cNvPr id="5" name="Picture 4"/>
          <p:cNvPicPr>
            <a:picLocks noChangeAspect="1"/>
          </p:cNvPicPr>
          <p:nvPr/>
        </p:nvPicPr>
        <p:blipFill>
          <a:blip r:embed="rId2"/>
          <a:stretch>
            <a:fillRect/>
          </a:stretch>
        </p:blipFill>
        <p:spPr>
          <a:xfrm>
            <a:off x="6291072" y="1424562"/>
            <a:ext cx="2651760" cy="2924218"/>
          </a:xfrm>
          <a:prstGeom prst="rect">
            <a:avLst/>
          </a:prstGeom>
        </p:spPr>
      </p:pic>
    </p:spTree>
    <p:extLst>
      <p:ext uri="{BB962C8B-B14F-4D97-AF65-F5344CB8AC3E}">
        <p14:creationId xmlns:p14="http://schemas.microsoft.com/office/powerpoint/2010/main" val="4240611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5186934" cy="1325563"/>
          </a:xfrm>
        </p:spPr>
        <p:txBody>
          <a:bodyPr/>
          <a:lstStyle/>
          <a:p>
            <a:r>
              <a:rPr lang="en-US" dirty="0" smtClean="0"/>
              <a:t>Distribution-based: Gaussian Mixture Model</a:t>
            </a:r>
            <a:endParaRPr lang="en-US" b="1" dirty="0"/>
          </a:p>
        </p:txBody>
      </p:sp>
      <p:sp>
        <p:nvSpPr>
          <p:cNvPr id="3" name="Content Placeholder 2"/>
          <p:cNvSpPr>
            <a:spLocks noGrp="1"/>
          </p:cNvSpPr>
          <p:nvPr>
            <p:ph idx="1"/>
          </p:nvPr>
        </p:nvSpPr>
        <p:spPr>
          <a:xfrm>
            <a:off x="445771" y="1322076"/>
            <a:ext cx="5269229" cy="4748911"/>
          </a:xfrm>
        </p:spPr>
        <p:txBody>
          <a:bodyPr>
            <a:normAutofit/>
          </a:bodyPr>
          <a:lstStyle/>
          <a:p>
            <a:pPr marL="0" indent="0">
              <a:buNone/>
            </a:pPr>
            <a:endParaRPr lang="en-US" sz="2000" dirty="0" smtClean="0"/>
          </a:p>
          <a:p>
            <a:pPr marL="457200" indent="-457200">
              <a:buAutoNum type="arabicParenBoth"/>
            </a:pPr>
            <a:r>
              <a:rPr lang="en-US" sz="2000" dirty="0" smtClean="0"/>
              <a:t>Clusters are defined as objects belonging most </a:t>
            </a:r>
            <a:r>
              <a:rPr lang="en-US" sz="2000" dirty="0"/>
              <a:t>likely to the same distribution.</a:t>
            </a:r>
            <a:r>
              <a:rPr lang="en-US" sz="2000" dirty="0" smtClean="0"/>
              <a:t> </a:t>
            </a:r>
          </a:p>
          <a:p>
            <a:pPr marL="457200" indent="-457200">
              <a:buAutoNum type="arabicParenBoth"/>
            </a:pPr>
            <a:r>
              <a:rPr lang="en-US" sz="2000" dirty="0" smtClean="0"/>
              <a:t>Data </a:t>
            </a:r>
            <a:r>
              <a:rPr lang="en-US" sz="2000" dirty="0"/>
              <a:t>set is usually modeled with a </a:t>
            </a:r>
            <a:r>
              <a:rPr lang="en-US" sz="2000" dirty="0" smtClean="0"/>
              <a:t>fixed number of Gaussian (normal) distributions (bell curves) that </a:t>
            </a:r>
            <a:r>
              <a:rPr lang="en-US" sz="2000" dirty="0"/>
              <a:t>are initialized </a:t>
            </a:r>
            <a:r>
              <a:rPr lang="en-US" sz="2000" dirty="0" smtClean="0"/>
              <a:t>randomly </a:t>
            </a:r>
            <a:r>
              <a:rPr lang="en-US" sz="2000" dirty="0"/>
              <a:t>and whose parameters are iteratively optimized to better fit the data </a:t>
            </a:r>
            <a:r>
              <a:rPr lang="en-US" sz="2000" dirty="0" smtClean="0"/>
              <a:t>set (using the expectation-maximization algorithm).</a:t>
            </a:r>
          </a:p>
          <a:p>
            <a:pPr marL="457200" indent="-457200">
              <a:buAutoNum type="arabicParenBoth"/>
            </a:pPr>
            <a:r>
              <a:rPr lang="en-US" sz="2000" dirty="0" smtClean="0"/>
              <a:t>Objects </a:t>
            </a:r>
            <a:r>
              <a:rPr lang="en-US" sz="2000" dirty="0"/>
              <a:t>are </a:t>
            </a:r>
            <a:r>
              <a:rPr lang="en-US" sz="2000" dirty="0" smtClean="0"/>
              <a:t>then </a:t>
            </a:r>
            <a:r>
              <a:rPr lang="en-US" sz="2000" dirty="0"/>
              <a:t>assigned to the Gaussian distribution they most likely belong </a:t>
            </a:r>
            <a:r>
              <a:rPr lang="en-US" sz="2000" dirty="0" smtClean="0"/>
              <a:t>to.</a:t>
            </a:r>
            <a:endParaRPr lang="en-US" sz="2000" dirty="0"/>
          </a:p>
        </p:txBody>
      </p:sp>
      <p:sp>
        <p:nvSpPr>
          <p:cNvPr id="4" name="Slide Number Placeholder 3"/>
          <p:cNvSpPr>
            <a:spLocks noGrp="1"/>
          </p:cNvSpPr>
          <p:nvPr>
            <p:ph type="sldNum" sz="quarter" idx="12"/>
          </p:nvPr>
        </p:nvSpPr>
        <p:spPr/>
        <p:txBody>
          <a:bodyPr/>
          <a:lstStyle/>
          <a:p>
            <a:fld id="{5F3F2C69-C3DD-498D-9220-3102BAB8A3D4}" type="slidenum">
              <a:rPr lang="en-US" smtClean="0"/>
              <a:t>12</a:t>
            </a:fld>
            <a:endParaRPr lang="en-US"/>
          </a:p>
        </p:txBody>
      </p:sp>
      <p:pic>
        <p:nvPicPr>
          <p:cNvPr id="5" name="Picture 4"/>
          <p:cNvPicPr>
            <a:picLocks noChangeAspect="1"/>
          </p:cNvPicPr>
          <p:nvPr/>
        </p:nvPicPr>
        <p:blipFill>
          <a:blip r:embed="rId2"/>
          <a:stretch>
            <a:fillRect/>
          </a:stretch>
        </p:blipFill>
        <p:spPr>
          <a:xfrm>
            <a:off x="5907025" y="1424562"/>
            <a:ext cx="2933700" cy="3838575"/>
          </a:xfrm>
          <a:prstGeom prst="rect">
            <a:avLst/>
          </a:prstGeom>
        </p:spPr>
      </p:pic>
    </p:spTree>
    <p:extLst>
      <p:ext uri="{BB962C8B-B14F-4D97-AF65-F5344CB8AC3E}">
        <p14:creationId xmlns:p14="http://schemas.microsoft.com/office/powerpoint/2010/main" val="42506281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3E7D4FB2-83EF-4E14-833A-CA06D20F7055}" type="datetime1">
              <a:rPr kumimoji="0" lang="zh-TW" altLang="en-US" smtClean="0"/>
              <a:pPr eaLnBrk="1" hangingPunct="1"/>
              <a:t>2020/4/9</a:t>
            </a:fld>
            <a:endParaRPr kumimoji="0" lang="en-US" altLang="zh-TW" smtClean="0"/>
          </a:p>
        </p:txBody>
      </p:sp>
      <p:sp>
        <p:nvSpPr>
          <p:cNvPr id="717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725D507B-C31E-4D68-A806-0FFCA8A81D26}" type="slidenum">
              <a:rPr kumimoji="0" lang="en-US" altLang="zh-TW"/>
              <a:pPr eaLnBrk="1" hangingPunct="1"/>
              <a:t>13</a:t>
            </a:fld>
            <a:endParaRPr kumimoji="0" lang="en-US" altLang="zh-TW"/>
          </a:p>
        </p:txBody>
      </p:sp>
      <p:sp>
        <p:nvSpPr>
          <p:cNvPr id="7172" name="Rectangle 2"/>
          <p:cNvSpPr>
            <a:spLocks noGrp="1" noChangeArrowheads="1"/>
          </p:cNvSpPr>
          <p:nvPr>
            <p:ph type="ctrTitle"/>
          </p:nvPr>
        </p:nvSpPr>
        <p:spPr>
          <a:xfrm>
            <a:off x="1064133" y="1484376"/>
            <a:ext cx="7015734" cy="1371600"/>
          </a:xfrm>
        </p:spPr>
        <p:txBody>
          <a:bodyPr>
            <a:noAutofit/>
          </a:bodyPr>
          <a:lstStyle/>
          <a:p>
            <a:pPr eaLnBrk="1" hangingPunct="1"/>
            <a:r>
              <a:rPr lang="en-US" altLang="zh-TW" sz="3200" b="1" dirty="0" smtClean="0">
                <a:solidFill>
                  <a:srgbClr val="FF0000"/>
                </a:solidFill>
              </a:rPr>
              <a:t>Data Analysis and Visualization for Syndromic Surveillance: </a:t>
            </a:r>
            <a:br>
              <a:rPr lang="en-US" altLang="zh-TW" sz="3200" b="1" dirty="0" smtClean="0">
                <a:solidFill>
                  <a:srgbClr val="FF0000"/>
                </a:solidFill>
              </a:rPr>
            </a:br>
            <a:r>
              <a:rPr lang="en-US" altLang="zh-TW" sz="3200" b="1" dirty="0" smtClean="0">
                <a:solidFill>
                  <a:srgbClr val="FF0000"/>
                </a:solidFill>
              </a:rPr>
              <a:t>The </a:t>
            </a:r>
            <a:r>
              <a:rPr lang="en-US" altLang="zh-TW" sz="3200" b="1" dirty="0" err="1" smtClean="0">
                <a:solidFill>
                  <a:srgbClr val="FF0000"/>
                </a:solidFill>
              </a:rPr>
              <a:t>BioPortal</a:t>
            </a:r>
            <a:r>
              <a:rPr lang="en-US" altLang="zh-TW" sz="3200" b="1" dirty="0" smtClean="0">
                <a:solidFill>
                  <a:srgbClr val="FF0000"/>
                </a:solidFill>
              </a:rPr>
              <a:t> Experience</a:t>
            </a:r>
          </a:p>
        </p:txBody>
      </p:sp>
      <p:sp>
        <p:nvSpPr>
          <p:cNvPr id="7173" name="Rectangle 3"/>
          <p:cNvSpPr>
            <a:spLocks noGrp="1" noChangeArrowheads="1"/>
          </p:cNvSpPr>
          <p:nvPr>
            <p:ph type="subTitle" idx="1"/>
          </p:nvPr>
        </p:nvSpPr>
        <p:spPr/>
        <p:txBody>
          <a:bodyPr>
            <a:normAutofit fontScale="85000" lnSpcReduction="20000"/>
          </a:bodyPr>
          <a:lstStyle/>
          <a:p>
            <a:pPr eaLnBrk="1" hangingPunct="1"/>
            <a:r>
              <a:rPr lang="en-US" altLang="en-US" sz="2400" dirty="0" smtClean="0"/>
              <a:t>Hsinchun Chen, Ph.D.</a:t>
            </a:r>
          </a:p>
          <a:p>
            <a:pPr eaLnBrk="1" hangingPunct="1"/>
            <a:r>
              <a:rPr lang="en-US" altLang="en-US" sz="2400" dirty="0" smtClean="0"/>
              <a:t>Artificial Intelligence Lab, U. of Arizona</a:t>
            </a:r>
          </a:p>
          <a:p>
            <a:pPr eaLnBrk="1" hangingPunct="1"/>
            <a:r>
              <a:rPr lang="en-US" altLang="en-US" sz="2400" dirty="0" smtClean="0"/>
              <a:t>NSF </a:t>
            </a:r>
            <a:r>
              <a:rPr lang="en-US" altLang="en-US" sz="2400" dirty="0" err="1" smtClean="0"/>
              <a:t>BioPortal</a:t>
            </a:r>
            <a:r>
              <a:rPr lang="en-US" altLang="en-US" sz="2400" dirty="0" smtClean="0"/>
              <a:t> Research Center</a:t>
            </a:r>
          </a:p>
          <a:p>
            <a:pPr eaLnBrk="1" hangingPunct="1"/>
            <a:endParaRPr lang="en-US" altLang="en-US" sz="2400" dirty="0" smtClean="0"/>
          </a:p>
          <a:p>
            <a:pPr eaLnBrk="1" hangingPunct="1"/>
            <a:r>
              <a:rPr lang="en-US" altLang="en-US" sz="2400" dirty="0" smtClean="0"/>
              <a:t>Acknowledgement: NSF, CIA, DHS, CDC, NCI</a:t>
            </a:r>
          </a:p>
        </p:txBody>
      </p:sp>
    </p:spTree>
    <p:extLst>
      <p:ext uri="{BB962C8B-B14F-4D97-AF65-F5344CB8AC3E}">
        <p14:creationId xmlns:p14="http://schemas.microsoft.com/office/powerpoint/2010/main" val="1644730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762000" y="57150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spcBef>
                <a:spcPct val="50000"/>
              </a:spcBef>
              <a:buFont typeface="Wingdings" panose="05000000000000000000" pitchFamily="2" charset="2"/>
              <a:buNone/>
            </a:pPr>
            <a:r>
              <a:rPr lang="en-US" altLang="en-US" b="1"/>
              <a:t>Hsinchun Chen et al., 2005</a:t>
            </a:r>
          </a:p>
        </p:txBody>
      </p:sp>
      <p:sp>
        <p:nvSpPr>
          <p:cNvPr id="8195" name="Text Box 8"/>
          <p:cNvSpPr txBox="1">
            <a:spLocks noChangeArrowheads="1"/>
          </p:cNvSpPr>
          <p:nvPr/>
        </p:nvSpPr>
        <p:spPr bwMode="auto">
          <a:xfrm>
            <a:off x="4953000" y="57150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spcBef>
                <a:spcPct val="50000"/>
              </a:spcBef>
              <a:buFont typeface="Wingdings" panose="05000000000000000000" pitchFamily="2" charset="2"/>
              <a:buNone/>
            </a:pPr>
            <a:r>
              <a:rPr lang="en-US" altLang="en-US" b="1"/>
              <a:t>Hsinchun Chen, et al., 2010</a:t>
            </a:r>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28800"/>
            <a:ext cx="304800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30480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5"/>
          <p:cNvSpPr txBox="1">
            <a:spLocks noChangeArrowheads="1"/>
          </p:cNvSpPr>
          <p:nvPr/>
        </p:nvSpPr>
        <p:spPr bwMode="auto">
          <a:xfrm>
            <a:off x="762000" y="241300"/>
            <a:ext cx="7696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en-US" dirty="0">
                <a:solidFill>
                  <a:srgbClr val="FF0000"/>
                </a:solidFill>
              </a:rPr>
              <a:t>Medical Informatics: </a:t>
            </a:r>
            <a:r>
              <a:rPr lang="en-US" altLang="en-US" dirty="0"/>
              <a:t>The computational, algorithmic, database and information-centric approach to the study of medical and health care problems.</a:t>
            </a:r>
          </a:p>
          <a:p>
            <a:pPr eaLnBrk="1" hangingPunct="1"/>
            <a:r>
              <a:rPr lang="en-US" altLang="en-US" dirty="0">
                <a:solidFill>
                  <a:srgbClr val="FF0000"/>
                </a:solidFill>
              </a:rPr>
              <a:t>Infectious Disease Informatics: </a:t>
            </a:r>
            <a:r>
              <a:rPr lang="en-US" altLang="en-US" dirty="0"/>
              <a:t>Medical informatics for infectious disease, public health, and biodefence.</a:t>
            </a:r>
            <a:endParaRPr lang="en-US" altLang="en-US" dirty="0">
              <a:solidFill>
                <a:schemeClr val="accent2"/>
              </a:solidFill>
            </a:endParaRPr>
          </a:p>
        </p:txBody>
      </p:sp>
    </p:spTree>
    <p:extLst>
      <p:ext uri="{BB962C8B-B14F-4D97-AF65-F5344CB8AC3E}">
        <p14:creationId xmlns:p14="http://schemas.microsoft.com/office/powerpoint/2010/main" val="1583981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FF4C1211-AAFC-4332-9FF5-463CCB2DCB12}" type="datetime1">
              <a:rPr kumimoji="0" lang="zh-TW" altLang="en-US" smtClean="0"/>
              <a:pPr eaLnBrk="1" hangingPunct="1"/>
              <a:t>2020/4/9</a:t>
            </a:fld>
            <a:endParaRPr kumimoji="0" lang="en-US" altLang="zh-TW" smtClean="0"/>
          </a:p>
        </p:txBody>
      </p:sp>
      <p:sp>
        <p:nvSpPr>
          <p:cNvPr id="112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26F33F5C-CFEC-4D9E-B603-B22E046933D9}" type="slidenum">
              <a:rPr kumimoji="0" lang="en-US" altLang="zh-TW"/>
              <a:pPr eaLnBrk="1" hangingPunct="1"/>
              <a:t>15</a:t>
            </a:fld>
            <a:endParaRPr kumimoji="0" lang="en-US" altLang="zh-TW"/>
          </a:p>
        </p:txBody>
      </p:sp>
      <p:sp>
        <p:nvSpPr>
          <p:cNvPr id="11268" name="Rectangle 2"/>
          <p:cNvSpPr>
            <a:spLocks noGrp="1" noChangeArrowheads="1"/>
          </p:cNvSpPr>
          <p:nvPr>
            <p:ph type="title"/>
          </p:nvPr>
        </p:nvSpPr>
        <p:spPr>
          <a:xfrm>
            <a:off x="762000" y="152400"/>
            <a:ext cx="7772400" cy="762000"/>
          </a:xfrm>
        </p:spPr>
        <p:txBody>
          <a:bodyPr/>
          <a:lstStyle/>
          <a:p>
            <a:pPr eaLnBrk="1" hangingPunct="1"/>
            <a:r>
              <a:rPr lang="en-US" altLang="zh-TW" sz="1900" smtClean="0"/>
              <a:t>Syndromic Surveillance Data Sources in Different Stages of Developing a Disease</a:t>
            </a:r>
            <a:endParaRPr lang="en-US" altLang="zh-TW" sz="1900" smtClean="0">
              <a:solidFill>
                <a:schemeClr val="accent2"/>
              </a:solidFill>
            </a:endParaRPr>
          </a:p>
        </p:txBody>
      </p:sp>
      <p:pic>
        <p:nvPicPr>
          <p:cNvPr id="112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4400"/>
            <a:ext cx="74676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4"/>
          <p:cNvSpPr txBox="1">
            <a:spLocks noChangeArrowheads="1"/>
          </p:cNvSpPr>
          <p:nvPr/>
        </p:nvSpPr>
        <p:spPr bwMode="auto">
          <a:xfrm>
            <a:off x="1905000" y="6119813"/>
            <a:ext cx="3670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a:latin typeface="Times New Roman" panose="02020603050405020304" pitchFamily="18" charset="0"/>
              </a:rPr>
              <a:t>Reproduced from Mandl et. al. (2004)</a:t>
            </a:r>
          </a:p>
        </p:txBody>
      </p:sp>
      <p:sp>
        <p:nvSpPr>
          <p:cNvPr id="363525" name="Oval 5"/>
          <p:cNvSpPr>
            <a:spLocks noChangeArrowheads="1"/>
          </p:cNvSpPr>
          <p:nvPr/>
        </p:nvSpPr>
        <p:spPr bwMode="auto">
          <a:xfrm>
            <a:off x="3733800" y="1676400"/>
            <a:ext cx="3886200" cy="1981200"/>
          </a:xfrm>
          <a:prstGeom prst="ellipse">
            <a:avLst/>
          </a:prstGeom>
          <a:solidFill>
            <a:srgbClr val="FF0000">
              <a:alpha val="5607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spTree>
    <p:extLst>
      <p:ext uri="{BB962C8B-B14F-4D97-AF65-F5344CB8AC3E}">
        <p14:creationId xmlns:p14="http://schemas.microsoft.com/office/powerpoint/2010/main" val="323029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3525"/>
                                        </p:tgtEl>
                                        <p:attrNameLst>
                                          <p:attrName>style.visibility</p:attrName>
                                        </p:attrNameLst>
                                      </p:cBhvr>
                                      <p:to>
                                        <p:strVal val="visible"/>
                                      </p:to>
                                    </p:set>
                                    <p:animEffect transition="in" filter="box(in)">
                                      <p:cBhvr>
                                        <p:cTn id="7" dur="500"/>
                                        <p:tgtEl>
                                          <p:spTgt spid="363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2"/>
          <p:cNvSpPr>
            <a:spLocks noGrp="1"/>
          </p:cNvSpPr>
          <p:nvPr>
            <p:ph type="sldNum" sz="quarter" idx="12"/>
          </p:nvPr>
        </p:nvSpPr>
        <p:spPr>
          <a:xfrm>
            <a:off x="4791075" y="6481763"/>
            <a:ext cx="2133600"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925F487A-0884-4BE5-9D61-D8873D628CE4}" type="slidenum">
              <a:rPr kumimoji="0" lang="zh-CN" altLang="en-US">
                <a:ea typeface="宋体" panose="02010600030101010101" pitchFamily="2" charset="-122"/>
              </a:rPr>
              <a:pPr eaLnBrk="1" hangingPunct="1"/>
              <a:t>16</a:t>
            </a:fld>
            <a:endParaRPr kumimoji="0" lang="en-US" altLang="zh-CN">
              <a:ea typeface="宋体" panose="02010600030101010101" pitchFamily="2" charset="-122"/>
            </a:endParaRPr>
          </a:p>
        </p:txBody>
      </p:sp>
      <p:sp>
        <p:nvSpPr>
          <p:cNvPr id="15363" name="Line 4"/>
          <p:cNvSpPr>
            <a:spLocks noChangeShapeType="1"/>
          </p:cNvSpPr>
          <p:nvPr/>
        </p:nvSpPr>
        <p:spPr bwMode="auto">
          <a:xfrm flipH="1" flipV="1">
            <a:off x="7772400" y="6096000"/>
            <a:ext cx="152400" cy="22860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1536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5720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3820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cl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22675"/>
            <a:ext cx="46482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descr="cl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657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2"/>
          <p:cNvSpPr>
            <a:spLocks noGrp="1" noChangeArrowheads="1"/>
          </p:cNvSpPr>
          <p:nvPr>
            <p:ph type="title"/>
          </p:nvPr>
        </p:nvSpPr>
        <p:spPr>
          <a:xfrm>
            <a:off x="609600" y="152400"/>
            <a:ext cx="7010400" cy="609600"/>
          </a:xfrm>
        </p:spPr>
        <p:txBody>
          <a:bodyPr/>
          <a:lstStyle/>
          <a:p>
            <a:pPr eaLnBrk="1" hangingPunct="1"/>
            <a:r>
              <a:rPr lang="en-US" altLang="en-US" sz="2800" smtClean="0"/>
              <a:t>Related Work: COPLINK System</a:t>
            </a:r>
          </a:p>
        </p:txBody>
      </p:sp>
    </p:spTree>
    <p:extLst>
      <p:ext uri="{BB962C8B-B14F-4D97-AF65-F5344CB8AC3E}">
        <p14:creationId xmlns:p14="http://schemas.microsoft.com/office/powerpoint/2010/main" val="2221175576"/>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04800" y="4724400"/>
            <a:ext cx="464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spcBef>
                <a:spcPct val="50000"/>
              </a:spcBef>
              <a:buFontTx/>
              <a:buChar char="•"/>
            </a:pPr>
            <a:r>
              <a:rPr lang="en-US" altLang="en-US" b="1">
                <a:solidFill>
                  <a:srgbClr val="FF0000"/>
                </a:solidFill>
                <a:latin typeface="Arial" panose="020B0604020202020204" pitchFamily="34" charset="0"/>
              </a:rPr>
              <a:t>Newsweek Magazin</a:t>
            </a:r>
            <a:r>
              <a:rPr lang="en-US" altLang="en-US" b="1" i="1">
                <a:solidFill>
                  <a:srgbClr val="FF0000"/>
                </a:solidFill>
                <a:latin typeface="Arial" panose="020B0604020202020204" pitchFamily="34" charset="0"/>
              </a:rPr>
              <a:t>e</a:t>
            </a:r>
            <a:r>
              <a:rPr lang="en-US" altLang="en-US" b="1">
                <a:solidFill>
                  <a:srgbClr val="FF0000"/>
                </a:solidFill>
                <a:latin typeface="Arial" panose="020B0604020202020204" pitchFamily="34" charset="0"/>
              </a:rPr>
              <a:t>  March3, 2003 </a:t>
            </a:r>
          </a:p>
        </p:txBody>
      </p:sp>
      <p:sp>
        <p:nvSpPr>
          <p:cNvPr id="16387" name="Text Box 3"/>
          <p:cNvSpPr txBox="1">
            <a:spLocks noChangeArrowheads="1"/>
          </p:cNvSpPr>
          <p:nvPr/>
        </p:nvSpPr>
        <p:spPr bwMode="auto">
          <a:xfrm>
            <a:off x="381000" y="30480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spcBef>
                <a:spcPct val="50000"/>
              </a:spcBef>
              <a:buFontTx/>
              <a:buChar char="•"/>
            </a:pPr>
            <a:r>
              <a:rPr lang="en-US" altLang="en-US" b="1">
                <a:solidFill>
                  <a:srgbClr val="FF0000"/>
                </a:solidFill>
                <a:latin typeface="Arial" panose="020B0604020202020204" pitchFamily="34" charset="0"/>
              </a:rPr>
              <a:t>ABC News  April 15, 2003 </a:t>
            </a:r>
          </a:p>
        </p:txBody>
      </p:sp>
      <p:pic>
        <p:nvPicPr>
          <p:cNvPr id="16388" name="Picture 4" descr="abc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114800"/>
            <a:ext cx="3073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newswe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05400"/>
            <a:ext cx="45720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newswee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5486400"/>
            <a:ext cx="3048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ab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505200"/>
            <a:ext cx="4114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8"/>
          <p:cNvSpPr txBox="1">
            <a:spLocks noChangeArrowheads="1"/>
          </p:cNvSpPr>
          <p:nvPr/>
        </p:nvSpPr>
        <p:spPr bwMode="auto">
          <a:xfrm>
            <a:off x="381000" y="12192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spcBef>
                <a:spcPct val="50000"/>
              </a:spcBef>
              <a:buFontTx/>
              <a:buChar char="•"/>
            </a:pPr>
            <a:r>
              <a:rPr lang="en-US" altLang="en-US" b="1">
                <a:solidFill>
                  <a:srgbClr val="FF0000"/>
                </a:solidFill>
                <a:latin typeface="Arial" panose="020B0604020202020204" pitchFamily="34" charset="0"/>
              </a:rPr>
              <a:t>The New York Times  November 2, 2002</a:t>
            </a:r>
            <a:r>
              <a:rPr lang="en-US" altLang="en-US">
                <a:solidFill>
                  <a:srgbClr val="FF0000"/>
                </a:solidFill>
                <a:latin typeface="Arial" panose="020B0604020202020204" pitchFamily="34" charset="0"/>
              </a:rPr>
              <a:t> </a:t>
            </a:r>
          </a:p>
        </p:txBody>
      </p:sp>
      <p:pic>
        <p:nvPicPr>
          <p:cNvPr id="16393" name="Picture 9" descr="newyorktim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752600"/>
            <a:ext cx="4267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81000"/>
            <a:ext cx="3048000" cy="3206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95" name="Rectangle 2"/>
          <p:cNvSpPr>
            <a:spLocks noGrp="1" noChangeArrowheads="1"/>
          </p:cNvSpPr>
          <p:nvPr>
            <p:ph type="title"/>
          </p:nvPr>
        </p:nvSpPr>
        <p:spPr>
          <a:xfrm>
            <a:off x="533400" y="304800"/>
            <a:ext cx="5715000" cy="609600"/>
          </a:xfrm>
        </p:spPr>
        <p:txBody>
          <a:bodyPr/>
          <a:lstStyle/>
          <a:p>
            <a:pPr eaLnBrk="1" hangingPunct="1"/>
            <a:r>
              <a:rPr lang="en-US" altLang="en-US" smtClean="0"/>
              <a:t>COPLINK News</a:t>
            </a:r>
          </a:p>
        </p:txBody>
      </p:sp>
    </p:spTree>
    <p:extLst>
      <p:ext uri="{BB962C8B-B14F-4D97-AF65-F5344CB8AC3E}">
        <p14:creationId xmlns:p14="http://schemas.microsoft.com/office/powerpoint/2010/main" val="1015434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8EAE004C-3E0E-411D-B616-27362A0873A2}" type="datetime1">
              <a:rPr kumimoji="0" lang="zh-TW" altLang="en-US" smtClean="0"/>
              <a:pPr eaLnBrk="1" hangingPunct="1"/>
              <a:t>2020/4/9</a:t>
            </a:fld>
            <a:endParaRPr kumimoji="0" lang="en-US" altLang="zh-TW" smtClean="0"/>
          </a:p>
        </p:txBody>
      </p:sp>
      <p:sp>
        <p:nvSpPr>
          <p:cNvPr id="174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B8D2F9F1-B78E-480F-8D46-B1CC82080E8E}" type="slidenum">
              <a:rPr kumimoji="0" lang="en-US" altLang="zh-TW"/>
              <a:pPr eaLnBrk="1" hangingPunct="1"/>
              <a:t>18</a:t>
            </a:fld>
            <a:endParaRPr kumimoji="0" lang="en-US" altLang="zh-TW"/>
          </a:p>
        </p:txBody>
      </p:sp>
      <p:sp>
        <p:nvSpPr>
          <p:cNvPr id="17412" name="Rectangle 3"/>
          <p:cNvSpPr>
            <a:spLocks noGrp="1" noChangeArrowheads="1"/>
          </p:cNvSpPr>
          <p:nvPr>
            <p:ph type="body" idx="1"/>
          </p:nvPr>
        </p:nvSpPr>
        <p:spPr>
          <a:xfrm>
            <a:off x="566738" y="2590800"/>
            <a:ext cx="7434262" cy="1219200"/>
          </a:xfrm>
        </p:spPr>
        <p:txBody>
          <a:bodyPr>
            <a:normAutofit lnSpcReduction="10000"/>
          </a:bodyPr>
          <a:lstStyle/>
          <a:p>
            <a:pPr algn="ctr" eaLnBrk="1" hangingPunct="1">
              <a:lnSpc>
                <a:spcPct val="80000"/>
              </a:lnSpc>
              <a:buFont typeface="Wingdings" panose="05000000000000000000" pitchFamily="2" charset="2"/>
              <a:buNone/>
            </a:pPr>
            <a:r>
              <a:rPr lang="en-US" altLang="zh-TW" sz="3200" dirty="0" err="1" smtClean="0">
                <a:solidFill>
                  <a:srgbClr val="FF0000"/>
                </a:solidFill>
              </a:rPr>
              <a:t>BioPortal</a:t>
            </a:r>
            <a:r>
              <a:rPr lang="en-US" altLang="zh-TW" sz="3200" dirty="0" smtClean="0">
                <a:solidFill>
                  <a:srgbClr val="FF0000"/>
                </a:solidFill>
              </a:rPr>
              <a:t>: Overview, West Nile Virus </a:t>
            </a:r>
          </a:p>
          <a:p>
            <a:pPr algn="ctr" eaLnBrk="1" hangingPunct="1">
              <a:lnSpc>
                <a:spcPct val="80000"/>
              </a:lnSpc>
              <a:buFont typeface="Wingdings" panose="05000000000000000000" pitchFamily="2" charset="2"/>
              <a:buNone/>
            </a:pPr>
            <a:r>
              <a:rPr lang="en-US" altLang="zh-TW" sz="3200" dirty="0" smtClean="0">
                <a:solidFill>
                  <a:srgbClr val="FF0000"/>
                </a:solidFill>
              </a:rPr>
              <a:t>(hotspot analysis &amp; visualization, </a:t>
            </a:r>
            <a:r>
              <a:rPr lang="en-US" altLang="zh-TW" sz="3200" u="sng" dirty="0" err="1" smtClean="0">
                <a:solidFill>
                  <a:srgbClr val="FF0000"/>
                </a:solidFill>
              </a:rPr>
              <a:t>SaTScan</a:t>
            </a:r>
            <a:r>
              <a:rPr lang="en-US" altLang="zh-TW" sz="3200" u="sng" dirty="0" smtClean="0">
                <a:solidFill>
                  <a:srgbClr val="FF0000"/>
                </a:solidFill>
              </a:rPr>
              <a:t>, RSVC</a:t>
            </a:r>
            <a:r>
              <a:rPr lang="en-US" altLang="zh-TW" sz="3200" dirty="0" smtClean="0">
                <a:solidFill>
                  <a:srgbClr val="FF0000"/>
                </a:solidFill>
              </a:rPr>
              <a:t>)</a:t>
            </a:r>
          </a:p>
        </p:txBody>
      </p:sp>
    </p:spTree>
    <p:extLst>
      <p:ext uri="{BB962C8B-B14F-4D97-AF65-F5344CB8AC3E}">
        <p14:creationId xmlns:p14="http://schemas.microsoft.com/office/powerpoint/2010/main" val="152951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951E49F4-E0C5-4CE4-9567-3E9302F123C2}" type="datetime1">
              <a:rPr kumimoji="0" lang="zh-TW" altLang="en-US" smtClean="0"/>
              <a:pPr eaLnBrk="1" hangingPunct="1"/>
              <a:t>2020/4/9</a:t>
            </a:fld>
            <a:endParaRPr kumimoji="0" lang="en-US" altLang="zh-TW" smtClean="0"/>
          </a:p>
        </p:txBody>
      </p:sp>
      <p:sp>
        <p:nvSpPr>
          <p:cNvPr id="2150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3A0191BF-8830-4B83-9B43-EFB6ABC5CA0A}" type="slidenum">
              <a:rPr kumimoji="0" lang="en-US" altLang="zh-TW"/>
              <a:pPr eaLnBrk="1" hangingPunct="1"/>
              <a:t>19</a:t>
            </a:fld>
            <a:endParaRPr kumimoji="0" lang="en-US" altLang="zh-TW"/>
          </a:p>
        </p:txBody>
      </p:sp>
      <p:sp>
        <p:nvSpPr>
          <p:cNvPr id="21508" name="Rectangle 2"/>
          <p:cNvSpPr>
            <a:spLocks noGrp="1" noChangeArrowheads="1"/>
          </p:cNvSpPr>
          <p:nvPr>
            <p:ph type="title"/>
          </p:nvPr>
        </p:nvSpPr>
        <p:spPr/>
        <p:txBody>
          <a:bodyPr/>
          <a:lstStyle/>
          <a:p>
            <a:pPr eaLnBrk="1" hangingPunct="1"/>
            <a:r>
              <a:rPr lang="en-US" altLang="zh-TW" smtClean="0"/>
              <a:t>Spatial-Temporal Visualization</a:t>
            </a:r>
          </a:p>
        </p:txBody>
      </p:sp>
      <p:sp>
        <p:nvSpPr>
          <p:cNvPr id="21509" name="Rectangle 3"/>
          <p:cNvSpPr>
            <a:spLocks noGrp="1" noChangeArrowheads="1"/>
          </p:cNvSpPr>
          <p:nvPr>
            <p:ph type="body" idx="1"/>
          </p:nvPr>
        </p:nvSpPr>
        <p:spPr/>
        <p:txBody>
          <a:bodyPr>
            <a:normAutofit lnSpcReduction="10000"/>
          </a:bodyPr>
          <a:lstStyle/>
          <a:p>
            <a:pPr eaLnBrk="1" hangingPunct="1">
              <a:lnSpc>
                <a:spcPct val="90000"/>
              </a:lnSpc>
            </a:pPr>
            <a:r>
              <a:rPr lang="en-US" altLang="zh-TW" sz="2600" smtClean="0"/>
              <a:t>Integrates four visualization techniques</a:t>
            </a:r>
          </a:p>
          <a:p>
            <a:pPr lvl="1" eaLnBrk="1" hangingPunct="1">
              <a:lnSpc>
                <a:spcPct val="90000"/>
              </a:lnSpc>
            </a:pPr>
            <a:r>
              <a:rPr lang="en-US" altLang="zh-TW" sz="2200" smtClean="0"/>
              <a:t>GIS View</a:t>
            </a:r>
          </a:p>
          <a:p>
            <a:pPr lvl="1" eaLnBrk="1" hangingPunct="1">
              <a:lnSpc>
                <a:spcPct val="90000"/>
              </a:lnSpc>
            </a:pPr>
            <a:r>
              <a:rPr lang="en-US" altLang="zh-TW" sz="2200" smtClean="0"/>
              <a:t>Periodic Pattern View</a:t>
            </a:r>
          </a:p>
          <a:p>
            <a:pPr lvl="1" eaLnBrk="1" hangingPunct="1">
              <a:lnSpc>
                <a:spcPct val="90000"/>
              </a:lnSpc>
            </a:pPr>
            <a:r>
              <a:rPr lang="en-US" altLang="zh-TW" sz="2200" smtClean="0"/>
              <a:t>Timeline View</a:t>
            </a:r>
          </a:p>
          <a:p>
            <a:pPr lvl="1" eaLnBrk="1" hangingPunct="1">
              <a:lnSpc>
                <a:spcPct val="90000"/>
              </a:lnSpc>
            </a:pPr>
            <a:r>
              <a:rPr lang="en-US" altLang="zh-TW" sz="2200" smtClean="0"/>
              <a:t>Central Time Slider</a:t>
            </a:r>
          </a:p>
          <a:p>
            <a:pPr eaLnBrk="1" hangingPunct="1">
              <a:lnSpc>
                <a:spcPct val="90000"/>
              </a:lnSpc>
            </a:pPr>
            <a:r>
              <a:rPr lang="en-US" altLang="zh-TW" sz="2600" smtClean="0"/>
              <a:t>Visualizes the events in multiple dimensions to identify hidden patterns</a:t>
            </a:r>
          </a:p>
          <a:p>
            <a:pPr lvl="1" eaLnBrk="1" hangingPunct="1">
              <a:lnSpc>
                <a:spcPct val="90000"/>
              </a:lnSpc>
            </a:pPr>
            <a:r>
              <a:rPr lang="en-US" altLang="zh-TW" sz="2200" smtClean="0"/>
              <a:t>Spatial</a:t>
            </a:r>
          </a:p>
          <a:p>
            <a:pPr lvl="1" eaLnBrk="1" hangingPunct="1">
              <a:lnSpc>
                <a:spcPct val="90000"/>
              </a:lnSpc>
            </a:pPr>
            <a:r>
              <a:rPr lang="en-US" altLang="zh-TW" sz="2200" smtClean="0"/>
              <a:t>Temporal</a:t>
            </a:r>
          </a:p>
          <a:p>
            <a:pPr lvl="1" eaLnBrk="1" hangingPunct="1">
              <a:lnSpc>
                <a:spcPct val="90000"/>
              </a:lnSpc>
            </a:pPr>
            <a:r>
              <a:rPr lang="en-US" altLang="zh-TW" sz="2200" smtClean="0"/>
              <a:t>Hotspot analysis</a:t>
            </a:r>
          </a:p>
          <a:p>
            <a:pPr lvl="1" eaLnBrk="1" hangingPunct="1">
              <a:lnSpc>
                <a:spcPct val="90000"/>
              </a:lnSpc>
            </a:pPr>
            <a:r>
              <a:rPr lang="en-US" altLang="zh-TW" sz="2200" smtClean="0"/>
              <a:t>Phylogenetic tree</a:t>
            </a:r>
          </a:p>
          <a:p>
            <a:pPr lvl="1" eaLnBrk="1" hangingPunct="1">
              <a:lnSpc>
                <a:spcPct val="90000"/>
              </a:lnSpc>
            </a:pPr>
            <a:r>
              <a:rPr lang="en-US" altLang="zh-TW" sz="2200" smtClean="0"/>
              <a:t>Contact network analysis</a:t>
            </a:r>
          </a:p>
        </p:txBody>
      </p:sp>
    </p:spTree>
    <p:extLst>
      <p:ext uri="{BB962C8B-B14F-4D97-AF65-F5344CB8AC3E}">
        <p14:creationId xmlns:p14="http://schemas.microsoft.com/office/powerpoint/2010/main" val="3427110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628650" y="1624456"/>
            <a:ext cx="7886700" cy="4666615"/>
          </a:xfrm>
        </p:spPr>
        <p:txBody>
          <a:bodyPr>
            <a:normAutofit/>
          </a:bodyPr>
          <a:lstStyle/>
          <a:p>
            <a:r>
              <a:rPr lang="en-US" dirty="0" smtClean="0"/>
              <a:t>Introduction and Motivation</a:t>
            </a:r>
          </a:p>
          <a:p>
            <a:pPr lvl="1"/>
            <a:r>
              <a:rPr lang="en-US" dirty="0" smtClean="0"/>
              <a:t>Terminology</a:t>
            </a:r>
          </a:p>
          <a:p>
            <a:pPr lvl="1"/>
            <a:r>
              <a:rPr lang="en-US" dirty="0" smtClean="0"/>
              <a:t>Popular clustering algorithms &amp; applications</a:t>
            </a:r>
          </a:p>
          <a:p>
            <a:r>
              <a:rPr lang="en-US" dirty="0" smtClean="0"/>
              <a:t>Major Clustering Algorithms</a:t>
            </a:r>
          </a:p>
          <a:p>
            <a:pPr lvl="1"/>
            <a:r>
              <a:rPr lang="en-US" dirty="0" smtClean="0"/>
              <a:t>Centroid-based clustering: K-means </a:t>
            </a:r>
          </a:p>
          <a:p>
            <a:pPr lvl="1"/>
            <a:r>
              <a:rPr lang="en-US" dirty="0" smtClean="0"/>
              <a:t>Connectivity-based clustering: Single-link hierarchical clustering</a:t>
            </a:r>
          </a:p>
          <a:p>
            <a:pPr lvl="1"/>
            <a:r>
              <a:rPr lang="en-US" dirty="0"/>
              <a:t>Density-based </a:t>
            </a:r>
            <a:r>
              <a:rPr lang="en-US" dirty="0" smtClean="0"/>
              <a:t>clustering: </a:t>
            </a:r>
            <a:r>
              <a:rPr lang="en-US" dirty="0" err="1" smtClean="0"/>
              <a:t>SaTScan</a:t>
            </a:r>
            <a:endParaRPr lang="en-US" dirty="0"/>
          </a:p>
          <a:p>
            <a:pPr lvl="1"/>
            <a:r>
              <a:rPr lang="en-US" dirty="0" smtClean="0"/>
              <a:t>Distribution-based clustering: Gaussian mixture model</a:t>
            </a:r>
          </a:p>
          <a:p>
            <a:pPr marL="342900" lvl="1" indent="0">
              <a:buNone/>
            </a:pPr>
            <a:endParaRPr lang="en-US" dirty="0" smtClean="0"/>
          </a:p>
          <a:p>
            <a:r>
              <a:rPr lang="en-US" dirty="0" smtClean="0"/>
              <a:t>Research Example: </a:t>
            </a:r>
            <a:r>
              <a:rPr lang="en-US" dirty="0" err="1" smtClean="0"/>
              <a:t>BioPortal</a:t>
            </a:r>
            <a:r>
              <a:rPr lang="en-US" dirty="0" smtClean="0"/>
              <a:t> for Public Health, 2000-2012</a:t>
            </a:r>
          </a:p>
        </p:txBody>
      </p:sp>
      <p:sp>
        <p:nvSpPr>
          <p:cNvPr id="4" name="Slide Number Placeholder 3"/>
          <p:cNvSpPr>
            <a:spLocks noGrp="1"/>
          </p:cNvSpPr>
          <p:nvPr>
            <p:ph type="sldNum" sz="quarter" idx="12"/>
          </p:nvPr>
        </p:nvSpPr>
        <p:spPr/>
        <p:txBody>
          <a:bodyPr/>
          <a:lstStyle/>
          <a:p>
            <a:fld id="{5F3F2C69-C3DD-498D-9220-3102BAB8A3D4}" type="slidenum">
              <a:rPr lang="en-US" smtClean="0"/>
              <a:t>2</a:t>
            </a:fld>
            <a:endParaRPr lang="en-US"/>
          </a:p>
        </p:txBody>
      </p:sp>
    </p:spTree>
    <p:extLst>
      <p:ext uri="{BB962C8B-B14F-4D97-AF65-F5344CB8AC3E}">
        <p14:creationId xmlns:p14="http://schemas.microsoft.com/office/powerpoint/2010/main" val="344162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E8633FF7-2A71-4DB4-840D-18902BEF5AD0}" type="datetime1">
              <a:rPr kumimoji="0" lang="zh-TW" altLang="en-US" smtClean="0"/>
              <a:pPr eaLnBrk="1" hangingPunct="1"/>
              <a:t>2020/4/9</a:t>
            </a:fld>
            <a:endParaRPr kumimoji="0" lang="en-US" altLang="zh-TW" smtClean="0"/>
          </a:p>
        </p:txBody>
      </p:sp>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5B1718F6-8AEC-4686-94B4-5C3086D4A2CD}" type="slidenum">
              <a:rPr kumimoji="0" lang="en-US" altLang="zh-TW"/>
              <a:pPr eaLnBrk="1" hangingPunct="1"/>
              <a:t>20</a:t>
            </a:fld>
            <a:endParaRPr kumimoji="0" lang="en-US" altLang="zh-TW"/>
          </a:p>
        </p:txBody>
      </p:sp>
      <p:sp>
        <p:nvSpPr>
          <p:cNvPr id="22532" name="Rectangle 2"/>
          <p:cNvSpPr>
            <a:spLocks noGrp="1" noChangeArrowheads="1"/>
          </p:cNvSpPr>
          <p:nvPr>
            <p:ph type="title"/>
          </p:nvPr>
        </p:nvSpPr>
        <p:spPr/>
        <p:txBody>
          <a:bodyPr/>
          <a:lstStyle/>
          <a:p>
            <a:pPr eaLnBrk="1" hangingPunct="1"/>
            <a:r>
              <a:rPr lang="en-US" altLang="zh-TW" smtClean="0"/>
              <a:t>BioPortal Prototype Systems</a:t>
            </a:r>
          </a:p>
        </p:txBody>
      </p:sp>
      <p:sp>
        <p:nvSpPr>
          <p:cNvPr id="22533" name="Rectangle 3"/>
          <p:cNvSpPr>
            <a:spLocks noGrp="1" noChangeArrowheads="1"/>
          </p:cNvSpPr>
          <p:nvPr>
            <p:ph type="body" idx="1"/>
          </p:nvPr>
        </p:nvSpPr>
        <p:spPr/>
        <p:txBody>
          <a:bodyPr/>
          <a:lstStyle/>
          <a:p>
            <a:pPr eaLnBrk="1" hangingPunct="1"/>
            <a:endParaRPr lang="en-US" altLang="en-US" smtClean="0"/>
          </a:p>
        </p:txBody>
      </p:sp>
      <p:pic>
        <p:nvPicPr>
          <p:cNvPr id="22534" name="Picture 4" descr="bioportal10-27-2004-4"/>
          <p:cNvPicPr>
            <a:picLocks noChangeAspect="1" noChangeArrowheads="1"/>
          </p:cNvPicPr>
          <p:nvPr/>
        </p:nvPicPr>
        <p:blipFill>
          <a:blip r:embed="rId3">
            <a:extLst>
              <a:ext uri="{28A0092B-C50C-407E-A947-70E740481C1C}">
                <a14:useLocalDpi xmlns:a14="http://schemas.microsoft.com/office/drawing/2010/main" val="0"/>
              </a:ext>
            </a:extLst>
          </a:blip>
          <a:srcRect r="45023" b="19614"/>
          <a:stretch>
            <a:fillRect/>
          </a:stretch>
        </p:blipFill>
        <p:spPr bwMode="auto">
          <a:xfrm>
            <a:off x="304800" y="1752600"/>
            <a:ext cx="4191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7" name="Picture 5"/>
          <p:cNvPicPr>
            <a:picLocks noChangeAspect="1" noChangeArrowheads="1"/>
          </p:cNvPicPr>
          <p:nvPr/>
        </p:nvPicPr>
        <p:blipFill>
          <a:blip r:embed="rId4"/>
          <a:srcRect/>
          <a:stretch>
            <a:fillRect/>
          </a:stretch>
        </p:blipFill>
        <p:spPr bwMode="auto">
          <a:xfrm>
            <a:off x="4495800" y="2743200"/>
            <a:ext cx="4343400" cy="1844675"/>
          </a:xfrm>
          <a:prstGeom prst="rect">
            <a:avLst/>
          </a:prstGeom>
          <a:noFill/>
          <a:ln w="19050">
            <a:solidFill>
              <a:schemeClr val="tx1"/>
            </a:solidFill>
            <a:miter lim="800000"/>
            <a:headEnd/>
            <a:tailEnd/>
          </a:ln>
          <a:effectLst>
            <a:outerShdw dist="107763" dir="2700000" algn="ctr" rotWithShape="0">
              <a:schemeClr val="bg2">
                <a:alpha val="50000"/>
              </a:schemeClr>
            </a:outerShdw>
          </a:effectLst>
        </p:spPr>
      </p:pic>
      <p:pic>
        <p:nvPicPr>
          <p:cNvPr id="2253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5105400"/>
            <a:ext cx="19431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204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5D61FB8C-0E67-411C-A8E2-8AC90A429D44}" type="datetime1">
              <a:rPr kumimoji="0" lang="zh-TW" altLang="en-US" smtClean="0"/>
              <a:pPr eaLnBrk="1" hangingPunct="1"/>
              <a:t>2020/4/9</a:t>
            </a:fld>
            <a:endParaRPr kumimoji="0" lang="en-US" altLang="zh-TW" smtClean="0"/>
          </a:p>
        </p:txBody>
      </p:sp>
      <p:sp>
        <p:nvSpPr>
          <p:cNvPr id="235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1E54C142-8754-4B22-AA04-BD883B8D232F}" type="slidenum">
              <a:rPr kumimoji="0" lang="en-US" altLang="zh-TW"/>
              <a:pPr eaLnBrk="1" hangingPunct="1"/>
              <a:t>21</a:t>
            </a:fld>
            <a:endParaRPr kumimoji="0" lang="en-US" altLang="zh-TW"/>
          </a:p>
        </p:txBody>
      </p:sp>
      <p:sp>
        <p:nvSpPr>
          <p:cNvPr id="23556" name="Rectangle 2"/>
          <p:cNvSpPr>
            <a:spLocks noGrp="1" noChangeArrowheads="1"/>
          </p:cNvSpPr>
          <p:nvPr>
            <p:ph type="title"/>
          </p:nvPr>
        </p:nvSpPr>
        <p:spPr>
          <a:xfrm>
            <a:off x="533400" y="304800"/>
            <a:ext cx="8001000" cy="1216025"/>
          </a:xfrm>
        </p:spPr>
        <p:txBody>
          <a:bodyPr/>
          <a:lstStyle/>
          <a:p>
            <a:pPr eaLnBrk="1" hangingPunct="1"/>
            <a:r>
              <a:rPr lang="en-US" altLang="zh-CN" smtClean="0"/>
              <a:t>Outbreak Detection &amp; Hotspot Analysis</a:t>
            </a:r>
            <a:endParaRPr lang="zh-CN" altLang="en-US" smtClean="0"/>
          </a:p>
        </p:txBody>
      </p:sp>
      <p:sp>
        <p:nvSpPr>
          <p:cNvPr id="23557" name="Rectangle 3"/>
          <p:cNvSpPr>
            <a:spLocks noGrp="1" noChangeArrowheads="1"/>
          </p:cNvSpPr>
          <p:nvPr>
            <p:ph type="body" idx="1"/>
          </p:nvPr>
        </p:nvSpPr>
        <p:spPr/>
        <p:txBody>
          <a:bodyPr/>
          <a:lstStyle/>
          <a:p>
            <a:pPr eaLnBrk="1" hangingPunct="1">
              <a:lnSpc>
                <a:spcPct val="90000"/>
              </a:lnSpc>
            </a:pPr>
            <a:r>
              <a:rPr lang="en-US" altLang="zh-CN" b="1" smtClean="0"/>
              <a:t>Hotspot</a:t>
            </a:r>
            <a:r>
              <a:rPr lang="en-US" altLang="zh-CN" smtClean="0"/>
              <a:t> is a condition indicating some form of clustering in a spatial and temporal distribution </a:t>
            </a:r>
            <a:r>
              <a:rPr lang="en-US" altLang="zh-CN" sz="2000" u="sng" smtClean="0"/>
              <a:t>(Rogerson &amp; Sun 2001; Theophilides et. al. 2003; Patil &amp; Tailie 2004; Zeng et. al. 2004; Chang et. al. 2005)</a:t>
            </a:r>
          </a:p>
          <a:p>
            <a:pPr lvl="1" eaLnBrk="1" hangingPunct="1">
              <a:lnSpc>
                <a:spcPct val="90000"/>
              </a:lnSpc>
            </a:pPr>
            <a:r>
              <a:rPr lang="en-US" altLang="zh-CN" smtClean="0"/>
              <a:t>For WNV, localized clusters of dead birds typically identify high-risk disease areas </a:t>
            </a:r>
            <a:r>
              <a:rPr lang="en-US" altLang="zh-CN" sz="1800" u="sng" smtClean="0"/>
              <a:t>(Gotham et. al. 2001); </a:t>
            </a:r>
            <a:r>
              <a:rPr lang="en-US" altLang="zh-CN" i="1" smtClean="0"/>
              <a:t>automatic</a:t>
            </a:r>
            <a:r>
              <a:rPr lang="en-US" altLang="zh-CN" smtClean="0"/>
              <a:t> detection of dead bird clusters can help predict disease outbreaks and allocate prevention/control resources effectively</a:t>
            </a:r>
          </a:p>
        </p:txBody>
      </p:sp>
    </p:spTree>
    <p:extLst>
      <p:ext uri="{BB962C8B-B14F-4D97-AF65-F5344CB8AC3E}">
        <p14:creationId xmlns:p14="http://schemas.microsoft.com/office/powerpoint/2010/main" val="2596563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C317871A-FCCE-492E-AC26-B4BCAAA60B78}" type="datetime1">
              <a:rPr kumimoji="0" lang="zh-TW" altLang="en-US" smtClean="0"/>
              <a:pPr eaLnBrk="1" hangingPunct="1"/>
              <a:t>2020/4/9</a:t>
            </a:fld>
            <a:endParaRPr kumimoji="0" lang="en-US" altLang="zh-TW" smtClean="0"/>
          </a:p>
        </p:txBody>
      </p:sp>
      <p:sp>
        <p:nvSpPr>
          <p:cNvPr id="2457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A11E1EB5-64E2-4358-92A1-4CC6A6DF9024}" type="slidenum">
              <a:rPr kumimoji="0" lang="en-US" altLang="zh-TW"/>
              <a:pPr eaLnBrk="1" hangingPunct="1"/>
              <a:t>22</a:t>
            </a:fld>
            <a:endParaRPr kumimoji="0" lang="en-US" altLang="zh-TW"/>
          </a:p>
        </p:txBody>
      </p:sp>
      <p:sp>
        <p:nvSpPr>
          <p:cNvPr id="24580" name="Rectangle 2"/>
          <p:cNvSpPr>
            <a:spLocks noGrp="1" noChangeArrowheads="1"/>
          </p:cNvSpPr>
          <p:nvPr>
            <p:ph type="title"/>
          </p:nvPr>
        </p:nvSpPr>
        <p:spPr/>
        <p:txBody>
          <a:bodyPr/>
          <a:lstStyle/>
          <a:p>
            <a:pPr eaLnBrk="1" hangingPunct="1"/>
            <a:r>
              <a:rPr lang="en-US" altLang="en-US" sz="3400" dirty="0" smtClean="0"/>
              <a:t>Retrospective Hotspot Analysis</a:t>
            </a:r>
          </a:p>
        </p:txBody>
      </p:sp>
      <p:pic>
        <p:nvPicPr>
          <p:cNvPr id="324611" name="Picture 3" descr="bas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12875"/>
            <a:ext cx="59817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612" name="Picture 4" descr="casebase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75" y="1412875"/>
            <a:ext cx="6086475"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532120" y="3054096"/>
            <a:ext cx="925830" cy="10698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44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nodeType="clickEffect">
                                  <p:stCondLst>
                                    <p:cond delay="0"/>
                                  </p:stCondLst>
                                  <p:childTnLst>
                                    <p:set>
                                      <p:cBhvr>
                                        <p:cTn id="10" dur="1" fill="hold">
                                          <p:stCondLst>
                                            <p:cond delay="0"/>
                                          </p:stCondLst>
                                        </p:cTn>
                                        <p:tgtEl>
                                          <p:spTgt spid="324612"/>
                                        </p:tgtEl>
                                        <p:attrNameLst>
                                          <p:attrName>style.visibility</p:attrName>
                                        </p:attrNameLst>
                                      </p:cBhvr>
                                      <p:to>
                                        <p:strVal val="visible"/>
                                      </p:to>
                                    </p:set>
                                    <p:animEffect transition="in" filter="blinds(vertical)">
                                      <p:cBhvr>
                                        <p:cTn id="11" dur="500"/>
                                        <p:tgtEl>
                                          <p:spTgt spid="3246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B3CD35FE-B738-422B-A781-A2750F74A392}" type="datetime1">
              <a:rPr kumimoji="0" lang="zh-TW" altLang="en-US" smtClean="0"/>
              <a:pPr eaLnBrk="1" hangingPunct="1"/>
              <a:t>2020/4/9</a:t>
            </a:fld>
            <a:endParaRPr kumimoji="0" lang="en-US" altLang="zh-TW" smtClean="0"/>
          </a:p>
        </p:txBody>
      </p:sp>
      <p:sp>
        <p:nvSpPr>
          <p:cNvPr id="2560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E733BB01-E0A2-4B0A-8F0B-1C9CAAF74360}" type="slidenum">
              <a:rPr kumimoji="0" lang="en-US" altLang="zh-TW"/>
              <a:pPr eaLnBrk="1" hangingPunct="1"/>
              <a:t>23</a:t>
            </a:fld>
            <a:endParaRPr kumimoji="0" lang="en-US" altLang="zh-TW"/>
          </a:p>
        </p:txBody>
      </p:sp>
      <p:sp>
        <p:nvSpPr>
          <p:cNvPr id="25604" name="Rectangle 2"/>
          <p:cNvSpPr>
            <a:spLocks noGrp="1" noChangeArrowheads="1"/>
          </p:cNvSpPr>
          <p:nvPr>
            <p:ph type="title"/>
          </p:nvPr>
        </p:nvSpPr>
        <p:spPr/>
        <p:txBody>
          <a:bodyPr/>
          <a:lstStyle/>
          <a:p>
            <a:pPr eaLnBrk="1" hangingPunct="1"/>
            <a:r>
              <a:rPr lang="en-US" altLang="en-US" sz="3400" smtClean="0"/>
              <a:t>Risk-Adjusted Support Vector Clustering (RSVC) </a:t>
            </a:r>
          </a:p>
        </p:txBody>
      </p:sp>
      <p:pic>
        <p:nvPicPr>
          <p:cNvPr id="25605" name="Picture 3" descr="slid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403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0" name="AutoShape 4"/>
          <p:cNvSpPr>
            <a:spLocks noChangeArrowheads="1"/>
          </p:cNvSpPr>
          <p:nvPr/>
        </p:nvSpPr>
        <p:spPr bwMode="auto">
          <a:xfrm>
            <a:off x="4191000" y="5029200"/>
            <a:ext cx="1219200" cy="228600"/>
          </a:xfrm>
          <a:prstGeom prst="rightArrow">
            <a:avLst>
              <a:gd name="adj1" fmla="val 50000"/>
              <a:gd name="adj2" fmla="val 133333"/>
            </a:avLst>
          </a:prstGeom>
          <a:solidFill>
            <a:schemeClr val="accent1"/>
          </a:solidFill>
          <a:ln w="9525"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sp>
        <p:nvSpPr>
          <p:cNvPr id="25607" name="Text Box 5"/>
          <p:cNvSpPr txBox="1">
            <a:spLocks noChangeArrowheads="1"/>
          </p:cNvSpPr>
          <p:nvPr/>
        </p:nvSpPr>
        <p:spPr bwMode="auto">
          <a:xfrm>
            <a:off x="5562600" y="46482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a:spcBef>
                <a:spcPct val="50000"/>
              </a:spcBef>
            </a:pPr>
            <a:endParaRPr kumimoji="0" lang="en-US" altLang="en-US">
              <a:latin typeface="Arial" panose="020B0604020202020204" pitchFamily="34" charset="0"/>
              <a:cs typeface="Arial" panose="020B0604020202020204" pitchFamily="34" charset="0"/>
            </a:endParaRPr>
          </a:p>
        </p:txBody>
      </p:sp>
      <p:sp>
        <p:nvSpPr>
          <p:cNvPr id="326662" name="Rectangle 6"/>
          <p:cNvSpPr>
            <a:spLocks noChangeArrowheads="1"/>
          </p:cNvSpPr>
          <p:nvPr/>
        </p:nvSpPr>
        <p:spPr bwMode="auto">
          <a:xfrm>
            <a:off x="5562600" y="5029200"/>
            <a:ext cx="2743200" cy="533400"/>
          </a:xfrm>
          <a:prstGeom prst="rect">
            <a:avLst/>
          </a:prstGeom>
          <a:solidFill>
            <a:schemeClr val="accent1"/>
          </a:solidFill>
          <a:ln w="9525"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a:r>
              <a:rPr kumimoji="0" lang="en-US" altLang="en-US">
                <a:latin typeface="Arial" panose="020B0604020202020204" pitchFamily="34" charset="0"/>
                <a:cs typeface="Arial" panose="020B0604020202020204" pitchFamily="34" charset="0"/>
              </a:rPr>
              <a:t>Estimate baseline density</a:t>
            </a:r>
          </a:p>
        </p:txBody>
      </p:sp>
      <p:sp>
        <p:nvSpPr>
          <p:cNvPr id="326663" name="Oval 7"/>
          <p:cNvSpPr>
            <a:spLocks noChangeArrowheads="1"/>
          </p:cNvSpPr>
          <p:nvPr/>
        </p:nvSpPr>
        <p:spPr bwMode="auto">
          <a:xfrm>
            <a:off x="6324600" y="1828800"/>
            <a:ext cx="1981200" cy="1905000"/>
          </a:xfrm>
          <a:prstGeom prst="ellipse">
            <a:avLst/>
          </a:prstGeom>
          <a:solidFill>
            <a:schemeClr val="accent1">
              <a:alpha val="36862"/>
            </a:schemeClr>
          </a:solidFill>
          <a:ln w="9525" algn="ctr">
            <a:solidFill>
              <a:schemeClr val="tx1"/>
            </a:solidFill>
            <a:round/>
            <a:headEnd/>
            <a:tailEnd/>
          </a:ln>
        </p:spPr>
        <p:txBody>
          <a:bodyPr wrap="none"/>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a:r>
              <a:rPr kumimoji="0" lang="en-US" altLang="en-US">
                <a:latin typeface="Arial" panose="020B0604020202020204" pitchFamily="34" charset="0"/>
                <a:cs typeface="Arial" panose="020B0604020202020204" pitchFamily="34" charset="0"/>
              </a:rPr>
              <a:t>Minimum sphere</a:t>
            </a:r>
          </a:p>
        </p:txBody>
      </p:sp>
      <p:grpSp>
        <p:nvGrpSpPr>
          <p:cNvPr id="2" name="Group 8"/>
          <p:cNvGrpSpPr>
            <a:grpSpLocks/>
          </p:cNvGrpSpPr>
          <p:nvPr/>
        </p:nvGrpSpPr>
        <p:grpSpPr bwMode="auto">
          <a:xfrm>
            <a:off x="7696200" y="2895600"/>
            <a:ext cx="304800" cy="304800"/>
            <a:chOff x="3072" y="1344"/>
            <a:chExt cx="192" cy="192"/>
          </a:xfrm>
        </p:grpSpPr>
        <p:sp>
          <p:nvSpPr>
            <p:cNvPr id="25626" name="Line 9"/>
            <p:cNvSpPr>
              <a:spLocks noChangeShapeType="1"/>
            </p:cNvSpPr>
            <p:nvPr/>
          </p:nvSpPr>
          <p:spPr bwMode="auto">
            <a:xfrm>
              <a:off x="3072" y="1440"/>
              <a:ext cx="19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7" name="Line 10"/>
            <p:cNvSpPr>
              <a:spLocks noChangeShapeType="1"/>
            </p:cNvSpPr>
            <p:nvPr/>
          </p:nvSpPr>
          <p:spPr bwMode="auto">
            <a:xfrm>
              <a:off x="3168" y="1344"/>
              <a:ext cx="0" cy="19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1"/>
          <p:cNvGrpSpPr>
            <a:grpSpLocks/>
          </p:cNvGrpSpPr>
          <p:nvPr/>
        </p:nvGrpSpPr>
        <p:grpSpPr bwMode="auto">
          <a:xfrm>
            <a:off x="7010400" y="1905000"/>
            <a:ext cx="304800" cy="304800"/>
            <a:chOff x="3072" y="1344"/>
            <a:chExt cx="192" cy="192"/>
          </a:xfrm>
        </p:grpSpPr>
        <p:sp>
          <p:nvSpPr>
            <p:cNvPr id="25624" name="Line 12"/>
            <p:cNvSpPr>
              <a:spLocks noChangeShapeType="1"/>
            </p:cNvSpPr>
            <p:nvPr/>
          </p:nvSpPr>
          <p:spPr bwMode="auto">
            <a:xfrm>
              <a:off x="3072" y="1440"/>
              <a:ext cx="19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5" name="Line 13"/>
            <p:cNvSpPr>
              <a:spLocks noChangeShapeType="1"/>
            </p:cNvSpPr>
            <p:nvPr/>
          </p:nvSpPr>
          <p:spPr bwMode="auto">
            <a:xfrm>
              <a:off x="3168" y="1344"/>
              <a:ext cx="0" cy="19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4"/>
          <p:cNvGrpSpPr>
            <a:grpSpLocks/>
          </p:cNvGrpSpPr>
          <p:nvPr/>
        </p:nvGrpSpPr>
        <p:grpSpPr bwMode="auto">
          <a:xfrm>
            <a:off x="6705600" y="2743200"/>
            <a:ext cx="304800" cy="304800"/>
            <a:chOff x="3072" y="1344"/>
            <a:chExt cx="192" cy="192"/>
          </a:xfrm>
        </p:grpSpPr>
        <p:sp>
          <p:nvSpPr>
            <p:cNvPr id="25622" name="Line 15"/>
            <p:cNvSpPr>
              <a:spLocks noChangeShapeType="1"/>
            </p:cNvSpPr>
            <p:nvPr/>
          </p:nvSpPr>
          <p:spPr bwMode="auto">
            <a:xfrm>
              <a:off x="3072" y="1440"/>
              <a:ext cx="19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3" name="Line 16"/>
            <p:cNvSpPr>
              <a:spLocks noChangeShapeType="1"/>
            </p:cNvSpPr>
            <p:nvPr/>
          </p:nvSpPr>
          <p:spPr bwMode="auto">
            <a:xfrm>
              <a:off x="3168" y="1344"/>
              <a:ext cx="0" cy="19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6673" name="Line 17"/>
          <p:cNvSpPr>
            <a:spLocks noChangeShapeType="1"/>
          </p:cNvSpPr>
          <p:nvPr/>
        </p:nvSpPr>
        <p:spPr bwMode="auto">
          <a:xfrm flipV="1">
            <a:off x="3657600" y="2133600"/>
            <a:ext cx="3352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6674" name="Line 18"/>
          <p:cNvSpPr>
            <a:spLocks noChangeShapeType="1"/>
          </p:cNvSpPr>
          <p:nvPr/>
        </p:nvSpPr>
        <p:spPr bwMode="auto">
          <a:xfrm flipV="1">
            <a:off x="3810000" y="2895600"/>
            <a:ext cx="2971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6675" name="Line 19"/>
          <p:cNvSpPr>
            <a:spLocks noChangeShapeType="1"/>
          </p:cNvSpPr>
          <p:nvPr/>
        </p:nvSpPr>
        <p:spPr bwMode="auto">
          <a:xfrm flipV="1">
            <a:off x="3733800" y="3124200"/>
            <a:ext cx="39624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6676" name="Rectangle 20"/>
          <p:cNvSpPr>
            <a:spLocks noChangeArrowheads="1"/>
          </p:cNvSpPr>
          <p:nvPr/>
        </p:nvSpPr>
        <p:spPr bwMode="auto">
          <a:xfrm>
            <a:off x="6019800" y="1447800"/>
            <a:ext cx="2362200" cy="26670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r>
              <a:rPr kumimoji="0" lang="en-US" altLang="en-US">
                <a:latin typeface="Arial" panose="020B0604020202020204" pitchFamily="34" charset="0"/>
                <a:cs typeface="Arial" panose="020B0604020202020204" pitchFamily="34" charset="0"/>
              </a:rPr>
              <a:t>Feature space</a:t>
            </a:r>
          </a:p>
        </p:txBody>
      </p:sp>
      <p:sp>
        <p:nvSpPr>
          <p:cNvPr id="326677" name="AutoShape 21"/>
          <p:cNvSpPr>
            <a:spLocks noChangeArrowheads="1"/>
          </p:cNvSpPr>
          <p:nvPr/>
        </p:nvSpPr>
        <p:spPr bwMode="auto">
          <a:xfrm>
            <a:off x="7239000" y="3429000"/>
            <a:ext cx="152400" cy="1219200"/>
          </a:xfrm>
          <a:prstGeom prst="upArrow">
            <a:avLst>
              <a:gd name="adj1" fmla="val 50000"/>
              <a:gd name="adj2" fmla="val 200000"/>
            </a:avLst>
          </a:prstGeom>
          <a:solidFill>
            <a:schemeClr val="accent1"/>
          </a:solidFill>
          <a:ln w="9525"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a:endParaRPr kumimoji="0" lang="en-US" altLang="en-US">
              <a:latin typeface="Arial" panose="020B0604020202020204" pitchFamily="34" charset="0"/>
              <a:cs typeface="Arial" panose="020B0604020202020204" pitchFamily="34" charset="0"/>
            </a:endParaRPr>
          </a:p>
        </p:txBody>
      </p:sp>
      <p:sp>
        <p:nvSpPr>
          <p:cNvPr id="326678" name="Text Box 22"/>
          <p:cNvSpPr txBox="1">
            <a:spLocks noChangeArrowheads="1"/>
          </p:cNvSpPr>
          <p:nvPr/>
        </p:nvSpPr>
        <p:spPr bwMode="auto">
          <a:xfrm>
            <a:off x="3429000" y="4191000"/>
            <a:ext cx="3733800" cy="6413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a:spcBef>
                <a:spcPct val="50000"/>
              </a:spcBef>
            </a:pPr>
            <a:r>
              <a:rPr kumimoji="0" lang="en-US" altLang="en-US">
                <a:latin typeface="Arial" panose="020B0604020202020204" pitchFamily="34" charset="0"/>
                <a:cs typeface="Arial" panose="020B0604020202020204" pitchFamily="34" charset="0"/>
              </a:rPr>
              <a:t>High baseline density makes two points far apart in feature space</a:t>
            </a:r>
          </a:p>
        </p:txBody>
      </p:sp>
      <p:sp>
        <p:nvSpPr>
          <p:cNvPr id="326679" name="Freeform 23"/>
          <p:cNvSpPr>
            <a:spLocks/>
          </p:cNvSpPr>
          <p:nvPr/>
        </p:nvSpPr>
        <p:spPr bwMode="auto">
          <a:xfrm>
            <a:off x="1871663" y="2182813"/>
            <a:ext cx="1382712" cy="1571625"/>
          </a:xfrm>
          <a:custGeom>
            <a:avLst/>
            <a:gdLst>
              <a:gd name="T0" fmla="*/ 2147483647 w 871"/>
              <a:gd name="T1" fmla="*/ 2147483647 h 990"/>
              <a:gd name="T2" fmla="*/ 2147483647 w 871"/>
              <a:gd name="T3" fmla="*/ 2147483647 h 990"/>
              <a:gd name="T4" fmla="*/ 2147483647 w 871"/>
              <a:gd name="T5" fmla="*/ 2147483647 h 990"/>
              <a:gd name="T6" fmla="*/ 2147483647 w 871"/>
              <a:gd name="T7" fmla="*/ 2147483647 h 990"/>
              <a:gd name="T8" fmla="*/ 2147483647 w 871"/>
              <a:gd name="T9" fmla="*/ 2147483647 h 990"/>
              <a:gd name="T10" fmla="*/ 2147483647 w 871"/>
              <a:gd name="T11" fmla="*/ 2147483647 h 990"/>
              <a:gd name="T12" fmla="*/ 2147483647 w 871"/>
              <a:gd name="T13" fmla="*/ 2147483647 h 990"/>
              <a:gd name="T14" fmla="*/ 2147483647 w 871"/>
              <a:gd name="T15" fmla="*/ 2147483647 h 990"/>
              <a:gd name="T16" fmla="*/ 2147483647 w 871"/>
              <a:gd name="T17" fmla="*/ 2147483647 h 990"/>
              <a:gd name="T18" fmla="*/ 2147483647 w 871"/>
              <a:gd name="T19" fmla="*/ 2147483647 h 990"/>
              <a:gd name="T20" fmla="*/ 2147483647 w 871"/>
              <a:gd name="T21" fmla="*/ 2147483647 h 990"/>
              <a:gd name="T22" fmla="*/ 2147483647 w 871"/>
              <a:gd name="T23" fmla="*/ 2147483647 h 990"/>
              <a:gd name="T24" fmla="*/ 2147483647 w 871"/>
              <a:gd name="T25" fmla="*/ 2147483647 h 990"/>
              <a:gd name="T26" fmla="*/ 2147483647 w 871"/>
              <a:gd name="T27" fmla="*/ 2147483647 h 990"/>
              <a:gd name="T28" fmla="*/ 2147483647 w 871"/>
              <a:gd name="T29" fmla="*/ 2147483647 h 990"/>
              <a:gd name="T30" fmla="*/ 2147483647 w 871"/>
              <a:gd name="T31" fmla="*/ 2147483647 h 990"/>
              <a:gd name="T32" fmla="*/ 2147483647 w 871"/>
              <a:gd name="T33" fmla="*/ 2147483647 h 990"/>
              <a:gd name="T34" fmla="*/ 2147483647 w 871"/>
              <a:gd name="T35" fmla="*/ 2147483647 h 990"/>
              <a:gd name="T36" fmla="*/ 2147483647 w 871"/>
              <a:gd name="T37" fmla="*/ 2147483647 h 990"/>
              <a:gd name="T38" fmla="*/ 2147483647 w 871"/>
              <a:gd name="T39" fmla="*/ 2147483647 h 990"/>
              <a:gd name="T40" fmla="*/ 2147483647 w 871"/>
              <a:gd name="T41" fmla="*/ 2147483647 h 990"/>
              <a:gd name="T42" fmla="*/ 2147483647 w 871"/>
              <a:gd name="T43" fmla="*/ 2147483647 h 990"/>
              <a:gd name="T44" fmla="*/ 2147483647 w 871"/>
              <a:gd name="T45" fmla="*/ 2147483647 h 990"/>
              <a:gd name="T46" fmla="*/ 2147483647 w 871"/>
              <a:gd name="T47" fmla="*/ 2147483647 h 990"/>
              <a:gd name="T48" fmla="*/ 2147483647 w 871"/>
              <a:gd name="T49" fmla="*/ 2147483647 h 990"/>
              <a:gd name="T50" fmla="*/ 2147483647 w 871"/>
              <a:gd name="T51" fmla="*/ 2147483647 h 990"/>
              <a:gd name="T52" fmla="*/ 2147483647 w 871"/>
              <a:gd name="T53" fmla="*/ 2147483647 h 990"/>
              <a:gd name="T54" fmla="*/ 2147483647 w 871"/>
              <a:gd name="T55" fmla="*/ 2147483647 h 990"/>
              <a:gd name="T56" fmla="*/ 2147483647 w 871"/>
              <a:gd name="T57" fmla="*/ 2147483647 h 990"/>
              <a:gd name="T58" fmla="*/ 2147483647 w 871"/>
              <a:gd name="T59" fmla="*/ 2147483647 h 9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71"/>
              <a:gd name="T91" fmla="*/ 0 h 990"/>
              <a:gd name="T92" fmla="*/ 871 w 871"/>
              <a:gd name="T93" fmla="*/ 990 h 9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71" h="990">
                <a:moveTo>
                  <a:pt x="205" y="161"/>
                </a:moveTo>
                <a:cubicBezTo>
                  <a:pt x="189" y="171"/>
                  <a:pt x="145" y="200"/>
                  <a:pt x="135" y="212"/>
                </a:cubicBezTo>
                <a:cubicBezTo>
                  <a:pt x="128" y="220"/>
                  <a:pt x="131" y="233"/>
                  <a:pt x="125" y="242"/>
                </a:cubicBezTo>
                <a:cubicBezTo>
                  <a:pt x="120" y="250"/>
                  <a:pt x="111" y="255"/>
                  <a:pt x="104" y="262"/>
                </a:cubicBezTo>
                <a:cubicBezTo>
                  <a:pt x="92" y="297"/>
                  <a:pt x="70" y="310"/>
                  <a:pt x="54" y="343"/>
                </a:cubicBezTo>
                <a:cubicBezTo>
                  <a:pt x="49" y="352"/>
                  <a:pt x="52" y="366"/>
                  <a:pt x="44" y="373"/>
                </a:cubicBezTo>
                <a:cubicBezTo>
                  <a:pt x="0" y="416"/>
                  <a:pt x="3" y="373"/>
                  <a:pt x="3" y="404"/>
                </a:cubicBezTo>
                <a:cubicBezTo>
                  <a:pt x="9" y="387"/>
                  <a:pt x="7" y="364"/>
                  <a:pt x="21" y="353"/>
                </a:cubicBezTo>
                <a:cubicBezTo>
                  <a:pt x="29" y="347"/>
                  <a:pt x="40" y="364"/>
                  <a:pt x="44" y="373"/>
                </a:cubicBezTo>
                <a:cubicBezTo>
                  <a:pt x="51" y="389"/>
                  <a:pt x="49" y="407"/>
                  <a:pt x="54" y="424"/>
                </a:cubicBezTo>
                <a:cubicBezTo>
                  <a:pt x="67" y="467"/>
                  <a:pt x="72" y="471"/>
                  <a:pt x="94" y="505"/>
                </a:cubicBezTo>
                <a:cubicBezTo>
                  <a:pt x="105" y="593"/>
                  <a:pt x="110" y="702"/>
                  <a:pt x="175" y="767"/>
                </a:cubicBezTo>
                <a:cubicBezTo>
                  <a:pt x="172" y="757"/>
                  <a:pt x="159" y="745"/>
                  <a:pt x="165" y="737"/>
                </a:cubicBezTo>
                <a:cubicBezTo>
                  <a:pt x="186" y="709"/>
                  <a:pt x="285" y="747"/>
                  <a:pt x="286" y="747"/>
                </a:cubicBezTo>
                <a:cubicBezTo>
                  <a:pt x="390" y="726"/>
                  <a:pt x="387" y="761"/>
                  <a:pt x="387" y="717"/>
                </a:cubicBezTo>
                <a:cubicBezTo>
                  <a:pt x="451" y="727"/>
                  <a:pt x="498" y="757"/>
                  <a:pt x="559" y="777"/>
                </a:cubicBezTo>
                <a:cubicBezTo>
                  <a:pt x="619" y="837"/>
                  <a:pt x="581" y="818"/>
                  <a:pt x="680" y="818"/>
                </a:cubicBezTo>
                <a:cubicBezTo>
                  <a:pt x="694" y="974"/>
                  <a:pt x="689" y="890"/>
                  <a:pt x="721" y="990"/>
                </a:cubicBezTo>
                <a:cubicBezTo>
                  <a:pt x="734" y="980"/>
                  <a:pt x="750" y="972"/>
                  <a:pt x="761" y="959"/>
                </a:cubicBezTo>
                <a:cubicBezTo>
                  <a:pt x="818" y="890"/>
                  <a:pt x="712" y="967"/>
                  <a:pt x="802" y="909"/>
                </a:cubicBezTo>
                <a:cubicBezTo>
                  <a:pt x="814" y="878"/>
                  <a:pt x="842" y="851"/>
                  <a:pt x="842" y="818"/>
                </a:cubicBezTo>
                <a:cubicBezTo>
                  <a:pt x="842" y="661"/>
                  <a:pt x="871" y="440"/>
                  <a:pt x="771" y="292"/>
                </a:cubicBezTo>
                <a:cubicBezTo>
                  <a:pt x="748" y="222"/>
                  <a:pt x="783" y="304"/>
                  <a:pt x="721" y="242"/>
                </a:cubicBezTo>
                <a:cubicBezTo>
                  <a:pt x="714" y="235"/>
                  <a:pt x="719" y="219"/>
                  <a:pt x="711" y="212"/>
                </a:cubicBezTo>
                <a:cubicBezTo>
                  <a:pt x="697" y="200"/>
                  <a:pt x="673" y="204"/>
                  <a:pt x="660" y="191"/>
                </a:cubicBezTo>
                <a:cubicBezTo>
                  <a:pt x="655" y="186"/>
                  <a:pt x="673" y="184"/>
                  <a:pt x="680" y="181"/>
                </a:cubicBezTo>
                <a:cubicBezTo>
                  <a:pt x="708" y="242"/>
                  <a:pt x="685" y="188"/>
                  <a:pt x="660" y="161"/>
                </a:cubicBezTo>
                <a:cubicBezTo>
                  <a:pt x="652" y="152"/>
                  <a:pt x="640" y="148"/>
                  <a:pt x="630" y="141"/>
                </a:cubicBezTo>
                <a:cubicBezTo>
                  <a:pt x="539" y="0"/>
                  <a:pt x="617" y="102"/>
                  <a:pt x="216" y="131"/>
                </a:cubicBezTo>
                <a:cubicBezTo>
                  <a:pt x="167" y="135"/>
                  <a:pt x="185" y="141"/>
                  <a:pt x="205" y="161"/>
                </a:cubicBezTo>
                <a:close/>
              </a:path>
            </a:pathLst>
          </a:custGeom>
          <a:solidFill>
            <a:srgbClr val="FF00FF">
              <a:alpha val="10196"/>
            </a:srgbClr>
          </a:solidFill>
          <a:ln w="9525" cap="flat" cmpd="sng">
            <a:solidFill>
              <a:schemeClr val="tx1"/>
            </a:solidFill>
            <a:prstDash val="solid"/>
            <a:round/>
            <a:headEnd/>
            <a:tailEnd/>
          </a:ln>
        </p:spPr>
        <p:txBody>
          <a:bodyPr wrap="none" anchor="ctr"/>
          <a:lstStyle/>
          <a:p>
            <a:endParaRPr lang="en-US"/>
          </a:p>
        </p:txBody>
      </p:sp>
      <p:sp>
        <p:nvSpPr>
          <p:cNvPr id="326680" name="Freeform 24"/>
          <p:cNvSpPr>
            <a:spLocks/>
          </p:cNvSpPr>
          <p:nvPr/>
        </p:nvSpPr>
        <p:spPr bwMode="auto">
          <a:xfrm>
            <a:off x="641350" y="3705225"/>
            <a:ext cx="842963" cy="866775"/>
          </a:xfrm>
          <a:custGeom>
            <a:avLst/>
            <a:gdLst>
              <a:gd name="T0" fmla="*/ 2147483647 w 531"/>
              <a:gd name="T1" fmla="*/ 0 h 546"/>
              <a:gd name="T2" fmla="*/ 2147483647 w 531"/>
              <a:gd name="T3" fmla="*/ 2147483647 h 546"/>
              <a:gd name="T4" fmla="*/ 2147483647 w 531"/>
              <a:gd name="T5" fmla="*/ 2147483647 h 546"/>
              <a:gd name="T6" fmla="*/ 0 w 531"/>
              <a:gd name="T7" fmla="*/ 2147483647 h 546"/>
              <a:gd name="T8" fmla="*/ 2147483647 w 531"/>
              <a:gd name="T9" fmla="*/ 2147483647 h 546"/>
              <a:gd name="T10" fmla="*/ 2147483647 w 531"/>
              <a:gd name="T11" fmla="*/ 2147483647 h 546"/>
              <a:gd name="T12" fmla="*/ 2147483647 w 531"/>
              <a:gd name="T13" fmla="*/ 2147483647 h 546"/>
              <a:gd name="T14" fmla="*/ 2147483647 w 531"/>
              <a:gd name="T15" fmla="*/ 2147483647 h 546"/>
              <a:gd name="T16" fmla="*/ 2147483647 w 531"/>
              <a:gd name="T17" fmla="*/ 2147483647 h 546"/>
              <a:gd name="T18" fmla="*/ 2147483647 w 531"/>
              <a:gd name="T19" fmla="*/ 2147483647 h 546"/>
              <a:gd name="T20" fmla="*/ 2147483647 w 531"/>
              <a:gd name="T21" fmla="*/ 2147483647 h 546"/>
              <a:gd name="T22" fmla="*/ 2147483647 w 531"/>
              <a:gd name="T23" fmla="*/ 2147483647 h 546"/>
              <a:gd name="T24" fmla="*/ 2147483647 w 531"/>
              <a:gd name="T25" fmla="*/ 2147483647 h 546"/>
              <a:gd name="T26" fmla="*/ 2147483647 w 531"/>
              <a:gd name="T27" fmla="*/ 2147483647 h 546"/>
              <a:gd name="T28" fmla="*/ 2147483647 w 531"/>
              <a:gd name="T29" fmla="*/ 2147483647 h 546"/>
              <a:gd name="T30" fmla="*/ 2147483647 w 531"/>
              <a:gd name="T31" fmla="*/ 2147483647 h 546"/>
              <a:gd name="T32" fmla="*/ 2147483647 w 531"/>
              <a:gd name="T33" fmla="*/ 2147483647 h 546"/>
              <a:gd name="T34" fmla="*/ 2147483647 w 531"/>
              <a:gd name="T35" fmla="*/ 2147483647 h 546"/>
              <a:gd name="T36" fmla="*/ 2147483647 w 531"/>
              <a:gd name="T37" fmla="*/ 0 h 5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1"/>
              <a:gd name="T58" fmla="*/ 0 h 546"/>
              <a:gd name="T59" fmla="*/ 531 w 531"/>
              <a:gd name="T60" fmla="*/ 546 h 5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1" h="546">
                <a:moveTo>
                  <a:pt x="415" y="0"/>
                </a:moveTo>
                <a:cubicBezTo>
                  <a:pt x="312" y="14"/>
                  <a:pt x="268" y="22"/>
                  <a:pt x="182" y="51"/>
                </a:cubicBezTo>
                <a:cubicBezTo>
                  <a:pt x="150" y="83"/>
                  <a:pt x="114" y="118"/>
                  <a:pt x="71" y="132"/>
                </a:cubicBezTo>
                <a:cubicBezTo>
                  <a:pt x="33" y="170"/>
                  <a:pt x="20" y="203"/>
                  <a:pt x="0" y="253"/>
                </a:cubicBezTo>
                <a:cubicBezTo>
                  <a:pt x="7" y="280"/>
                  <a:pt x="6" y="310"/>
                  <a:pt x="20" y="334"/>
                </a:cubicBezTo>
                <a:cubicBezTo>
                  <a:pt x="25" y="343"/>
                  <a:pt x="42" y="337"/>
                  <a:pt x="51" y="344"/>
                </a:cubicBezTo>
                <a:cubicBezTo>
                  <a:pt x="96" y="380"/>
                  <a:pt x="47" y="374"/>
                  <a:pt x="91" y="374"/>
                </a:cubicBezTo>
                <a:cubicBezTo>
                  <a:pt x="115" y="366"/>
                  <a:pt x="133" y="363"/>
                  <a:pt x="152" y="344"/>
                </a:cubicBezTo>
                <a:cubicBezTo>
                  <a:pt x="185" y="311"/>
                  <a:pt x="157" y="314"/>
                  <a:pt x="182" y="314"/>
                </a:cubicBezTo>
                <a:cubicBezTo>
                  <a:pt x="195" y="343"/>
                  <a:pt x="203" y="375"/>
                  <a:pt x="220" y="402"/>
                </a:cubicBezTo>
                <a:cubicBezTo>
                  <a:pt x="227" y="413"/>
                  <a:pt x="245" y="415"/>
                  <a:pt x="253" y="425"/>
                </a:cubicBezTo>
                <a:cubicBezTo>
                  <a:pt x="282" y="461"/>
                  <a:pt x="254" y="484"/>
                  <a:pt x="313" y="506"/>
                </a:cubicBezTo>
                <a:cubicBezTo>
                  <a:pt x="321" y="514"/>
                  <a:pt x="353" y="546"/>
                  <a:pt x="364" y="546"/>
                </a:cubicBezTo>
                <a:cubicBezTo>
                  <a:pt x="368" y="546"/>
                  <a:pt x="413" y="514"/>
                  <a:pt x="415" y="506"/>
                </a:cubicBezTo>
                <a:cubicBezTo>
                  <a:pt x="420" y="490"/>
                  <a:pt x="415" y="472"/>
                  <a:pt x="415" y="455"/>
                </a:cubicBezTo>
                <a:cubicBezTo>
                  <a:pt x="426" y="387"/>
                  <a:pt x="456" y="311"/>
                  <a:pt x="495" y="253"/>
                </a:cubicBezTo>
                <a:cubicBezTo>
                  <a:pt x="512" y="186"/>
                  <a:pt x="531" y="128"/>
                  <a:pt x="495" y="51"/>
                </a:cubicBezTo>
                <a:cubicBezTo>
                  <a:pt x="485" y="30"/>
                  <a:pt x="448" y="44"/>
                  <a:pt x="425" y="41"/>
                </a:cubicBezTo>
                <a:cubicBezTo>
                  <a:pt x="386" y="16"/>
                  <a:pt x="385" y="30"/>
                  <a:pt x="415" y="0"/>
                </a:cubicBezTo>
                <a:close/>
              </a:path>
            </a:pathLst>
          </a:custGeom>
          <a:solidFill>
            <a:srgbClr val="FF00FF">
              <a:alpha val="12157"/>
            </a:srgbClr>
          </a:solidFill>
          <a:ln w="9525" cap="flat" cmpd="sng">
            <a:solidFill>
              <a:schemeClr val="tx1"/>
            </a:solidFill>
            <a:prstDash val="solid"/>
            <a:round/>
            <a:headEnd/>
            <a:tailEnd/>
          </a:ln>
        </p:spPr>
        <p:txBody>
          <a:bodyPr wrap="none" anchor="ctr"/>
          <a:lstStyle/>
          <a:p>
            <a:endParaRPr lang="en-US"/>
          </a:p>
        </p:txBody>
      </p:sp>
      <p:sp>
        <p:nvSpPr>
          <p:cNvPr id="326681" name="AutoShape 25"/>
          <p:cNvSpPr>
            <a:spLocks noChangeArrowheads="1"/>
          </p:cNvSpPr>
          <p:nvPr/>
        </p:nvSpPr>
        <p:spPr bwMode="auto">
          <a:xfrm rot="-965147">
            <a:off x="3048000" y="2819400"/>
            <a:ext cx="3505200" cy="381000"/>
          </a:xfrm>
          <a:prstGeom prst="leftArrow">
            <a:avLst>
              <a:gd name="adj1" fmla="val 59981"/>
              <a:gd name="adj2" fmla="val 236431"/>
            </a:avLst>
          </a:prstGeom>
          <a:solidFill>
            <a:schemeClr val="accent1"/>
          </a:solidFill>
          <a:ln w="9525"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a:r>
              <a:rPr kumimoji="0" lang="en-US" altLang="en-US">
                <a:latin typeface="Arial" panose="020B0604020202020204" pitchFamily="34" charset="0"/>
                <a:cs typeface="Arial" panose="020B0604020202020204" pitchFamily="34" charset="0"/>
              </a:rPr>
              <a:t>Split into several clusters</a:t>
            </a:r>
          </a:p>
        </p:txBody>
      </p:sp>
    </p:spTree>
    <p:extLst>
      <p:ext uri="{BB962C8B-B14F-4D97-AF65-F5344CB8AC3E}">
        <p14:creationId xmlns:p14="http://schemas.microsoft.com/office/powerpoint/2010/main" val="281304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6660"/>
                                        </p:tgtEl>
                                        <p:attrNameLst>
                                          <p:attrName>style.visibility</p:attrName>
                                        </p:attrNameLst>
                                      </p:cBhvr>
                                      <p:to>
                                        <p:strVal val="visible"/>
                                      </p:to>
                                    </p:set>
                                    <p:anim calcmode="lin" valueType="num">
                                      <p:cBhvr additive="base">
                                        <p:cTn id="7" dur="500" fill="hold"/>
                                        <p:tgtEl>
                                          <p:spTgt spid="326660"/>
                                        </p:tgtEl>
                                        <p:attrNameLst>
                                          <p:attrName>ppt_x</p:attrName>
                                        </p:attrNameLst>
                                      </p:cBhvr>
                                      <p:tavLst>
                                        <p:tav tm="0">
                                          <p:val>
                                            <p:strVal val="0-#ppt_w/2"/>
                                          </p:val>
                                        </p:tav>
                                        <p:tav tm="100000">
                                          <p:val>
                                            <p:strVal val="#ppt_x"/>
                                          </p:val>
                                        </p:tav>
                                      </p:tavLst>
                                    </p:anim>
                                    <p:anim calcmode="lin" valueType="num">
                                      <p:cBhvr additive="base">
                                        <p:cTn id="8" dur="500" fill="hold"/>
                                        <p:tgtEl>
                                          <p:spTgt spid="32666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26662"/>
                                        </p:tgtEl>
                                        <p:attrNameLst>
                                          <p:attrName>style.visibility</p:attrName>
                                        </p:attrNameLst>
                                      </p:cBhvr>
                                      <p:to>
                                        <p:strVal val="visible"/>
                                      </p:to>
                                    </p:set>
                                    <p:anim calcmode="lin" valueType="num">
                                      <p:cBhvr additive="base">
                                        <p:cTn id="11" dur="500" fill="hold"/>
                                        <p:tgtEl>
                                          <p:spTgt spid="326662"/>
                                        </p:tgtEl>
                                        <p:attrNameLst>
                                          <p:attrName>ppt_x</p:attrName>
                                        </p:attrNameLst>
                                      </p:cBhvr>
                                      <p:tavLst>
                                        <p:tav tm="0">
                                          <p:val>
                                            <p:strVal val="0-#ppt_w/2"/>
                                          </p:val>
                                        </p:tav>
                                        <p:tav tm="100000">
                                          <p:val>
                                            <p:strVal val="#ppt_x"/>
                                          </p:val>
                                        </p:tav>
                                      </p:tavLst>
                                    </p:anim>
                                    <p:anim calcmode="lin" valueType="num">
                                      <p:cBhvr additive="base">
                                        <p:cTn id="12" dur="500" fill="hold"/>
                                        <p:tgtEl>
                                          <p:spTgt spid="32666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2" fill="hold" nodeType="clickEffect">
                                  <p:stCondLst>
                                    <p:cond delay="0"/>
                                  </p:stCondLst>
                                  <p:childTnLst>
                                    <p:set>
                                      <p:cBhvr>
                                        <p:cTn id="16" dur="1" fill="hold">
                                          <p:stCondLst>
                                            <p:cond delay="0"/>
                                          </p:stCondLst>
                                        </p:cTn>
                                        <p:tgtEl>
                                          <p:spTgt spid="326673"/>
                                        </p:tgtEl>
                                        <p:attrNameLst>
                                          <p:attrName>style.visibility</p:attrName>
                                        </p:attrNameLst>
                                      </p:cBhvr>
                                      <p:to>
                                        <p:strVal val="visible"/>
                                      </p:to>
                                    </p:set>
                                    <p:anim calcmode="lin" valueType="num">
                                      <p:cBhvr additive="base">
                                        <p:cTn id="17" dur="500" fill="hold"/>
                                        <p:tgtEl>
                                          <p:spTgt spid="326673"/>
                                        </p:tgtEl>
                                        <p:attrNameLst>
                                          <p:attrName>ppt_x</p:attrName>
                                        </p:attrNameLst>
                                      </p:cBhvr>
                                      <p:tavLst>
                                        <p:tav tm="0">
                                          <p:val>
                                            <p:strVal val="0-#ppt_w/2"/>
                                          </p:val>
                                        </p:tav>
                                        <p:tav tm="100000">
                                          <p:val>
                                            <p:strVal val="#ppt_x"/>
                                          </p:val>
                                        </p:tav>
                                      </p:tavLst>
                                    </p:anim>
                                    <p:anim calcmode="lin" valueType="num">
                                      <p:cBhvr additive="base">
                                        <p:cTn id="18" dur="500" fill="hold"/>
                                        <p:tgtEl>
                                          <p:spTgt spid="326673"/>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326674"/>
                                        </p:tgtEl>
                                        <p:attrNameLst>
                                          <p:attrName>style.visibility</p:attrName>
                                        </p:attrNameLst>
                                      </p:cBhvr>
                                      <p:to>
                                        <p:strVal val="visible"/>
                                      </p:to>
                                    </p:set>
                                    <p:anim calcmode="lin" valueType="num">
                                      <p:cBhvr additive="base">
                                        <p:cTn id="21" dur="500" fill="hold"/>
                                        <p:tgtEl>
                                          <p:spTgt spid="326674"/>
                                        </p:tgtEl>
                                        <p:attrNameLst>
                                          <p:attrName>ppt_x</p:attrName>
                                        </p:attrNameLst>
                                      </p:cBhvr>
                                      <p:tavLst>
                                        <p:tav tm="0">
                                          <p:val>
                                            <p:strVal val="0-#ppt_w/2"/>
                                          </p:val>
                                        </p:tav>
                                        <p:tav tm="100000">
                                          <p:val>
                                            <p:strVal val="#ppt_x"/>
                                          </p:val>
                                        </p:tav>
                                      </p:tavLst>
                                    </p:anim>
                                    <p:anim calcmode="lin" valueType="num">
                                      <p:cBhvr additive="base">
                                        <p:cTn id="22" dur="500" fill="hold"/>
                                        <p:tgtEl>
                                          <p:spTgt spid="326674"/>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326675"/>
                                        </p:tgtEl>
                                        <p:attrNameLst>
                                          <p:attrName>style.visibility</p:attrName>
                                        </p:attrNameLst>
                                      </p:cBhvr>
                                      <p:to>
                                        <p:strVal val="visible"/>
                                      </p:to>
                                    </p:set>
                                    <p:anim calcmode="lin" valueType="num">
                                      <p:cBhvr additive="base">
                                        <p:cTn id="25" dur="500" fill="hold"/>
                                        <p:tgtEl>
                                          <p:spTgt spid="326675"/>
                                        </p:tgtEl>
                                        <p:attrNameLst>
                                          <p:attrName>ppt_x</p:attrName>
                                        </p:attrNameLst>
                                      </p:cBhvr>
                                      <p:tavLst>
                                        <p:tav tm="0">
                                          <p:val>
                                            <p:strVal val="0-#ppt_w/2"/>
                                          </p:val>
                                        </p:tav>
                                        <p:tav tm="100000">
                                          <p:val>
                                            <p:strVal val="#ppt_x"/>
                                          </p:val>
                                        </p:tav>
                                      </p:tavLst>
                                    </p:anim>
                                    <p:anim calcmode="lin" valueType="num">
                                      <p:cBhvr additive="base">
                                        <p:cTn id="26" dur="500" fill="hold"/>
                                        <p:tgtEl>
                                          <p:spTgt spid="326675"/>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0-#ppt_w/2"/>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12"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0-#ppt_w/2"/>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12" fill="hold" grpId="0" nodeType="withEffect">
                                  <p:stCondLst>
                                    <p:cond delay="0"/>
                                  </p:stCondLst>
                                  <p:childTnLst>
                                    <p:set>
                                      <p:cBhvr>
                                        <p:cTn id="40" dur="1" fill="hold">
                                          <p:stCondLst>
                                            <p:cond delay="0"/>
                                          </p:stCondLst>
                                        </p:cTn>
                                        <p:tgtEl>
                                          <p:spTgt spid="326676"/>
                                        </p:tgtEl>
                                        <p:attrNameLst>
                                          <p:attrName>style.visibility</p:attrName>
                                        </p:attrNameLst>
                                      </p:cBhvr>
                                      <p:to>
                                        <p:strVal val="visible"/>
                                      </p:to>
                                    </p:set>
                                    <p:anim calcmode="lin" valueType="num">
                                      <p:cBhvr additive="base">
                                        <p:cTn id="41" dur="500" fill="hold"/>
                                        <p:tgtEl>
                                          <p:spTgt spid="326676"/>
                                        </p:tgtEl>
                                        <p:attrNameLst>
                                          <p:attrName>ppt_x</p:attrName>
                                        </p:attrNameLst>
                                      </p:cBhvr>
                                      <p:tavLst>
                                        <p:tav tm="0">
                                          <p:val>
                                            <p:strVal val="0-#ppt_w/2"/>
                                          </p:val>
                                        </p:tav>
                                        <p:tav tm="100000">
                                          <p:val>
                                            <p:strVal val="#ppt_x"/>
                                          </p:val>
                                        </p:tav>
                                      </p:tavLst>
                                    </p:anim>
                                    <p:anim calcmode="lin" valueType="num">
                                      <p:cBhvr additive="base">
                                        <p:cTn id="42" dur="500" fill="hold"/>
                                        <p:tgtEl>
                                          <p:spTgt spid="326676"/>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26663"/>
                                        </p:tgtEl>
                                        <p:attrNameLst>
                                          <p:attrName>style.visibility</p:attrName>
                                        </p:attrNameLst>
                                      </p:cBhvr>
                                      <p:to>
                                        <p:strVal val="visible"/>
                                      </p:to>
                                    </p:set>
                                    <p:animEffect transition="in" filter="dissolve">
                                      <p:cBhvr>
                                        <p:cTn id="47" dur="500"/>
                                        <p:tgtEl>
                                          <p:spTgt spid="32666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26678"/>
                                        </p:tgtEl>
                                        <p:attrNameLst>
                                          <p:attrName>style.visibility</p:attrName>
                                        </p:attrNameLst>
                                      </p:cBhvr>
                                      <p:to>
                                        <p:strVal val="visible"/>
                                      </p:to>
                                    </p:set>
                                    <p:anim calcmode="lin" valueType="num">
                                      <p:cBhvr additive="base">
                                        <p:cTn id="52" dur="500" fill="hold"/>
                                        <p:tgtEl>
                                          <p:spTgt spid="326678"/>
                                        </p:tgtEl>
                                        <p:attrNameLst>
                                          <p:attrName>ppt_x</p:attrName>
                                        </p:attrNameLst>
                                      </p:cBhvr>
                                      <p:tavLst>
                                        <p:tav tm="0">
                                          <p:val>
                                            <p:strVal val="#ppt_x"/>
                                          </p:val>
                                        </p:tav>
                                        <p:tav tm="100000">
                                          <p:val>
                                            <p:strVal val="#ppt_x"/>
                                          </p:val>
                                        </p:tav>
                                      </p:tavLst>
                                    </p:anim>
                                    <p:anim calcmode="lin" valueType="num">
                                      <p:cBhvr additive="base">
                                        <p:cTn id="53" dur="500" fill="hold"/>
                                        <p:tgtEl>
                                          <p:spTgt spid="32667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26677"/>
                                        </p:tgtEl>
                                        <p:attrNameLst>
                                          <p:attrName>style.visibility</p:attrName>
                                        </p:attrNameLst>
                                      </p:cBhvr>
                                      <p:to>
                                        <p:strVal val="visible"/>
                                      </p:to>
                                    </p:set>
                                    <p:anim calcmode="lin" valueType="num">
                                      <p:cBhvr additive="base">
                                        <p:cTn id="56" dur="500" fill="hold"/>
                                        <p:tgtEl>
                                          <p:spTgt spid="326677"/>
                                        </p:tgtEl>
                                        <p:attrNameLst>
                                          <p:attrName>ppt_x</p:attrName>
                                        </p:attrNameLst>
                                      </p:cBhvr>
                                      <p:tavLst>
                                        <p:tav tm="0">
                                          <p:val>
                                            <p:strVal val="#ppt_x"/>
                                          </p:val>
                                        </p:tav>
                                        <p:tav tm="100000">
                                          <p:val>
                                            <p:strVal val="#ppt_x"/>
                                          </p:val>
                                        </p:tav>
                                      </p:tavLst>
                                    </p:anim>
                                    <p:anim calcmode="lin" valueType="num">
                                      <p:cBhvr additive="base">
                                        <p:cTn id="57" dur="500" fill="hold"/>
                                        <p:tgtEl>
                                          <p:spTgt spid="326677"/>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3" fill="hold" grpId="0" nodeType="clickEffect">
                                  <p:stCondLst>
                                    <p:cond delay="0"/>
                                  </p:stCondLst>
                                  <p:childTnLst>
                                    <p:set>
                                      <p:cBhvr>
                                        <p:cTn id="61" dur="1" fill="hold">
                                          <p:stCondLst>
                                            <p:cond delay="0"/>
                                          </p:stCondLst>
                                        </p:cTn>
                                        <p:tgtEl>
                                          <p:spTgt spid="326681"/>
                                        </p:tgtEl>
                                        <p:attrNameLst>
                                          <p:attrName>style.visibility</p:attrName>
                                        </p:attrNameLst>
                                      </p:cBhvr>
                                      <p:to>
                                        <p:strVal val="visible"/>
                                      </p:to>
                                    </p:set>
                                    <p:anim calcmode="lin" valueType="num">
                                      <p:cBhvr additive="base">
                                        <p:cTn id="62" dur="500" fill="hold"/>
                                        <p:tgtEl>
                                          <p:spTgt spid="326681"/>
                                        </p:tgtEl>
                                        <p:attrNameLst>
                                          <p:attrName>ppt_x</p:attrName>
                                        </p:attrNameLst>
                                      </p:cBhvr>
                                      <p:tavLst>
                                        <p:tav tm="0">
                                          <p:val>
                                            <p:strVal val="1+#ppt_w/2"/>
                                          </p:val>
                                        </p:tav>
                                        <p:tav tm="100000">
                                          <p:val>
                                            <p:strVal val="#ppt_x"/>
                                          </p:val>
                                        </p:tav>
                                      </p:tavLst>
                                    </p:anim>
                                    <p:anim calcmode="lin" valueType="num">
                                      <p:cBhvr additive="base">
                                        <p:cTn id="63" dur="500" fill="hold"/>
                                        <p:tgtEl>
                                          <p:spTgt spid="326681"/>
                                        </p:tgtEl>
                                        <p:attrNameLst>
                                          <p:attrName>ppt_y</p:attrName>
                                        </p:attrNameLst>
                                      </p:cBhvr>
                                      <p:tavLst>
                                        <p:tav tm="0">
                                          <p:val>
                                            <p:strVal val="0-#ppt_h/2"/>
                                          </p:val>
                                        </p:tav>
                                        <p:tav tm="100000">
                                          <p:val>
                                            <p:strVal val="#ppt_y"/>
                                          </p:val>
                                        </p:tav>
                                      </p:tavLst>
                                    </p:anim>
                                  </p:childTnLst>
                                </p:cTn>
                              </p:par>
                              <p:par>
                                <p:cTn id="64" presetID="2" presetClass="entr" presetSubtype="3" fill="hold" nodeType="withEffect">
                                  <p:stCondLst>
                                    <p:cond delay="0"/>
                                  </p:stCondLst>
                                  <p:childTnLst>
                                    <p:set>
                                      <p:cBhvr>
                                        <p:cTn id="65" dur="1" fill="hold">
                                          <p:stCondLst>
                                            <p:cond delay="0"/>
                                          </p:stCondLst>
                                        </p:cTn>
                                        <p:tgtEl>
                                          <p:spTgt spid="326679"/>
                                        </p:tgtEl>
                                        <p:attrNameLst>
                                          <p:attrName>style.visibility</p:attrName>
                                        </p:attrNameLst>
                                      </p:cBhvr>
                                      <p:to>
                                        <p:strVal val="visible"/>
                                      </p:to>
                                    </p:set>
                                    <p:anim calcmode="lin" valueType="num">
                                      <p:cBhvr additive="base">
                                        <p:cTn id="66" dur="500" fill="hold"/>
                                        <p:tgtEl>
                                          <p:spTgt spid="326679"/>
                                        </p:tgtEl>
                                        <p:attrNameLst>
                                          <p:attrName>ppt_x</p:attrName>
                                        </p:attrNameLst>
                                      </p:cBhvr>
                                      <p:tavLst>
                                        <p:tav tm="0">
                                          <p:val>
                                            <p:strVal val="1+#ppt_w/2"/>
                                          </p:val>
                                        </p:tav>
                                        <p:tav tm="100000">
                                          <p:val>
                                            <p:strVal val="#ppt_x"/>
                                          </p:val>
                                        </p:tav>
                                      </p:tavLst>
                                    </p:anim>
                                    <p:anim calcmode="lin" valueType="num">
                                      <p:cBhvr additive="base">
                                        <p:cTn id="67" dur="500" fill="hold"/>
                                        <p:tgtEl>
                                          <p:spTgt spid="326679"/>
                                        </p:tgtEl>
                                        <p:attrNameLst>
                                          <p:attrName>ppt_y</p:attrName>
                                        </p:attrNameLst>
                                      </p:cBhvr>
                                      <p:tavLst>
                                        <p:tav tm="0">
                                          <p:val>
                                            <p:strVal val="0-#ppt_h/2"/>
                                          </p:val>
                                        </p:tav>
                                        <p:tav tm="100000">
                                          <p:val>
                                            <p:strVal val="#ppt_y"/>
                                          </p:val>
                                        </p:tav>
                                      </p:tavLst>
                                    </p:anim>
                                  </p:childTnLst>
                                </p:cTn>
                              </p:par>
                              <p:par>
                                <p:cTn id="68" presetID="2" presetClass="entr" presetSubtype="3" fill="hold" nodeType="withEffect">
                                  <p:stCondLst>
                                    <p:cond delay="0"/>
                                  </p:stCondLst>
                                  <p:childTnLst>
                                    <p:set>
                                      <p:cBhvr>
                                        <p:cTn id="69" dur="1" fill="hold">
                                          <p:stCondLst>
                                            <p:cond delay="0"/>
                                          </p:stCondLst>
                                        </p:cTn>
                                        <p:tgtEl>
                                          <p:spTgt spid="326680"/>
                                        </p:tgtEl>
                                        <p:attrNameLst>
                                          <p:attrName>style.visibility</p:attrName>
                                        </p:attrNameLst>
                                      </p:cBhvr>
                                      <p:to>
                                        <p:strVal val="visible"/>
                                      </p:to>
                                    </p:set>
                                    <p:anim calcmode="lin" valueType="num">
                                      <p:cBhvr additive="base">
                                        <p:cTn id="70" dur="500" fill="hold"/>
                                        <p:tgtEl>
                                          <p:spTgt spid="326680"/>
                                        </p:tgtEl>
                                        <p:attrNameLst>
                                          <p:attrName>ppt_x</p:attrName>
                                        </p:attrNameLst>
                                      </p:cBhvr>
                                      <p:tavLst>
                                        <p:tav tm="0">
                                          <p:val>
                                            <p:strVal val="1+#ppt_w/2"/>
                                          </p:val>
                                        </p:tav>
                                        <p:tav tm="100000">
                                          <p:val>
                                            <p:strVal val="#ppt_x"/>
                                          </p:val>
                                        </p:tav>
                                      </p:tavLst>
                                    </p:anim>
                                    <p:anim calcmode="lin" valueType="num">
                                      <p:cBhvr additive="base">
                                        <p:cTn id="71" dur="500" fill="hold"/>
                                        <p:tgtEl>
                                          <p:spTgt spid="3266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0" grpId="0" animBg="1"/>
      <p:bldP spid="326662" grpId="0" animBg="1"/>
      <p:bldP spid="326663" grpId="0" animBg="1"/>
      <p:bldP spid="326676" grpId="0" animBg="1"/>
      <p:bldP spid="326677" grpId="0" animBg="1"/>
      <p:bldP spid="326678" grpId="0" animBg="1"/>
      <p:bldP spid="32668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5918CFBF-FC7F-46B9-9136-77816CA4B78F}" type="datetime1">
              <a:rPr kumimoji="0" lang="zh-TW" altLang="en-US" smtClean="0"/>
              <a:pPr eaLnBrk="1" hangingPunct="1"/>
              <a:t>2020/4/9</a:t>
            </a:fld>
            <a:endParaRPr kumimoji="0" lang="en-US" altLang="zh-TW" smtClean="0"/>
          </a:p>
        </p:txBody>
      </p:sp>
      <p:sp>
        <p:nvSpPr>
          <p:cNvPr id="2662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23627660-5D20-452A-9E35-2B7F96A7B37F}" type="slidenum">
              <a:rPr kumimoji="0" lang="en-US" altLang="zh-TW"/>
              <a:pPr eaLnBrk="1" hangingPunct="1"/>
              <a:t>24</a:t>
            </a:fld>
            <a:endParaRPr kumimoji="0" lang="en-US" altLang="zh-TW"/>
          </a:p>
        </p:txBody>
      </p:sp>
      <p:sp>
        <p:nvSpPr>
          <p:cNvPr id="26628" name="Rectangle 2"/>
          <p:cNvSpPr>
            <a:spLocks noGrp="1" noChangeArrowheads="1"/>
          </p:cNvSpPr>
          <p:nvPr>
            <p:ph type="title"/>
          </p:nvPr>
        </p:nvSpPr>
        <p:spPr/>
        <p:txBody>
          <a:bodyPr/>
          <a:lstStyle/>
          <a:p>
            <a:pPr eaLnBrk="1" hangingPunct="1"/>
            <a:r>
              <a:rPr lang="en-US" altLang="zh-CN" sz="2800" smtClean="0">
                <a:ea typeface="宋体" panose="02010600030101010101" pitchFamily="2" charset="-122"/>
              </a:rPr>
              <a:t>Study II: NY WNV (</a:t>
            </a:r>
            <a:r>
              <a:rPr lang="en-US" altLang="zh-CN" sz="2800" u="sng" smtClean="0">
                <a:ea typeface="宋体" panose="02010600030101010101" pitchFamily="2" charset="-122"/>
              </a:rPr>
              <a:t>birds, mosquitoes, and humans</a:t>
            </a:r>
            <a:r>
              <a:rPr lang="en-US" altLang="zh-CN" sz="2800" smtClean="0">
                <a:ea typeface="宋体" panose="02010600030101010101" pitchFamily="2" charset="-122"/>
              </a:rPr>
              <a:t>)</a:t>
            </a:r>
          </a:p>
        </p:txBody>
      </p:sp>
      <p:sp>
        <p:nvSpPr>
          <p:cNvPr id="26629" name="Rectangle 3"/>
          <p:cNvSpPr>
            <a:spLocks noGrp="1" noChangeArrowheads="1"/>
          </p:cNvSpPr>
          <p:nvPr>
            <p:ph type="body" sz="half" idx="1"/>
          </p:nvPr>
        </p:nvSpPr>
        <p:spPr>
          <a:xfrm>
            <a:off x="566738" y="1371600"/>
            <a:ext cx="7358062" cy="4648200"/>
          </a:xfrm>
        </p:spPr>
        <p:txBody>
          <a:bodyPr/>
          <a:lstStyle/>
          <a:p>
            <a:pPr eaLnBrk="1" hangingPunct="1">
              <a:lnSpc>
                <a:spcPct val="90000"/>
              </a:lnSpc>
            </a:pPr>
            <a:endParaRPr lang="en-US" altLang="zh-CN" sz="2200" smtClean="0">
              <a:ea typeface="宋体" panose="02010600030101010101" pitchFamily="2" charset="-122"/>
            </a:endParaRPr>
          </a:p>
          <a:p>
            <a:pPr lvl="1" eaLnBrk="1" hangingPunct="1">
              <a:lnSpc>
                <a:spcPct val="90000"/>
              </a:lnSpc>
            </a:pPr>
            <a:endParaRPr lang="en-US" altLang="zh-CN" sz="3100" smtClean="0">
              <a:ea typeface="宋体" panose="02010600030101010101" pitchFamily="2" charset="-122"/>
            </a:endParaRPr>
          </a:p>
          <a:p>
            <a:pPr lvl="1" eaLnBrk="1" hangingPunct="1">
              <a:lnSpc>
                <a:spcPct val="90000"/>
              </a:lnSpc>
            </a:pPr>
            <a:endParaRPr lang="en-US" altLang="zh-CN" sz="3100" smtClean="0">
              <a:ea typeface="宋体" panose="02010600030101010101" pitchFamily="2" charset="-122"/>
            </a:endParaRPr>
          </a:p>
          <a:p>
            <a:pPr lvl="1" eaLnBrk="1" hangingPunct="1">
              <a:lnSpc>
                <a:spcPct val="90000"/>
              </a:lnSpc>
            </a:pPr>
            <a:endParaRPr lang="en-US" altLang="zh-CN" sz="3100" smtClean="0">
              <a:ea typeface="宋体" panose="02010600030101010101" pitchFamily="2" charset="-122"/>
            </a:endParaRPr>
          </a:p>
          <a:p>
            <a:pPr lvl="1" eaLnBrk="1" hangingPunct="1">
              <a:lnSpc>
                <a:spcPct val="90000"/>
              </a:lnSpc>
            </a:pPr>
            <a:endParaRPr lang="en-US" altLang="zh-CN" sz="3100" smtClean="0">
              <a:ea typeface="宋体" panose="02010600030101010101" pitchFamily="2" charset="-122"/>
            </a:endParaRPr>
          </a:p>
          <a:p>
            <a:pPr lvl="1" eaLnBrk="1" hangingPunct="1">
              <a:lnSpc>
                <a:spcPct val="90000"/>
              </a:lnSpc>
            </a:pPr>
            <a:endParaRPr lang="en-US" altLang="zh-CN" sz="3100" smtClean="0">
              <a:ea typeface="宋体" panose="02010600030101010101" pitchFamily="2" charset="-122"/>
            </a:endParaRPr>
          </a:p>
          <a:p>
            <a:pPr lvl="1" eaLnBrk="1" hangingPunct="1">
              <a:lnSpc>
                <a:spcPct val="90000"/>
              </a:lnSpc>
            </a:pPr>
            <a:r>
              <a:rPr lang="en-US" altLang="zh-CN" sz="2400" i="1" smtClean="0">
                <a:ea typeface="宋体" panose="02010600030101010101" pitchFamily="2" charset="-122"/>
              </a:rPr>
              <a:t>On May 26, 2002, the first dead bird with WNV was found in NY</a:t>
            </a:r>
          </a:p>
          <a:p>
            <a:pPr lvl="2" eaLnBrk="1" hangingPunct="1">
              <a:lnSpc>
                <a:spcPct val="90000"/>
              </a:lnSpc>
            </a:pPr>
            <a:r>
              <a:rPr lang="en-US" altLang="zh-CN" sz="1900" smtClean="0">
                <a:ea typeface="宋体" panose="02010600030101010101" pitchFamily="2" charset="-122"/>
              </a:rPr>
              <a:t>Based on NY’s test dataset</a:t>
            </a:r>
          </a:p>
        </p:txBody>
      </p:sp>
      <p:sp>
        <p:nvSpPr>
          <p:cNvPr id="26630" name="Line 4"/>
          <p:cNvSpPr>
            <a:spLocks noChangeShapeType="1"/>
          </p:cNvSpPr>
          <p:nvPr/>
        </p:nvSpPr>
        <p:spPr bwMode="auto">
          <a:xfrm>
            <a:off x="1447800" y="2895600"/>
            <a:ext cx="6248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1" name="Line 5"/>
          <p:cNvSpPr>
            <a:spLocks noChangeShapeType="1"/>
          </p:cNvSpPr>
          <p:nvPr/>
        </p:nvSpPr>
        <p:spPr bwMode="auto">
          <a:xfrm>
            <a:off x="1447800" y="27432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2" name="Line 6"/>
          <p:cNvSpPr>
            <a:spLocks noChangeShapeType="1"/>
          </p:cNvSpPr>
          <p:nvPr/>
        </p:nvSpPr>
        <p:spPr bwMode="auto">
          <a:xfrm>
            <a:off x="7696200" y="27432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3" name="Line 7"/>
          <p:cNvSpPr>
            <a:spLocks noChangeShapeType="1"/>
          </p:cNvSpPr>
          <p:nvPr/>
        </p:nvSpPr>
        <p:spPr bwMode="auto">
          <a:xfrm>
            <a:off x="4953000" y="25146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4" name="Text Box 8"/>
          <p:cNvSpPr txBox="1">
            <a:spLocks noChangeArrowheads="1"/>
          </p:cNvSpPr>
          <p:nvPr/>
        </p:nvSpPr>
        <p:spPr bwMode="auto">
          <a:xfrm>
            <a:off x="1066800" y="29718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spcBef>
                <a:spcPct val="50000"/>
              </a:spcBef>
            </a:pPr>
            <a:r>
              <a:rPr lang="en-US" altLang="zh-CN"/>
              <a:t>March 5</a:t>
            </a:r>
          </a:p>
        </p:txBody>
      </p:sp>
      <p:sp>
        <p:nvSpPr>
          <p:cNvPr id="26635" name="Text Box 9"/>
          <p:cNvSpPr txBox="1">
            <a:spLocks noChangeArrowheads="1"/>
          </p:cNvSpPr>
          <p:nvPr/>
        </p:nvSpPr>
        <p:spPr bwMode="auto">
          <a:xfrm>
            <a:off x="4419600" y="29718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spcBef>
                <a:spcPct val="50000"/>
              </a:spcBef>
            </a:pPr>
            <a:r>
              <a:rPr lang="en-US" altLang="zh-CN"/>
              <a:t>May 26</a:t>
            </a:r>
          </a:p>
        </p:txBody>
      </p:sp>
      <p:sp>
        <p:nvSpPr>
          <p:cNvPr id="26636" name="Text Box 10"/>
          <p:cNvSpPr txBox="1">
            <a:spLocks noChangeArrowheads="1"/>
          </p:cNvSpPr>
          <p:nvPr/>
        </p:nvSpPr>
        <p:spPr bwMode="auto">
          <a:xfrm>
            <a:off x="7162800" y="29718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spcBef>
                <a:spcPct val="50000"/>
              </a:spcBef>
            </a:pPr>
            <a:r>
              <a:rPr lang="en-US" altLang="zh-CN"/>
              <a:t>July 2</a:t>
            </a:r>
          </a:p>
        </p:txBody>
      </p:sp>
      <p:sp>
        <p:nvSpPr>
          <p:cNvPr id="26637" name="Text Box 11"/>
          <p:cNvSpPr txBox="1">
            <a:spLocks noChangeArrowheads="1"/>
          </p:cNvSpPr>
          <p:nvPr/>
        </p:nvSpPr>
        <p:spPr bwMode="auto">
          <a:xfrm>
            <a:off x="2362200" y="36576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spcBef>
                <a:spcPct val="50000"/>
              </a:spcBef>
            </a:pPr>
            <a:r>
              <a:rPr lang="en-US" altLang="zh-CN"/>
              <a:t>baseline</a:t>
            </a:r>
          </a:p>
        </p:txBody>
      </p:sp>
      <p:sp>
        <p:nvSpPr>
          <p:cNvPr id="26638" name="Text Box 12"/>
          <p:cNvSpPr txBox="1">
            <a:spLocks noChangeArrowheads="1"/>
          </p:cNvSpPr>
          <p:nvPr/>
        </p:nvSpPr>
        <p:spPr bwMode="auto">
          <a:xfrm>
            <a:off x="5334000" y="3595688"/>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spcBef>
                <a:spcPct val="50000"/>
              </a:spcBef>
            </a:pPr>
            <a:r>
              <a:rPr lang="en-US" altLang="zh-CN"/>
              <a:t>new cases</a:t>
            </a:r>
          </a:p>
        </p:txBody>
      </p:sp>
      <p:sp>
        <p:nvSpPr>
          <p:cNvPr id="26639" name="Text Box 13"/>
          <p:cNvSpPr txBox="1">
            <a:spLocks noChangeArrowheads="1"/>
          </p:cNvSpPr>
          <p:nvPr/>
        </p:nvSpPr>
        <p:spPr bwMode="auto">
          <a:xfrm>
            <a:off x="2286000" y="22098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spcBef>
                <a:spcPct val="50000"/>
              </a:spcBef>
            </a:pPr>
            <a:r>
              <a:rPr lang="en-US" altLang="zh-CN"/>
              <a:t>140 records</a:t>
            </a:r>
          </a:p>
        </p:txBody>
      </p:sp>
      <p:sp>
        <p:nvSpPr>
          <p:cNvPr id="26640" name="Text Box 14"/>
          <p:cNvSpPr txBox="1">
            <a:spLocks noChangeArrowheads="1"/>
          </p:cNvSpPr>
          <p:nvPr/>
        </p:nvSpPr>
        <p:spPr bwMode="auto">
          <a:xfrm>
            <a:off x="5410200" y="22098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spcBef>
                <a:spcPct val="50000"/>
              </a:spcBef>
            </a:pPr>
            <a:r>
              <a:rPr lang="en-US" altLang="zh-CN"/>
              <a:t>224 records</a:t>
            </a:r>
          </a:p>
        </p:txBody>
      </p:sp>
      <p:sp>
        <p:nvSpPr>
          <p:cNvPr id="26641" name="AutoShape 15"/>
          <p:cNvSpPr>
            <a:spLocks/>
          </p:cNvSpPr>
          <p:nvPr/>
        </p:nvSpPr>
        <p:spPr bwMode="auto">
          <a:xfrm rot="5400000">
            <a:off x="6210300" y="1409700"/>
            <a:ext cx="228600" cy="2743200"/>
          </a:xfrm>
          <a:prstGeom prst="leftBrace">
            <a:avLst>
              <a:gd name="adj1" fmla="val 10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sp>
        <p:nvSpPr>
          <p:cNvPr id="26642" name="AutoShape 16"/>
          <p:cNvSpPr>
            <a:spLocks/>
          </p:cNvSpPr>
          <p:nvPr/>
        </p:nvSpPr>
        <p:spPr bwMode="auto">
          <a:xfrm rot="5400000">
            <a:off x="3086100" y="1028700"/>
            <a:ext cx="228600" cy="3505200"/>
          </a:xfrm>
          <a:prstGeom prst="leftBrace">
            <a:avLst>
              <a:gd name="adj1" fmla="val 127778"/>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sp>
        <p:nvSpPr>
          <p:cNvPr id="26643" name="AutoShape 17"/>
          <p:cNvSpPr>
            <a:spLocks/>
          </p:cNvSpPr>
          <p:nvPr/>
        </p:nvSpPr>
        <p:spPr bwMode="auto">
          <a:xfrm rot="-5400000">
            <a:off x="3124200" y="1828800"/>
            <a:ext cx="152400" cy="3200400"/>
          </a:xfrm>
          <a:prstGeom prst="leftBracket">
            <a:avLst>
              <a:gd name="adj" fmla="val 175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sp>
        <p:nvSpPr>
          <p:cNvPr id="26644" name="AutoShape 18"/>
          <p:cNvSpPr>
            <a:spLocks/>
          </p:cNvSpPr>
          <p:nvPr/>
        </p:nvSpPr>
        <p:spPr bwMode="auto">
          <a:xfrm rot="-5400000">
            <a:off x="6210300" y="2171700"/>
            <a:ext cx="152400" cy="2514600"/>
          </a:xfrm>
          <a:prstGeom prst="leftBracket">
            <a:avLst>
              <a:gd name="adj" fmla="val 1375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spTree>
    <p:extLst>
      <p:ext uri="{BB962C8B-B14F-4D97-AF65-F5344CB8AC3E}">
        <p14:creationId xmlns:p14="http://schemas.microsoft.com/office/powerpoint/2010/main" val="165240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424FC2DA-A3AB-447B-8737-2A4DE6E88F0F}" type="datetime1">
              <a:rPr kumimoji="0" lang="zh-TW" altLang="en-US" smtClean="0"/>
              <a:pPr eaLnBrk="1" hangingPunct="1"/>
              <a:t>2020/4/9</a:t>
            </a:fld>
            <a:endParaRPr kumimoji="0" lang="en-US" altLang="zh-TW" smtClean="0"/>
          </a:p>
        </p:txBody>
      </p:sp>
      <p:sp>
        <p:nvSpPr>
          <p:cNvPr id="2765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64AF4D24-97AD-436F-A41D-74B618293442}" type="slidenum">
              <a:rPr kumimoji="0" lang="en-US" altLang="zh-TW"/>
              <a:pPr eaLnBrk="1" hangingPunct="1"/>
              <a:t>25</a:t>
            </a:fld>
            <a:endParaRPr kumimoji="0" lang="en-US" altLang="zh-TW"/>
          </a:p>
        </p:txBody>
      </p:sp>
      <p:sp>
        <p:nvSpPr>
          <p:cNvPr id="27652" name="Rectangle 2"/>
          <p:cNvSpPr>
            <a:spLocks noGrp="1" noChangeArrowheads="1"/>
          </p:cNvSpPr>
          <p:nvPr>
            <p:ph type="title"/>
          </p:nvPr>
        </p:nvSpPr>
        <p:spPr>
          <a:xfrm>
            <a:off x="609600" y="228600"/>
            <a:ext cx="8001000" cy="609600"/>
          </a:xfrm>
        </p:spPr>
        <p:txBody>
          <a:bodyPr/>
          <a:lstStyle/>
          <a:p>
            <a:pPr eaLnBrk="1" hangingPunct="1"/>
            <a:r>
              <a:rPr lang="en-US" altLang="en-US" sz="3400" smtClean="0"/>
              <a:t>Dead Bird Hotspots Identified</a:t>
            </a:r>
          </a:p>
        </p:txBody>
      </p:sp>
      <p:pic>
        <p:nvPicPr>
          <p:cNvPr id="27653" name="Picture 3" descr="realdata_RSV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914400"/>
            <a:ext cx="7315200" cy="5930900"/>
          </a:xfrm>
          <a:solidFill>
            <a:schemeClr val="bg1"/>
          </a:solidFill>
        </p:spPr>
      </p:pic>
      <p:pic>
        <p:nvPicPr>
          <p:cNvPr id="2" name="Picture 1"/>
          <p:cNvPicPr>
            <a:picLocks noChangeAspect="1"/>
          </p:cNvPicPr>
          <p:nvPr/>
        </p:nvPicPr>
        <p:blipFill>
          <a:blip r:embed="rId3"/>
          <a:stretch>
            <a:fillRect/>
          </a:stretch>
        </p:blipFill>
        <p:spPr>
          <a:xfrm>
            <a:off x="5497462" y="1743265"/>
            <a:ext cx="2798813" cy="1758887"/>
          </a:xfrm>
          <a:prstGeom prst="rect">
            <a:avLst/>
          </a:prstGeom>
        </p:spPr>
      </p:pic>
    </p:spTree>
    <p:extLst>
      <p:ext uri="{BB962C8B-B14F-4D97-AF65-F5344CB8AC3E}">
        <p14:creationId xmlns:p14="http://schemas.microsoft.com/office/powerpoint/2010/main" val="2756884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11ABF89E-CF0C-4467-B6E4-690C204306EA}" type="datetime1">
              <a:rPr kumimoji="0" lang="zh-TW" altLang="en-US" smtClean="0"/>
              <a:pPr eaLnBrk="1" hangingPunct="1"/>
              <a:t>2020/4/9</a:t>
            </a:fld>
            <a:endParaRPr kumimoji="0" lang="en-US" altLang="zh-TW" smtClean="0"/>
          </a:p>
        </p:txBody>
      </p:sp>
      <p:sp>
        <p:nvSpPr>
          <p:cNvPr id="2867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2A004681-9881-4E51-81CA-B0B60D04027E}" type="slidenum">
              <a:rPr kumimoji="0" lang="en-US" altLang="zh-TW"/>
              <a:pPr eaLnBrk="1" hangingPunct="1"/>
              <a:t>26</a:t>
            </a:fld>
            <a:endParaRPr kumimoji="0" lang="en-US" altLang="zh-TW"/>
          </a:p>
        </p:txBody>
      </p:sp>
      <p:grpSp>
        <p:nvGrpSpPr>
          <p:cNvPr id="28676" name="Group 2"/>
          <p:cNvGrpSpPr>
            <a:grpSpLocks/>
          </p:cNvGrpSpPr>
          <p:nvPr/>
        </p:nvGrpSpPr>
        <p:grpSpPr bwMode="auto">
          <a:xfrm>
            <a:off x="228600" y="28575"/>
            <a:ext cx="8686800" cy="6829425"/>
            <a:chOff x="144" y="18"/>
            <a:chExt cx="5472" cy="4302"/>
          </a:xfrm>
        </p:grpSpPr>
        <p:pic>
          <p:nvPicPr>
            <p:cNvPr id="287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8"/>
              <a:ext cx="5472" cy="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33" name="AutoShape 4"/>
            <p:cNvSpPr>
              <a:spLocks noChangeArrowheads="1"/>
            </p:cNvSpPr>
            <p:nvPr/>
          </p:nvSpPr>
          <p:spPr bwMode="auto">
            <a:xfrm>
              <a:off x="2640" y="2736"/>
              <a:ext cx="1152" cy="192"/>
            </a:xfrm>
            <a:prstGeom prst="wedgeRoundRectCallout">
              <a:avLst>
                <a:gd name="adj1" fmla="val -59898"/>
                <a:gd name="adj2" fmla="val 101042"/>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User Login</a:t>
              </a:r>
            </a:p>
          </p:txBody>
        </p:sp>
      </p:grpSp>
      <p:grpSp>
        <p:nvGrpSpPr>
          <p:cNvPr id="3" name="Group 5"/>
          <p:cNvGrpSpPr>
            <a:grpSpLocks/>
          </p:cNvGrpSpPr>
          <p:nvPr/>
        </p:nvGrpSpPr>
        <p:grpSpPr bwMode="auto">
          <a:xfrm>
            <a:off x="228600" y="-31750"/>
            <a:ext cx="8763000" cy="6889750"/>
            <a:chOff x="144" y="0"/>
            <a:chExt cx="5520" cy="4340"/>
          </a:xfrm>
        </p:grpSpPr>
        <p:pic>
          <p:nvPicPr>
            <p:cNvPr id="287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0"/>
              <a:ext cx="5520" cy="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30" name="AutoShape 7"/>
            <p:cNvSpPr>
              <a:spLocks noChangeArrowheads="1"/>
            </p:cNvSpPr>
            <p:nvPr/>
          </p:nvSpPr>
          <p:spPr bwMode="auto">
            <a:xfrm>
              <a:off x="2640" y="2016"/>
              <a:ext cx="1152" cy="240"/>
            </a:xfrm>
            <a:prstGeom prst="wedgeRoundRectCallout">
              <a:avLst>
                <a:gd name="adj1" fmla="val -59898"/>
                <a:gd name="adj2" fmla="val 90833"/>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Choose WNV disease data</a:t>
              </a:r>
            </a:p>
          </p:txBody>
        </p:sp>
        <p:sp>
          <p:nvSpPr>
            <p:cNvPr id="28731" name="Rectangle 8"/>
            <p:cNvSpPr>
              <a:spLocks noChangeArrowheads="1"/>
            </p:cNvSpPr>
            <p:nvPr/>
          </p:nvSpPr>
          <p:spPr bwMode="auto">
            <a:xfrm>
              <a:off x="4272" y="480"/>
              <a:ext cx="1008"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User main page</a:t>
              </a:r>
            </a:p>
          </p:txBody>
        </p:sp>
      </p:grpSp>
      <p:grpSp>
        <p:nvGrpSpPr>
          <p:cNvPr id="4" name="Group 9"/>
          <p:cNvGrpSpPr>
            <a:grpSpLocks/>
          </p:cNvGrpSpPr>
          <p:nvPr/>
        </p:nvGrpSpPr>
        <p:grpSpPr bwMode="auto">
          <a:xfrm>
            <a:off x="685800" y="0"/>
            <a:ext cx="7407275" cy="6858000"/>
            <a:chOff x="384" y="0"/>
            <a:chExt cx="4666" cy="4320"/>
          </a:xfrm>
        </p:grpSpPr>
        <p:pic>
          <p:nvPicPr>
            <p:cNvPr id="28722" name="Picture 10"/>
            <p:cNvPicPr>
              <a:picLocks noChangeAspect="1" noChangeArrowheads="1"/>
            </p:cNvPicPr>
            <p:nvPr/>
          </p:nvPicPr>
          <p:blipFill>
            <a:blip r:embed="rId4">
              <a:extLst>
                <a:ext uri="{28A0092B-C50C-407E-A947-70E740481C1C}">
                  <a14:useLocalDpi xmlns:a14="http://schemas.microsoft.com/office/drawing/2010/main" val="0"/>
                </a:ext>
              </a:extLst>
            </a:blip>
            <a:srcRect r="27499"/>
            <a:stretch>
              <a:fillRect/>
            </a:stretch>
          </p:blipFill>
          <p:spPr bwMode="auto">
            <a:xfrm>
              <a:off x="768" y="0"/>
              <a:ext cx="428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3" name="Rectangle 11"/>
            <p:cNvSpPr>
              <a:spLocks noChangeArrowheads="1"/>
            </p:cNvSpPr>
            <p:nvPr/>
          </p:nvSpPr>
          <p:spPr bwMode="auto">
            <a:xfrm>
              <a:off x="4032" y="384"/>
              <a:ext cx="1008"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Available dataset list</a:t>
              </a:r>
            </a:p>
          </p:txBody>
        </p:sp>
        <p:grpSp>
          <p:nvGrpSpPr>
            <p:cNvPr id="28724" name="Group 12"/>
            <p:cNvGrpSpPr>
              <a:grpSpLocks/>
            </p:cNvGrpSpPr>
            <p:nvPr/>
          </p:nvGrpSpPr>
          <p:grpSpPr bwMode="auto">
            <a:xfrm>
              <a:off x="384" y="2208"/>
              <a:ext cx="1152" cy="384"/>
              <a:chOff x="384" y="2208"/>
              <a:chExt cx="1152" cy="384"/>
            </a:xfrm>
          </p:grpSpPr>
          <p:sp>
            <p:nvSpPr>
              <p:cNvPr id="28726" name="AutoShape 13"/>
              <p:cNvSpPr>
                <a:spLocks noChangeArrowheads="1"/>
              </p:cNvSpPr>
              <p:nvPr/>
            </p:nvSpPr>
            <p:spPr bwMode="auto">
              <a:xfrm>
                <a:off x="384" y="2208"/>
                <a:ext cx="1152" cy="384"/>
              </a:xfrm>
              <a:prstGeom prst="wedgeRoundRectCallout">
                <a:avLst>
                  <a:gd name="adj1" fmla="val 64583"/>
                  <a:gd name="adj2" fmla="val -113542"/>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Select CA dead bird, chicken and NY dead bird data</a:t>
                </a:r>
              </a:p>
            </p:txBody>
          </p:sp>
          <p:sp>
            <p:nvSpPr>
              <p:cNvPr id="28727" name="AutoShape 14"/>
              <p:cNvSpPr>
                <a:spLocks noChangeArrowheads="1"/>
              </p:cNvSpPr>
              <p:nvPr/>
            </p:nvSpPr>
            <p:spPr bwMode="auto">
              <a:xfrm>
                <a:off x="384" y="2208"/>
                <a:ext cx="1152" cy="384"/>
              </a:xfrm>
              <a:prstGeom prst="wedgeRoundRectCallout">
                <a:avLst>
                  <a:gd name="adj1" fmla="val 57815"/>
                  <a:gd name="adj2" fmla="val 98958"/>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Select CA dead bird, chicken and NY dead bird data</a:t>
                </a:r>
              </a:p>
            </p:txBody>
          </p:sp>
          <p:sp>
            <p:nvSpPr>
              <p:cNvPr id="28728" name="Line 15"/>
              <p:cNvSpPr>
                <a:spLocks noChangeShapeType="1"/>
              </p:cNvSpPr>
              <p:nvPr/>
            </p:nvSpPr>
            <p:spPr bwMode="auto">
              <a:xfrm>
                <a:off x="1092" y="2208"/>
                <a:ext cx="252" cy="0"/>
              </a:xfrm>
              <a:prstGeom prst="line">
                <a:avLst/>
              </a:prstGeom>
              <a:noFill/>
              <a:ln w="38100">
                <a:solidFill>
                  <a:srgbClr val="FFFF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8725" name="Oval 16"/>
            <p:cNvSpPr>
              <a:spLocks noChangeArrowheads="1"/>
            </p:cNvSpPr>
            <p:nvPr/>
          </p:nvSpPr>
          <p:spPr bwMode="auto">
            <a:xfrm>
              <a:off x="3360" y="3840"/>
              <a:ext cx="528" cy="144"/>
            </a:xfrm>
            <a:prstGeom prst="ellipse">
              <a:avLst/>
            </a:prstGeom>
            <a:noFill/>
            <a:ln w="19050" algn="ctr">
              <a:solidFill>
                <a:srgbClr val="003399"/>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grpSp>
      <p:grpSp>
        <p:nvGrpSpPr>
          <p:cNvPr id="6" name="Group 17"/>
          <p:cNvGrpSpPr>
            <a:grpSpLocks/>
          </p:cNvGrpSpPr>
          <p:nvPr/>
        </p:nvGrpSpPr>
        <p:grpSpPr bwMode="auto">
          <a:xfrm>
            <a:off x="0" y="0"/>
            <a:ext cx="9144000" cy="6858000"/>
            <a:chOff x="0" y="0"/>
            <a:chExt cx="5760" cy="4320"/>
          </a:xfrm>
        </p:grpSpPr>
        <p:sp>
          <p:nvSpPr>
            <p:cNvPr id="28714" name="Rectangle 18"/>
            <p:cNvSpPr>
              <a:spLocks noChangeArrowheads="1"/>
            </p:cNvSpPr>
            <p:nvPr/>
          </p:nvSpPr>
          <p:spPr bwMode="auto">
            <a:xfrm>
              <a:off x="0" y="0"/>
              <a:ext cx="5760" cy="4320"/>
            </a:xfrm>
            <a:prstGeom prst="rect">
              <a:avLst/>
            </a:prstGeom>
            <a:solidFill>
              <a:schemeClr val="bg1"/>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pic>
          <p:nvPicPr>
            <p:cNvPr id="28715" name="Picture 19"/>
            <p:cNvPicPr>
              <a:picLocks noChangeAspect="1" noChangeArrowheads="1"/>
            </p:cNvPicPr>
            <p:nvPr/>
          </p:nvPicPr>
          <p:blipFill>
            <a:blip r:embed="rId5">
              <a:extLst>
                <a:ext uri="{28A0092B-C50C-407E-A947-70E740481C1C}">
                  <a14:useLocalDpi xmlns:a14="http://schemas.microsoft.com/office/drawing/2010/main" val="0"/>
                </a:ext>
              </a:extLst>
            </a:blip>
            <a:srcRect t="3810" r="37143"/>
            <a:stretch>
              <a:fillRect/>
            </a:stretch>
          </p:blipFill>
          <p:spPr bwMode="auto">
            <a:xfrm>
              <a:off x="912" y="0"/>
              <a:ext cx="376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6" name="Rectangle 20"/>
            <p:cNvSpPr>
              <a:spLocks noChangeArrowheads="1"/>
            </p:cNvSpPr>
            <p:nvPr/>
          </p:nvSpPr>
          <p:spPr bwMode="auto">
            <a:xfrm>
              <a:off x="4320" y="192"/>
              <a:ext cx="1248"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Advanced Search criteria</a:t>
              </a:r>
            </a:p>
          </p:txBody>
        </p:sp>
        <p:sp>
          <p:nvSpPr>
            <p:cNvPr id="28717" name="AutoShape 21"/>
            <p:cNvSpPr>
              <a:spLocks noChangeArrowheads="1"/>
            </p:cNvSpPr>
            <p:nvPr/>
          </p:nvSpPr>
          <p:spPr bwMode="auto">
            <a:xfrm>
              <a:off x="3264" y="528"/>
              <a:ext cx="816" cy="192"/>
            </a:xfrm>
            <a:prstGeom prst="wedgeRoundRectCallout">
              <a:avLst>
                <a:gd name="adj1" fmla="val -63236"/>
                <a:gd name="adj2" fmla="val 416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Positive cases</a:t>
              </a:r>
            </a:p>
          </p:txBody>
        </p:sp>
        <p:sp>
          <p:nvSpPr>
            <p:cNvPr id="28718" name="AutoShape 22"/>
            <p:cNvSpPr>
              <a:spLocks noChangeArrowheads="1"/>
            </p:cNvSpPr>
            <p:nvPr/>
          </p:nvSpPr>
          <p:spPr bwMode="auto">
            <a:xfrm>
              <a:off x="3264" y="2208"/>
              <a:ext cx="816" cy="192"/>
            </a:xfrm>
            <a:prstGeom prst="wedgeRoundRectCallout">
              <a:avLst>
                <a:gd name="adj1" fmla="val -63236"/>
                <a:gd name="adj2" fmla="val 416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Positive cases</a:t>
              </a:r>
            </a:p>
          </p:txBody>
        </p:sp>
        <p:sp>
          <p:nvSpPr>
            <p:cNvPr id="28719" name="AutoShape 23"/>
            <p:cNvSpPr>
              <a:spLocks noChangeArrowheads="1"/>
            </p:cNvSpPr>
            <p:nvPr/>
          </p:nvSpPr>
          <p:spPr bwMode="auto">
            <a:xfrm>
              <a:off x="3264" y="3456"/>
              <a:ext cx="816" cy="192"/>
            </a:xfrm>
            <a:prstGeom prst="wedgeRoundRectCallout">
              <a:avLst>
                <a:gd name="adj1" fmla="val -63236"/>
                <a:gd name="adj2" fmla="val 416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Positive cases</a:t>
              </a:r>
            </a:p>
          </p:txBody>
        </p:sp>
        <p:sp>
          <p:nvSpPr>
            <p:cNvPr id="28720" name="AutoShape 24"/>
            <p:cNvSpPr>
              <a:spLocks noChangeArrowheads="1"/>
            </p:cNvSpPr>
            <p:nvPr/>
          </p:nvSpPr>
          <p:spPr bwMode="auto">
            <a:xfrm>
              <a:off x="3456" y="3936"/>
              <a:ext cx="816" cy="192"/>
            </a:xfrm>
            <a:prstGeom prst="wedgeRoundRectCallout">
              <a:avLst>
                <a:gd name="adj1" fmla="val -70588"/>
                <a:gd name="adj2" fmla="val -55208"/>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Specify bird species</a:t>
              </a:r>
            </a:p>
          </p:txBody>
        </p:sp>
        <p:sp>
          <p:nvSpPr>
            <p:cNvPr id="28721" name="AutoShape 25"/>
            <p:cNvSpPr>
              <a:spLocks noChangeArrowheads="1"/>
            </p:cNvSpPr>
            <p:nvPr/>
          </p:nvSpPr>
          <p:spPr bwMode="auto">
            <a:xfrm>
              <a:off x="960" y="48"/>
              <a:ext cx="816" cy="192"/>
            </a:xfrm>
            <a:prstGeom prst="wedgeRoundRectCallout">
              <a:avLst>
                <a:gd name="adj1" fmla="val 58824"/>
                <a:gd name="adj2" fmla="val 4791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Dataset name</a:t>
              </a:r>
            </a:p>
          </p:txBody>
        </p:sp>
      </p:grpSp>
      <p:grpSp>
        <p:nvGrpSpPr>
          <p:cNvPr id="7" name="Group 26"/>
          <p:cNvGrpSpPr>
            <a:grpSpLocks/>
          </p:cNvGrpSpPr>
          <p:nvPr/>
        </p:nvGrpSpPr>
        <p:grpSpPr bwMode="auto">
          <a:xfrm>
            <a:off x="0" y="0"/>
            <a:ext cx="9144000" cy="6858000"/>
            <a:chOff x="0" y="0"/>
            <a:chExt cx="5760" cy="4320"/>
          </a:xfrm>
        </p:grpSpPr>
        <p:sp>
          <p:nvSpPr>
            <p:cNvPr id="28708" name="Rectangle 27"/>
            <p:cNvSpPr>
              <a:spLocks noChangeArrowheads="1"/>
            </p:cNvSpPr>
            <p:nvPr/>
          </p:nvSpPr>
          <p:spPr bwMode="auto">
            <a:xfrm>
              <a:off x="0" y="0"/>
              <a:ext cx="5760" cy="4320"/>
            </a:xfrm>
            <a:prstGeom prst="rect">
              <a:avLst/>
            </a:prstGeom>
            <a:solidFill>
              <a:schemeClr val="bg1"/>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pic>
          <p:nvPicPr>
            <p:cNvPr id="28709" name="Picture 28"/>
            <p:cNvPicPr>
              <a:picLocks noChangeAspect="1" noChangeArrowheads="1"/>
            </p:cNvPicPr>
            <p:nvPr/>
          </p:nvPicPr>
          <p:blipFill>
            <a:blip r:embed="rId6">
              <a:extLst>
                <a:ext uri="{28A0092B-C50C-407E-A947-70E740481C1C}">
                  <a14:useLocalDpi xmlns:a14="http://schemas.microsoft.com/office/drawing/2010/main" val="0"/>
                </a:ext>
              </a:extLst>
            </a:blip>
            <a:srcRect t="3334" r="38333"/>
            <a:stretch>
              <a:fillRect/>
            </a:stretch>
          </p:blipFill>
          <p:spPr bwMode="auto">
            <a:xfrm>
              <a:off x="1008" y="0"/>
              <a:ext cx="367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0" name="Rectangle 29"/>
            <p:cNvSpPr>
              <a:spLocks noChangeArrowheads="1"/>
            </p:cNvSpPr>
            <p:nvPr/>
          </p:nvSpPr>
          <p:spPr bwMode="auto">
            <a:xfrm>
              <a:off x="4320" y="192"/>
              <a:ext cx="1008"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 Temporal</a:t>
              </a:r>
            </a:p>
          </p:txBody>
        </p:sp>
        <p:sp>
          <p:nvSpPr>
            <p:cNvPr id="28711" name="AutoShape 30"/>
            <p:cNvSpPr>
              <a:spLocks noChangeArrowheads="1"/>
            </p:cNvSpPr>
            <p:nvPr/>
          </p:nvSpPr>
          <p:spPr bwMode="auto">
            <a:xfrm>
              <a:off x="3984" y="1104"/>
              <a:ext cx="816" cy="192"/>
            </a:xfrm>
            <a:prstGeom prst="wedgeRoundRectCallout">
              <a:avLst>
                <a:gd name="adj1" fmla="val -63236"/>
                <a:gd name="adj2" fmla="val 416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Time range</a:t>
              </a:r>
            </a:p>
          </p:txBody>
        </p:sp>
        <p:sp>
          <p:nvSpPr>
            <p:cNvPr id="28712" name="AutoShape 31"/>
            <p:cNvSpPr>
              <a:spLocks noChangeArrowheads="1"/>
            </p:cNvSpPr>
            <p:nvPr/>
          </p:nvSpPr>
          <p:spPr bwMode="auto">
            <a:xfrm>
              <a:off x="4032" y="1872"/>
              <a:ext cx="816" cy="192"/>
            </a:xfrm>
            <a:prstGeom prst="wedgeRoundRectCallout">
              <a:avLst>
                <a:gd name="adj1" fmla="val -63236"/>
                <a:gd name="adj2" fmla="val 416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County / State</a:t>
              </a:r>
            </a:p>
          </p:txBody>
        </p:sp>
        <p:sp>
          <p:nvSpPr>
            <p:cNvPr id="28713" name="Oval 32"/>
            <p:cNvSpPr>
              <a:spLocks noChangeArrowheads="1"/>
            </p:cNvSpPr>
            <p:nvPr/>
          </p:nvSpPr>
          <p:spPr bwMode="auto">
            <a:xfrm>
              <a:off x="3984" y="2448"/>
              <a:ext cx="432" cy="96"/>
            </a:xfrm>
            <a:prstGeom prst="ellipse">
              <a:avLst/>
            </a:prstGeom>
            <a:noFill/>
            <a:ln w="19050" algn="ctr">
              <a:solidFill>
                <a:srgbClr val="003399"/>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grpSp>
      <p:grpSp>
        <p:nvGrpSpPr>
          <p:cNvPr id="8" name="Group 33"/>
          <p:cNvGrpSpPr>
            <a:grpSpLocks/>
          </p:cNvGrpSpPr>
          <p:nvPr/>
        </p:nvGrpSpPr>
        <p:grpSpPr bwMode="auto">
          <a:xfrm>
            <a:off x="0" y="-76200"/>
            <a:ext cx="9144000" cy="6962775"/>
            <a:chOff x="0" y="-66"/>
            <a:chExt cx="5760" cy="4386"/>
          </a:xfrm>
        </p:grpSpPr>
        <p:sp>
          <p:nvSpPr>
            <p:cNvPr id="28688" name="Rectangle 34"/>
            <p:cNvSpPr>
              <a:spLocks noChangeArrowheads="1"/>
            </p:cNvSpPr>
            <p:nvPr/>
          </p:nvSpPr>
          <p:spPr bwMode="auto">
            <a:xfrm>
              <a:off x="0" y="0"/>
              <a:ext cx="5760" cy="4320"/>
            </a:xfrm>
            <a:prstGeom prst="rect">
              <a:avLst/>
            </a:prstGeom>
            <a:solidFill>
              <a:schemeClr val="bg1"/>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grpSp>
          <p:nvGrpSpPr>
            <p:cNvPr id="28689" name="Group 35"/>
            <p:cNvGrpSpPr>
              <a:grpSpLocks/>
            </p:cNvGrpSpPr>
            <p:nvPr/>
          </p:nvGrpSpPr>
          <p:grpSpPr bwMode="auto">
            <a:xfrm>
              <a:off x="672" y="-66"/>
              <a:ext cx="4416" cy="4386"/>
              <a:chOff x="672" y="-66"/>
              <a:chExt cx="4416" cy="4386"/>
            </a:xfrm>
          </p:grpSpPr>
          <p:grpSp>
            <p:nvGrpSpPr>
              <p:cNvPr id="28691" name="Group 36"/>
              <p:cNvGrpSpPr>
                <a:grpSpLocks/>
              </p:cNvGrpSpPr>
              <p:nvPr/>
            </p:nvGrpSpPr>
            <p:grpSpPr bwMode="auto">
              <a:xfrm>
                <a:off x="672" y="-66"/>
                <a:ext cx="4396" cy="4386"/>
                <a:chOff x="-2304" y="-1296"/>
                <a:chExt cx="5304" cy="5292"/>
              </a:xfrm>
            </p:grpSpPr>
            <p:pic>
              <p:nvPicPr>
                <p:cNvPr id="28704" name="Picture 37"/>
                <p:cNvPicPr>
                  <a:picLocks noChangeAspect="1" noChangeArrowheads="1"/>
                </p:cNvPicPr>
                <p:nvPr/>
              </p:nvPicPr>
              <p:blipFill>
                <a:blip r:embed="rId7">
                  <a:extLst>
                    <a:ext uri="{28A0092B-C50C-407E-A947-70E740481C1C}">
                      <a14:useLocalDpi xmlns:a14="http://schemas.microsoft.com/office/drawing/2010/main" val="0"/>
                    </a:ext>
                  </a:extLst>
                </a:blip>
                <a:srcRect t="20285" r="36858"/>
                <a:stretch>
                  <a:fillRect/>
                </a:stretch>
              </p:blipFill>
              <p:spPr bwMode="auto">
                <a:xfrm>
                  <a:off x="-2304" y="-1296"/>
                  <a:ext cx="5304" cy="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5" name="Picture 38"/>
                <p:cNvPicPr>
                  <a:picLocks noChangeAspect="1" noChangeArrowheads="1"/>
                </p:cNvPicPr>
                <p:nvPr/>
              </p:nvPicPr>
              <p:blipFill>
                <a:blip r:embed="rId8">
                  <a:extLst>
                    <a:ext uri="{28A0092B-C50C-407E-A947-70E740481C1C}">
                      <a14:useLocalDpi xmlns:a14="http://schemas.microsoft.com/office/drawing/2010/main" val="0"/>
                    </a:ext>
                  </a:extLst>
                </a:blip>
                <a:srcRect t="18762" r="37141" b="62190"/>
                <a:stretch>
                  <a:fillRect/>
                </a:stretch>
              </p:blipFill>
              <p:spPr bwMode="auto">
                <a:xfrm>
                  <a:off x="-2304" y="1872"/>
                  <a:ext cx="528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6" name="Picture 39"/>
                <p:cNvPicPr>
                  <a:picLocks noChangeAspect="1" noChangeArrowheads="1"/>
                </p:cNvPicPr>
                <p:nvPr/>
              </p:nvPicPr>
              <p:blipFill>
                <a:blip r:embed="rId9">
                  <a:extLst>
                    <a:ext uri="{28A0092B-C50C-407E-A947-70E740481C1C}">
                      <a14:useLocalDpi xmlns:a14="http://schemas.microsoft.com/office/drawing/2010/main" val="0"/>
                    </a:ext>
                  </a:extLst>
                </a:blip>
                <a:srcRect t="80762" r="37143"/>
                <a:stretch>
                  <a:fillRect/>
                </a:stretch>
              </p:blipFill>
              <p:spPr bwMode="auto">
                <a:xfrm>
                  <a:off x="-2304" y="2784"/>
                  <a:ext cx="5280"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7" name="Picture 40"/>
                <p:cNvPicPr>
                  <a:picLocks noChangeAspect="1" noChangeArrowheads="1"/>
                </p:cNvPicPr>
                <p:nvPr/>
              </p:nvPicPr>
              <p:blipFill>
                <a:blip r:embed="rId7">
                  <a:extLst>
                    <a:ext uri="{28A0092B-C50C-407E-A947-70E740481C1C}">
                      <a14:useLocalDpi xmlns:a14="http://schemas.microsoft.com/office/drawing/2010/main" val="0"/>
                    </a:ext>
                  </a:extLst>
                </a:blip>
                <a:srcRect t="72095" r="36858" b="5809"/>
                <a:stretch>
                  <a:fillRect/>
                </a:stretch>
              </p:blipFill>
              <p:spPr bwMode="auto">
                <a:xfrm>
                  <a:off x="-2304" y="432"/>
                  <a:ext cx="530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692" name="Group 41"/>
              <p:cNvGrpSpPr>
                <a:grpSpLocks/>
              </p:cNvGrpSpPr>
              <p:nvPr/>
            </p:nvGrpSpPr>
            <p:grpSpPr bwMode="auto">
              <a:xfrm>
                <a:off x="1680" y="1167"/>
                <a:ext cx="3408" cy="319"/>
                <a:chOff x="1309" y="1167"/>
                <a:chExt cx="3779" cy="319"/>
              </a:xfrm>
            </p:grpSpPr>
            <p:sp>
              <p:nvSpPr>
                <p:cNvPr id="28701" name="Freeform 42"/>
                <p:cNvSpPr>
                  <a:spLocks/>
                </p:cNvSpPr>
                <p:nvPr/>
              </p:nvSpPr>
              <p:spPr bwMode="auto">
                <a:xfrm>
                  <a:off x="1309" y="1247"/>
                  <a:ext cx="3779" cy="159"/>
                </a:xfrm>
                <a:custGeom>
                  <a:avLst/>
                  <a:gdLst>
                    <a:gd name="T0" fmla="*/ 0 w 4560"/>
                    <a:gd name="T1" fmla="*/ 0 h 384"/>
                    <a:gd name="T2" fmla="*/ 475 w 4560"/>
                    <a:gd name="T3" fmla="*/ 11 h 384"/>
                    <a:gd name="T4" fmla="*/ 1065 w 4560"/>
                    <a:gd name="T5" fmla="*/ 0 h 384"/>
                    <a:gd name="T6" fmla="*/ 1607 w 4560"/>
                    <a:gd name="T7" fmla="*/ 11 h 384"/>
                    <a:gd name="T8" fmla="*/ 2151 w 4560"/>
                    <a:gd name="T9" fmla="*/ 0 h 384"/>
                    <a:gd name="T10" fmla="*/ 0 60000 65536"/>
                    <a:gd name="T11" fmla="*/ 0 60000 65536"/>
                    <a:gd name="T12" fmla="*/ 0 60000 65536"/>
                    <a:gd name="T13" fmla="*/ 0 60000 65536"/>
                    <a:gd name="T14" fmla="*/ 0 60000 65536"/>
                    <a:gd name="T15" fmla="*/ 0 w 4560"/>
                    <a:gd name="T16" fmla="*/ 0 h 384"/>
                    <a:gd name="T17" fmla="*/ 4560 w 4560"/>
                    <a:gd name="T18" fmla="*/ 384 h 384"/>
                  </a:gdLst>
                  <a:ahLst/>
                  <a:cxnLst>
                    <a:cxn ang="T10">
                      <a:pos x="T0" y="T1"/>
                    </a:cxn>
                    <a:cxn ang="T11">
                      <a:pos x="T2" y="T3"/>
                    </a:cxn>
                    <a:cxn ang="T12">
                      <a:pos x="T4" y="T5"/>
                    </a:cxn>
                    <a:cxn ang="T13">
                      <a:pos x="T6" y="T7"/>
                    </a:cxn>
                    <a:cxn ang="T14">
                      <a:pos x="T8" y="T9"/>
                    </a:cxn>
                  </a:cxnLst>
                  <a:rect l="T15" t="T16" r="T17" b="T18"/>
                  <a:pathLst>
                    <a:path w="4560" h="384">
                      <a:moveTo>
                        <a:pt x="0" y="0"/>
                      </a:moveTo>
                      <a:cubicBezTo>
                        <a:pt x="316" y="192"/>
                        <a:pt x="632" y="384"/>
                        <a:pt x="1008" y="384"/>
                      </a:cubicBezTo>
                      <a:cubicBezTo>
                        <a:pt x="1384" y="384"/>
                        <a:pt x="1856" y="0"/>
                        <a:pt x="2256" y="0"/>
                      </a:cubicBezTo>
                      <a:cubicBezTo>
                        <a:pt x="2656" y="0"/>
                        <a:pt x="3024" y="384"/>
                        <a:pt x="3408" y="384"/>
                      </a:cubicBezTo>
                      <a:cubicBezTo>
                        <a:pt x="3792" y="384"/>
                        <a:pt x="4424" y="64"/>
                        <a:pt x="4560" y="0"/>
                      </a:cubicBezTo>
                    </a:path>
                  </a:pathLst>
                </a:custGeom>
                <a:noFill/>
                <a:ln w="2540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2" name="Freeform 43"/>
                <p:cNvSpPr>
                  <a:spLocks/>
                </p:cNvSpPr>
                <p:nvPr/>
              </p:nvSpPr>
              <p:spPr bwMode="auto">
                <a:xfrm>
                  <a:off x="1309" y="1167"/>
                  <a:ext cx="3779" cy="160"/>
                </a:xfrm>
                <a:custGeom>
                  <a:avLst/>
                  <a:gdLst>
                    <a:gd name="T0" fmla="*/ 0 w 4560"/>
                    <a:gd name="T1" fmla="*/ 0 h 384"/>
                    <a:gd name="T2" fmla="*/ 475 w 4560"/>
                    <a:gd name="T3" fmla="*/ 12 h 384"/>
                    <a:gd name="T4" fmla="*/ 1065 w 4560"/>
                    <a:gd name="T5" fmla="*/ 0 h 384"/>
                    <a:gd name="T6" fmla="*/ 1607 w 4560"/>
                    <a:gd name="T7" fmla="*/ 12 h 384"/>
                    <a:gd name="T8" fmla="*/ 2151 w 4560"/>
                    <a:gd name="T9" fmla="*/ 0 h 384"/>
                    <a:gd name="T10" fmla="*/ 0 60000 65536"/>
                    <a:gd name="T11" fmla="*/ 0 60000 65536"/>
                    <a:gd name="T12" fmla="*/ 0 60000 65536"/>
                    <a:gd name="T13" fmla="*/ 0 60000 65536"/>
                    <a:gd name="T14" fmla="*/ 0 60000 65536"/>
                    <a:gd name="T15" fmla="*/ 0 w 4560"/>
                    <a:gd name="T16" fmla="*/ 0 h 384"/>
                    <a:gd name="T17" fmla="*/ 4560 w 4560"/>
                    <a:gd name="T18" fmla="*/ 384 h 384"/>
                  </a:gdLst>
                  <a:ahLst/>
                  <a:cxnLst>
                    <a:cxn ang="T10">
                      <a:pos x="T0" y="T1"/>
                    </a:cxn>
                    <a:cxn ang="T11">
                      <a:pos x="T2" y="T3"/>
                    </a:cxn>
                    <a:cxn ang="T12">
                      <a:pos x="T4" y="T5"/>
                    </a:cxn>
                    <a:cxn ang="T13">
                      <a:pos x="T6" y="T7"/>
                    </a:cxn>
                    <a:cxn ang="T14">
                      <a:pos x="T8" y="T9"/>
                    </a:cxn>
                  </a:cxnLst>
                  <a:rect l="T15" t="T16" r="T17" b="T18"/>
                  <a:pathLst>
                    <a:path w="4560" h="384">
                      <a:moveTo>
                        <a:pt x="0" y="0"/>
                      </a:moveTo>
                      <a:cubicBezTo>
                        <a:pt x="316" y="192"/>
                        <a:pt x="632" y="384"/>
                        <a:pt x="1008" y="384"/>
                      </a:cubicBezTo>
                      <a:cubicBezTo>
                        <a:pt x="1384" y="384"/>
                        <a:pt x="1856" y="0"/>
                        <a:pt x="2256" y="0"/>
                      </a:cubicBezTo>
                      <a:cubicBezTo>
                        <a:pt x="2656" y="0"/>
                        <a:pt x="3024" y="384"/>
                        <a:pt x="3408" y="384"/>
                      </a:cubicBezTo>
                      <a:cubicBezTo>
                        <a:pt x="3792" y="384"/>
                        <a:pt x="4424" y="64"/>
                        <a:pt x="4560" y="0"/>
                      </a:cubicBezTo>
                    </a:path>
                  </a:pathLst>
                </a:custGeom>
                <a:noFill/>
                <a:ln w="57150" cmpd="sng">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3" name="Freeform 44"/>
                <p:cNvSpPr>
                  <a:spLocks/>
                </p:cNvSpPr>
                <p:nvPr/>
              </p:nvSpPr>
              <p:spPr bwMode="auto">
                <a:xfrm>
                  <a:off x="1309" y="1327"/>
                  <a:ext cx="3779" cy="159"/>
                </a:xfrm>
                <a:custGeom>
                  <a:avLst/>
                  <a:gdLst>
                    <a:gd name="T0" fmla="*/ 0 w 4560"/>
                    <a:gd name="T1" fmla="*/ 0 h 384"/>
                    <a:gd name="T2" fmla="*/ 475 w 4560"/>
                    <a:gd name="T3" fmla="*/ 11 h 384"/>
                    <a:gd name="T4" fmla="*/ 1065 w 4560"/>
                    <a:gd name="T5" fmla="*/ 0 h 384"/>
                    <a:gd name="T6" fmla="*/ 1607 w 4560"/>
                    <a:gd name="T7" fmla="*/ 11 h 384"/>
                    <a:gd name="T8" fmla="*/ 2151 w 4560"/>
                    <a:gd name="T9" fmla="*/ 0 h 384"/>
                    <a:gd name="T10" fmla="*/ 0 60000 65536"/>
                    <a:gd name="T11" fmla="*/ 0 60000 65536"/>
                    <a:gd name="T12" fmla="*/ 0 60000 65536"/>
                    <a:gd name="T13" fmla="*/ 0 60000 65536"/>
                    <a:gd name="T14" fmla="*/ 0 60000 65536"/>
                    <a:gd name="T15" fmla="*/ 0 w 4560"/>
                    <a:gd name="T16" fmla="*/ 0 h 384"/>
                    <a:gd name="T17" fmla="*/ 4560 w 4560"/>
                    <a:gd name="T18" fmla="*/ 384 h 384"/>
                  </a:gdLst>
                  <a:ahLst/>
                  <a:cxnLst>
                    <a:cxn ang="T10">
                      <a:pos x="T0" y="T1"/>
                    </a:cxn>
                    <a:cxn ang="T11">
                      <a:pos x="T2" y="T3"/>
                    </a:cxn>
                    <a:cxn ang="T12">
                      <a:pos x="T4" y="T5"/>
                    </a:cxn>
                    <a:cxn ang="T13">
                      <a:pos x="T6" y="T7"/>
                    </a:cxn>
                    <a:cxn ang="T14">
                      <a:pos x="T8" y="T9"/>
                    </a:cxn>
                  </a:cxnLst>
                  <a:rect l="T15" t="T16" r="T17" b="T18"/>
                  <a:pathLst>
                    <a:path w="4560" h="384">
                      <a:moveTo>
                        <a:pt x="0" y="0"/>
                      </a:moveTo>
                      <a:cubicBezTo>
                        <a:pt x="316" y="192"/>
                        <a:pt x="632" y="384"/>
                        <a:pt x="1008" y="384"/>
                      </a:cubicBezTo>
                      <a:cubicBezTo>
                        <a:pt x="1384" y="384"/>
                        <a:pt x="1856" y="0"/>
                        <a:pt x="2256" y="0"/>
                      </a:cubicBezTo>
                      <a:cubicBezTo>
                        <a:pt x="2656" y="0"/>
                        <a:pt x="3024" y="384"/>
                        <a:pt x="3408" y="384"/>
                      </a:cubicBezTo>
                      <a:cubicBezTo>
                        <a:pt x="3792" y="384"/>
                        <a:pt x="4424" y="64"/>
                        <a:pt x="4560" y="0"/>
                      </a:cubicBezTo>
                    </a:path>
                  </a:pathLst>
                </a:custGeom>
                <a:noFill/>
                <a:ln w="57150" cmpd="sng">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8693" name="Group 45"/>
              <p:cNvGrpSpPr>
                <a:grpSpLocks/>
              </p:cNvGrpSpPr>
              <p:nvPr/>
            </p:nvGrpSpPr>
            <p:grpSpPr bwMode="auto">
              <a:xfrm>
                <a:off x="1632" y="2304"/>
                <a:ext cx="3456" cy="319"/>
                <a:chOff x="1309" y="1167"/>
                <a:chExt cx="3779" cy="319"/>
              </a:xfrm>
            </p:grpSpPr>
            <p:sp>
              <p:nvSpPr>
                <p:cNvPr id="28698" name="Freeform 46"/>
                <p:cNvSpPr>
                  <a:spLocks/>
                </p:cNvSpPr>
                <p:nvPr/>
              </p:nvSpPr>
              <p:spPr bwMode="auto">
                <a:xfrm>
                  <a:off x="1309" y="1247"/>
                  <a:ext cx="3779" cy="159"/>
                </a:xfrm>
                <a:custGeom>
                  <a:avLst/>
                  <a:gdLst>
                    <a:gd name="T0" fmla="*/ 0 w 4560"/>
                    <a:gd name="T1" fmla="*/ 0 h 384"/>
                    <a:gd name="T2" fmla="*/ 475 w 4560"/>
                    <a:gd name="T3" fmla="*/ 11 h 384"/>
                    <a:gd name="T4" fmla="*/ 1065 w 4560"/>
                    <a:gd name="T5" fmla="*/ 0 h 384"/>
                    <a:gd name="T6" fmla="*/ 1607 w 4560"/>
                    <a:gd name="T7" fmla="*/ 11 h 384"/>
                    <a:gd name="T8" fmla="*/ 2151 w 4560"/>
                    <a:gd name="T9" fmla="*/ 0 h 384"/>
                    <a:gd name="T10" fmla="*/ 0 60000 65536"/>
                    <a:gd name="T11" fmla="*/ 0 60000 65536"/>
                    <a:gd name="T12" fmla="*/ 0 60000 65536"/>
                    <a:gd name="T13" fmla="*/ 0 60000 65536"/>
                    <a:gd name="T14" fmla="*/ 0 60000 65536"/>
                    <a:gd name="T15" fmla="*/ 0 w 4560"/>
                    <a:gd name="T16" fmla="*/ 0 h 384"/>
                    <a:gd name="T17" fmla="*/ 4560 w 4560"/>
                    <a:gd name="T18" fmla="*/ 384 h 384"/>
                  </a:gdLst>
                  <a:ahLst/>
                  <a:cxnLst>
                    <a:cxn ang="T10">
                      <a:pos x="T0" y="T1"/>
                    </a:cxn>
                    <a:cxn ang="T11">
                      <a:pos x="T2" y="T3"/>
                    </a:cxn>
                    <a:cxn ang="T12">
                      <a:pos x="T4" y="T5"/>
                    </a:cxn>
                    <a:cxn ang="T13">
                      <a:pos x="T6" y="T7"/>
                    </a:cxn>
                    <a:cxn ang="T14">
                      <a:pos x="T8" y="T9"/>
                    </a:cxn>
                  </a:cxnLst>
                  <a:rect l="T15" t="T16" r="T17" b="T18"/>
                  <a:pathLst>
                    <a:path w="4560" h="384">
                      <a:moveTo>
                        <a:pt x="0" y="0"/>
                      </a:moveTo>
                      <a:cubicBezTo>
                        <a:pt x="316" y="192"/>
                        <a:pt x="632" y="384"/>
                        <a:pt x="1008" y="384"/>
                      </a:cubicBezTo>
                      <a:cubicBezTo>
                        <a:pt x="1384" y="384"/>
                        <a:pt x="1856" y="0"/>
                        <a:pt x="2256" y="0"/>
                      </a:cubicBezTo>
                      <a:cubicBezTo>
                        <a:pt x="2656" y="0"/>
                        <a:pt x="3024" y="384"/>
                        <a:pt x="3408" y="384"/>
                      </a:cubicBezTo>
                      <a:cubicBezTo>
                        <a:pt x="3792" y="384"/>
                        <a:pt x="4424" y="64"/>
                        <a:pt x="4560" y="0"/>
                      </a:cubicBezTo>
                    </a:path>
                  </a:pathLst>
                </a:custGeom>
                <a:noFill/>
                <a:ln w="2540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9" name="Freeform 47"/>
                <p:cNvSpPr>
                  <a:spLocks/>
                </p:cNvSpPr>
                <p:nvPr/>
              </p:nvSpPr>
              <p:spPr bwMode="auto">
                <a:xfrm>
                  <a:off x="1309" y="1167"/>
                  <a:ext cx="3779" cy="160"/>
                </a:xfrm>
                <a:custGeom>
                  <a:avLst/>
                  <a:gdLst>
                    <a:gd name="T0" fmla="*/ 0 w 4560"/>
                    <a:gd name="T1" fmla="*/ 0 h 384"/>
                    <a:gd name="T2" fmla="*/ 475 w 4560"/>
                    <a:gd name="T3" fmla="*/ 12 h 384"/>
                    <a:gd name="T4" fmla="*/ 1065 w 4560"/>
                    <a:gd name="T5" fmla="*/ 0 h 384"/>
                    <a:gd name="T6" fmla="*/ 1607 w 4560"/>
                    <a:gd name="T7" fmla="*/ 12 h 384"/>
                    <a:gd name="T8" fmla="*/ 2151 w 4560"/>
                    <a:gd name="T9" fmla="*/ 0 h 384"/>
                    <a:gd name="T10" fmla="*/ 0 60000 65536"/>
                    <a:gd name="T11" fmla="*/ 0 60000 65536"/>
                    <a:gd name="T12" fmla="*/ 0 60000 65536"/>
                    <a:gd name="T13" fmla="*/ 0 60000 65536"/>
                    <a:gd name="T14" fmla="*/ 0 60000 65536"/>
                    <a:gd name="T15" fmla="*/ 0 w 4560"/>
                    <a:gd name="T16" fmla="*/ 0 h 384"/>
                    <a:gd name="T17" fmla="*/ 4560 w 4560"/>
                    <a:gd name="T18" fmla="*/ 384 h 384"/>
                  </a:gdLst>
                  <a:ahLst/>
                  <a:cxnLst>
                    <a:cxn ang="T10">
                      <a:pos x="T0" y="T1"/>
                    </a:cxn>
                    <a:cxn ang="T11">
                      <a:pos x="T2" y="T3"/>
                    </a:cxn>
                    <a:cxn ang="T12">
                      <a:pos x="T4" y="T5"/>
                    </a:cxn>
                    <a:cxn ang="T13">
                      <a:pos x="T6" y="T7"/>
                    </a:cxn>
                    <a:cxn ang="T14">
                      <a:pos x="T8" y="T9"/>
                    </a:cxn>
                  </a:cxnLst>
                  <a:rect l="T15" t="T16" r="T17" b="T18"/>
                  <a:pathLst>
                    <a:path w="4560" h="384">
                      <a:moveTo>
                        <a:pt x="0" y="0"/>
                      </a:moveTo>
                      <a:cubicBezTo>
                        <a:pt x="316" y="192"/>
                        <a:pt x="632" y="384"/>
                        <a:pt x="1008" y="384"/>
                      </a:cubicBezTo>
                      <a:cubicBezTo>
                        <a:pt x="1384" y="384"/>
                        <a:pt x="1856" y="0"/>
                        <a:pt x="2256" y="0"/>
                      </a:cubicBezTo>
                      <a:cubicBezTo>
                        <a:pt x="2656" y="0"/>
                        <a:pt x="3024" y="384"/>
                        <a:pt x="3408" y="384"/>
                      </a:cubicBezTo>
                      <a:cubicBezTo>
                        <a:pt x="3792" y="384"/>
                        <a:pt x="4424" y="64"/>
                        <a:pt x="4560" y="0"/>
                      </a:cubicBezTo>
                    </a:path>
                  </a:pathLst>
                </a:custGeom>
                <a:noFill/>
                <a:ln w="57150" cmpd="sng">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0" name="Freeform 48"/>
                <p:cNvSpPr>
                  <a:spLocks/>
                </p:cNvSpPr>
                <p:nvPr/>
              </p:nvSpPr>
              <p:spPr bwMode="auto">
                <a:xfrm>
                  <a:off x="1309" y="1327"/>
                  <a:ext cx="3779" cy="159"/>
                </a:xfrm>
                <a:custGeom>
                  <a:avLst/>
                  <a:gdLst>
                    <a:gd name="T0" fmla="*/ 0 w 4560"/>
                    <a:gd name="T1" fmla="*/ 0 h 384"/>
                    <a:gd name="T2" fmla="*/ 475 w 4560"/>
                    <a:gd name="T3" fmla="*/ 11 h 384"/>
                    <a:gd name="T4" fmla="*/ 1065 w 4560"/>
                    <a:gd name="T5" fmla="*/ 0 h 384"/>
                    <a:gd name="T6" fmla="*/ 1607 w 4560"/>
                    <a:gd name="T7" fmla="*/ 11 h 384"/>
                    <a:gd name="T8" fmla="*/ 2151 w 4560"/>
                    <a:gd name="T9" fmla="*/ 0 h 384"/>
                    <a:gd name="T10" fmla="*/ 0 60000 65536"/>
                    <a:gd name="T11" fmla="*/ 0 60000 65536"/>
                    <a:gd name="T12" fmla="*/ 0 60000 65536"/>
                    <a:gd name="T13" fmla="*/ 0 60000 65536"/>
                    <a:gd name="T14" fmla="*/ 0 60000 65536"/>
                    <a:gd name="T15" fmla="*/ 0 w 4560"/>
                    <a:gd name="T16" fmla="*/ 0 h 384"/>
                    <a:gd name="T17" fmla="*/ 4560 w 4560"/>
                    <a:gd name="T18" fmla="*/ 384 h 384"/>
                  </a:gdLst>
                  <a:ahLst/>
                  <a:cxnLst>
                    <a:cxn ang="T10">
                      <a:pos x="T0" y="T1"/>
                    </a:cxn>
                    <a:cxn ang="T11">
                      <a:pos x="T2" y="T3"/>
                    </a:cxn>
                    <a:cxn ang="T12">
                      <a:pos x="T4" y="T5"/>
                    </a:cxn>
                    <a:cxn ang="T13">
                      <a:pos x="T6" y="T7"/>
                    </a:cxn>
                    <a:cxn ang="T14">
                      <a:pos x="T8" y="T9"/>
                    </a:cxn>
                  </a:cxnLst>
                  <a:rect l="T15" t="T16" r="T17" b="T18"/>
                  <a:pathLst>
                    <a:path w="4560" h="384">
                      <a:moveTo>
                        <a:pt x="0" y="0"/>
                      </a:moveTo>
                      <a:cubicBezTo>
                        <a:pt x="316" y="192"/>
                        <a:pt x="632" y="384"/>
                        <a:pt x="1008" y="384"/>
                      </a:cubicBezTo>
                      <a:cubicBezTo>
                        <a:pt x="1384" y="384"/>
                        <a:pt x="1856" y="0"/>
                        <a:pt x="2256" y="0"/>
                      </a:cubicBezTo>
                      <a:cubicBezTo>
                        <a:pt x="2656" y="0"/>
                        <a:pt x="3024" y="384"/>
                        <a:pt x="3408" y="384"/>
                      </a:cubicBezTo>
                      <a:cubicBezTo>
                        <a:pt x="3792" y="384"/>
                        <a:pt x="4424" y="64"/>
                        <a:pt x="4560" y="0"/>
                      </a:cubicBezTo>
                    </a:path>
                  </a:pathLst>
                </a:custGeom>
                <a:noFill/>
                <a:ln w="57150" cmpd="sng">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8694" name="Group 49"/>
              <p:cNvGrpSpPr>
                <a:grpSpLocks/>
              </p:cNvGrpSpPr>
              <p:nvPr/>
            </p:nvGrpSpPr>
            <p:grpSpPr bwMode="auto">
              <a:xfrm>
                <a:off x="1680" y="3168"/>
                <a:ext cx="3395" cy="319"/>
                <a:chOff x="1309" y="1167"/>
                <a:chExt cx="3779" cy="319"/>
              </a:xfrm>
            </p:grpSpPr>
            <p:sp>
              <p:nvSpPr>
                <p:cNvPr id="28695" name="Freeform 50"/>
                <p:cNvSpPr>
                  <a:spLocks/>
                </p:cNvSpPr>
                <p:nvPr/>
              </p:nvSpPr>
              <p:spPr bwMode="auto">
                <a:xfrm>
                  <a:off x="1309" y="1247"/>
                  <a:ext cx="3779" cy="159"/>
                </a:xfrm>
                <a:custGeom>
                  <a:avLst/>
                  <a:gdLst>
                    <a:gd name="T0" fmla="*/ 0 w 4560"/>
                    <a:gd name="T1" fmla="*/ 0 h 384"/>
                    <a:gd name="T2" fmla="*/ 475 w 4560"/>
                    <a:gd name="T3" fmla="*/ 11 h 384"/>
                    <a:gd name="T4" fmla="*/ 1065 w 4560"/>
                    <a:gd name="T5" fmla="*/ 0 h 384"/>
                    <a:gd name="T6" fmla="*/ 1607 w 4560"/>
                    <a:gd name="T7" fmla="*/ 11 h 384"/>
                    <a:gd name="T8" fmla="*/ 2151 w 4560"/>
                    <a:gd name="T9" fmla="*/ 0 h 384"/>
                    <a:gd name="T10" fmla="*/ 0 60000 65536"/>
                    <a:gd name="T11" fmla="*/ 0 60000 65536"/>
                    <a:gd name="T12" fmla="*/ 0 60000 65536"/>
                    <a:gd name="T13" fmla="*/ 0 60000 65536"/>
                    <a:gd name="T14" fmla="*/ 0 60000 65536"/>
                    <a:gd name="T15" fmla="*/ 0 w 4560"/>
                    <a:gd name="T16" fmla="*/ 0 h 384"/>
                    <a:gd name="T17" fmla="*/ 4560 w 4560"/>
                    <a:gd name="T18" fmla="*/ 384 h 384"/>
                  </a:gdLst>
                  <a:ahLst/>
                  <a:cxnLst>
                    <a:cxn ang="T10">
                      <a:pos x="T0" y="T1"/>
                    </a:cxn>
                    <a:cxn ang="T11">
                      <a:pos x="T2" y="T3"/>
                    </a:cxn>
                    <a:cxn ang="T12">
                      <a:pos x="T4" y="T5"/>
                    </a:cxn>
                    <a:cxn ang="T13">
                      <a:pos x="T6" y="T7"/>
                    </a:cxn>
                    <a:cxn ang="T14">
                      <a:pos x="T8" y="T9"/>
                    </a:cxn>
                  </a:cxnLst>
                  <a:rect l="T15" t="T16" r="T17" b="T18"/>
                  <a:pathLst>
                    <a:path w="4560" h="384">
                      <a:moveTo>
                        <a:pt x="0" y="0"/>
                      </a:moveTo>
                      <a:cubicBezTo>
                        <a:pt x="316" y="192"/>
                        <a:pt x="632" y="384"/>
                        <a:pt x="1008" y="384"/>
                      </a:cubicBezTo>
                      <a:cubicBezTo>
                        <a:pt x="1384" y="384"/>
                        <a:pt x="1856" y="0"/>
                        <a:pt x="2256" y="0"/>
                      </a:cubicBezTo>
                      <a:cubicBezTo>
                        <a:pt x="2656" y="0"/>
                        <a:pt x="3024" y="384"/>
                        <a:pt x="3408" y="384"/>
                      </a:cubicBezTo>
                      <a:cubicBezTo>
                        <a:pt x="3792" y="384"/>
                        <a:pt x="4424" y="64"/>
                        <a:pt x="4560" y="0"/>
                      </a:cubicBezTo>
                    </a:path>
                  </a:pathLst>
                </a:custGeom>
                <a:noFill/>
                <a:ln w="2540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6" name="Freeform 51"/>
                <p:cNvSpPr>
                  <a:spLocks/>
                </p:cNvSpPr>
                <p:nvPr/>
              </p:nvSpPr>
              <p:spPr bwMode="auto">
                <a:xfrm>
                  <a:off x="1309" y="1167"/>
                  <a:ext cx="3779" cy="160"/>
                </a:xfrm>
                <a:custGeom>
                  <a:avLst/>
                  <a:gdLst>
                    <a:gd name="T0" fmla="*/ 0 w 4560"/>
                    <a:gd name="T1" fmla="*/ 0 h 384"/>
                    <a:gd name="T2" fmla="*/ 475 w 4560"/>
                    <a:gd name="T3" fmla="*/ 12 h 384"/>
                    <a:gd name="T4" fmla="*/ 1065 w 4560"/>
                    <a:gd name="T5" fmla="*/ 0 h 384"/>
                    <a:gd name="T6" fmla="*/ 1607 w 4560"/>
                    <a:gd name="T7" fmla="*/ 12 h 384"/>
                    <a:gd name="T8" fmla="*/ 2151 w 4560"/>
                    <a:gd name="T9" fmla="*/ 0 h 384"/>
                    <a:gd name="T10" fmla="*/ 0 60000 65536"/>
                    <a:gd name="T11" fmla="*/ 0 60000 65536"/>
                    <a:gd name="T12" fmla="*/ 0 60000 65536"/>
                    <a:gd name="T13" fmla="*/ 0 60000 65536"/>
                    <a:gd name="T14" fmla="*/ 0 60000 65536"/>
                    <a:gd name="T15" fmla="*/ 0 w 4560"/>
                    <a:gd name="T16" fmla="*/ 0 h 384"/>
                    <a:gd name="T17" fmla="*/ 4560 w 4560"/>
                    <a:gd name="T18" fmla="*/ 384 h 384"/>
                  </a:gdLst>
                  <a:ahLst/>
                  <a:cxnLst>
                    <a:cxn ang="T10">
                      <a:pos x="T0" y="T1"/>
                    </a:cxn>
                    <a:cxn ang="T11">
                      <a:pos x="T2" y="T3"/>
                    </a:cxn>
                    <a:cxn ang="T12">
                      <a:pos x="T4" y="T5"/>
                    </a:cxn>
                    <a:cxn ang="T13">
                      <a:pos x="T6" y="T7"/>
                    </a:cxn>
                    <a:cxn ang="T14">
                      <a:pos x="T8" y="T9"/>
                    </a:cxn>
                  </a:cxnLst>
                  <a:rect l="T15" t="T16" r="T17" b="T18"/>
                  <a:pathLst>
                    <a:path w="4560" h="384">
                      <a:moveTo>
                        <a:pt x="0" y="0"/>
                      </a:moveTo>
                      <a:cubicBezTo>
                        <a:pt x="316" y="192"/>
                        <a:pt x="632" y="384"/>
                        <a:pt x="1008" y="384"/>
                      </a:cubicBezTo>
                      <a:cubicBezTo>
                        <a:pt x="1384" y="384"/>
                        <a:pt x="1856" y="0"/>
                        <a:pt x="2256" y="0"/>
                      </a:cubicBezTo>
                      <a:cubicBezTo>
                        <a:pt x="2656" y="0"/>
                        <a:pt x="3024" y="384"/>
                        <a:pt x="3408" y="384"/>
                      </a:cubicBezTo>
                      <a:cubicBezTo>
                        <a:pt x="3792" y="384"/>
                        <a:pt x="4424" y="64"/>
                        <a:pt x="4560" y="0"/>
                      </a:cubicBezTo>
                    </a:path>
                  </a:pathLst>
                </a:custGeom>
                <a:noFill/>
                <a:ln w="57150" cmpd="sng">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7" name="Freeform 52"/>
                <p:cNvSpPr>
                  <a:spLocks/>
                </p:cNvSpPr>
                <p:nvPr/>
              </p:nvSpPr>
              <p:spPr bwMode="auto">
                <a:xfrm>
                  <a:off x="1309" y="1327"/>
                  <a:ext cx="3779" cy="159"/>
                </a:xfrm>
                <a:custGeom>
                  <a:avLst/>
                  <a:gdLst>
                    <a:gd name="T0" fmla="*/ 0 w 4560"/>
                    <a:gd name="T1" fmla="*/ 0 h 384"/>
                    <a:gd name="T2" fmla="*/ 475 w 4560"/>
                    <a:gd name="T3" fmla="*/ 11 h 384"/>
                    <a:gd name="T4" fmla="*/ 1065 w 4560"/>
                    <a:gd name="T5" fmla="*/ 0 h 384"/>
                    <a:gd name="T6" fmla="*/ 1607 w 4560"/>
                    <a:gd name="T7" fmla="*/ 11 h 384"/>
                    <a:gd name="T8" fmla="*/ 2151 w 4560"/>
                    <a:gd name="T9" fmla="*/ 0 h 384"/>
                    <a:gd name="T10" fmla="*/ 0 60000 65536"/>
                    <a:gd name="T11" fmla="*/ 0 60000 65536"/>
                    <a:gd name="T12" fmla="*/ 0 60000 65536"/>
                    <a:gd name="T13" fmla="*/ 0 60000 65536"/>
                    <a:gd name="T14" fmla="*/ 0 60000 65536"/>
                    <a:gd name="T15" fmla="*/ 0 w 4560"/>
                    <a:gd name="T16" fmla="*/ 0 h 384"/>
                    <a:gd name="T17" fmla="*/ 4560 w 4560"/>
                    <a:gd name="T18" fmla="*/ 384 h 384"/>
                  </a:gdLst>
                  <a:ahLst/>
                  <a:cxnLst>
                    <a:cxn ang="T10">
                      <a:pos x="T0" y="T1"/>
                    </a:cxn>
                    <a:cxn ang="T11">
                      <a:pos x="T2" y="T3"/>
                    </a:cxn>
                    <a:cxn ang="T12">
                      <a:pos x="T4" y="T5"/>
                    </a:cxn>
                    <a:cxn ang="T13">
                      <a:pos x="T6" y="T7"/>
                    </a:cxn>
                    <a:cxn ang="T14">
                      <a:pos x="T8" y="T9"/>
                    </a:cxn>
                  </a:cxnLst>
                  <a:rect l="T15" t="T16" r="T17" b="T18"/>
                  <a:pathLst>
                    <a:path w="4560" h="384">
                      <a:moveTo>
                        <a:pt x="0" y="0"/>
                      </a:moveTo>
                      <a:cubicBezTo>
                        <a:pt x="316" y="192"/>
                        <a:pt x="632" y="384"/>
                        <a:pt x="1008" y="384"/>
                      </a:cubicBezTo>
                      <a:cubicBezTo>
                        <a:pt x="1384" y="384"/>
                        <a:pt x="1856" y="0"/>
                        <a:pt x="2256" y="0"/>
                      </a:cubicBezTo>
                      <a:cubicBezTo>
                        <a:pt x="2656" y="0"/>
                        <a:pt x="3024" y="384"/>
                        <a:pt x="3408" y="384"/>
                      </a:cubicBezTo>
                      <a:cubicBezTo>
                        <a:pt x="3792" y="384"/>
                        <a:pt x="4424" y="64"/>
                        <a:pt x="4560" y="0"/>
                      </a:cubicBezTo>
                    </a:path>
                  </a:pathLst>
                </a:custGeom>
                <a:noFill/>
                <a:ln w="57150" cmpd="sng">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8690" name="Rectangle 53"/>
            <p:cNvSpPr>
              <a:spLocks noChangeArrowheads="1"/>
            </p:cNvSpPr>
            <p:nvPr/>
          </p:nvSpPr>
          <p:spPr bwMode="auto">
            <a:xfrm>
              <a:off x="4320" y="336"/>
              <a:ext cx="1008"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Results listed in table</a:t>
              </a:r>
            </a:p>
          </p:txBody>
        </p:sp>
      </p:grpSp>
      <p:grpSp>
        <p:nvGrpSpPr>
          <p:cNvPr id="14" name="Group 54"/>
          <p:cNvGrpSpPr>
            <a:grpSpLocks/>
          </p:cNvGrpSpPr>
          <p:nvPr/>
        </p:nvGrpSpPr>
        <p:grpSpPr bwMode="auto">
          <a:xfrm>
            <a:off x="0" y="0"/>
            <a:ext cx="9144000" cy="6872288"/>
            <a:chOff x="0" y="-9"/>
            <a:chExt cx="5760" cy="4329"/>
          </a:xfrm>
        </p:grpSpPr>
        <p:sp>
          <p:nvSpPr>
            <p:cNvPr id="28683" name="Rectangle 55"/>
            <p:cNvSpPr>
              <a:spLocks noChangeArrowheads="1"/>
            </p:cNvSpPr>
            <p:nvPr/>
          </p:nvSpPr>
          <p:spPr bwMode="auto">
            <a:xfrm>
              <a:off x="0" y="0"/>
              <a:ext cx="5760" cy="4320"/>
            </a:xfrm>
            <a:prstGeom prst="rect">
              <a:avLst/>
            </a:prstGeom>
            <a:solidFill>
              <a:schemeClr val="bg1"/>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pic>
          <p:nvPicPr>
            <p:cNvPr id="28684" name="Picture 56"/>
            <p:cNvPicPr>
              <a:picLocks noChangeAspect="1" noChangeArrowheads="1"/>
            </p:cNvPicPr>
            <p:nvPr/>
          </p:nvPicPr>
          <p:blipFill>
            <a:blip r:embed="rId10">
              <a:extLst>
                <a:ext uri="{28A0092B-C50C-407E-A947-70E740481C1C}">
                  <a14:useLocalDpi xmlns:a14="http://schemas.microsoft.com/office/drawing/2010/main" val="0"/>
                </a:ext>
              </a:extLst>
            </a:blip>
            <a:srcRect t="3810" r="36000" b="19238"/>
            <a:stretch>
              <a:fillRect/>
            </a:stretch>
          </p:blipFill>
          <p:spPr bwMode="auto">
            <a:xfrm>
              <a:off x="480" y="-9"/>
              <a:ext cx="4800" cy="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Rectangle 57"/>
            <p:cNvSpPr>
              <a:spLocks noChangeArrowheads="1"/>
            </p:cNvSpPr>
            <p:nvPr/>
          </p:nvSpPr>
          <p:spPr bwMode="auto">
            <a:xfrm>
              <a:off x="4272" y="240"/>
              <a:ext cx="1248"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Select background maps</a:t>
              </a:r>
            </a:p>
          </p:txBody>
        </p:sp>
        <p:sp>
          <p:nvSpPr>
            <p:cNvPr id="28686" name="AutoShape 58"/>
            <p:cNvSpPr>
              <a:spLocks noChangeArrowheads="1"/>
            </p:cNvSpPr>
            <p:nvPr/>
          </p:nvSpPr>
          <p:spPr bwMode="auto">
            <a:xfrm>
              <a:off x="3840" y="1488"/>
              <a:ext cx="1008" cy="480"/>
            </a:xfrm>
            <a:prstGeom prst="wedgeRoundRectCallout">
              <a:avLst>
                <a:gd name="adj1" fmla="val -78569"/>
                <a:gd name="adj2" fmla="val 466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Select NY / CA population, river and lakes</a:t>
              </a:r>
            </a:p>
          </p:txBody>
        </p:sp>
        <p:sp>
          <p:nvSpPr>
            <p:cNvPr id="28687" name="AutoShape 59"/>
            <p:cNvSpPr>
              <a:spLocks noChangeArrowheads="1"/>
            </p:cNvSpPr>
            <p:nvPr/>
          </p:nvSpPr>
          <p:spPr bwMode="auto">
            <a:xfrm>
              <a:off x="4560" y="3552"/>
              <a:ext cx="672" cy="240"/>
            </a:xfrm>
            <a:prstGeom prst="wedgeRoundRectCallout">
              <a:avLst>
                <a:gd name="adj1" fmla="val -58037"/>
                <a:gd name="adj2" fmla="val 105833"/>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Start STV</a:t>
              </a:r>
            </a:p>
          </p:txBody>
        </p:sp>
      </p:grpSp>
    </p:spTree>
    <p:extLst>
      <p:ext uri="{BB962C8B-B14F-4D97-AF65-F5344CB8AC3E}">
        <p14:creationId xmlns:p14="http://schemas.microsoft.com/office/powerpoint/2010/main" val="445335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2A0CAEF5-0FCC-47FE-95CA-08C7C9ABE3B4}" type="datetime1">
              <a:rPr kumimoji="0" lang="zh-TW" altLang="en-US" smtClean="0"/>
              <a:pPr eaLnBrk="1" hangingPunct="1"/>
              <a:t>2020/4/9</a:t>
            </a:fld>
            <a:endParaRPr kumimoji="0" lang="en-US" altLang="zh-TW" smtClean="0"/>
          </a:p>
        </p:txBody>
      </p:sp>
      <p:sp>
        <p:nvSpPr>
          <p:cNvPr id="296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2A669D95-56ED-48B7-B3E9-5A3C3A530575}" type="slidenum">
              <a:rPr kumimoji="0" lang="en-US" altLang="zh-TW"/>
              <a:pPr eaLnBrk="1" hangingPunct="1"/>
              <a:t>27</a:t>
            </a:fld>
            <a:endParaRPr kumimoji="0" lang="en-US" altLang="zh-TW"/>
          </a:p>
        </p:txBody>
      </p:sp>
      <p:grpSp>
        <p:nvGrpSpPr>
          <p:cNvPr id="29700" name="Group 2"/>
          <p:cNvGrpSpPr>
            <a:grpSpLocks/>
          </p:cNvGrpSpPr>
          <p:nvPr/>
        </p:nvGrpSpPr>
        <p:grpSpPr bwMode="auto">
          <a:xfrm>
            <a:off x="0" y="228600"/>
            <a:ext cx="9144000" cy="6629400"/>
            <a:chOff x="0" y="-1488"/>
            <a:chExt cx="5760" cy="4176"/>
          </a:xfrm>
        </p:grpSpPr>
        <p:grpSp>
          <p:nvGrpSpPr>
            <p:cNvPr id="29748" name="Group 3"/>
            <p:cNvGrpSpPr>
              <a:grpSpLocks/>
            </p:cNvGrpSpPr>
            <p:nvPr/>
          </p:nvGrpSpPr>
          <p:grpSpPr bwMode="auto">
            <a:xfrm>
              <a:off x="0" y="-1488"/>
              <a:ext cx="5760" cy="4176"/>
              <a:chOff x="0" y="96"/>
              <a:chExt cx="5760" cy="4176"/>
            </a:xfrm>
          </p:grpSpPr>
          <p:pic>
            <p:nvPicPr>
              <p:cNvPr id="2975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54" name="AutoShape 5"/>
              <p:cNvSpPr>
                <a:spLocks noChangeArrowheads="1"/>
              </p:cNvSpPr>
              <p:nvPr/>
            </p:nvSpPr>
            <p:spPr bwMode="auto">
              <a:xfrm>
                <a:off x="3360" y="1248"/>
                <a:ext cx="672" cy="240"/>
              </a:xfrm>
              <a:prstGeom prst="wedgeRoundRectCallout">
                <a:avLst>
                  <a:gd name="adj1" fmla="val -74106"/>
                  <a:gd name="adj2" fmla="val 63333"/>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Zoom in NY</a:t>
                </a:r>
              </a:p>
            </p:txBody>
          </p:sp>
        </p:grpSp>
        <p:sp>
          <p:nvSpPr>
            <p:cNvPr id="29749" name="Rectangle 6"/>
            <p:cNvSpPr>
              <a:spLocks noChangeArrowheads="1"/>
            </p:cNvSpPr>
            <p:nvPr/>
          </p:nvSpPr>
          <p:spPr bwMode="auto">
            <a:xfrm>
              <a:off x="5088" y="-576"/>
              <a:ext cx="48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Timeline</a:t>
              </a:r>
            </a:p>
          </p:txBody>
        </p:sp>
        <p:sp>
          <p:nvSpPr>
            <p:cNvPr id="29750" name="Rectangle 7"/>
            <p:cNvSpPr>
              <a:spLocks noChangeArrowheads="1"/>
            </p:cNvSpPr>
            <p:nvPr/>
          </p:nvSpPr>
          <p:spPr bwMode="auto">
            <a:xfrm>
              <a:off x="5088" y="336"/>
              <a:ext cx="48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Periodic</a:t>
              </a:r>
            </a:p>
            <a:p>
              <a:pPr algn="ctr" eaLnBrk="1" hangingPunct="1"/>
              <a:r>
                <a:rPr kumimoji="0" lang="en-US" altLang="en-US" sz="1000" b="1">
                  <a:latin typeface="Arial" panose="020B0604020202020204" pitchFamily="34" charset="0"/>
                </a:rPr>
                <a:t>Pattern</a:t>
              </a:r>
            </a:p>
          </p:txBody>
        </p:sp>
        <p:sp>
          <p:nvSpPr>
            <p:cNvPr id="29751" name="Rectangle 8"/>
            <p:cNvSpPr>
              <a:spLocks noChangeArrowheads="1"/>
            </p:cNvSpPr>
            <p:nvPr/>
          </p:nvSpPr>
          <p:spPr bwMode="auto">
            <a:xfrm>
              <a:off x="0" y="-1200"/>
              <a:ext cx="48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GIS</a:t>
              </a:r>
            </a:p>
          </p:txBody>
        </p:sp>
        <p:sp>
          <p:nvSpPr>
            <p:cNvPr id="29752" name="Rectangle 9"/>
            <p:cNvSpPr>
              <a:spLocks noChangeArrowheads="1"/>
            </p:cNvSpPr>
            <p:nvPr/>
          </p:nvSpPr>
          <p:spPr bwMode="auto">
            <a:xfrm>
              <a:off x="0" y="2112"/>
              <a:ext cx="48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Control</a:t>
              </a:r>
            </a:p>
            <a:p>
              <a:pPr algn="ctr" eaLnBrk="1" hangingPunct="1"/>
              <a:r>
                <a:rPr kumimoji="0" lang="en-US" altLang="en-US" sz="1000" b="1">
                  <a:latin typeface="Arial" panose="020B0604020202020204" pitchFamily="34" charset="0"/>
                </a:rPr>
                <a:t> panel</a:t>
              </a:r>
            </a:p>
          </p:txBody>
        </p:sp>
      </p:grpSp>
      <p:grpSp>
        <p:nvGrpSpPr>
          <p:cNvPr id="4" name="Group 10"/>
          <p:cNvGrpSpPr>
            <a:grpSpLocks/>
          </p:cNvGrpSpPr>
          <p:nvPr/>
        </p:nvGrpSpPr>
        <p:grpSpPr bwMode="auto">
          <a:xfrm>
            <a:off x="0" y="228600"/>
            <a:ext cx="9144000" cy="6629400"/>
            <a:chOff x="0" y="96"/>
            <a:chExt cx="5760" cy="4176"/>
          </a:xfrm>
        </p:grpSpPr>
        <p:pic>
          <p:nvPicPr>
            <p:cNvPr id="2974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6" name="Rectangle 12"/>
            <p:cNvSpPr>
              <a:spLocks noChangeArrowheads="1"/>
            </p:cNvSpPr>
            <p:nvPr/>
          </p:nvSpPr>
          <p:spPr bwMode="auto">
            <a:xfrm>
              <a:off x="0" y="96"/>
              <a:ext cx="5760" cy="4176"/>
            </a:xfrm>
            <a:prstGeom prst="rect">
              <a:avLst/>
            </a:prstGeom>
            <a:solidFill>
              <a:srgbClr val="808080">
                <a:alpha val="59999"/>
              </a:srgbClr>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pic>
          <p:nvPicPr>
            <p:cNvPr id="29747" name="Picture 13"/>
            <p:cNvPicPr>
              <a:picLocks noChangeAspect="1" noChangeArrowheads="1"/>
            </p:cNvPicPr>
            <p:nvPr/>
          </p:nvPicPr>
          <p:blipFill>
            <a:blip r:embed="rId2">
              <a:extLst>
                <a:ext uri="{28A0092B-C50C-407E-A947-70E740481C1C}">
                  <a14:useLocalDpi xmlns:a14="http://schemas.microsoft.com/office/drawing/2010/main" val="0"/>
                </a:ext>
              </a:extLst>
            </a:blip>
            <a:srcRect l="51979" t="33908" r="39375" b="57472"/>
            <a:stretch>
              <a:fillRect/>
            </a:stretch>
          </p:blipFill>
          <p:spPr bwMode="auto">
            <a:xfrm>
              <a:off x="2994" y="1512"/>
              <a:ext cx="498"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4"/>
          <p:cNvGrpSpPr>
            <a:grpSpLocks/>
          </p:cNvGrpSpPr>
          <p:nvPr/>
        </p:nvGrpSpPr>
        <p:grpSpPr bwMode="auto">
          <a:xfrm>
            <a:off x="0" y="227013"/>
            <a:ext cx="9145588" cy="6630987"/>
            <a:chOff x="0" y="95"/>
            <a:chExt cx="5761" cy="4177"/>
          </a:xfrm>
        </p:grpSpPr>
        <p:grpSp>
          <p:nvGrpSpPr>
            <p:cNvPr id="29737" name="Group 15"/>
            <p:cNvGrpSpPr>
              <a:grpSpLocks/>
            </p:cNvGrpSpPr>
            <p:nvPr/>
          </p:nvGrpSpPr>
          <p:grpSpPr bwMode="auto">
            <a:xfrm>
              <a:off x="0" y="95"/>
              <a:ext cx="5761" cy="4177"/>
              <a:chOff x="0" y="95"/>
              <a:chExt cx="5761" cy="4177"/>
            </a:xfrm>
          </p:grpSpPr>
          <p:pic>
            <p:nvPicPr>
              <p:cNvPr id="29741" name="Picture 16"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
                <a:ext cx="5761" cy="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2" name="Picture 17"/>
              <p:cNvPicPr>
                <a:picLocks noChangeAspect="1" noChangeArrowheads="1"/>
              </p:cNvPicPr>
              <p:nvPr/>
            </p:nvPicPr>
            <p:blipFill>
              <a:blip r:embed="rId4">
                <a:extLst>
                  <a:ext uri="{28A0092B-C50C-407E-A947-70E740481C1C}">
                    <a14:useLocalDpi xmlns:a14="http://schemas.microsoft.com/office/drawing/2010/main" val="0"/>
                  </a:ext>
                </a:extLst>
              </a:blip>
              <a:srcRect t="81609"/>
              <a:stretch>
                <a:fillRect/>
              </a:stretch>
            </p:blipFill>
            <p:spPr bwMode="auto">
              <a:xfrm>
                <a:off x="0" y="3504"/>
                <a:ext cx="576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3" name="Picture 18"/>
              <p:cNvPicPr>
                <a:picLocks noChangeAspect="1" noChangeArrowheads="1"/>
              </p:cNvPicPr>
              <p:nvPr/>
            </p:nvPicPr>
            <p:blipFill>
              <a:blip r:embed="rId4">
                <a:extLst>
                  <a:ext uri="{28A0092B-C50C-407E-A947-70E740481C1C}">
                    <a14:useLocalDpi xmlns:a14="http://schemas.microsoft.com/office/drawing/2010/main" val="0"/>
                  </a:ext>
                </a:extLst>
              </a:blip>
              <a:srcRect l="69167" b="19540"/>
              <a:stretch>
                <a:fillRect/>
              </a:stretch>
            </p:blipFill>
            <p:spPr bwMode="auto">
              <a:xfrm>
                <a:off x="3984" y="96"/>
                <a:ext cx="17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4" name="Picture 19"/>
              <p:cNvPicPr>
                <a:picLocks noChangeAspect="1" noChangeArrowheads="1"/>
              </p:cNvPicPr>
              <p:nvPr/>
            </p:nvPicPr>
            <p:blipFill>
              <a:blip r:embed="rId5">
                <a:extLst>
                  <a:ext uri="{28A0092B-C50C-407E-A947-70E740481C1C}">
                    <a14:useLocalDpi xmlns:a14="http://schemas.microsoft.com/office/drawing/2010/main" val="0"/>
                  </a:ext>
                </a:extLst>
              </a:blip>
              <a:srcRect t="81609" r="70000"/>
              <a:stretch>
                <a:fillRect/>
              </a:stretch>
            </p:blipFill>
            <p:spPr bwMode="auto">
              <a:xfrm>
                <a:off x="0" y="3504"/>
                <a:ext cx="172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38" name="AutoShape 20"/>
            <p:cNvSpPr>
              <a:spLocks noChangeArrowheads="1"/>
            </p:cNvSpPr>
            <p:nvPr/>
          </p:nvSpPr>
          <p:spPr bwMode="auto">
            <a:xfrm>
              <a:off x="2400" y="3792"/>
              <a:ext cx="768" cy="240"/>
            </a:xfrm>
            <a:prstGeom prst="wedgeRoundRectCallout">
              <a:avLst>
                <a:gd name="adj1" fmla="val -68750"/>
                <a:gd name="adj2" fmla="val -641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View all 3 year data</a:t>
              </a:r>
            </a:p>
          </p:txBody>
        </p:sp>
        <p:sp>
          <p:nvSpPr>
            <p:cNvPr id="29739" name="AutoShape 21"/>
            <p:cNvSpPr>
              <a:spLocks noChangeArrowheads="1"/>
            </p:cNvSpPr>
            <p:nvPr/>
          </p:nvSpPr>
          <p:spPr bwMode="auto">
            <a:xfrm>
              <a:off x="4320" y="3504"/>
              <a:ext cx="816" cy="240"/>
            </a:xfrm>
            <a:prstGeom prst="wedgeRoundRectCallout">
              <a:avLst>
                <a:gd name="adj1" fmla="val 54412"/>
                <a:gd name="adj2" fmla="val -1166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Overall pattern</a:t>
              </a:r>
            </a:p>
          </p:txBody>
        </p:sp>
        <p:sp>
          <p:nvSpPr>
            <p:cNvPr id="29740" name="Rectangle 22"/>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NY dead bird temporal </a:t>
              </a:r>
            </a:p>
            <a:p>
              <a:pPr algn="ctr" eaLnBrk="1" hangingPunct="1"/>
              <a:r>
                <a:rPr kumimoji="0" lang="en-US" altLang="en-US" sz="1200" b="1">
                  <a:latin typeface="Arial" panose="020B0604020202020204" pitchFamily="34" charset="0"/>
                </a:rPr>
                <a:t>distribution pattern</a:t>
              </a:r>
            </a:p>
          </p:txBody>
        </p:sp>
      </p:grpSp>
      <p:grpSp>
        <p:nvGrpSpPr>
          <p:cNvPr id="7" name="Group 23"/>
          <p:cNvGrpSpPr>
            <a:grpSpLocks/>
          </p:cNvGrpSpPr>
          <p:nvPr/>
        </p:nvGrpSpPr>
        <p:grpSpPr bwMode="auto">
          <a:xfrm>
            <a:off x="0" y="228600"/>
            <a:ext cx="9144000" cy="6629400"/>
            <a:chOff x="0" y="96"/>
            <a:chExt cx="5760" cy="4176"/>
          </a:xfrm>
        </p:grpSpPr>
        <p:pic>
          <p:nvPicPr>
            <p:cNvPr id="29733"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4" name="AutoShape 25"/>
            <p:cNvSpPr>
              <a:spLocks noChangeArrowheads="1"/>
            </p:cNvSpPr>
            <p:nvPr/>
          </p:nvSpPr>
          <p:spPr bwMode="auto">
            <a:xfrm>
              <a:off x="2544" y="3792"/>
              <a:ext cx="768" cy="240"/>
            </a:xfrm>
            <a:prstGeom prst="wedgeRoundRectCallout">
              <a:avLst>
                <a:gd name="adj1" fmla="val -68750"/>
                <a:gd name="adj2" fmla="val -641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1 year window in 3 year span</a:t>
              </a:r>
            </a:p>
          </p:txBody>
        </p:sp>
        <p:sp>
          <p:nvSpPr>
            <p:cNvPr id="29735" name="AutoShape 26"/>
            <p:cNvSpPr>
              <a:spLocks noChangeArrowheads="1"/>
            </p:cNvSpPr>
            <p:nvPr/>
          </p:nvSpPr>
          <p:spPr bwMode="auto">
            <a:xfrm>
              <a:off x="4320" y="3504"/>
              <a:ext cx="816" cy="240"/>
            </a:xfrm>
            <a:prstGeom prst="wedgeRoundRectCallout">
              <a:avLst>
                <a:gd name="adj1" fmla="val 54412"/>
                <a:gd name="adj2" fmla="val -1166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Concentrated in May / Jun</a:t>
              </a:r>
            </a:p>
          </p:txBody>
        </p:sp>
        <p:sp>
          <p:nvSpPr>
            <p:cNvPr id="29736" name="Rectangle 27"/>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NY dead bird temporal </a:t>
              </a:r>
            </a:p>
            <a:p>
              <a:pPr algn="ctr" eaLnBrk="1" hangingPunct="1"/>
              <a:r>
                <a:rPr kumimoji="0" lang="en-US" altLang="en-US" sz="1200" b="1">
                  <a:latin typeface="Arial" panose="020B0604020202020204" pitchFamily="34" charset="0"/>
                </a:rPr>
                <a:t>distribution pattern</a:t>
              </a:r>
            </a:p>
          </p:txBody>
        </p:sp>
      </p:grpSp>
      <p:grpSp>
        <p:nvGrpSpPr>
          <p:cNvPr id="8" name="Group 28"/>
          <p:cNvGrpSpPr>
            <a:grpSpLocks/>
          </p:cNvGrpSpPr>
          <p:nvPr/>
        </p:nvGrpSpPr>
        <p:grpSpPr bwMode="auto">
          <a:xfrm>
            <a:off x="0" y="228600"/>
            <a:ext cx="9144000" cy="6629400"/>
            <a:chOff x="0" y="96"/>
            <a:chExt cx="5760" cy="4176"/>
          </a:xfrm>
        </p:grpSpPr>
        <p:pic>
          <p:nvPicPr>
            <p:cNvPr id="29729"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0" name="AutoShape 30"/>
            <p:cNvSpPr>
              <a:spLocks noChangeArrowheads="1"/>
            </p:cNvSpPr>
            <p:nvPr/>
          </p:nvSpPr>
          <p:spPr bwMode="auto">
            <a:xfrm>
              <a:off x="2976" y="3312"/>
              <a:ext cx="768" cy="240"/>
            </a:xfrm>
            <a:prstGeom prst="wedgeRoundRectCallout">
              <a:avLst>
                <a:gd name="adj1" fmla="val -46875"/>
                <a:gd name="adj2" fmla="val 85833"/>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Move time slider, year 2</a:t>
              </a:r>
            </a:p>
          </p:txBody>
        </p:sp>
        <p:sp>
          <p:nvSpPr>
            <p:cNvPr id="29731" name="AutoShape 31"/>
            <p:cNvSpPr>
              <a:spLocks noChangeArrowheads="1"/>
            </p:cNvSpPr>
            <p:nvPr/>
          </p:nvSpPr>
          <p:spPr bwMode="auto">
            <a:xfrm>
              <a:off x="4320" y="3504"/>
              <a:ext cx="816" cy="240"/>
            </a:xfrm>
            <a:prstGeom prst="wedgeRoundRectCallout">
              <a:avLst>
                <a:gd name="adj1" fmla="val 54412"/>
                <a:gd name="adj2" fmla="val -1166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Similar time pattern</a:t>
              </a:r>
            </a:p>
          </p:txBody>
        </p:sp>
        <p:sp>
          <p:nvSpPr>
            <p:cNvPr id="29732" name="Rectangle 32"/>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NY dead bird temporal </a:t>
              </a:r>
            </a:p>
            <a:p>
              <a:pPr algn="ctr" eaLnBrk="1" hangingPunct="1"/>
              <a:r>
                <a:rPr kumimoji="0" lang="en-US" altLang="en-US" sz="1200" b="1">
                  <a:latin typeface="Arial" panose="020B0604020202020204" pitchFamily="34" charset="0"/>
                </a:rPr>
                <a:t>distribution pattern</a:t>
              </a:r>
            </a:p>
          </p:txBody>
        </p:sp>
      </p:grpSp>
      <p:grpSp>
        <p:nvGrpSpPr>
          <p:cNvPr id="9" name="Group 33"/>
          <p:cNvGrpSpPr>
            <a:grpSpLocks/>
          </p:cNvGrpSpPr>
          <p:nvPr/>
        </p:nvGrpSpPr>
        <p:grpSpPr bwMode="auto">
          <a:xfrm>
            <a:off x="0" y="228600"/>
            <a:ext cx="9144000" cy="6629400"/>
            <a:chOff x="0" y="96"/>
            <a:chExt cx="5760" cy="4176"/>
          </a:xfrm>
        </p:grpSpPr>
        <p:pic>
          <p:nvPicPr>
            <p:cNvPr id="29725"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6" name="AutoShape 35"/>
            <p:cNvSpPr>
              <a:spLocks noChangeArrowheads="1"/>
            </p:cNvSpPr>
            <p:nvPr/>
          </p:nvSpPr>
          <p:spPr bwMode="auto">
            <a:xfrm>
              <a:off x="2976" y="3312"/>
              <a:ext cx="768" cy="240"/>
            </a:xfrm>
            <a:prstGeom prst="wedgeRoundRectCallout">
              <a:avLst>
                <a:gd name="adj1" fmla="val 28125"/>
                <a:gd name="adj2" fmla="val 83333"/>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Move time slider, year 3</a:t>
              </a:r>
            </a:p>
          </p:txBody>
        </p:sp>
        <p:sp>
          <p:nvSpPr>
            <p:cNvPr id="29727" name="AutoShape 36"/>
            <p:cNvSpPr>
              <a:spLocks noChangeArrowheads="1"/>
            </p:cNvSpPr>
            <p:nvPr/>
          </p:nvSpPr>
          <p:spPr bwMode="auto">
            <a:xfrm>
              <a:off x="4320" y="3504"/>
              <a:ext cx="816" cy="240"/>
            </a:xfrm>
            <a:prstGeom prst="wedgeRoundRectCallout">
              <a:avLst>
                <a:gd name="adj1" fmla="val 54412"/>
                <a:gd name="adj2" fmla="val -116667"/>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Similar time pattern</a:t>
              </a:r>
            </a:p>
          </p:txBody>
        </p:sp>
        <p:sp>
          <p:nvSpPr>
            <p:cNvPr id="29728" name="Rectangle 37"/>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NY dead bird temporal </a:t>
              </a:r>
            </a:p>
            <a:p>
              <a:pPr algn="ctr" eaLnBrk="1" hangingPunct="1"/>
              <a:r>
                <a:rPr kumimoji="0" lang="en-US" altLang="en-US" sz="1200" b="1">
                  <a:latin typeface="Arial" panose="020B0604020202020204" pitchFamily="34" charset="0"/>
                </a:rPr>
                <a:t>distribution pattern</a:t>
              </a:r>
            </a:p>
          </p:txBody>
        </p:sp>
      </p:grpSp>
      <p:grpSp>
        <p:nvGrpSpPr>
          <p:cNvPr id="10" name="Group 38"/>
          <p:cNvGrpSpPr>
            <a:grpSpLocks/>
          </p:cNvGrpSpPr>
          <p:nvPr/>
        </p:nvGrpSpPr>
        <p:grpSpPr bwMode="auto">
          <a:xfrm>
            <a:off x="0" y="228600"/>
            <a:ext cx="9144000" cy="6629400"/>
            <a:chOff x="0" y="96"/>
            <a:chExt cx="5760" cy="4176"/>
          </a:xfrm>
        </p:grpSpPr>
        <p:pic>
          <p:nvPicPr>
            <p:cNvPr id="29716"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AutoShape 40"/>
            <p:cNvSpPr>
              <a:spLocks noChangeArrowheads="1"/>
            </p:cNvSpPr>
            <p:nvPr/>
          </p:nvSpPr>
          <p:spPr bwMode="auto">
            <a:xfrm>
              <a:off x="2592" y="1584"/>
              <a:ext cx="768" cy="240"/>
            </a:xfrm>
            <a:prstGeom prst="wedgeRoundRectCallout">
              <a:avLst>
                <a:gd name="adj1" fmla="val -54690"/>
                <a:gd name="adj2" fmla="val 93333"/>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Zoom in</a:t>
              </a:r>
            </a:p>
          </p:txBody>
        </p:sp>
        <p:grpSp>
          <p:nvGrpSpPr>
            <p:cNvPr id="29718" name="Group 41"/>
            <p:cNvGrpSpPr>
              <a:grpSpLocks/>
            </p:cNvGrpSpPr>
            <p:nvPr/>
          </p:nvGrpSpPr>
          <p:grpSpPr bwMode="auto">
            <a:xfrm>
              <a:off x="5040" y="1104"/>
              <a:ext cx="528" cy="192"/>
              <a:chOff x="5040" y="1104"/>
              <a:chExt cx="528" cy="192"/>
            </a:xfrm>
          </p:grpSpPr>
          <p:sp>
            <p:nvSpPr>
              <p:cNvPr id="29721" name="AutoShape 42"/>
              <p:cNvSpPr>
                <a:spLocks noChangeArrowheads="1"/>
              </p:cNvSpPr>
              <p:nvPr/>
            </p:nvSpPr>
            <p:spPr bwMode="auto">
              <a:xfrm>
                <a:off x="5040" y="1104"/>
                <a:ext cx="528" cy="192"/>
              </a:xfrm>
              <a:prstGeom prst="wedgeRoundRectCallout">
                <a:avLst>
                  <a:gd name="adj1" fmla="val 71593"/>
                  <a:gd name="adj2" fmla="val -405208"/>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Close</a:t>
                </a:r>
              </a:p>
            </p:txBody>
          </p:sp>
          <p:grpSp>
            <p:nvGrpSpPr>
              <p:cNvPr id="29722" name="Group 43"/>
              <p:cNvGrpSpPr>
                <a:grpSpLocks/>
              </p:cNvGrpSpPr>
              <p:nvPr/>
            </p:nvGrpSpPr>
            <p:grpSpPr bwMode="auto">
              <a:xfrm>
                <a:off x="5040" y="1104"/>
                <a:ext cx="528" cy="192"/>
                <a:chOff x="5040" y="1296"/>
                <a:chExt cx="528" cy="192"/>
              </a:xfrm>
            </p:grpSpPr>
            <p:sp>
              <p:nvSpPr>
                <p:cNvPr id="29723" name="AutoShape 44"/>
                <p:cNvSpPr>
                  <a:spLocks noChangeArrowheads="1"/>
                </p:cNvSpPr>
                <p:nvPr/>
              </p:nvSpPr>
              <p:spPr bwMode="auto">
                <a:xfrm>
                  <a:off x="5040" y="1296"/>
                  <a:ext cx="528" cy="192"/>
                </a:xfrm>
                <a:prstGeom prst="wedgeRoundRectCallout">
                  <a:avLst>
                    <a:gd name="adj1" fmla="val 72727"/>
                    <a:gd name="adj2" fmla="val 294792"/>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Close</a:t>
                  </a:r>
                </a:p>
              </p:txBody>
            </p:sp>
            <p:sp>
              <p:nvSpPr>
                <p:cNvPr id="29724" name="Line 45"/>
                <p:cNvSpPr>
                  <a:spLocks noChangeShapeType="1"/>
                </p:cNvSpPr>
                <p:nvPr/>
              </p:nvSpPr>
              <p:spPr bwMode="auto">
                <a:xfrm>
                  <a:off x="5360" y="1296"/>
                  <a:ext cx="112" cy="0"/>
                </a:xfrm>
                <a:prstGeom prst="line">
                  <a:avLst/>
                </a:prstGeom>
                <a:noFill/>
                <a:ln w="19050">
                  <a:solidFill>
                    <a:srgbClr val="FFFF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9719" name="AutoShape 46"/>
            <p:cNvSpPr>
              <a:spLocks noChangeArrowheads="1"/>
            </p:cNvSpPr>
            <p:nvPr/>
          </p:nvSpPr>
          <p:spPr bwMode="auto">
            <a:xfrm>
              <a:off x="1344" y="3312"/>
              <a:ext cx="768" cy="240"/>
            </a:xfrm>
            <a:prstGeom prst="wedgeRoundRectCallout">
              <a:avLst>
                <a:gd name="adj1" fmla="val -54690"/>
                <a:gd name="adj2" fmla="val 93333"/>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Year 2001 data</a:t>
              </a:r>
            </a:p>
          </p:txBody>
        </p:sp>
        <p:sp>
          <p:nvSpPr>
            <p:cNvPr id="29720" name="Rectangle 47"/>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13" name="Group 48"/>
          <p:cNvGrpSpPr>
            <a:grpSpLocks/>
          </p:cNvGrpSpPr>
          <p:nvPr/>
        </p:nvGrpSpPr>
        <p:grpSpPr bwMode="auto">
          <a:xfrm>
            <a:off x="0" y="228600"/>
            <a:ext cx="9144000" cy="6629400"/>
            <a:chOff x="0" y="96"/>
            <a:chExt cx="5760" cy="4176"/>
          </a:xfrm>
        </p:grpSpPr>
        <p:pic>
          <p:nvPicPr>
            <p:cNvPr id="29712" name="Picture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Rectangle 50"/>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sp>
          <p:nvSpPr>
            <p:cNvPr id="29714" name="Rectangle 51"/>
            <p:cNvSpPr>
              <a:spLocks noChangeArrowheads="1"/>
            </p:cNvSpPr>
            <p:nvPr/>
          </p:nvSpPr>
          <p:spPr bwMode="auto">
            <a:xfrm>
              <a:off x="0" y="96"/>
              <a:ext cx="5760" cy="4176"/>
            </a:xfrm>
            <a:prstGeom prst="rect">
              <a:avLst/>
            </a:prstGeom>
            <a:solidFill>
              <a:srgbClr val="808080">
                <a:alpha val="59999"/>
              </a:srgbClr>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pic>
          <p:nvPicPr>
            <p:cNvPr id="29715" name="Picture 52"/>
            <p:cNvPicPr>
              <a:picLocks noChangeAspect="1" noChangeArrowheads="1"/>
            </p:cNvPicPr>
            <p:nvPr/>
          </p:nvPicPr>
          <p:blipFill>
            <a:blip r:embed="rId8">
              <a:extLst>
                <a:ext uri="{28A0092B-C50C-407E-A947-70E740481C1C}">
                  <a14:useLocalDpi xmlns:a14="http://schemas.microsoft.com/office/drawing/2010/main" val="0"/>
                </a:ext>
              </a:extLst>
            </a:blip>
            <a:srcRect l="29167" t="43678" r="52916" b="39368"/>
            <a:stretch>
              <a:fillRect/>
            </a:stretch>
          </p:blipFill>
          <p:spPr bwMode="auto">
            <a:xfrm>
              <a:off x="1680" y="1920"/>
              <a:ext cx="103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53"/>
          <p:cNvGrpSpPr>
            <a:grpSpLocks/>
          </p:cNvGrpSpPr>
          <p:nvPr/>
        </p:nvGrpSpPr>
        <p:grpSpPr bwMode="auto">
          <a:xfrm>
            <a:off x="0" y="228600"/>
            <a:ext cx="9144000" cy="6629400"/>
            <a:chOff x="0" y="96"/>
            <a:chExt cx="5760" cy="4176"/>
          </a:xfrm>
        </p:grpSpPr>
        <p:pic>
          <p:nvPicPr>
            <p:cNvPr id="29709"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AutoShape 55"/>
            <p:cNvSpPr>
              <a:spLocks noChangeArrowheads="1"/>
            </p:cNvSpPr>
            <p:nvPr/>
          </p:nvSpPr>
          <p:spPr bwMode="auto">
            <a:xfrm>
              <a:off x="2160" y="3792"/>
              <a:ext cx="672" cy="192"/>
            </a:xfrm>
            <a:prstGeom prst="wedgeRoundRectCallout">
              <a:avLst>
                <a:gd name="adj1" fmla="val -75894"/>
                <a:gd name="adj2" fmla="val -61458"/>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2 weeks window</a:t>
              </a:r>
            </a:p>
          </p:txBody>
        </p:sp>
        <p:sp>
          <p:nvSpPr>
            <p:cNvPr id="29711" name="Rectangle 56"/>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spTree>
    <p:extLst>
      <p:ext uri="{BB962C8B-B14F-4D97-AF65-F5344CB8AC3E}">
        <p14:creationId xmlns:p14="http://schemas.microsoft.com/office/powerpoint/2010/main" val="3176848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6BD2F8BC-C053-4021-A3DE-831908F54A95}" type="datetime1">
              <a:rPr kumimoji="0" lang="zh-TW" altLang="en-US" smtClean="0"/>
              <a:pPr eaLnBrk="1" hangingPunct="1"/>
              <a:t>2020/4/9</a:t>
            </a:fld>
            <a:endParaRPr kumimoji="0" lang="en-US" altLang="zh-TW" smtClean="0"/>
          </a:p>
        </p:txBody>
      </p:sp>
      <p:sp>
        <p:nvSpPr>
          <p:cNvPr id="307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A1DC7AE4-4724-4E0C-84F1-E71ADBF989A9}" type="slidenum">
              <a:rPr kumimoji="0" lang="en-US" altLang="zh-TW"/>
              <a:pPr eaLnBrk="1" hangingPunct="1"/>
              <a:t>28</a:t>
            </a:fld>
            <a:endParaRPr kumimoji="0" lang="en-US" altLang="zh-TW"/>
          </a:p>
        </p:txBody>
      </p:sp>
      <p:grpSp>
        <p:nvGrpSpPr>
          <p:cNvPr id="30724" name="Group 2"/>
          <p:cNvGrpSpPr>
            <a:grpSpLocks/>
          </p:cNvGrpSpPr>
          <p:nvPr/>
        </p:nvGrpSpPr>
        <p:grpSpPr bwMode="auto">
          <a:xfrm>
            <a:off x="0" y="152400"/>
            <a:ext cx="9144000" cy="6629400"/>
            <a:chOff x="0" y="96"/>
            <a:chExt cx="5760" cy="4176"/>
          </a:xfrm>
        </p:grpSpPr>
        <p:pic>
          <p:nvPicPr>
            <p:cNvPr id="307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9" name="AutoShape 4"/>
            <p:cNvSpPr>
              <a:spLocks noChangeArrowheads="1"/>
            </p:cNvSpPr>
            <p:nvPr/>
          </p:nvSpPr>
          <p:spPr bwMode="auto">
            <a:xfrm>
              <a:off x="2160" y="3792"/>
              <a:ext cx="672" cy="192"/>
            </a:xfrm>
            <a:prstGeom prst="wedgeRoundRectCallout">
              <a:avLst>
                <a:gd name="adj1" fmla="val -66963"/>
                <a:gd name="adj2" fmla="val -58333"/>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Move time slider</a:t>
              </a:r>
            </a:p>
          </p:txBody>
        </p:sp>
        <p:sp>
          <p:nvSpPr>
            <p:cNvPr id="30770" name="Rectangle 5"/>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3" name="Group 6"/>
          <p:cNvGrpSpPr>
            <a:grpSpLocks/>
          </p:cNvGrpSpPr>
          <p:nvPr/>
        </p:nvGrpSpPr>
        <p:grpSpPr bwMode="auto">
          <a:xfrm>
            <a:off x="0" y="152400"/>
            <a:ext cx="9144000" cy="6629400"/>
            <a:chOff x="0" y="96"/>
            <a:chExt cx="5760" cy="4176"/>
          </a:xfrm>
        </p:grpSpPr>
        <p:pic>
          <p:nvPicPr>
            <p:cNvPr id="307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7" name="Rectangle 8"/>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4" name="Group 9"/>
          <p:cNvGrpSpPr>
            <a:grpSpLocks/>
          </p:cNvGrpSpPr>
          <p:nvPr/>
        </p:nvGrpSpPr>
        <p:grpSpPr bwMode="auto">
          <a:xfrm>
            <a:off x="0" y="152400"/>
            <a:ext cx="9144000" cy="6629400"/>
            <a:chOff x="0" y="96"/>
            <a:chExt cx="5760" cy="4176"/>
          </a:xfrm>
        </p:grpSpPr>
        <p:pic>
          <p:nvPicPr>
            <p:cNvPr id="3076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5" name="Rectangle 11"/>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5" name="Group 12"/>
          <p:cNvGrpSpPr>
            <a:grpSpLocks/>
          </p:cNvGrpSpPr>
          <p:nvPr/>
        </p:nvGrpSpPr>
        <p:grpSpPr bwMode="auto">
          <a:xfrm>
            <a:off x="0" y="152400"/>
            <a:ext cx="9144000" cy="6629400"/>
            <a:chOff x="0" y="96"/>
            <a:chExt cx="5760" cy="4176"/>
          </a:xfrm>
        </p:grpSpPr>
        <p:pic>
          <p:nvPicPr>
            <p:cNvPr id="3076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3" name="Rectangle 14"/>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6" name="Group 15"/>
          <p:cNvGrpSpPr>
            <a:grpSpLocks/>
          </p:cNvGrpSpPr>
          <p:nvPr/>
        </p:nvGrpSpPr>
        <p:grpSpPr bwMode="auto">
          <a:xfrm>
            <a:off x="0" y="152400"/>
            <a:ext cx="9144000" cy="6629400"/>
            <a:chOff x="0" y="96"/>
            <a:chExt cx="5760" cy="4176"/>
          </a:xfrm>
        </p:grpSpPr>
        <p:pic>
          <p:nvPicPr>
            <p:cNvPr id="3076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1" name="Rectangle 17"/>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7" name="Group 18"/>
          <p:cNvGrpSpPr>
            <a:grpSpLocks/>
          </p:cNvGrpSpPr>
          <p:nvPr/>
        </p:nvGrpSpPr>
        <p:grpSpPr bwMode="auto">
          <a:xfrm>
            <a:off x="0" y="152400"/>
            <a:ext cx="9144000" cy="6629400"/>
            <a:chOff x="0" y="96"/>
            <a:chExt cx="5760" cy="4176"/>
          </a:xfrm>
        </p:grpSpPr>
        <p:pic>
          <p:nvPicPr>
            <p:cNvPr id="30758"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9" name="Rectangle 20"/>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8" name="Group 21"/>
          <p:cNvGrpSpPr>
            <a:grpSpLocks/>
          </p:cNvGrpSpPr>
          <p:nvPr/>
        </p:nvGrpSpPr>
        <p:grpSpPr bwMode="auto">
          <a:xfrm>
            <a:off x="0" y="152400"/>
            <a:ext cx="9144000" cy="6629400"/>
            <a:chOff x="0" y="96"/>
            <a:chExt cx="5760" cy="4176"/>
          </a:xfrm>
        </p:grpSpPr>
        <p:pic>
          <p:nvPicPr>
            <p:cNvPr id="30756"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7" name="Rectangle 23"/>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9" name="Group 24"/>
          <p:cNvGrpSpPr>
            <a:grpSpLocks/>
          </p:cNvGrpSpPr>
          <p:nvPr/>
        </p:nvGrpSpPr>
        <p:grpSpPr bwMode="auto">
          <a:xfrm>
            <a:off x="0" y="152400"/>
            <a:ext cx="9144000" cy="6629400"/>
            <a:chOff x="0" y="96"/>
            <a:chExt cx="5760" cy="4176"/>
          </a:xfrm>
        </p:grpSpPr>
        <p:pic>
          <p:nvPicPr>
            <p:cNvPr id="30754"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5" name="Rectangle 26"/>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10" name="Group 27"/>
          <p:cNvGrpSpPr>
            <a:grpSpLocks/>
          </p:cNvGrpSpPr>
          <p:nvPr/>
        </p:nvGrpSpPr>
        <p:grpSpPr bwMode="auto">
          <a:xfrm>
            <a:off x="0" y="152400"/>
            <a:ext cx="9144000" cy="6629400"/>
            <a:chOff x="0" y="96"/>
            <a:chExt cx="5760" cy="4176"/>
          </a:xfrm>
        </p:grpSpPr>
        <p:pic>
          <p:nvPicPr>
            <p:cNvPr id="30752"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3" name="Rectangle 29"/>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11" name="Group 30"/>
          <p:cNvGrpSpPr>
            <a:grpSpLocks/>
          </p:cNvGrpSpPr>
          <p:nvPr/>
        </p:nvGrpSpPr>
        <p:grpSpPr bwMode="auto">
          <a:xfrm>
            <a:off x="0" y="152400"/>
            <a:ext cx="9144000" cy="6629400"/>
            <a:chOff x="0" y="96"/>
            <a:chExt cx="5760" cy="4176"/>
          </a:xfrm>
        </p:grpSpPr>
        <p:pic>
          <p:nvPicPr>
            <p:cNvPr id="30750"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1" name="Rectangle 32"/>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12" name="Group 33"/>
          <p:cNvGrpSpPr>
            <a:grpSpLocks/>
          </p:cNvGrpSpPr>
          <p:nvPr/>
        </p:nvGrpSpPr>
        <p:grpSpPr bwMode="auto">
          <a:xfrm>
            <a:off x="0" y="152400"/>
            <a:ext cx="9144000" cy="6629400"/>
            <a:chOff x="0" y="96"/>
            <a:chExt cx="5760" cy="4176"/>
          </a:xfrm>
        </p:grpSpPr>
        <p:pic>
          <p:nvPicPr>
            <p:cNvPr id="30748" name="Picture 3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9" name="Rectangle 35"/>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13" name="Group 36"/>
          <p:cNvGrpSpPr>
            <a:grpSpLocks/>
          </p:cNvGrpSpPr>
          <p:nvPr/>
        </p:nvGrpSpPr>
        <p:grpSpPr bwMode="auto">
          <a:xfrm>
            <a:off x="0" y="152400"/>
            <a:ext cx="9144000" cy="6629400"/>
            <a:chOff x="0" y="96"/>
            <a:chExt cx="5760" cy="4176"/>
          </a:xfrm>
        </p:grpSpPr>
        <p:pic>
          <p:nvPicPr>
            <p:cNvPr id="30746"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96"/>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7" name="Rectangle 38"/>
            <p:cNvSpPr>
              <a:spLocks noChangeArrowheads="1"/>
            </p:cNvSpPr>
            <p:nvPr/>
          </p:nvSpPr>
          <p:spPr bwMode="auto">
            <a:xfrm>
              <a:off x="3936" y="336"/>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grpSp>
      <p:grpSp>
        <p:nvGrpSpPr>
          <p:cNvPr id="14" name="Group 39"/>
          <p:cNvGrpSpPr>
            <a:grpSpLocks/>
          </p:cNvGrpSpPr>
          <p:nvPr/>
        </p:nvGrpSpPr>
        <p:grpSpPr bwMode="auto">
          <a:xfrm>
            <a:off x="0" y="152400"/>
            <a:ext cx="9144000" cy="6629400"/>
            <a:chOff x="5760" y="144"/>
            <a:chExt cx="5760" cy="4176"/>
          </a:xfrm>
        </p:grpSpPr>
        <p:pic>
          <p:nvPicPr>
            <p:cNvPr id="30742" name="Picture 4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60" y="144"/>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3" name="Rectangle 41"/>
            <p:cNvSpPr>
              <a:spLocks noChangeArrowheads="1"/>
            </p:cNvSpPr>
            <p:nvPr/>
          </p:nvSpPr>
          <p:spPr bwMode="auto">
            <a:xfrm>
              <a:off x="9696" y="384"/>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Spatial distribution</a:t>
              </a:r>
            </a:p>
            <a:p>
              <a:pPr algn="ctr" eaLnBrk="1" hangingPunct="1"/>
              <a:r>
                <a:rPr kumimoji="0" lang="en-US" altLang="en-US" sz="1200" b="1">
                  <a:latin typeface="Arial" panose="020B0604020202020204" pitchFamily="34" charset="0"/>
                </a:rPr>
                <a:t> pattern</a:t>
              </a:r>
            </a:p>
          </p:txBody>
        </p:sp>
        <p:sp>
          <p:nvSpPr>
            <p:cNvPr id="30744" name="Rectangle 42"/>
            <p:cNvSpPr>
              <a:spLocks noChangeArrowheads="1"/>
            </p:cNvSpPr>
            <p:nvPr/>
          </p:nvSpPr>
          <p:spPr bwMode="auto">
            <a:xfrm>
              <a:off x="9936" y="3216"/>
              <a:ext cx="864"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Season end</a:t>
              </a:r>
            </a:p>
          </p:txBody>
        </p:sp>
        <p:sp>
          <p:nvSpPr>
            <p:cNvPr id="30745" name="Rectangle 43"/>
            <p:cNvSpPr>
              <a:spLocks noChangeArrowheads="1"/>
            </p:cNvSpPr>
            <p:nvPr/>
          </p:nvSpPr>
          <p:spPr bwMode="auto">
            <a:xfrm>
              <a:off x="9696" y="672"/>
              <a:ext cx="1200" cy="432"/>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Dead bird cases</a:t>
              </a:r>
            </a:p>
            <a:p>
              <a:pPr algn="ctr" eaLnBrk="1" hangingPunct="1"/>
              <a:r>
                <a:rPr kumimoji="0" lang="en-US" altLang="en-US" sz="1200" b="1">
                  <a:latin typeface="Arial" panose="020B0604020202020204" pitchFamily="34" charset="0"/>
                </a:rPr>
                <a:t>migrate from long island </a:t>
              </a:r>
            </a:p>
            <a:p>
              <a:pPr algn="ctr" eaLnBrk="1" hangingPunct="1"/>
              <a:r>
                <a:rPr kumimoji="0" lang="en-US" altLang="en-US" sz="1200" b="1">
                  <a:latin typeface="Arial" panose="020B0604020202020204" pitchFamily="34" charset="0"/>
                </a:rPr>
                <a:t>Into upstate NY</a:t>
              </a:r>
            </a:p>
          </p:txBody>
        </p:sp>
      </p:grpSp>
      <p:grpSp>
        <p:nvGrpSpPr>
          <p:cNvPr id="15" name="Group 44"/>
          <p:cNvGrpSpPr>
            <a:grpSpLocks/>
          </p:cNvGrpSpPr>
          <p:nvPr/>
        </p:nvGrpSpPr>
        <p:grpSpPr bwMode="auto">
          <a:xfrm>
            <a:off x="0" y="152400"/>
            <a:ext cx="9144000" cy="6629400"/>
            <a:chOff x="0" y="4320"/>
            <a:chExt cx="5760" cy="4176"/>
          </a:xfrm>
        </p:grpSpPr>
        <p:pic>
          <p:nvPicPr>
            <p:cNvPr id="30738" name="Picture 4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320"/>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9" name="AutoShape 46"/>
            <p:cNvSpPr>
              <a:spLocks noChangeArrowheads="1"/>
            </p:cNvSpPr>
            <p:nvPr/>
          </p:nvSpPr>
          <p:spPr bwMode="auto">
            <a:xfrm>
              <a:off x="720" y="6384"/>
              <a:ext cx="672" cy="288"/>
            </a:xfrm>
            <a:prstGeom prst="wedgeRoundRectCallout">
              <a:avLst>
                <a:gd name="adj1" fmla="val -71431"/>
                <a:gd name="adj2" fmla="val 52778"/>
                <a:gd name="adj3" fmla="val 16667"/>
              </a:avLst>
            </a:prstGeom>
            <a:solidFill>
              <a:srgbClr val="FFFF99"/>
            </a:solidFill>
            <a:ln w="19050"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000" b="1">
                  <a:latin typeface="Arial" panose="020B0604020202020204" pitchFamily="34" charset="0"/>
                </a:rPr>
                <a:t>Enable population map</a:t>
              </a:r>
            </a:p>
          </p:txBody>
        </p:sp>
        <p:sp>
          <p:nvSpPr>
            <p:cNvPr id="30740" name="Rectangle 47"/>
            <p:cNvSpPr>
              <a:spLocks noChangeArrowheads="1"/>
            </p:cNvSpPr>
            <p:nvPr/>
          </p:nvSpPr>
          <p:spPr bwMode="auto">
            <a:xfrm>
              <a:off x="3936" y="4560"/>
              <a:ext cx="1200" cy="240"/>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Overlay population map</a:t>
              </a:r>
            </a:p>
          </p:txBody>
        </p:sp>
        <p:sp>
          <p:nvSpPr>
            <p:cNvPr id="30741" name="Rectangle 48"/>
            <p:cNvSpPr>
              <a:spLocks noChangeArrowheads="1"/>
            </p:cNvSpPr>
            <p:nvPr/>
          </p:nvSpPr>
          <p:spPr bwMode="auto">
            <a:xfrm>
              <a:off x="3936" y="4944"/>
              <a:ext cx="1200" cy="528"/>
            </a:xfrm>
            <a:prstGeom prst="rect">
              <a:avLst/>
            </a:prstGeom>
            <a:solidFill>
              <a:srgbClr val="FFFF99"/>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kumimoji="0" lang="en-US" altLang="en-US" sz="1200" b="1">
                  <a:latin typeface="Arial" panose="020B0604020202020204" pitchFamily="34" charset="0"/>
                </a:rPr>
                <a:t>Dead bird cases</a:t>
              </a:r>
            </a:p>
            <a:p>
              <a:pPr algn="ctr" eaLnBrk="1" hangingPunct="1"/>
              <a:r>
                <a:rPr kumimoji="0" lang="en-US" altLang="en-US" sz="1200" b="1">
                  <a:latin typeface="Arial" panose="020B0604020202020204" pitchFamily="34" charset="0"/>
                </a:rPr>
                <a:t>distribute along</a:t>
              </a:r>
            </a:p>
            <a:p>
              <a:pPr algn="ctr" eaLnBrk="1" hangingPunct="1"/>
              <a:r>
                <a:rPr kumimoji="0" lang="en-US" altLang="en-US" sz="1200" b="1">
                  <a:latin typeface="Arial" panose="020B0604020202020204" pitchFamily="34" charset="0"/>
                </a:rPr>
                <a:t>populated areas near</a:t>
              </a:r>
            </a:p>
            <a:p>
              <a:pPr algn="ctr" eaLnBrk="1" hangingPunct="1"/>
              <a:r>
                <a:rPr kumimoji="0" lang="en-US" altLang="en-US" sz="1200" b="1">
                  <a:latin typeface="Arial" panose="020B0604020202020204" pitchFamily="34" charset="0"/>
                </a:rPr>
                <a:t>Hudson river</a:t>
              </a:r>
            </a:p>
          </p:txBody>
        </p:sp>
      </p:grpSp>
    </p:spTree>
    <p:extLst>
      <p:ext uri="{BB962C8B-B14F-4D97-AF65-F5344CB8AC3E}">
        <p14:creationId xmlns:p14="http://schemas.microsoft.com/office/powerpoint/2010/main" val="550795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dissolve">
                                      <p:cBhvr>
                                        <p:cTn id="57" dur="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dissolve">
                                      <p:cBhvr>
                                        <p:cTn id="62" dur="500"/>
                                        <p:tgtEl>
                                          <p:spTgt spid="1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up)">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9D8F330A-0147-4EA5-8593-DAB7491487BB}" type="datetime1">
              <a:rPr kumimoji="0" lang="zh-TW" altLang="en-US" smtClean="0"/>
              <a:pPr eaLnBrk="1" hangingPunct="1"/>
              <a:t>2020/4/9</a:t>
            </a:fld>
            <a:endParaRPr kumimoji="0" lang="en-US" altLang="zh-TW" smtClean="0"/>
          </a:p>
        </p:txBody>
      </p:sp>
      <p:sp>
        <p:nvSpPr>
          <p:cNvPr id="31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6A352280-639E-4A9B-9381-231C93828448}" type="slidenum">
              <a:rPr kumimoji="0" lang="en-US" altLang="zh-TW"/>
              <a:pPr eaLnBrk="1" hangingPunct="1"/>
              <a:t>29</a:t>
            </a:fld>
            <a:endParaRPr kumimoji="0" lang="en-US" altLang="zh-TW"/>
          </a:p>
        </p:txBody>
      </p:sp>
      <p:sp>
        <p:nvSpPr>
          <p:cNvPr id="31748" name="Rectangle 2"/>
          <p:cNvSpPr>
            <a:spLocks noGrp="1" noChangeArrowheads="1"/>
          </p:cNvSpPr>
          <p:nvPr>
            <p:ph type="title"/>
          </p:nvPr>
        </p:nvSpPr>
        <p:spPr>
          <a:xfrm>
            <a:off x="628650" y="365128"/>
            <a:ext cx="8204454" cy="1325563"/>
          </a:xfrm>
        </p:spPr>
        <p:txBody>
          <a:bodyPr>
            <a:normAutofit/>
          </a:bodyPr>
          <a:lstStyle/>
          <a:p>
            <a:pPr eaLnBrk="1" hangingPunct="1"/>
            <a:r>
              <a:rPr lang="en-US" altLang="en-US" sz="2400" dirty="0" err="1" smtClean="0"/>
              <a:t>BioPortal</a:t>
            </a:r>
            <a:r>
              <a:rPr lang="en-US" altLang="en-US" sz="2400" dirty="0" smtClean="0"/>
              <a:t> </a:t>
            </a:r>
            <a:r>
              <a:rPr lang="en-US" altLang="en-US" sz="2400" dirty="0" err="1" smtClean="0"/>
              <a:t>HotSpot</a:t>
            </a:r>
            <a:r>
              <a:rPr lang="en-US" altLang="en-US" sz="2400" dirty="0" smtClean="0"/>
              <a:t> Analysis: </a:t>
            </a:r>
            <a:r>
              <a:rPr lang="en-US" altLang="en-US" sz="2400" dirty="0" smtClean="0">
                <a:solidFill>
                  <a:srgbClr val="FF0000"/>
                </a:solidFill>
              </a:rPr>
              <a:t>RSVC, </a:t>
            </a:r>
            <a:r>
              <a:rPr lang="en-US" altLang="en-US" sz="2400" dirty="0" err="1" smtClean="0">
                <a:solidFill>
                  <a:srgbClr val="FF0000"/>
                </a:solidFill>
              </a:rPr>
              <a:t>SaTScan</a:t>
            </a:r>
            <a:r>
              <a:rPr lang="en-US" altLang="en-US" sz="2400" dirty="0" smtClean="0">
                <a:solidFill>
                  <a:srgbClr val="FF0000"/>
                </a:solidFill>
              </a:rPr>
              <a:t>, and </a:t>
            </a:r>
            <a:r>
              <a:rPr lang="en-US" altLang="en-US" sz="2400" dirty="0" err="1" smtClean="0">
                <a:solidFill>
                  <a:srgbClr val="FF0000"/>
                </a:solidFill>
              </a:rPr>
              <a:t>CrimeStat</a:t>
            </a:r>
            <a:r>
              <a:rPr lang="en-US" altLang="en-US" sz="2400" dirty="0" smtClean="0">
                <a:solidFill>
                  <a:srgbClr val="FF0000"/>
                </a:solidFill>
              </a:rPr>
              <a:t> </a:t>
            </a:r>
            <a:r>
              <a:rPr lang="en-US" altLang="en-US" sz="2400" dirty="0" smtClean="0"/>
              <a:t>Integrated (first visual, real-time hotspot analysis system for disease surveillance) </a:t>
            </a:r>
          </a:p>
        </p:txBody>
      </p:sp>
      <p:sp>
        <p:nvSpPr>
          <p:cNvPr id="31749" name="Rectangle 3"/>
          <p:cNvSpPr>
            <a:spLocks noGrp="1" noChangeArrowheads="1"/>
          </p:cNvSpPr>
          <p:nvPr>
            <p:ph type="body" idx="1"/>
          </p:nvPr>
        </p:nvSpPr>
        <p:spPr/>
        <p:txBody>
          <a:bodyPr/>
          <a:lstStyle/>
          <a:p>
            <a:pPr eaLnBrk="1" hangingPunct="1"/>
            <a:endParaRPr lang="en-US" altLang="en-US" smtClean="0"/>
          </a:p>
          <a:p>
            <a:pPr eaLnBrk="1" hangingPunct="1"/>
            <a:r>
              <a:rPr lang="en-US" altLang="en-US" smtClean="0"/>
              <a:t>West Nile virus in California</a:t>
            </a:r>
          </a:p>
        </p:txBody>
      </p:sp>
      <p:pic>
        <p:nvPicPr>
          <p:cNvPr id="31750" name="Picture 4"/>
          <p:cNvPicPr>
            <a:picLocks noChangeAspect="1" noChangeArrowheads="1"/>
          </p:cNvPicPr>
          <p:nvPr/>
        </p:nvPicPr>
        <p:blipFill>
          <a:blip r:embed="rId2">
            <a:extLst>
              <a:ext uri="{28A0092B-C50C-407E-A947-70E740481C1C}">
                <a14:useLocalDpi xmlns:a14="http://schemas.microsoft.com/office/drawing/2010/main" val="0"/>
              </a:ext>
            </a:extLst>
          </a:blip>
          <a:srcRect t="22882" b="23729"/>
          <a:stretch>
            <a:fillRect/>
          </a:stretch>
        </p:blipFill>
        <p:spPr bwMode="auto">
          <a:xfrm>
            <a:off x="685800" y="1752600"/>
            <a:ext cx="77009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Line 5"/>
          <p:cNvSpPr>
            <a:spLocks noChangeShapeType="1"/>
          </p:cNvSpPr>
          <p:nvPr/>
        </p:nvSpPr>
        <p:spPr bwMode="auto">
          <a:xfrm>
            <a:off x="2743200" y="2590800"/>
            <a:ext cx="2590800" cy="0"/>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2" name="Line 6"/>
          <p:cNvSpPr>
            <a:spLocks noChangeShapeType="1"/>
          </p:cNvSpPr>
          <p:nvPr/>
        </p:nvSpPr>
        <p:spPr bwMode="auto">
          <a:xfrm>
            <a:off x="2743200" y="3657600"/>
            <a:ext cx="2590800" cy="0"/>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3" name="Line 7"/>
          <p:cNvSpPr>
            <a:spLocks noChangeShapeType="1"/>
          </p:cNvSpPr>
          <p:nvPr/>
        </p:nvSpPr>
        <p:spPr bwMode="auto">
          <a:xfrm>
            <a:off x="2743200" y="5105400"/>
            <a:ext cx="2590800" cy="0"/>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20558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5186934" cy="1325563"/>
          </a:xfrm>
        </p:spPr>
        <p:txBody>
          <a:bodyPr/>
          <a:lstStyle/>
          <a:p>
            <a:r>
              <a:rPr lang="en-US" b="1" dirty="0" smtClean="0"/>
              <a:t>Introduction and Motivation: </a:t>
            </a:r>
            <a:r>
              <a:rPr lang="en-US" dirty="0" smtClean="0"/>
              <a:t>Clustering</a:t>
            </a:r>
            <a:endParaRPr lang="en-US" b="1" dirty="0"/>
          </a:p>
        </p:txBody>
      </p:sp>
      <p:sp>
        <p:nvSpPr>
          <p:cNvPr id="3" name="Content Placeholder 2"/>
          <p:cNvSpPr>
            <a:spLocks noGrp="1"/>
          </p:cNvSpPr>
          <p:nvPr>
            <p:ph idx="1"/>
          </p:nvPr>
        </p:nvSpPr>
        <p:spPr>
          <a:xfrm>
            <a:off x="628650" y="1607442"/>
            <a:ext cx="7886700" cy="4748911"/>
          </a:xfrm>
        </p:spPr>
        <p:txBody>
          <a:bodyPr>
            <a:normAutofit lnSpcReduction="10000"/>
          </a:bodyPr>
          <a:lstStyle/>
          <a:p>
            <a:endParaRPr lang="en-US" sz="2000" dirty="0" smtClean="0"/>
          </a:p>
          <a:p>
            <a:r>
              <a:rPr lang="en-US" sz="2000" dirty="0" smtClean="0"/>
              <a:t>Clustering: </a:t>
            </a:r>
            <a:r>
              <a:rPr lang="en-US" i="1" dirty="0" smtClean="0"/>
              <a:t>Clustering or Cluster Analysis </a:t>
            </a:r>
            <a:r>
              <a:rPr lang="en-US" dirty="0"/>
              <a:t>is the task of grouping a set of </a:t>
            </a:r>
            <a:r>
              <a:rPr lang="en-US" dirty="0" smtClean="0"/>
              <a:t>objects or records </a:t>
            </a:r>
            <a:r>
              <a:rPr lang="en-US" dirty="0"/>
              <a:t>in such a way that </a:t>
            </a:r>
            <a:r>
              <a:rPr lang="en-US" dirty="0" smtClean="0"/>
              <a:t>objects/records </a:t>
            </a:r>
            <a:r>
              <a:rPr lang="en-US" dirty="0"/>
              <a:t>in the same group (called a </a:t>
            </a:r>
            <a:r>
              <a:rPr lang="en-US" b="1" dirty="0"/>
              <a:t>cluster</a:t>
            </a:r>
            <a:r>
              <a:rPr lang="en-US" dirty="0"/>
              <a:t>) are more similar (in some sense) to each other than to those in other groups (clusters). </a:t>
            </a:r>
            <a:r>
              <a:rPr lang="en-US" dirty="0" smtClean="0"/>
              <a:t>Clustering is considered </a:t>
            </a:r>
            <a:r>
              <a:rPr lang="en-US" i="1" dirty="0" smtClean="0"/>
              <a:t>unsupervised learning </a:t>
            </a:r>
            <a:r>
              <a:rPr lang="en-US" dirty="0" smtClean="0"/>
              <a:t>in Data Mining, i.e., no labeled output/dependent variables needed.</a:t>
            </a:r>
            <a:endParaRPr lang="en-US" i="1" dirty="0" smtClean="0"/>
          </a:p>
          <a:p>
            <a:pPr marL="0" indent="0">
              <a:buNone/>
            </a:pPr>
            <a:endParaRPr lang="en-US" sz="2000" baseline="30000" dirty="0"/>
          </a:p>
          <a:p>
            <a:r>
              <a:rPr lang="en-US" sz="2000" dirty="0" smtClean="0"/>
              <a:t>Common Clustering Applications:</a:t>
            </a:r>
          </a:p>
          <a:p>
            <a:pPr lvl="1"/>
            <a:r>
              <a:rPr lang="en-US" dirty="0" smtClean="0"/>
              <a:t>Computational biology: sequence analysis (group homologous sequences into gene families); human genetic clustering (clustering genetic data to infer population structures)</a:t>
            </a:r>
          </a:p>
          <a:p>
            <a:pPr lvl="1"/>
            <a:r>
              <a:rPr lang="en-US" dirty="0" smtClean="0"/>
              <a:t>WWW: SNA community detection (recognize communities or groups within large social groups); search results grouping (intelligent groupings of files or web sites)</a:t>
            </a:r>
          </a:p>
          <a:p>
            <a:pPr lvl="1"/>
            <a:r>
              <a:rPr lang="en-US" dirty="0" smtClean="0"/>
              <a:t>Social Science: </a:t>
            </a:r>
            <a:r>
              <a:rPr lang="en-US" b="1" dirty="0" smtClean="0"/>
              <a:t>crime analysis and mapping (hotspot analysis &amp; mapping); public health and syndromic surveillance (hotspot analysis, hierarchical clustering and visualization)</a:t>
            </a:r>
            <a:endParaRPr lang="en-US" b="1" dirty="0"/>
          </a:p>
          <a:p>
            <a:endParaRPr lang="en-US" sz="2000" dirty="0"/>
          </a:p>
        </p:txBody>
      </p:sp>
      <p:sp>
        <p:nvSpPr>
          <p:cNvPr id="4" name="Slide Number Placeholder 3"/>
          <p:cNvSpPr>
            <a:spLocks noGrp="1"/>
          </p:cNvSpPr>
          <p:nvPr>
            <p:ph type="sldNum" sz="quarter" idx="12"/>
          </p:nvPr>
        </p:nvSpPr>
        <p:spPr/>
        <p:txBody>
          <a:bodyPr/>
          <a:lstStyle/>
          <a:p>
            <a:fld id="{5F3F2C69-C3DD-498D-9220-3102BAB8A3D4}" type="slidenum">
              <a:rPr lang="en-US" smtClean="0"/>
              <a:t>3</a:t>
            </a:fld>
            <a:endParaRPr lang="en-US"/>
          </a:p>
        </p:txBody>
      </p:sp>
      <p:pic>
        <p:nvPicPr>
          <p:cNvPr id="5" name="Picture 4"/>
          <p:cNvPicPr>
            <a:picLocks noChangeAspect="1"/>
          </p:cNvPicPr>
          <p:nvPr/>
        </p:nvPicPr>
        <p:blipFill>
          <a:blip r:embed="rId2"/>
          <a:stretch>
            <a:fillRect/>
          </a:stretch>
        </p:blipFill>
        <p:spPr>
          <a:xfrm>
            <a:off x="6029324" y="-1"/>
            <a:ext cx="2931795" cy="1892809"/>
          </a:xfrm>
          <a:prstGeom prst="rect">
            <a:avLst/>
          </a:prstGeom>
        </p:spPr>
      </p:pic>
    </p:spTree>
    <p:extLst>
      <p:ext uri="{BB962C8B-B14F-4D97-AF65-F5344CB8AC3E}">
        <p14:creationId xmlns:p14="http://schemas.microsoft.com/office/powerpoint/2010/main" val="32931671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AE4C555B-E952-4E16-92FC-28B04C237E0C}" type="datetime1">
              <a:rPr kumimoji="0" lang="zh-TW" altLang="en-US" smtClean="0"/>
              <a:pPr eaLnBrk="1" hangingPunct="1"/>
              <a:t>2020/4/9</a:t>
            </a:fld>
            <a:endParaRPr kumimoji="0" lang="en-US" altLang="zh-TW" smtClean="0"/>
          </a:p>
        </p:txBody>
      </p:sp>
      <p:sp>
        <p:nvSpPr>
          <p:cNvPr id="327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EC1AF859-8CF9-4D7C-B924-57448560BB9D}" type="slidenum">
              <a:rPr kumimoji="0" lang="en-US" altLang="zh-TW"/>
              <a:pPr eaLnBrk="1" hangingPunct="1"/>
              <a:t>30</a:t>
            </a:fld>
            <a:endParaRPr kumimoji="0" lang="en-US" altLang="zh-TW"/>
          </a:p>
        </p:txBody>
      </p:sp>
      <p:grpSp>
        <p:nvGrpSpPr>
          <p:cNvPr id="32772" name="Group 2"/>
          <p:cNvGrpSpPr>
            <a:grpSpLocks/>
          </p:cNvGrpSpPr>
          <p:nvPr/>
        </p:nvGrpSpPr>
        <p:grpSpPr bwMode="auto">
          <a:xfrm>
            <a:off x="381000" y="868363"/>
            <a:ext cx="8391525" cy="5989637"/>
            <a:chOff x="240" y="547"/>
            <a:chExt cx="5286" cy="3773"/>
          </a:xfrm>
        </p:grpSpPr>
        <p:pic>
          <p:nvPicPr>
            <p:cNvPr id="327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547"/>
              <a:ext cx="5286" cy="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Rectangle 4"/>
            <p:cNvSpPr>
              <a:spLocks noChangeArrowheads="1"/>
            </p:cNvSpPr>
            <p:nvPr/>
          </p:nvSpPr>
          <p:spPr bwMode="auto">
            <a:xfrm>
              <a:off x="3264" y="1152"/>
              <a:ext cx="864" cy="192"/>
            </a:xfrm>
            <a:prstGeom prst="rect">
              <a:avLst/>
            </a:prstGeom>
            <a:solidFill>
              <a:srgbClr val="FFFF00"/>
            </a:solidFill>
            <a:ln w="19050" algn="ctr">
              <a:solidFill>
                <a:schemeClr val="tx1"/>
              </a:solidFill>
              <a:miter lim="800000"/>
              <a:headEnd/>
              <a:tailEnd/>
            </a:ln>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zh-TW" sz="1400" b="1"/>
                <a:t>Regular STV</a:t>
              </a:r>
            </a:p>
          </p:txBody>
        </p:sp>
      </p:grpSp>
      <p:sp>
        <p:nvSpPr>
          <p:cNvPr id="32773" name="Rectangle 5"/>
          <p:cNvSpPr>
            <a:spLocks noGrp="1" noChangeArrowheads="1"/>
          </p:cNvSpPr>
          <p:nvPr>
            <p:ph type="title"/>
          </p:nvPr>
        </p:nvSpPr>
        <p:spPr>
          <a:xfrm>
            <a:off x="574675" y="152400"/>
            <a:ext cx="8001000" cy="533400"/>
          </a:xfrm>
        </p:spPr>
        <p:txBody>
          <a:bodyPr>
            <a:normAutofit fontScale="90000"/>
          </a:bodyPr>
          <a:lstStyle/>
          <a:p>
            <a:pPr eaLnBrk="1" hangingPunct="1"/>
            <a:r>
              <a:rPr lang="en-US" altLang="en-US" sz="3400" smtClean="0"/>
              <a:t>Hotspot Analysis-Enabled STV</a:t>
            </a:r>
          </a:p>
        </p:txBody>
      </p:sp>
      <p:grpSp>
        <p:nvGrpSpPr>
          <p:cNvPr id="3" name="Group 6"/>
          <p:cNvGrpSpPr>
            <a:grpSpLocks/>
          </p:cNvGrpSpPr>
          <p:nvPr/>
        </p:nvGrpSpPr>
        <p:grpSpPr bwMode="auto">
          <a:xfrm>
            <a:off x="2895600" y="1752600"/>
            <a:ext cx="4724400" cy="2895600"/>
            <a:chOff x="1824" y="1104"/>
            <a:chExt cx="2976" cy="1824"/>
          </a:xfrm>
        </p:grpSpPr>
        <p:pic>
          <p:nvPicPr>
            <p:cNvPr id="32788" name="Picture 7"/>
            <p:cNvPicPr>
              <a:picLocks noChangeAspect="1" noChangeArrowheads="1"/>
            </p:cNvPicPr>
            <p:nvPr/>
          </p:nvPicPr>
          <p:blipFill>
            <a:blip r:embed="rId3">
              <a:extLst>
                <a:ext uri="{28A0092B-C50C-407E-A947-70E740481C1C}">
                  <a14:useLocalDpi xmlns:a14="http://schemas.microsoft.com/office/drawing/2010/main" val="0"/>
                </a:ext>
              </a:extLst>
            </a:blip>
            <a:srcRect l="53575" t="14763" r="13734" b="36894"/>
            <a:stretch>
              <a:fillRect/>
            </a:stretch>
          </p:blipFill>
          <p:spPr bwMode="auto">
            <a:xfrm>
              <a:off x="3072" y="1104"/>
              <a:ext cx="1728"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9" name="AutoShape 8"/>
            <p:cNvSpPr>
              <a:spLocks noChangeArrowheads="1"/>
            </p:cNvSpPr>
            <p:nvPr/>
          </p:nvSpPr>
          <p:spPr bwMode="auto">
            <a:xfrm>
              <a:off x="1824" y="2112"/>
              <a:ext cx="1200" cy="288"/>
            </a:xfrm>
            <a:prstGeom prst="wedgeRoundRectCallout">
              <a:avLst>
                <a:gd name="adj1" fmla="val 61583"/>
                <a:gd name="adj2" fmla="val 50694"/>
                <a:gd name="adj3" fmla="val 16667"/>
              </a:avLst>
            </a:prstGeom>
            <a:solidFill>
              <a:srgbClr val="FFFF00"/>
            </a:solidFill>
            <a:ln w="9525"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zh-TW" sz="1200" b="1"/>
                <a:t>Select baseline and case periods</a:t>
              </a:r>
            </a:p>
          </p:txBody>
        </p:sp>
        <p:sp>
          <p:nvSpPr>
            <p:cNvPr id="32790" name="AutoShape 9"/>
            <p:cNvSpPr>
              <a:spLocks noChangeArrowheads="1"/>
            </p:cNvSpPr>
            <p:nvPr/>
          </p:nvSpPr>
          <p:spPr bwMode="auto">
            <a:xfrm>
              <a:off x="2112" y="1344"/>
              <a:ext cx="960" cy="288"/>
            </a:xfrm>
            <a:prstGeom prst="wedgeRoundRectCallout">
              <a:avLst>
                <a:gd name="adj1" fmla="val 53648"/>
                <a:gd name="adj2" fmla="val 86806"/>
                <a:gd name="adj3" fmla="val 16667"/>
              </a:avLst>
            </a:prstGeom>
            <a:solidFill>
              <a:srgbClr val="FFFF00"/>
            </a:solidFill>
            <a:ln w="9525"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zh-TW" sz="1200" b="1"/>
                <a:t>Select algorithms</a:t>
              </a:r>
            </a:p>
          </p:txBody>
        </p:sp>
      </p:grpSp>
      <p:grpSp>
        <p:nvGrpSpPr>
          <p:cNvPr id="4" name="Group 10"/>
          <p:cNvGrpSpPr>
            <a:grpSpLocks/>
          </p:cNvGrpSpPr>
          <p:nvPr/>
        </p:nvGrpSpPr>
        <p:grpSpPr bwMode="auto">
          <a:xfrm>
            <a:off x="381000" y="868363"/>
            <a:ext cx="8391525" cy="5989637"/>
            <a:chOff x="240" y="547"/>
            <a:chExt cx="5286" cy="3773"/>
          </a:xfrm>
        </p:grpSpPr>
        <p:grpSp>
          <p:nvGrpSpPr>
            <p:cNvPr id="32783" name="Group 11"/>
            <p:cNvGrpSpPr>
              <a:grpSpLocks/>
            </p:cNvGrpSpPr>
            <p:nvPr/>
          </p:nvGrpSpPr>
          <p:grpSpPr bwMode="auto">
            <a:xfrm>
              <a:off x="240" y="547"/>
              <a:ext cx="5286" cy="3773"/>
              <a:chOff x="240" y="547"/>
              <a:chExt cx="5286" cy="3773"/>
            </a:xfrm>
          </p:grpSpPr>
          <p:pic>
            <p:nvPicPr>
              <p:cNvPr id="3278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547"/>
                <a:ext cx="5286" cy="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AutoShape 13"/>
              <p:cNvSpPr>
                <a:spLocks noChangeArrowheads="1"/>
              </p:cNvSpPr>
              <p:nvPr/>
            </p:nvSpPr>
            <p:spPr bwMode="auto">
              <a:xfrm>
                <a:off x="2016" y="3408"/>
                <a:ext cx="1200" cy="288"/>
              </a:xfrm>
              <a:prstGeom prst="wedgeRoundRectCallout">
                <a:avLst>
                  <a:gd name="adj1" fmla="val 45583"/>
                  <a:gd name="adj2" fmla="val -302083"/>
                  <a:gd name="adj3" fmla="val 16667"/>
                </a:avLst>
              </a:prstGeom>
              <a:solidFill>
                <a:srgbClr val="FFFF00"/>
              </a:solidFill>
              <a:ln w="9525"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zh-TW" sz="1200" b="1"/>
                  <a:t>Select baseline and case periods</a:t>
                </a:r>
              </a:p>
            </p:txBody>
          </p:sp>
          <p:sp>
            <p:nvSpPr>
              <p:cNvPr id="32787" name="AutoShape 14"/>
              <p:cNvSpPr>
                <a:spLocks noChangeArrowheads="1"/>
              </p:cNvSpPr>
              <p:nvPr/>
            </p:nvSpPr>
            <p:spPr bwMode="auto">
              <a:xfrm>
                <a:off x="2016" y="3408"/>
                <a:ext cx="1200" cy="288"/>
              </a:xfrm>
              <a:prstGeom prst="wedgeRoundRectCallout">
                <a:avLst>
                  <a:gd name="adj1" fmla="val -45750"/>
                  <a:gd name="adj2" fmla="val -268750"/>
                  <a:gd name="adj3" fmla="val 16667"/>
                </a:avLst>
              </a:prstGeom>
              <a:solidFill>
                <a:srgbClr val="FFFF00"/>
              </a:solidFill>
              <a:ln w="9525"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zh-TW" sz="1200" b="1"/>
                  <a:t>Select target geographic area</a:t>
                </a:r>
              </a:p>
            </p:txBody>
          </p:sp>
        </p:grpSp>
        <p:sp>
          <p:nvSpPr>
            <p:cNvPr id="32784" name="Rectangle 15"/>
            <p:cNvSpPr>
              <a:spLocks noChangeArrowheads="1"/>
            </p:cNvSpPr>
            <p:nvPr/>
          </p:nvSpPr>
          <p:spPr bwMode="auto">
            <a:xfrm>
              <a:off x="3120" y="2592"/>
              <a:ext cx="1104" cy="144"/>
            </a:xfrm>
            <a:prstGeom prst="rect">
              <a:avLst/>
            </a:prstGeom>
            <a:noFill/>
            <a:ln w="28575" algn="ctr">
              <a:solidFill>
                <a:schemeClr val="accent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grpSp>
      <p:grpSp>
        <p:nvGrpSpPr>
          <p:cNvPr id="6" name="Group 16"/>
          <p:cNvGrpSpPr>
            <a:grpSpLocks/>
          </p:cNvGrpSpPr>
          <p:nvPr/>
        </p:nvGrpSpPr>
        <p:grpSpPr bwMode="auto">
          <a:xfrm>
            <a:off x="381000" y="868363"/>
            <a:ext cx="8391525" cy="5989637"/>
            <a:chOff x="240" y="547"/>
            <a:chExt cx="5286" cy="3773"/>
          </a:xfrm>
        </p:grpSpPr>
        <p:pic>
          <p:nvPicPr>
            <p:cNvPr id="3278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547"/>
              <a:ext cx="5286" cy="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AutoShape 18"/>
            <p:cNvSpPr>
              <a:spLocks noChangeArrowheads="1"/>
            </p:cNvSpPr>
            <p:nvPr/>
          </p:nvSpPr>
          <p:spPr bwMode="auto">
            <a:xfrm>
              <a:off x="528" y="1920"/>
              <a:ext cx="912" cy="288"/>
            </a:xfrm>
            <a:prstGeom prst="wedgeRoundRectCallout">
              <a:avLst>
                <a:gd name="adj1" fmla="val 30810"/>
                <a:gd name="adj2" fmla="val 118403"/>
                <a:gd name="adj3" fmla="val 16667"/>
              </a:avLst>
            </a:prstGeom>
            <a:solidFill>
              <a:srgbClr val="FFFF00"/>
            </a:solidFill>
            <a:ln w="9525"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zh-TW" sz="1200" b="1"/>
                <a:t>Hotspots found!</a:t>
              </a:r>
            </a:p>
          </p:txBody>
        </p:sp>
      </p:grpSp>
      <p:grpSp>
        <p:nvGrpSpPr>
          <p:cNvPr id="7" name="Group 19"/>
          <p:cNvGrpSpPr>
            <a:grpSpLocks/>
          </p:cNvGrpSpPr>
          <p:nvPr/>
        </p:nvGrpSpPr>
        <p:grpSpPr bwMode="auto">
          <a:xfrm>
            <a:off x="381000" y="868363"/>
            <a:ext cx="8391525" cy="5989637"/>
            <a:chOff x="240" y="547"/>
            <a:chExt cx="5286" cy="3773"/>
          </a:xfrm>
        </p:grpSpPr>
        <p:pic>
          <p:nvPicPr>
            <p:cNvPr id="3277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 y="547"/>
              <a:ext cx="5286" cy="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AutoShape 21"/>
            <p:cNvSpPr>
              <a:spLocks noChangeArrowheads="1"/>
            </p:cNvSpPr>
            <p:nvPr/>
          </p:nvSpPr>
          <p:spPr bwMode="auto">
            <a:xfrm>
              <a:off x="2544" y="1152"/>
              <a:ext cx="960" cy="384"/>
            </a:xfrm>
            <a:prstGeom prst="wedgeRoundRectCallout">
              <a:avLst>
                <a:gd name="adj1" fmla="val -83750"/>
                <a:gd name="adj2" fmla="val 236718"/>
                <a:gd name="adj3" fmla="val 16667"/>
              </a:avLst>
            </a:prstGeom>
            <a:solidFill>
              <a:srgbClr val="FFFF00"/>
            </a:solidFill>
            <a:ln w="9525"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endParaRPr lang="en-US" altLang="en-US" sz="1400"/>
            </a:p>
          </p:txBody>
        </p:sp>
        <p:sp>
          <p:nvSpPr>
            <p:cNvPr id="32780" name="AutoShape 22"/>
            <p:cNvSpPr>
              <a:spLocks noChangeArrowheads="1"/>
            </p:cNvSpPr>
            <p:nvPr/>
          </p:nvSpPr>
          <p:spPr bwMode="auto">
            <a:xfrm>
              <a:off x="2544" y="1152"/>
              <a:ext cx="960" cy="384"/>
            </a:xfrm>
            <a:prstGeom prst="wedgeRoundRectCallout">
              <a:avLst>
                <a:gd name="adj1" fmla="val 187083"/>
                <a:gd name="adj2" fmla="val 51301"/>
                <a:gd name="adj3" fmla="val 16667"/>
              </a:avLst>
            </a:prstGeom>
            <a:solidFill>
              <a:srgbClr val="FFFF00"/>
            </a:solidFill>
            <a:ln w="9525" algn="ctr">
              <a:solidFill>
                <a:schemeClr val="tx1"/>
              </a:solidFill>
              <a:miter lim="800000"/>
              <a:headEnd/>
              <a:tailEnd/>
            </a:ln>
          </p:spPr>
          <p:txBody>
            <a:bodyPr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zh-TW" sz="1200" b="1"/>
                <a:t>Select hotspot to highlight case points</a:t>
              </a:r>
            </a:p>
          </p:txBody>
        </p:sp>
      </p:grpSp>
    </p:spTree>
    <p:extLst>
      <p:ext uri="{BB962C8B-B14F-4D97-AF65-F5344CB8AC3E}">
        <p14:creationId xmlns:p14="http://schemas.microsoft.com/office/powerpoint/2010/main" val="2715290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CE57ED5C-8E59-428F-B976-30DB7AC61AC0}" type="datetime1">
              <a:rPr kumimoji="0" lang="zh-TW" altLang="en-US" smtClean="0"/>
              <a:pPr eaLnBrk="1" hangingPunct="1"/>
              <a:t>2020/4/9</a:t>
            </a:fld>
            <a:endParaRPr kumimoji="0" lang="en-US" altLang="zh-TW" smtClean="0"/>
          </a:p>
        </p:txBody>
      </p:sp>
      <p:sp>
        <p:nvSpPr>
          <p:cNvPr id="337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DBC4CBD8-FFFF-4F06-BE78-F3029793E21B}" type="slidenum">
              <a:rPr kumimoji="0" lang="en-US" altLang="zh-TW"/>
              <a:pPr eaLnBrk="1" hangingPunct="1"/>
              <a:t>31</a:t>
            </a:fld>
            <a:endParaRPr kumimoji="0" lang="en-US" altLang="zh-TW"/>
          </a:p>
        </p:txBody>
      </p:sp>
      <p:sp>
        <p:nvSpPr>
          <p:cNvPr id="33796" name="Rectangle 2"/>
          <p:cNvSpPr>
            <a:spLocks noGrp="1" noChangeArrowheads="1"/>
          </p:cNvSpPr>
          <p:nvPr>
            <p:ph type="body" idx="1"/>
          </p:nvPr>
        </p:nvSpPr>
        <p:spPr>
          <a:xfrm>
            <a:off x="566738" y="2590800"/>
            <a:ext cx="7434262" cy="1219200"/>
          </a:xfrm>
        </p:spPr>
        <p:txBody>
          <a:bodyPr>
            <a:normAutofit fontScale="85000" lnSpcReduction="10000"/>
          </a:bodyPr>
          <a:lstStyle/>
          <a:p>
            <a:pPr algn="ctr" eaLnBrk="1" hangingPunct="1">
              <a:lnSpc>
                <a:spcPct val="90000"/>
              </a:lnSpc>
              <a:buFont typeface="Wingdings" panose="05000000000000000000" pitchFamily="2" charset="2"/>
              <a:buNone/>
            </a:pPr>
            <a:r>
              <a:rPr lang="en-US" altLang="zh-TW" sz="3600" dirty="0" err="1" smtClean="0">
                <a:solidFill>
                  <a:srgbClr val="FF0000"/>
                </a:solidFill>
              </a:rPr>
              <a:t>BioPortal</a:t>
            </a:r>
            <a:r>
              <a:rPr lang="en-US" altLang="zh-TW" sz="3600" dirty="0" smtClean="0">
                <a:solidFill>
                  <a:srgbClr val="FF0000"/>
                </a:solidFill>
              </a:rPr>
              <a:t> </a:t>
            </a:r>
            <a:r>
              <a:rPr lang="en-US" altLang="zh-TW" sz="3600" dirty="0" smtClean="0">
                <a:solidFill>
                  <a:srgbClr val="FF0000"/>
                </a:solidFill>
                <a:latin typeface="Arial" panose="020B0604020202020204" pitchFamily="34" charset="0"/>
              </a:rPr>
              <a:t>–</a:t>
            </a:r>
            <a:r>
              <a:rPr lang="en-US" altLang="zh-TW" sz="3600" dirty="0" smtClean="0">
                <a:solidFill>
                  <a:srgbClr val="FF0000"/>
                </a:solidFill>
              </a:rPr>
              <a:t> FMD</a:t>
            </a:r>
          </a:p>
          <a:p>
            <a:pPr algn="ctr" eaLnBrk="1" hangingPunct="1">
              <a:lnSpc>
                <a:spcPct val="90000"/>
              </a:lnSpc>
              <a:buFont typeface="Wingdings" panose="05000000000000000000" pitchFamily="2" charset="2"/>
              <a:buNone/>
            </a:pPr>
            <a:r>
              <a:rPr lang="en-US" altLang="zh-TW" sz="3600" dirty="0" smtClean="0">
                <a:solidFill>
                  <a:srgbClr val="FF0000"/>
                </a:solidFill>
              </a:rPr>
              <a:t>(across regions; </a:t>
            </a:r>
            <a:r>
              <a:rPr lang="en-US" altLang="zh-TW" sz="3600" u="sng" dirty="0" smtClean="0">
                <a:solidFill>
                  <a:srgbClr val="FF0000"/>
                </a:solidFill>
              </a:rPr>
              <a:t>phylogenetic tree </a:t>
            </a:r>
            <a:r>
              <a:rPr lang="en-US" altLang="zh-TW" sz="3600" dirty="0" smtClean="0">
                <a:solidFill>
                  <a:srgbClr val="FF0000"/>
                </a:solidFill>
              </a:rPr>
              <a:t>and news) </a:t>
            </a:r>
          </a:p>
        </p:txBody>
      </p:sp>
    </p:spTree>
    <p:extLst>
      <p:ext uri="{BB962C8B-B14F-4D97-AF65-F5344CB8AC3E}">
        <p14:creationId xmlns:p14="http://schemas.microsoft.com/office/powerpoint/2010/main" val="498743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8B8F694A-5128-4BEC-B7DB-644AD8A16F5A}" type="datetime1">
              <a:rPr kumimoji="0" lang="zh-TW" altLang="en-US" smtClean="0"/>
              <a:pPr eaLnBrk="1" hangingPunct="1"/>
              <a:t>2020/4/9</a:t>
            </a:fld>
            <a:endParaRPr kumimoji="0" lang="en-US" altLang="zh-TW" smtClean="0"/>
          </a:p>
        </p:txBody>
      </p:sp>
      <p:sp>
        <p:nvSpPr>
          <p:cNvPr id="3481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A4F99920-A63C-42C6-8DDD-4AAA0B7C8F79}" type="slidenum">
              <a:rPr kumimoji="0" lang="en-US" altLang="zh-TW"/>
              <a:pPr eaLnBrk="1" hangingPunct="1"/>
              <a:t>32</a:t>
            </a:fld>
            <a:endParaRPr kumimoji="0" lang="en-US" altLang="zh-TW"/>
          </a:p>
        </p:txBody>
      </p:sp>
      <p:sp>
        <p:nvSpPr>
          <p:cNvPr id="34820" name="Rectangle 2"/>
          <p:cNvSpPr>
            <a:spLocks noGrp="1" noChangeArrowheads="1"/>
          </p:cNvSpPr>
          <p:nvPr>
            <p:ph type="title"/>
          </p:nvPr>
        </p:nvSpPr>
        <p:spPr>
          <a:xfrm>
            <a:off x="457200" y="457200"/>
            <a:ext cx="8077200" cy="685800"/>
          </a:xfrm>
        </p:spPr>
        <p:txBody>
          <a:bodyPr/>
          <a:lstStyle/>
          <a:p>
            <a:pPr eaLnBrk="1" hangingPunct="1"/>
            <a:r>
              <a:rPr lang="en-US" altLang="en-US" sz="2800" smtClean="0">
                <a:solidFill>
                  <a:schemeClr val="tx1"/>
                </a:solidFill>
              </a:rPr>
              <a:t>FMD Global Surveillance: Lessons Learned</a:t>
            </a:r>
          </a:p>
        </p:txBody>
      </p:sp>
      <p:sp>
        <p:nvSpPr>
          <p:cNvPr id="34821" name="Rectangle 3"/>
          <p:cNvSpPr>
            <a:spLocks noGrp="1" noChangeArrowheads="1"/>
          </p:cNvSpPr>
          <p:nvPr>
            <p:ph type="body" idx="1"/>
          </p:nvPr>
        </p:nvSpPr>
        <p:spPr>
          <a:xfrm>
            <a:off x="707898" y="1664208"/>
            <a:ext cx="3956304" cy="4800600"/>
          </a:xfrm>
        </p:spPr>
        <p:txBody>
          <a:bodyPr/>
          <a:lstStyle/>
          <a:p>
            <a:pPr eaLnBrk="1" hangingPunct="1"/>
            <a:r>
              <a:rPr lang="en-US" altLang="en-US" sz="2000" dirty="0" smtClean="0"/>
              <a:t>Must understand risks, and nature of changing risks, in order to develop strategies for prevention and mitigation on a global scale</a:t>
            </a:r>
          </a:p>
          <a:p>
            <a:pPr eaLnBrk="1" hangingPunct="1"/>
            <a:r>
              <a:rPr lang="en-US" altLang="en-US" sz="2000" dirty="0" smtClean="0"/>
              <a:t>Must understand the global situation in order to prepare locally</a:t>
            </a:r>
          </a:p>
          <a:p>
            <a:pPr eaLnBrk="1" hangingPunct="1"/>
            <a:r>
              <a:rPr lang="en-US" altLang="en-US" sz="2000" dirty="0" smtClean="0"/>
              <a:t>United Kingdom FMD outbreak, 2001; $12B, 50-60% of 4M farm animals (cows, pigs, sheep) slaughtered</a:t>
            </a:r>
          </a:p>
          <a:p>
            <a:pPr eaLnBrk="1" hangingPunct="1"/>
            <a:endParaRPr lang="en-US" altLang="en-US" sz="2100" dirty="0" smtClean="0"/>
          </a:p>
        </p:txBody>
      </p:sp>
      <p:pic>
        <p:nvPicPr>
          <p:cNvPr id="348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897063"/>
            <a:ext cx="3810000"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7036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E5C6D446-CA74-433A-8B0D-9B263FA80C46}" type="datetime1">
              <a:rPr kumimoji="0" lang="zh-TW" altLang="en-US" smtClean="0"/>
              <a:pPr eaLnBrk="1" hangingPunct="1"/>
              <a:t>2020/4/9</a:t>
            </a:fld>
            <a:endParaRPr kumimoji="0" lang="en-US" altLang="zh-TW" smtClean="0"/>
          </a:p>
        </p:txBody>
      </p:sp>
      <p:sp>
        <p:nvSpPr>
          <p:cNvPr id="368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581E24E4-6AF9-4A63-ABBC-0FAC98D44458}" type="slidenum">
              <a:rPr kumimoji="0" lang="en-US" altLang="zh-TW"/>
              <a:pPr eaLnBrk="1" hangingPunct="1"/>
              <a:t>33</a:t>
            </a:fld>
            <a:endParaRPr kumimoji="0" lang="en-US" altLang="zh-TW"/>
          </a:p>
        </p:txBody>
      </p:sp>
      <p:pic>
        <p:nvPicPr>
          <p:cNvPr id="36868" name="Picture 2" descr="6-21-2005-10"/>
          <p:cNvPicPr>
            <a:picLocks noChangeAspect="1" noChangeArrowheads="1"/>
          </p:cNvPicPr>
          <p:nvPr/>
        </p:nvPicPr>
        <p:blipFill>
          <a:blip r:embed="rId2">
            <a:extLst>
              <a:ext uri="{28A0092B-C50C-407E-A947-70E740481C1C}">
                <a14:useLocalDpi xmlns:a14="http://schemas.microsoft.com/office/drawing/2010/main" val="0"/>
              </a:ext>
            </a:extLst>
          </a:blip>
          <a:srcRect l="12628" t="18520" r="1500" b="17502"/>
          <a:stretch>
            <a:fillRect/>
          </a:stretch>
        </p:blipFill>
        <p:spPr bwMode="auto">
          <a:xfrm>
            <a:off x="2362200" y="2667000"/>
            <a:ext cx="5181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3"/>
          <p:cNvSpPr>
            <a:spLocks noGrp="1" noChangeArrowheads="1"/>
          </p:cNvSpPr>
          <p:nvPr>
            <p:ph type="title"/>
          </p:nvPr>
        </p:nvSpPr>
        <p:spPr/>
        <p:txBody>
          <a:bodyPr/>
          <a:lstStyle/>
          <a:p>
            <a:pPr eaLnBrk="1" hangingPunct="1"/>
            <a:r>
              <a:rPr lang="en-US" altLang="zh-TW" sz="3400" smtClean="0"/>
              <a:t>Global FMD Coverage in BioPortal</a:t>
            </a:r>
          </a:p>
        </p:txBody>
      </p:sp>
      <p:pic>
        <p:nvPicPr>
          <p:cNvPr id="36870" name="Picture 4" descr="Central-SouthAsia"/>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l="18541" t="26512" r="44286" b="34340"/>
          <a:stretch>
            <a:fillRect/>
          </a:stretch>
        </p:blipFill>
        <p:spPr>
          <a:xfrm>
            <a:off x="7010400" y="1828800"/>
            <a:ext cx="1447800" cy="1143000"/>
          </a:xfrm>
          <a:noFill/>
          <a:ln w="38100">
            <a:solidFill>
              <a:srgbClr val="FF9933"/>
            </a:solidFill>
            <a:miter lim="800000"/>
            <a:headEnd/>
            <a:tailEnd/>
          </a:ln>
        </p:spPr>
      </p:pic>
      <p:pic>
        <p:nvPicPr>
          <p:cNvPr id="36871" name="Picture 5" descr="UK"/>
          <p:cNvPicPr>
            <a:picLocks noChangeAspect="1" noChangeArrowheads="1"/>
          </p:cNvPicPr>
          <p:nvPr/>
        </p:nvPicPr>
        <p:blipFill>
          <a:blip r:embed="rId4" cstate="print">
            <a:extLst>
              <a:ext uri="{28A0092B-C50C-407E-A947-70E740481C1C}">
                <a14:useLocalDpi xmlns:a14="http://schemas.microsoft.com/office/drawing/2010/main" val="0"/>
              </a:ext>
            </a:extLst>
          </a:blip>
          <a:srcRect l="13081" t="28622" r="57121" b="24237"/>
          <a:stretch>
            <a:fillRect/>
          </a:stretch>
        </p:blipFill>
        <p:spPr bwMode="auto">
          <a:xfrm>
            <a:off x="1371600" y="1828800"/>
            <a:ext cx="1266825" cy="1447800"/>
          </a:xfrm>
          <a:prstGeom prst="rect">
            <a:avLst/>
          </a:prstGeom>
          <a:solidFill>
            <a:schemeClr val="accent1"/>
          </a:solidFill>
          <a:ln w="38100">
            <a:solidFill>
              <a:srgbClr val="FF9933"/>
            </a:solidFill>
            <a:miter lim="800000"/>
            <a:headEnd/>
            <a:tailEnd/>
          </a:ln>
        </p:spPr>
      </p:pic>
      <p:pic>
        <p:nvPicPr>
          <p:cNvPr id="36872" name="Picture 6" descr="SouthAmerica"/>
          <p:cNvPicPr>
            <a:picLocks noChangeAspect="1" noChangeArrowheads="1"/>
          </p:cNvPicPr>
          <p:nvPr/>
        </p:nvPicPr>
        <p:blipFill>
          <a:blip r:embed="rId5">
            <a:extLst>
              <a:ext uri="{28A0092B-C50C-407E-A947-70E740481C1C}">
                <a14:useLocalDpi xmlns:a14="http://schemas.microsoft.com/office/drawing/2010/main" val="0"/>
              </a:ext>
            </a:extLst>
          </a:blip>
          <a:srcRect l="19705" t="30304" r="49986" b="17502"/>
          <a:stretch>
            <a:fillRect/>
          </a:stretch>
        </p:blipFill>
        <p:spPr bwMode="auto">
          <a:xfrm>
            <a:off x="1066800" y="3810000"/>
            <a:ext cx="1770063" cy="2286000"/>
          </a:xfrm>
          <a:prstGeom prst="rect">
            <a:avLst/>
          </a:prstGeom>
          <a:noFill/>
          <a:ln w="38100">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36873" name="Oval 7"/>
          <p:cNvSpPr>
            <a:spLocks noChangeArrowheads="1"/>
          </p:cNvSpPr>
          <p:nvPr/>
        </p:nvSpPr>
        <p:spPr bwMode="auto">
          <a:xfrm>
            <a:off x="4724400" y="3124200"/>
            <a:ext cx="457200" cy="3810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cxnSp>
        <p:nvCxnSpPr>
          <p:cNvPr id="36874" name="AutoShape 8"/>
          <p:cNvCxnSpPr>
            <a:cxnSpLocks noChangeShapeType="1"/>
            <a:stCxn id="36873" idx="0"/>
          </p:cNvCxnSpPr>
          <p:nvPr/>
        </p:nvCxnSpPr>
        <p:spPr bwMode="auto">
          <a:xfrm rot="5400000" flipH="1">
            <a:off x="3526631" y="1683544"/>
            <a:ext cx="557213" cy="2295525"/>
          </a:xfrm>
          <a:prstGeom prst="bentConnector2">
            <a:avLst/>
          </a:prstGeom>
          <a:noFill/>
          <a:ln w="19050">
            <a:solidFill>
              <a:schemeClr val="accent2"/>
            </a:solidFill>
            <a:miter lim="800000"/>
            <a:headEnd/>
            <a:tailEnd type="triangle" w="lg" len="lg"/>
          </a:ln>
          <a:extLst>
            <a:ext uri="{909E8E84-426E-40DD-AFC4-6F175D3DCCD1}">
              <a14:hiddenFill xmlns:a14="http://schemas.microsoft.com/office/drawing/2010/main">
                <a:noFill/>
              </a14:hiddenFill>
            </a:ext>
          </a:extLst>
        </p:spPr>
      </p:cxnSp>
      <p:sp>
        <p:nvSpPr>
          <p:cNvPr id="36875" name="Oval 9"/>
          <p:cNvSpPr>
            <a:spLocks noChangeArrowheads="1"/>
          </p:cNvSpPr>
          <p:nvPr/>
        </p:nvSpPr>
        <p:spPr bwMode="auto">
          <a:xfrm>
            <a:off x="3733800" y="3810000"/>
            <a:ext cx="609600" cy="10668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sp>
        <p:nvSpPr>
          <p:cNvPr id="36876" name="Oval 10"/>
          <p:cNvSpPr>
            <a:spLocks noChangeArrowheads="1"/>
          </p:cNvSpPr>
          <p:nvPr/>
        </p:nvSpPr>
        <p:spPr bwMode="auto">
          <a:xfrm>
            <a:off x="5715000" y="3429000"/>
            <a:ext cx="685800" cy="4572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endParaRPr lang="en-US" altLang="en-US"/>
          </a:p>
        </p:txBody>
      </p:sp>
      <p:cxnSp>
        <p:nvCxnSpPr>
          <p:cNvPr id="36877" name="AutoShape 11"/>
          <p:cNvCxnSpPr>
            <a:cxnSpLocks noChangeShapeType="1"/>
            <a:stCxn id="36875" idx="4"/>
          </p:cNvCxnSpPr>
          <p:nvPr/>
        </p:nvCxnSpPr>
        <p:spPr bwMode="auto">
          <a:xfrm rot="5400000">
            <a:off x="3416301" y="4330700"/>
            <a:ext cx="61912" cy="1182687"/>
          </a:xfrm>
          <a:prstGeom prst="bentConnector2">
            <a:avLst/>
          </a:prstGeom>
          <a:noFill/>
          <a:ln w="19050">
            <a:solidFill>
              <a:schemeClr val="accent2"/>
            </a:solidFill>
            <a:miter lim="800000"/>
            <a:headEnd/>
            <a:tailEnd type="triangle" w="lg" len="lg"/>
          </a:ln>
          <a:extLst>
            <a:ext uri="{909E8E84-426E-40DD-AFC4-6F175D3DCCD1}">
              <a14:hiddenFill xmlns:a14="http://schemas.microsoft.com/office/drawing/2010/main">
                <a:noFill/>
              </a14:hiddenFill>
            </a:ext>
          </a:extLst>
        </p:spPr>
      </p:cxnSp>
      <p:cxnSp>
        <p:nvCxnSpPr>
          <p:cNvPr id="36878" name="AutoShape 12"/>
          <p:cNvCxnSpPr>
            <a:cxnSpLocks noChangeShapeType="1"/>
            <a:stCxn id="36876" idx="6"/>
          </p:cNvCxnSpPr>
          <p:nvPr/>
        </p:nvCxnSpPr>
        <p:spPr bwMode="auto">
          <a:xfrm flipV="1">
            <a:off x="6415088" y="2990850"/>
            <a:ext cx="1319212" cy="666750"/>
          </a:xfrm>
          <a:prstGeom prst="bentConnector2">
            <a:avLst/>
          </a:prstGeom>
          <a:noFill/>
          <a:ln w="19050">
            <a:solidFill>
              <a:schemeClr val="accent2"/>
            </a:solidFill>
            <a:miter lim="800000"/>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276127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13AFAB7B-D068-4CE9-A712-D8D1C2577EBF}" type="datetime1">
              <a:rPr kumimoji="0" lang="zh-TW" altLang="en-US" smtClean="0"/>
              <a:pPr eaLnBrk="1" hangingPunct="1"/>
              <a:t>2020/4/9</a:t>
            </a:fld>
            <a:endParaRPr kumimoji="0" lang="en-US" altLang="zh-TW" smtClean="0"/>
          </a:p>
        </p:txBody>
      </p:sp>
      <p:sp>
        <p:nvSpPr>
          <p:cNvPr id="3789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992F58E6-1BEF-489F-A304-2F56E0667D5D}" type="slidenum">
              <a:rPr kumimoji="0" lang="en-US" altLang="zh-TW"/>
              <a:pPr eaLnBrk="1" hangingPunct="1"/>
              <a:t>34</a:t>
            </a:fld>
            <a:endParaRPr kumimoji="0" lang="en-US" altLang="zh-TW"/>
          </a:p>
        </p:txBody>
      </p:sp>
      <p:sp>
        <p:nvSpPr>
          <p:cNvPr id="37892" name="Rectangle 2"/>
          <p:cNvSpPr>
            <a:spLocks noGrp="1" noChangeArrowheads="1"/>
          </p:cNvSpPr>
          <p:nvPr>
            <p:ph type="title"/>
          </p:nvPr>
        </p:nvSpPr>
        <p:spPr/>
        <p:txBody>
          <a:bodyPr/>
          <a:lstStyle/>
          <a:p>
            <a:pPr eaLnBrk="1" hangingPunct="1"/>
            <a:r>
              <a:rPr lang="en-US" altLang="zh-TW" sz="3400" smtClean="0"/>
              <a:t>FMD Migration Visualization using BioPortal (cases in South Asia)</a:t>
            </a:r>
          </a:p>
        </p:txBody>
      </p:sp>
      <p:pic>
        <p:nvPicPr>
          <p:cNvPr id="405507" name="Picture 3" descr="6-22-2005-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5735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08" name="Picture 4" descr="6-22-2005-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5735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09" name="Picture 5" descr="6-22-2005-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5735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10" name="Picture 6" descr="6-22-2005-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65735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11" name="Picture 7" descr="6-22-2005-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65735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AutoShape 8"/>
          <p:cNvSpPr>
            <a:spLocks noChangeArrowheads="1"/>
          </p:cNvSpPr>
          <p:nvPr/>
        </p:nvSpPr>
        <p:spPr bwMode="auto">
          <a:xfrm>
            <a:off x="6629400" y="1600200"/>
            <a:ext cx="2362200" cy="762000"/>
          </a:xfrm>
          <a:prstGeom prst="wedgeRoundRectCallout">
            <a:avLst>
              <a:gd name="adj1" fmla="val 1611"/>
              <a:gd name="adj2" fmla="val 63958"/>
              <a:gd name="adj3" fmla="val 16667"/>
            </a:avLst>
          </a:prstGeom>
          <a:solidFill>
            <a:srgbClr val="FFFF99"/>
          </a:solidFill>
          <a:ln w="9525">
            <a:solidFill>
              <a:schemeClr val="tx1"/>
            </a:solidFill>
            <a:miter lim="800000"/>
            <a:headEnd/>
            <a:tailEnd/>
          </a:ln>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zh-TW" sz="1400" b="1"/>
              <a:t>FMD Cases travel back and forth between countries</a:t>
            </a:r>
          </a:p>
        </p:txBody>
      </p:sp>
    </p:spTree>
    <p:extLst>
      <p:ext uri="{BB962C8B-B14F-4D97-AF65-F5344CB8AC3E}">
        <p14:creationId xmlns:p14="http://schemas.microsoft.com/office/powerpoint/2010/main" val="2941799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5507"/>
                                        </p:tgtEl>
                                        <p:attrNameLst>
                                          <p:attrName>style.visibility</p:attrName>
                                        </p:attrNameLst>
                                      </p:cBhvr>
                                      <p:to>
                                        <p:strVal val="visible"/>
                                      </p:to>
                                    </p:set>
                                    <p:animEffect transition="in" filter="dissolve">
                                      <p:cBhvr>
                                        <p:cTn id="7" dur="500"/>
                                        <p:tgtEl>
                                          <p:spTgt spid="405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5508"/>
                                        </p:tgtEl>
                                        <p:attrNameLst>
                                          <p:attrName>style.visibility</p:attrName>
                                        </p:attrNameLst>
                                      </p:cBhvr>
                                      <p:to>
                                        <p:strVal val="visible"/>
                                      </p:to>
                                    </p:set>
                                    <p:animEffect transition="in" filter="dissolve">
                                      <p:cBhvr>
                                        <p:cTn id="12" dur="500"/>
                                        <p:tgtEl>
                                          <p:spTgt spid="405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5509"/>
                                        </p:tgtEl>
                                        <p:attrNameLst>
                                          <p:attrName>style.visibility</p:attrName>
                                        </p:attrNameLst>
                                      </p:cBhvr>
                                      <p:to>
                                        <p:strVal val="visible"/>
                                      </p:to>
                                    </p:set>
                                    <p:animEffect transition="in" filter="dissolve">
                                      <p:cBhvr>
                                        <p:cTn id="17" dur="500"/>
                                        <p:tgtEl>
                                          <p:spTgt spid="405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05510"/>
                                        </p:tgtEl>
                                        <p:attrNameLst>
                                          <p:attrName>style.visibility</p:attrName>
                                        </p:attrNameLst>
                                      </p:cBhvr>
                                      <p:to>
                                        <p:strVal val="visible"/>
                                      </p:to>
                                    </p:set>
                                    <p:animEffect transition="in" filter="dissolve">
                                      <p:cBhvr>
                                        <p:cTn id="22" dur="500"/>
                                        <p:tgtEl>
                                          <p:spTgt spid="405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05511"/>
                                        </p:tgtEl>
                                        <p:attrNameLst>
                                          <p:attrName>style.visibility</p:attrName>
                                        </p:attrNameLst>
                                      </p:cBhvr>
                                      <p:to>
                                        <p:strVal val="visible"/>
                                      </p:to>
                                    </p:set>
                                    <p:animEffect transition="in" filter="dissolve">
                                      <p:cBhvr>
                                        <p:cTn id="27" dur="500"/>
                                        <p:tgtEl>
                                          <p:spTgt spid="405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46E3410D-75F0-46A5-9239-B4C1494E6425}" type="datetime1">
              <a:rPr kumimoji="0" lang="zh-TW" altLang="en-US" smtClean="0"/>
              <a:pPr eaLnBrk="1" hangingPunct="1"/>
              <a:t>2020/4/9</a:t>
            </a:fld>
            <a:endParaRPr kumimoji="0" lang="en-US" altLang="zh-TW" smtClean="0"/>
          </a:p>
        </p:txBody>
      </p:sp>
      <p:sp>
        <p:nvSpPr>
          <p:cNvPr id="3891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3CB6A161-6E63-401B-8167-82DBA40B4D90}" type="slidenum">
              <a:rPr kumimoji="0" lang="en-US" altLang="zh-TW"/>
              <a:pPr eaLnBrk="1" hangingPunct="1"/>
              <a:t>35</a:t>
            </a:fld>
            <a:endParaRPr kumimoji="0" lang="en-US" altLang="zh-TW"/>
          </a:p>
        </p:txBody>
      </p:sp>
      <p:sp>
        <p:nvSpPr>
          <p:cNvPr id="38916" name="Rectangle 2"/>
          <p:cNvSpPr>
            <a:spLocks noGrp="1" noChangeArrowheads="1"/>
          </p:cNvSpPr>
          <p:nvPr>
            <p:ph type="title"/>
          </p:nvPr>
        </p:nvSpPr>
        <p:spPr>
          <a:xfrm>
            <a:off x="457200" y="152400"/>
            <a:ext cx="8229600" cy="609600"/>
          </a:xfrm>
        </p:spPr>
        <p:txBody>
          <a:bodyPr/>
          <a:lstStyle/>
          <a:p>
            <a:pPr eaLnBrk="1" hangingPunct="1"/>
            <a:r>
              <a:rPr lang="en-US" altLang="en-US" sz="2800" smtClean="0">
                <a:solidFill>
                  <a:schemeClr val="tx1"/>
                </a:solidFill>
              </a:rPr>
              <a:t>BioPortal-Afghanistan</a:t>
            </a:r>
          </a:p>
        </p:txBody>
      </p:sp>
      <p:pic>
        <p:nvPicPr>
          <p:cNvPr id="38917" name="Picture 3" descr="BioPortal-9-Google_Earth-Anthra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8839200"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767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869A3A36-BC35-48D9-ADC6-F9809BC6A50D}" type="datetime1">
              <a:rPr kumimoji="0" lang="zh-TW" altLang="en-US" smtClean="0"/>
              <a:pPr eaLnBrk="1" hangingPunct="1"/>
              <a:t>2020/4/9</a:t>
            </a:fld>
            <a:endParaRPr kumimoji="0" lang="en-US" altLang="zh-TW" smtClean="0"/>
          </a:p>
        </p:txBody>
      </p:sp>
      <p:sp>
        <p:nvSpPr>
          <p:cNvPr id="430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EC800958-6A8A-46CE-BF0C-F7CA24AE74FD}" type="slidenum">
              <a:rPr kumimoji="0" lang="en-US" altLang="zh-TW"/>
              <a:pPr eaLnBrk="1" hangingPunct="1"/>
              <a:t>36</a:t>
            </a:fld>
            <a:endParaRPr kumimoji="0" lang="en-US" altLang="zh-TW"/>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t="11853" b="28047"/>
          <a:stretch>
            <a:fillRect/>
          </a:stretch>
        </p:blipFill>
        <p:spPr bwMode="auto">
          <a:xfrm>
            <a:off x="228600" y="852488"/>
            <a:ext cx="35972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3"/>
          <p:cNvSpPr txBox="1">
            <a:spLocks noChangeArrowheads="1"/>
          </p:cNvSpPr>
          <p:nvPr/>
        </p:nvSpPr>
        <p:spPr bwMode="auto">
          <a:xfrm>
            <a:off x="152400" y="5272088"/>
            <a:ext cx="382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a:t>Textual View of Gene Sequence</a:t>
            </a:r>
          </a:p>
        </p:txBody>
      </p:sp>
      <p:pic>
        <p:nvPicPr>
          <p:cNvPr id="430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181225"/>
            <a:ext cx="4924425"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5"/>
          <p:cNvSpPr txBox="1">
            <a:spLocks noChangeArrowheads="1"/>
          </p:cNvSpPr>
          <p:nvPr/>
        </p:nvSpPr>
        <p:spPr bwMode="auto">
          <a:xfrm>
            <a:off x="4724400" y="1614488"/>
            <a:ext cx="3290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a:t>Color-coded View (MEGA3)</a:t>
            </a:r>
          </a:p>
        </p:txBody>
      </p:sp>
      <p:sp>
        <p:nvSpPr>
          <p:cNvPr id="43016" name="Text Box 6"/>
          <p:cNvSpPr txBox="1">
            <a:spLocks noChangeArrowheads="1"/>
          </p:cNvSpPr>
          <p:nvPr/>
        </p:nvSpPr>
        <p:spPr bwMode="auto">
          <a:xfrm>
            <a:off x="4635500" y="558800"/>
            <a:ext cx="34655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en-US" sz="2800"/>
              <a:t>Sample FMD </a:t>
            </a:r>
          </a:p>
          <a:p>
            <a:pPr algn="ctr" eaLnBrk="1" hangingPunct="1"/>
            <a:r>
              <a:rPr lang="en-US" altLang="en-US" sz="2800"/>
              <a:t>Sequence Records</a:t>
            </a:r>
          </a:p>
        </p:txBody>
      </p:sp>
    </p:spTree>
    <p:extLst>
      <p:ext uri="{BB962C8B-B14F-4D97-AF65-F5344CB8AC3E}">
        <p14:creationId xmlns:p14="http://schemas.microsoft.com/office/powerpoint/2010/main" val="16385162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84CAF3E8-37CA-4BD9-A82C-20B16A852072}" type="datetime1">
              <a:rPr kumimoji="0" lang="zh-TW" altLang="en-US" smtClean="0"/>
              <a:pPr eaLnBrk="1" hangingPunct="1"/>
              <a:t>2020/4/9</a:t>
            </a:fld>
            <a:endParaRPr kumimoji="0" lang="en-US" altLang="zh-TW" smtClean="0"/>
          </a:p>
        </p:txBody>
      </p:sp>
      <p:sp>
        <p:nvSpPr>
          <p:cNvPr id="440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80541394-6241-4B6C-83AF-BD509FB7F676}" type="slidenum">
              <a:rPr kumimoji="0" lang="en-US" altLang="zh-TW"/>
              <a:pPr eaLnBrk="1" hangingPunct="1"/>
              <a:t>37</a:t>
            </a:fld>
            <a:endParaRPr kumimoji="0" lang="en-US" altLang="zh-TW"/>
          </a:p>
        </p:txBody>
      </p:sp>
      <p:pic>
        <p:nvPicPr>
          <p:cNvPr id="44036" name="Picture 2" descr="lu-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113" y="1600200"/>
            <a:ext cx="51054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3"/>
          <p:cNvSpPr>
            <a:spLocks noGrp="1" noChangeArrowheads="1"/>
          </p:cNvSpPr>
          <p:nvPr>
            <p:ph type="title"/>
          </p:nvPr>
        </p:nvSpPr>
        <p:spPr/>
        <p:txBody>
          <a:bodyPr/>
          <a:lstStyle/>
          <a:p>
            <a:pPr eaLnBrk="1" hangingPunct="1"/>
            <a:r>
              <a:rPr lang="en-US" altLang="zh-TW" sz="3400" smtClean="0"/>
              <a:t>Phylogenetic Tree</a:t>
            </a:r>
            <a:br>
              <a:rPr lang="en-US" altLang="zh-TW" sz="3400" smtClean="0"/>
            </a:br>
            <a:r>
              <a:rPr lang="en-US" altLang="zh-TW" sz="3400" smtClean="0"/>
              <a:t>of Sample FMD Data</a:t>
            </a:r>
          </a:p>
        </p:txBody>
      </p:sp>
      <p:sp>
        <p:nvSpPr>
          <p:cNvPr id="44038" name="Text Box 4"/>
          <p:cNvSpPr txBox="1">
            <a:spLocks noChangeArrowheads="1"/>
          </p:cNvSpPr>
          <p:nvPr/>
        </p:nvSpPr>
        <p:spPr bwMode="auto">
          <a:xfrm>
            <a:off x="5334000" y="228600"/>
            <a:ext cx="3505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sz="2000" b="1">
                <a:solidFill>
                  <a:schemeClr val="accent2"/>
                </a:solidFill>
              </a:rPr>
              <a:t>Identify 6 groups</a:t>
            </a:r>
          </a:p>
          <a:p>
            <a:pPr eaLnBrk="1" hangingPunct="1"/>
            <a:r>
              <a:rPr lang="en-US" altLang="zh-TW" sz="2000" b="1">
                <a:solidFill>
                  <a:schemeClr val="accent2"/>
                </a:solidFill>
              </a:rPr>
              <a:t>within 2 major families (MEGA3; based on sequence similarity)</a:t>
            </a:r>
          </a:p>
          <a:p>
            <a:pPr eaLnBrk="1" hangingPunct="1"/>
            <a:endParaRPr lang="en-US" altLang="zh-TW" sz="2000" b="1">
              <a:solidFill>
                <a:schemeClr val="accent2"/>
              </a:solidFill>
            </a:endParaRPr>
          </a:p>
        </p:txBody>
      </p:sp>
      <p:sp>
        <p:nvSpPr>
          <p:cNvPr id="44039" name="Text Box 5"/>
          <p:cNvSpPr txBox="1">
            <a:spLocks noChangeArrowheads="1"/>
          </p:cNvSpPr>
          <p:nvPr/>
        </p:nvSpPr>
        <p:spPr bwMode="auto">
          <a:xfrm>
            <a:off x="569913" y="5791200"/>
            <a:ext cx="1030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a:t>Group4</a:t>
            </a:r>
          </a:p>
        </p:txBody>
      </p:sp>
      <p:sp>
        <p:nvSpPr>
          <p:cNvPr id="44040" name="Text Box 6"/>
          <p:cNvSpPr txBox="1">
            <a:spLocks noChangeArrowheads="1"/>
          </p:cNvSpPr>
          <p:nvPr/>
        </p:nvSpPr>
        <p:spPr bwMode="auto">
          <a:xfrm>
            <a:off x="6132513" y="4114800"/>
            <a:ext cx="1030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a:t>Group2</a:t>
            </a:r>
          </a:p>
        </p:txBody>
      </p:sp>
      <p:sp>
        <p:nvSpPr>
          <p:cNvPr id="44041" name="Text Box 7"/>
          <p:cNvSpPr txBox="1">
            <a:spLocks noChangeArrowheads="1"/>
          </p:cNvSpPr>
          <p:nvPr/>
        </p:nvSpPr>
        <p:spPr bwMode="auto">
          <a:xfrm>
            <a:off x="5065713" y="6172200"/>
            <a:ext cx="1030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a:t>Group3</a:t>
            </a:r>
          </a:p>
        </p:txBody>
      </p:sp>
      <p:sp>
        <p:nvSpPr>
          <p:cNvPr id="44042" name="Text Box 8"/>
          <p:cNvSpPr txBox="1">
            <a:spLocks noChangeArrowheads="1"/>
          </p:cNvSpPr>
          <p:nvPr/>
        </p:nvSpPr>
        <p:spPr bwMode="auto">
          <a:xfrm>
            <a:off x="5735638" y="2165350"/>
            <a:ext cx="1030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a:t>Group1</a:t>
            </a:r>
          </a:p>
        </p:txBody>
      </p:sp>
      <p:sp>
        <p:nvSpPr>
          <p:cNvPr id="44043" name="Text Box 9"/>
          <p:cNvSpPr txBox="1">
            <a:spLocks noChangeArrowheads="1"/>
          </p:cNvSpPr>
          <p:nvPr/>
        </p:nvSpPr>
        <p:spPr bwMode="auto">
          <a:xfrm>
            <a:off x="0" y="4114800"/>
            <a:ext cx="1030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a:t>Group5</a:t>
            </a:r>
          </a:p>
        </p:txBody>
      </p:sp>
      <p:sp>
        <p:nvSpPr>
          <p:cNvPr id="44044" name="Text Box 10"/>
          <p:cNvSpPr txBox="1">
            <a:spLocks noChangeArrowheads="1"/>
          </p:cNvSpPr>
          <p:nvPr/>
        </p:nvSpPr>
        <p:spPr bwMode="auto">
          <a:xfrm>
            <a:off x="646113" y="1905000"/>
            <a:ext cx="1030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a:t>Group6</a:t>
            </a:r>
          </a:p>
        </p:txBody>
      </p:sp>
    </p:spTree>
    <p:extLst>
      <p:ext uri="{BB962C8B-B14F-4D97-AF65-F5344CB8AC3E}">
        <p14:creationId xmlns:p14="http://schemas.microsoft.com/office/powerpoint/2010/main" val="22568759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5C52A7F3-FA4E-4864-86DE-D41B6F7B1420}" type="datetime1">
              <a:rPr kumimoji="0" lang="zh-TW" altLang="en-US" smtClean="0"/>
              <a:pPr eaLnBrk="1" hangingPunct="1"/>
              <a:t>2020/4/9</a:t>
            </a:fld>
            <a:endParaRPr kumimoji="0" lang="en-US" altLang="zh-TW" smtClean="0"/>
          </a:p>
        </p:txBody>
      </p:sp>
      <p:sp>
        <p:nvSpPr>
          <p:cNvPr id="450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EE7D8EEF-4565-4EFE-B30D-829FAA747901}" type="slidenum">
              <a:rPr kumimoji="0" lang="en-US" altLang="zh-TW"/>
              <a:pPr eaLnBrk="1" hangingPunct="1"/>
              <a:t>38</a:t>
            </a:fld>
            <a:endParaRPr kumimoji="0" lang="en-US" altLang="zh-TW"/>
          </a:p>
        </p:txBody>
      </p:sp>
      <p:sp>
        <p:nvSpPr>
          <p:cNvPr id="45060" name="Rectangle 2"/>
          <p:cNvSpPr>
            <a:spLocks noGrp="1" noChangeArrowheads="1"/>
          </p:cNvSpPr>
          <p:nvPr>
            <p:ph type="title"/>
          </p:nvPr>
        </p:nvSpPr>
        <p:spPr/>
        <p:txBody>
          <a:bodyPr/>
          <a:lstStyle/>
          <a:p>
            <a:pPr eaLnBrk="1" hangingPunct="1"/>
            <a:r>
              <a:rPr lang="en-US" altLang="zh-TW" sz="3400" smtClean="0"/>
              <a:t>Genetic, Spatial, and Temporal Visualization of FMD Data</a:t>
            </a:r>
          </a:p>
        </p:txBody>
      </p:sp>
      <p:sp>
        <p:nvSpPr>
          <p:cNvPr id="45061" name="Rectangle 3"/>
          <p:cNvSpPr>
            <a:spLocks noGrp="1" noChangeArrowheads="1"/>
          </p:cNvSpPr>
          <p:nvPr>
            <p:ph type="body" idx="1"/>
          </p:nvPr>
        </p:nvSpPr>
        <p:spPr/>
        <p:txBody>
          <a:bodyPr/>
          <a:lstStyle/>
          <a:p>
            <a:pPr eaLnBrk="1" hangingPunct="1"/>
            <a:endParaRPr lang="en-US" altLang="en-US" smtClean="0"/>
          </a:p>
        </p:txBody>
      </p:sp>
      <p:pic>
        <p:nvPicPr>
          <p:cNvPr id="45062" name="Picture 4" descr="intlFMD_6-22-200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6864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AutoShape 5"/>
          <p:cNvSpPr>
            <a:spLocks noChangeArrowheads="1"/>
          </p:cNvSpPr>
          <p:nvPr/>
        </p:nvSpPr>
        <p:spPr bwMode="auto">
          <a:xfrm>
            <a:off x="3124200" y="3200400"/>
            <a:ext cx="1371600" cy="533400"/>
          </a:xfrm>
          <a:prstGeom prst="wedgeRoundRectCallout">
            <a:avLst>
              <a:gd name="adj1" fmla="val -37963"/>
              <a:gd name="adj2" fmla="val 111014"/>
              <a:gd name="adj3" fmla="val 16667"/>
            </a:avLst>
          </a:prstGeom>
          <a:solidFill>
            <a:srgbClr val="FFFF99"/>
          </a:solidFill>
          <a:ln w="9525">
            <a:solidFill>
              <a:schemeClr val="tx1"/>
            </a:solidFill>
            <a:miter lim="800000"/>
            <a:headEnd/>
            <a:tailEnd/>
          </a:ln>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zh-TW" sz="1000"/>
              <a:t>Isolates</a:t>
            </a:r>
            <a:r>
              <a:rPr lang="en-US" altLang="zh-TW" sz="1000">
                <a:latin typeface="Arial" panose="020B0604020202020204" pitchFamily="34" charset="0"/>
              </a:rPr>
              <a:t>’</a:t>
            </a:r>
            <a:r>
              <a:rPr lang="en-US" altLang="zh-TW" sz="1000"/>
              <a:t> locations color coded</a:t>
            </a:r>
          </a:p>
        </p:txBody>
      </p:sp>
      <p:pic>
        <p:nvPicPr>
          <p:cNvPr id="45064" name="Picture 6" descr="lu-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438400"/>
            <a:ext cx="25098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AutoShape 7"/>
          <p:cNvSpPr>
            <a:spLocks noChangeArrowheads="1"/>
          </p:cNvSpPr>
          <p:nvPr/>
        </p:nvSpPr>
        <p:spPr bwMode="auto">
          <a:xfrm>
            <a:off x="6934200" y="2209800"/>
            <a:ext cx="1447800" cy="381000"/>
          </a:xfrm>
          <a:prstGeom prst="wedgeRoundRectCallout">
            <a:avLst>
              <a:gd name="adj1" fmla="val -43861"/>
              <a:gd name="adj2" fmla="val 135417"/>
              <a:gd name="adj3" fmla="val 16667"/>
            </a:avLst>
          </a:prstGeom>
          <a:solidFill>
            <a:srgbClr val="FFFF99"/>
          </a:solidFill>
          <a:ln w="9525">
            <a:solidFill>
              <a:schemeClr val="tx1"/>
            </a:solidFill>
            <a:miter lim="800000"/>
            <a:headEnd/>
            <a:tailEnd/>
          </a:ln>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zh-TW" sz="1000"/>
              <a:t>Phylogenetic tree color coded</a:t>
            </a:r>
          </a:p>
        </p:txBody>
      </p:sp>
      <p:sp>
        <p:nvSpPr>
          <p:cNvPr id="45066" name="AutoShape 8"/>
          <p:cNvSpPr>
            <a:spLocks noChangeArrowheads="1"/>
          </p:cNvSpPr>
          <p:nvPr/>
        </p:nvSpPr>
        <p:spPr bwMode="auto">
          <a:xfrm>
            <a:off x="7086600" y="4343400"/>
            <a:ext cx="1295400" cy="533400"/>
          </a:xfrm>
          <a:prstGeom prst="wedgeRoundRectCallout">
            <a:avLst>
              <a:gd name="adj1" fmla="val -43139"/>
              <a:gd name="adj2" fmla="val 111014"/>
              <a:gd name="adj3" fmla="val 16667"/>
            </a:avLst>
          </a:prstGeom>
          <a:solidFill>
            <a:srgbClr val="FFFF99"/>
          </a:solidFill>
          <a:ln w="9525">
            <a:solidFill>
              <a:schemeClr val="tx1"/>
            </a:solidFill>
            <a:miter lim="800000"/>
            <a:headEnd/>
            <a:tailEnd/>
          </a:ln>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algn="ctr" eaLnBrk="1" hangingPunct="1"/>
            <a:r>
              <a:rPr lang="en-US" altLang="zh-TW" sz="1000"/>
              <a:t>Isolates</a:t>
            </a:r>
            <a:r>
              <a:rPr lang="en-US" altLang="zh-TW" sz="1000">
                <a:latin typeface="Arial" panose="020B0604020202020204" pitchFamily="34" charset="0"/>
              </a:rPr>
              <a:t>’</a:t>
            </a:r>
            <a:r>
              <a:rPr lang="en-US" altLang="zh-TW" sz="1000"/>
              <a:t> appearances in time</a:t>
            </a:r>
          </a:p>
        </p:txBody>
      </p:sp>
    </p:spTree>
    <p:extLst>
      <p:ext uri="{BB962C8B-B14F-4D97-AF65-F5344CB8AC3E}">
        <p14:creationId xmlns:p14="http://schemas.microsoft.com/office/powerpoint/2010/main" val="4524540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21A918F3-D39B-404F-9ECA-264880BF7805}" type="datetime1">
              <a:rPr kumimoji="0" lang="zh-TW" altLang="en-US" smtClean="0"/>
              <a:pPr eaLnBrk="1" hangingPunct="1"/>
              <a:t>2020/4/9</a:t>
            </a:fld>
            <a:endParaRPr kumimoji="0" lang="en-US" altLang="zh-TW" smtClean="0"/>
          </a:p>
        </p:txBody>
      </p:sp>
      <p:sp>
        <p:nvSpPr>
          <p:cNvPr id="5017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BDC07C48-7EA1-4242-96AB-CB8C9F34940B}" type="slidenum">
              <a:rPr kumimoji="0" lang="en-US" altLang="zh-TW"/>
              <a:pPr eaLnBrk="1" hangingPunct="1"/>
              <a:t>39</a:t>
            </a:fld>
            <a:endParaRPr kumimoji="0" lang="en-US" altLang="zh-TW"/>
          </a:p>
        </p:txBody>
      </p:sp>
      <p:sp>
        <p:nvSpPr>
          <p:cNvPr id="50180" name="Rectangle 2"/>
          <p:cNvSpPr>
            <a:spLocks noGrp="1" noChangeArrowheads="1"/>
          </p:cNvSpPr>
          <p:nvPr>
            <p:ph type="body" idx="1"/>
          </p:nvPr>
        </p:nvSpPr>
        <p:spPr>
          <a:xfrm>
            <a:off x="566738" y="2590800"/>
            <a:ext cx="7434262" cy="1219200"/>
          </a:xfrm>
        </p:spPr>
        <p:txBody>
          <a:bodyPr>
            <a:normAutofit fontScale="77500" lnSpcReduction="20000"/>
          </a:bodyPr>
          <a:lstStyle/>
          <a:p>
            <a:pPr algn="ctr" eaLnBrk="1" hangingPunct="1">
              <a:buFont typeface="Wingdings" panose="05000000000000000000" pitchFamily="2" charset="2"/>
              <a:buNone/>
            </a:pPr>
            <a:r>
              <a:rPr lang="en-US" altLang="zh-TW" sz="4000" dirty="0" err="1" smtClean="0">
                <a:solidFill>
                  <a:srgbClr val="FF0000"/>
                </a:solidFill>
              </a:rPr>
              <a:t>BioPortal</a:t>
            </a:r>
            <a:r>
              <a:rPr lang="en-US" altLang="zh-TW" sz="4000" dirty="0" smtClean="0">
                <a:solidFill>
                  <a:srgbClr val="FF0000"/>
                </a:solidFill>
              </a:rPr>
              <a:t>: Influenza, SARS  </a:t>
            </a:r>
          </a:p>
          <a:p>
            <a:pPr algn="ctr" eaLnBrk="1" hangingPunct="1">
              <a:buFont typeface="Wingdings" panose="05000000000000000000" pitchFamily="2" charset="2"/>
              <a:buNone/>
            </a:pPr>
            <a:r>
              <a:rPr lang="en-US" altLang="zh-TW" sz="4000" dirty="0" smtClean="0">
                <a:solidFill>
                  <a:srgbClr val="FF0000"/>
                </a:solidFill>
              </a:rPr>
              <a:t>(chief complaint syndromic surveillance, </a:t>
            </a:r>
            <a:r>
              <a:rPr lang="en-US" altLang="zh-TW" sz="4000" u="sng" dirty="0" smtClean="0">
                <a:solidFill>
                  <a:srgbClr val="FF0000"/>
                </a:solidFill>
              </a:rPr>
              <a:t>contact network analysis </a:t>
            </a:r>
            <a:r>
              <a:rPr lang="en-US" altLang="zh-TW" sz="4000" dirty="0" smtClean="0">
                <a:solidFill>
                  <a:srgbClr val="FF0000"/>
                </a:solidFill>
              </a:rPr>
              <a:t>and visualization) </a:t>
            </a:r>
          </a:p>
        </p:txBody>
      </p:sp>
    </p:spTree>
    <p:extLst>
      <p:ext uri="{BB962C8B-B14F-4D97-AF65-F5344CB8AC3E}">
        <p14:creationId xmlns:p14="http://schemas.microsoft.com/office/powerpoint/2010/main" val="824836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5186934" cy="1325563"/>
          </a:xfrm>
        </p:spPr>
        <p:txBody>
          <a:bodyPr/>
          <a:lstStyle/>
          <a:p>
            <a:r>
              <a:rPr lang="en-US" b="1" dirty="0" smtClean="0"/>
              <a:t>Introduction and Motivation: </a:t>
            </a:r>
            <a:r>
              <a:rPr lang="en-US" dirty="0" smtClean="0"/>
              <a:t>Clustering</a:t>
            </a:r>
            <a:endParaRPr lang="en-US" b="1" dirty="0"/>
          </a:p>
        </p:txBody>
      </p:sp>
      <p:sp>
        <p:nvSpPr>
          <p:cNvPr id="3" name="Content Placeholder 2"/>
          <p:cNvSpPr>
            <a:spLocks noGrp="1"/>
          </p:cNvSpPr>
          <p:nvPr>
            <p:ph idx="1"/>
          </p:nvPr>
        </p:nvSpPr>
        <p:spPr>
          <a:xfrm>
            <a:off x="628650" y="1424562"/>
            <a:ext cx="7886700" cy="4748911"/>
          </a:xfrm>
        </p:spPr>
        <p:txBody>
          <a:bodyPr>
            <a:normAutofit/>
          </a:bodyPr>
          <a:lstStyle/>
          <a:p>
            <a:pPr marL="0" indent="0">
              <a:buNone/>
            </a:pPr>
            <a:endParaRPr lang="en-US" sz="2000" baseline="30000" dirty="0"/>
          </a:p>
          <a:p>
            <a:pPr marL="0" indent="0">
              <a:buNone/>
            </a:pPr>
            <a:r>
              <a:rPr lang="en-US" sz="2800" b="1" dirty="0"/>
              <a:t>M</a:t>
            </a:r>
            <a:r>
              <a:rPr lang="en-US" sz="2800" b="1" dirty="0" smtClean="0"/>
              <a:t>ajor Clustering Algorithms:</a:t>
            </a:r>
          </a:p>
          <a:p>
            <a:pPr marL="0" indent="0">
              <a:buNone/>
            </a:pPr>
            <a:endParaRPr lang="en-US" sz="2000" dirty="0" smtClean="0"/>
          </a:p>
          <a:p>
            <a:r>
              <a:rPr lang="en-US" sz="2000" b="1" dirty="0" smtClean="0"/>
              <a:t>Centroid-based</a:t>
            </a:r>
            <a:r>
              <a:rPr lang="en-US" sz="2000" dirty="0" smtClean="0"/>
              <a:t> clustering: Clusters are </a:t>
            </a:r>
            <a:r>
              <a:rPr lang="en-US" sz="2000" dirty="0"/>
              <a:t>represented by a central </a:t>
            </a:r>
            <a:r>
              <a:rPr lang="en-US" sz="2000" dirty="0" smtClean="0"/>
              <a:t>vector </a:t>
            </a:r>
            <a:r>
              <a:rPr lang="en-US" sz="2000" dirty="0"/>
              <a:t>and </a:t>
            </a:r>
            <a:r>
              <a:rPr lang="en-US" sz="2000" dirty="0" smtClean="0"/>
              <a:t>objects are assigned </a:t>
            </a:r>
            <a:r>
              <a:rPr lang="en-US" sz="2000" dirty="0"/>
              <a:t>to the nearest cluster </a:t>
            </a:r>
            <a:r>
              <a:rPr lang="en-US" sz="2000" dirty="0" smtClean="0"/>
              <a:t>center, e.g., </a:t>
            </a:r>
            <a:r>
              <a:rPr lang="en-US" sz="2000" b="1" dirty="0" smtClean="0"/>
              <a:t>k-means.</a:t>
            </a:r>
          </a:p>
          <a:p>
            <a:r>
              <a:rPr lang="en-US" sz="2000" b="1" dirty="0" smtClean="0"/>
              <a:t>Connectivity-based</a:t>
            </a:r>
            <a:r>
              <a:rPr lang="en-US" sz="2000" dirty="0" smtClean="0"/>
              <a:t> clustering (hierarchical clustering): </a:t>
            </a:r>
            <a:r>
              <a:rPr lang="en-US" sz="2000" dirty="0"/>
              <a:t>These algorithms connect </a:t>
            </a:r>
            <a:r>
              <a:rPr lang="en-US" sz="2000" dirty="0" smtClean="0"/>
              <a:t>objects </a:t>
            </a:r>
            <a:r>
              <a:rPr lang="en-US" sz="2000" dirty="0"/>
              <a:t>to form </a:t>
            </a:r>
            <a:r>
              <a:rPr lang="en-US" sz="2000" dirty="0" smtClean="0"/>
              <a:t>clusters </a:t>
            </a:r>
            <a:r>
              <a:rPr lang="en-US" sz="2000" dirty="0"/>
              <a:t>based on their </a:t>
            </a:r>
            <a:r>
              <a:rPr lang="en-US" sz="2000" dirty="0" smtClean="0"/>
              <a:t>distance, e.g., </a:t>
            </a:r>
            <a:r>
              <a:rPr lang="en-US" sz="2000" b="1" dirty="0" smtClean="0"/>
              <a:t>single-link hierarchical clustering</a:t>
            </a:r>
            <a:r>
              <a:rPr lang="en-US" sz="2000" dirty="0" smtClean="0"/>
              <a:t>.</a:t>
            </a:r>
          </a:p>
          <a:p>
            <a:r>
              <a:rPr lang="en-US" sz="2000" b="1" dirty="0"/>
              <a:t>Density-based</a:t>
            </a:r>
            <a:r>
              <a:rPr lang="en-US" sz="2000" dirty="0"/>
              <a:t> clustering: Clusters are defined as areas of higher density than the remainder of the data set, e.g., </a:t>
            </a:r>
            <a:r>
              <a:rPr lang="en-US" sz="2000" b="1" dirty="0" err="1" smtClean="0"/>
              <a:t>SatScan</a:t>
            </a:r>
            <a:r>
              <a:rPr lang="en-US" sz="2000" dirty="0" smtClean="0"/>
              <a:t>, DBSCAN.</a:t>
            </a:r>
            <a:endParaRPr lang="en-US" sz="2000" dirty="0"/>
          </a:p>
          <a:p>
            <a:r>
              <a:rPr lang="en-US" sz="2000" b="1" dirty="0" smtClean="0"/>
              <a:t>Distribution-based</a:t>
            </a:r>
            <a:r>
              <a:rPr lang="en-US" sz="2000" dirty="0" smtClean="0"/>
              <a:t> clustering: Based on distribution models, clusters </a:t>
            </a:r>
            <a:r>
              <a:rPr lang="en-US" sz="2000" dirty="0"/>
              <a:t>can </a:t>
            </a:r>
            <a:r>
              <a:rPr lang="en-US" sz="2000" dirty="0" smtClean="0"/>
              <a:t>be </a:t>
            </a:r>
            <a:r>
              <a:rPr lang="en-US" sz="2000" dirty="0"/>
              <a:t>defined as objects belonging most likely to the same </a:t>
            </a:r>
            <a:r>
              <a:rPr lang="en-US" sz="2000" dirty="0" smtClean="0"/>
              <a:t>distribution, e.g., </a:t>
            </a:r>
            <a:r>
              <a:rPr lang="en-US" sz="2000" b="1" dirty="0"/>
              <a:t>Gaussian mixture </a:t>
            </a:r>
            <a:r>
              <a:rPr lang="en-US" sz="2000" b="1" dirty="0" smtClean="0"/>
              <a:t>model.</a:t>
            </a:r>
          </a:p>
        </p:txBody>
      </p:sp>
      <p:sp>
        <p:nvSpPr>
          <p:cNvPr id="4" name="Slide Number Placeholder 3"/>
          <p:cNvSpPr>
            <a:spLocks noGrp="1"/>
          </p:cNvSpPr>
          <p:nvPr>
            <p:ph type="sldNum" sz="quarter" idx="12"/>
          </p:nvPr>
        </p:nvSpPr>
        <p:spPr/>
        <p:txBody>
          <a:bodyPr/>
          <a:lstStyle/>
          <a:p>
            <a:fld id="{5F3F2C69-C3DD-498D-9220-3102BAB8A3D4}" type="slidenum">
              <a:rPr lang="en-US" smtClean="0"/>
              <a:t>4</a:t>
            </a:fld>
            <a:endParaRPr lang="en-US"/>
          </a:p>
        </p:txBody>
      </p:sp>
    </p:spTree>
    <p:extLst>
      <p:ext uri="{BB962C8B-B14F-4D97-AF65-F5344CB8AC3E}">
        <p14:creationId xmlns:p14="http://schemas.microsoft.com/office/powerpoint/2010/main" val="42500698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F6E60053-9529-4D6F-9340-C00BA74788BB}" type="datetime1">
              <a:rPr kumimoji="0" lang="zh-TW" altLang="en-US" smtClean="0"/>
              <a:pPr eaLnBrk="1" hangingPunct="1"/>
              <a:t>2020/4/9</a:t>
            </a:fld>
            <a:endParaRPr kumimoji="0" lang="en-US" altLang="zh-TW" smtClean="0"/>
          </a:p>
        </p:txBody>
      </p:sp>
      <p:sp>
        <p:nvSpPr>
          <p:cNvPr id="573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7CFA49B1-F704-4E67-86B3-4A812000656D}" type="slidenum">
              <a:rPr kumimoji="0" lang="en-US" altLang="zh-TW"/>
              <a:pPr eaLnBrk="1" hangingPunct="1"/>
              <a:t>40</a:t>
            </a:fld>
            <a:endParaRPr kumimoji="0" lang="en-US" altLang="zh-TW"/>
          </a:p>
        </p:txBody>
      </p:sp>
      <p:sp>
        <p:nvSpPr>
          <p:cNvPr id="57348" name="Rectangle 2"/>
          <p:cNvSpPr>
            <a:spLocks noGrp="1" noChangeArrowheads="1"/>
          </p:cNvSpPr>
          <p:nvPr>
            <p:ph type="title"/>
          </p:nvPr>
        </p:nvSpPr>
        <p:spPr>
          <a:xfrm>
            <a:off x="784098" y="365128"/>
            <a:ext cx="8076438" cy="1325563"/>
          </a:xfrm>
        </p:spPr>
        <p:txBody>
          <a:bodyPr>
            <a:normAutofit/>
          </a:bodyPr>
          <a:lstStyle/>
          <a:p>
            <a:pPr eaLnBrk="1" hangingPunct="1"/>
            <a:r>
              <a:rPr lang="en-US" altLang="zh-TW" sz="2800" dirty="0" smtClean="0"/>
              <a:t>Chief Complaints Grouped by Hospitals in Taipei, Taiwan</a:t>
            </a:r>
          </a:p>
        </p:txBody>
      </p:sp>
      <p:sp>
        <p:nvSpPr>
          <p:cNvPr id="57349" name="Rectangle 3"/>
          <p:cNvSpPr>
            <a:spLocks noGrp="1" noChangeArrowheads="1"/>
          </p:cNvSpPr>
          <p:nvPr>
            <p:ph type="body" idx="1"/>
          </p:nvPr>
        </p:nvSpPr>
        <p:spPr/>
        <p:txBody>
          <a:bodyPr/>
          <a:lstStyle/>
          <a:p>
            <a:pPr eaLnBrk="1" hangingPunct="1"/>
            <a:endParaRPr lang="en-US" altLang="en-US" smtClean="0"/>
          </a:p>
        </p:txBody>
      </p:sp>
      <p:pic>
        <p:nvPicPr>
          <p:cNvPr id="57350" name="Picture 4" descr="twss-3-1-2006-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325" y="1690691"/>
            <a:ext cx="673335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5590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E4A55238-07EB-4333-AC4A-F6D4670599FC}" type="datetime1">
              <a:rPr kumimoji="0" lang="zh-TW" altLang="en-US" smtClean="0"/>
              <a:pPr eaLnBrk="1" hangingPunct="1"/>
              <a:t>2020/4/9</a:t>
            </a:fld>
            <a:endParaRPr kumimoji="0" lang="en-US" altLang="zh-TW" smtClean="0"/>
          </a:p>
        </p:txBody>
      </p:sp>
      <p:sp>
        <p:nvSpPr>
          <p:cNvPr id="583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59E9F76B-ACF3-4052-AF3A-F40C58687332}" type="slidenum">
              <a:rPr kumimoji="0" lang="en-US" altLang="zh-TW"/>
              <a:pPr eaLnBrk="1" hangingPunct="1"/>
              <a:t>41</a:t>
            </a:fld>
            <a:endParaRPr kumimoji="0" lang="en-US" altLang="zh-TW"/>
          </a:p>
        </p:txBody>
      </p:sp>
      <p:sp>
        <p:nvSpPr>
          <p:cNvPr id="58372" name="Rectangle 2"/>
          <p:cNvSpPr>
            <a:spLocks noGrp="1" noChangeArrowheads="1"/>
          </p:cNvSpPr>
          <p:nvPr>
            <p:ph type="title"/>
          </p:nvPr>
        </p:nvSpPr>
        <p:spPr>
          <a:xfrm>
            <a:off x="866394" y="292101"/>
            <a:ext cx="7886700" cy="1325563"/>
          </a:xfrm>
        </p:spPr>
        <p:txBody>
          <a:bodyPr/>
          <a:lstStyle/>
          <a:p>
            <a:pPr eaLnBrk="1" hangingPunct="1"/>
            <a:r>
              <a:rPr lang="en-US" altLang="zh-TW" sz="3400" dirty="0" smtClean="0"/>
              <a:t>Grouped by Syndrome Classification</a:t>
            </a:r>
          </a:p>
        </p:txBody>
      </p:sp>
      <p:sp>
        <p:nvSpPr>
          <p:cNvPr id="58373" name="Rectangle 3"/>
          <p:cNvSpPr>
            <a:spLocks noGrp="1" noChangeArrowheads="1"/>
          </p:cNvSpPr>
          <p:nvPr>
            <p:ph type="body" idx="1"/>
          </p:nvPr>
        </p:nvSpPr>
        <p:spPr/>
        <p:txBody>
          <a:bodyPr/>
          <a:lstStyle/>
          <a:p>
            <a:pPr eaLnBrk="1" hangingPunct="1"/>
            <a:endParaRPr lang="en-US" altLang="en-US" smtClean="0"/>
          </a:p>
        </p:txBody>
      </p:sp>
      <p:pic>
        <p:nvPicPr>
          <p:cNvPr id="58374" name="Picture 4" descr="twss-3-1-200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409703"/>
            <a:ext cx="697230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7993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12041BA0-CD4E-44C1-B581-5CD8937A9BA4}" type="datetime1">
              <a:rPr kumimoji="0" lang="zh-TW" altLang="en-US" smtClean="0"/>
              <a:pPr eaLnBrk="1" hangingPunct="1"/>
              <a:t>2020/4/9</a:t>
            </a:fld>
            <a:endParaRPr kumimoji="0" lang="en-US" altLang="zh-TW" smtClean="0"/>
          </a:p>
        </p:txBody>
      </p:sp>
      <p:sp>
        <p:nvSpPr>
          <p:cNvPr id="593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43F33F78-AD52-4416-A0EA-AFB9A8A38304}" type="slidenum">
              <a:rPr kumimoji="0" lang="en-US" altLang="zh-TW"/>
              <a:pPr eaLnBrk="1" hangingPunct="1"/>
              <a:t>42</a:t>
            </a:fld>
            <a:endParaRPr kumimoji="0" lang="en-US" altLang="zh-TW"/>
          </a:p>
        </p:txBody>
      </p:sp>
      <p:sp>
        <p:nvSpPr>
          <p:cNvPr id="59396" name="Rectangle 2"/>
          <p:cNvSpPr>
            <a:spLocks noGrp="1" noChangeArrowheads="1"/>
          </p:cNvSpPr>
          <p:nvPr>
            <p:ph type="title"/>
          </p:nvPr>
        </p:nvSpPr>
        <p:spPr>
          <a:xfrm>
            <a:off x="457200" y="188913"/>
            <a:ext cx="8229600" cy="576262"/>
          </a:xfrm>
        </p:spPr>
        <p:txBody>
          <a:bodyPr/>
          <a:lstStyle/>
          <a:p>
            <a:pPr eaLnBrk="1" hangingPunct="1"/>
            <a:r>
              <a:rPr lang="en-US" altLang="zh-TW" sz="2800" dirty="0" smtClean="0"/>
              <a:t>Taiwan SARS Contact Network Visualization over Time </a:t>
            </a:r>
          </a:p>
        </p:txBody>
      </p:sp>
      <p:pic>
        <p:nvPicPr>
          <p:cNvPr id="59397" name="Picture 3" descr="STV_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0575"/>
            <a:ext cx="8280400"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AutoShape 4"/>
          <p:cNvSpPr>
            <a:spLocks noChangeArrowheads="1"/>
          </p:cNvSpPr>
          <p:nvPr/>
        </p:nvSpPr>
        <p:spPr bwMode="auto">
          <a:xfrm>
            <a:off x="827088" y="981075"/>
            <a:ext cx="3600450" cy="649288"/>
          </a:xfrm>
          <a:prstGeom prst="wedgeRectCallout">
            <a:avLst>
              <a:gd name="adj1" fmla="val -2778"/>
              <a:gd name="adj2" fmla="val 105255"/>
            </a:avLst>
          </a:prstGeom>
          <a:solidFill>
            <a:schemeClr val="bg1"/>
          </a:solidFill>
          <a:ln w="28575">
            <a:solidFill>
              <a:srgbClr val="666699"/>
            </a:solidFill>
            <a:prstDash val="dash"/>
            <a:miter lim="800000"/>
            <a:headEnd/>
            <a:tailEnd/>
          </a:ln>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sz="1600" b="1">
                <a:solidFill>
                  <a:srgbClr val="333399"/>
                </a:solidFill>
                <a:latin typeface="Times New Roman" panose="02020603050405020304" pitchFamily="18" charset="0"/>
              </a:rPr>
              <a:t>Social network visualization with patients and geographical locations </a:t>
            </a:r>
          </a:p>
        </p:txBody>
      </p:sp>
      <p:sp>
        <p:nvSpPr>
          <p:cNvPr id="59399" name="AutoShape 5"/>
          <p:cNvSpPr>
            <a:spLocks noChangeArrowheads="1"/>
          </p:cNvSpPr>
          <p:nvPr/>
        </p:nvSpPr>
        <p:spPr bwMode="auto">
          <a:xfrm>
            <a:off x="250825" y="5084763"/>
            <a:ext cx="3024188" cy="649287"/>
          </a:xfrm>
          <a:prstGeom prst="wedgeRectCallout">
            <a:avLst>
              <a:gd name="adj1" fmla="val 57454"/>
              <a:gd name="adj2" fmla="val 113079"/>
            </a:avLst>
          </a:prstGeom>
          <a:solidFill>
            <a:schemeClr val="bg1"/>
          </a:solidFill>
          <a:ln w="28575">
            <a:solidFill>
              <a:srgbClr val="666699"/>
            </a:solidFill>
            <a:prstDash val="dash"/>
            <a:miter lim="800000"/>
            <a:headEnd/>
            <a:tailEnd/>
          </a:ln>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sz="1600" b="1">
                <a:solidFill>
                  <a:srgbClr val="333399"/>
                </a:solidFill>
                <a:latin typeface="Times New Roman" panose="02020603050405020304" pitchFamily="18" charset="0"/>
              </a:rPr>
              <a:t>Scroll bar on time dimension to see the evolution of a network </a:t>
            </a:r>
          </a:p>
        </p:txBody>
      </p:sp>
    </p:spTree>
    <p:extLst>
      <p:ext uri="{BB962C8B-B14F-4D97-AF65-F5344CB8AC3E}">
        <p14:creationId xmlns:p14="http://schemas.microsoft.com/office/powerpoint/2010/main" val="7126976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0A0FCFF5-A276-42B7-9306-B4F823C3737A}" type="datetime1">
              <a:rPr kumimoji="0" lang="zh-TW" altLang="en-US" smtClean="0"/>
              <a:pPr eaLnBrk="1" hangingPunct="1"/>
              <a:t>2020/4/9</a:t>
            </a:fld>
            <a:endParaRPr kumimoji="0" lang="en-US" altLang="zh-TW" smtClean="0"/>
          </a:p>
        </p:txBody>
      </p:sp>
      <p:sp>
        <p:nvSpPr>
          <p:cNvPr id="6041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9D4E9BE7-4D19-4747-BC7A-F87BACDB4673}" type="slidenum">
              <a:rPr kumimoji="0" lang="en-US" altLang="zh-TW"/>
              <a:pPr eaLnBrk="1" hangingPunct="1"/>
              <a:t>43</a:t>
            </a:fld>
            <a:endParaRPr kumimoji="0" lang="en-US" altLang="zh-TW"/>
          </a:p>
        </p:txBody>
      </p:sp>
      <p:sp>
        <p:nvSpPr>
          <p:cNvPr id="60420" name="Rectangle 2"/>
          <p:cNvSpPr>
            <a:spLocks noGrp="1" noChangeArrowheads="1"/>
          </p:cNvSpPr>
          <p:nvPr>
            <p:ph type="title"/>
          </p:nvPr>
        </p:nvSpPr>
        <p:spPr>
          <a:xfrm>
            <a:off x="457200" y="228600"/>
            <a:ext cx="8382000" cy="576263"/>
          </a:xfrm>
        </p:spPr>
        <p:txBody>
          <a:bodyPr/>
          <a:lstStyle/>
          <a:p>
            <a:pPr eaLnBrk="1" hangingPunct="1"/>
            <a:r>
              <a:rPr lang="en-US" altLang="zh-TW" sz="2500" dirty="0" smtClean="0"/>
              <a:t>Taiwan SARS Network Evolution – Hospital Outbreak over Time</a:t>
            </a:r>
          </a:p>
        </p:txBody>
      </p:sp>
      <p:pic>
        <p:nvPicPr>
          <p:cNvPr id="60421" name="Picture 3" descr="T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836613"/>
            <a:ext cx="8116888"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AutoShape 4"/>
          <p:cNvSpPr>
            <a:spLocks noChangeArrowheads="1"/>
          </p:cNvSpPr>
          <p:nvPr/>
        </p:nvSpPr>
        <p:spPr bwMode="auto">
          <a:xfrm>
            <a:off x="250825" y="1268413"/>
            <a:ext cx="3313113" cy="649287"/>
          </a:xfrm>
          <a:prstGeom prst="wedgeRectCallout">
            <a:avLst>
              <a:gd name="adj1" fmla="val 54264"/>
              <a:gd name="adj2" fmla="val 278361"/>
            </a:avLst>
          </a:prstGeom>
          <a:solidFill>
            <a:schemeClr val="bg1"/>
          </a:solidFill>
          <a:ln w="28575">
            <a:solidFill>
              <a:srgbClr val="666699"/>
            </a:solidFill>
            <a:prstDash val="dash"/>
            <a:miter lim="800000"/>
            <a:headEnd/>
            <a:tailEnd/>
          </a:ln>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r>
              <a:rPr lang="en-US" altLang="zh-TW" sz="1600" b="1">
                <a:solidFill>
                  <a:srgbClr val="333399"/>
                </a:solidFill>
                <a:latin typeface="Times New Roman" panose="02020603050405020304" pitchFamily="18" charset="0"/>
              </a:rPr>
              <a:t>The index patient of Heping Hospital began to have symptoms. </a:t>
            </a:r>
          </a:p>
        </p:txBody>
      </p:sp>
    </p:spTree>
    <p:extLst>
      <p:ext uri="{BB962C8B-B14F-4D97-AF65-F5344CB8AC3E}">
        <p14:creationId xmlns:p14="http://schemas.microsoft.com/office/powerpoint/2010/main" val="17934097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AD0107F0-0D27-4017-AB78-189738783515}" type="datetime1">
              <a:rPr kumimoji="0" lang="zh-TW" altLang="en-US" smtClean="0"/>
              <a:pPr eaLnBrk="1" hangingPunct="1"/>
              <a:t>2020/4/9</a:t>
            </a:fld>
            <a:endParaRPr kumimoji="0" lang="en-US" altLang="zh-TW" smtClean="0"/>
          </a:p>
        </p:txBody>
      </p:sp>
      <p:sp>
        <p:nvSpPr>
          <p:cNvPr id="624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fld id="{0AA8DB2A-57F0-403A-B5BF-0038935A5195}" type="slidenum">
              <a:rPr kumimoji="0" lang="en-US" altLang="zh-TW"/>
              <a:pPr eaLnBrk="1" hangingPunct="1"/>
              <a:t>44</a:t>
            </a:fld>
            <a:endParaRPr kumimoji="0" lang="en-US" altLang="zh-TW"/>
          </a:p>
        </p:txBody>
      </p:sp>
      <p:sp>
        <p:nvSpPr>
          <p:cNvPr id="62468" name="Rectangle 2"/>
          <p:cNvSpPr>
            <a:spLocks noGrp="1" noChangeArrowheads="1"/>
          </p:cNvSpPr>
          <p:nvPr>
            <p:ph type="title"/>
          </p:nvPr>
        </p:nvSpPr>
        <p:spPr/>
        <p:txBody>
          <a:bodyPr/>
          <a:lstStyle/>
          <a:p>
            <a:pPr eaLnBrk="1" hangingPunct="1"/>
            <a:r>
              <a:rPr lang="en-US" altLang="zh-TW" smtClean="0"/>
              <a:t>BioPortal Information</a:t>
            </a:r>
          </a:p>
        </p:txBody>
      </p:sp>
      <p:sp>
        <p:nvSpPr>
          <p:cNvPr id="62469" name="Rectangle 3"/>
          <p:cNvSpPr>
            <a:spLocks noGrp="1" noChangeArrowheads="1"/>
          </p:cNvSpPr>
          <p:nvPr>
            <p:ph type="body" idx="1"/>
          </p:nvPr>
        </p:nvSpPr>
        <p:spPr>
          <a:xfrm>
            <a:off x="628650" y="1828800"/>
            <a:ext cx="3456622" cy="3429000"/>
          </a:xfrm>
        </p:spPr>
        <p:txBody>
          <a:bodyPr/>
          <a:lstStyle/>
          <a:p>
            <a:pPr eaLnBrk="1" hangingPunct="1"/>
            <a:r>
              <a:rPr lang="en-US" altLang="zh-TW" dirty="0" smtClean="0"/>
              <a:t>Dr. Hsinchun Chen </a:t>
            </a:r>
            <a:r>
              <a:rPr lang="en-US" altLang="zh-TW" dirty="0" smtClean="0">
                <a:hlinkClick r:id="rId3"/>
              </a:rPr>
              <a:t>hchen@eller.arizona.edu</a:t>
            </a:r>
            <a:endParaRPr lang="en-US" altLang="zh-TW" dirty="0" smtClean="0"/>
          </a:p>
          <a:p>
            <a:pPr eaLnBrk="1" hangingPunct="1"/>
            <a:r>
              <a:rPr lang="en-US" altLang="zh-TW" smtClean="0"/>
              <a:t>UA/Eller AI </a:t>
            </a:r>
            <a:r>
              <a:rPr lang="en-US" altLang="zh-TW" dirty="0" smtClean="0"/>
              <a:t>Lab project information </a:t>
            </a:r>
            <a:r>
              <a:rPr lang="en-US" altLang="zh-TW" dirty="0" smtClean="0">
                <a:hlinkClick r:id="rId4"/>
              </a:rPr>
              <a:t>http://ai.arizona.edu</a:t>
            </a:r>
            <a:endParaRPr lang="en-US" altLang="zh-TW" dirty="0" smtClean="0"/>
          </a:p>
          <a:p>
            <a:pPr eaLnBrk="1" hangingPunct="1"/>
            <a:endParaRPr lang="en-US" altLang="zh-TW" dirty="0" smtClean="0"/>
          </a:p>
          <a:p>
            <a:pPr eaLnBrk="1" hangingPunct="1">
              <a:buFont typeface="Wingdings" panose="05000000000000000000" pitchFamily="2" charset="2"/>
              <a:buNone/>
            </a:pPr>
            <a:endParaRPr lang="en-US" altLang="zh-TW" dirty="0" smtClean="0"/>
          </a:p>
        </p:txBody>
      </p:sp>
      <p:sp>
        <p:nvSpPr>
          <p:cNvPr id="6" name="Text Box 8"/>
          <p:cNvSpPr txBox="1">
            <a:spLocks noChangeArrowheads="1"/>
          </p:cNvSpPr>
          <p:nvPr/>
        </p:nvSpPr>
        <p:spPr bwMode="auto">
          <a:xfrm>
            <a:off x="4953000" y="57150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PMingLiU" pitchFamily="18" charset="-120"/>
              </a:defRPr>
            </a:lvl1pPr>
            <a:lvl2pPr marL="742950" indent="-285750" eaLnBrk="0" hangingPunct="0">
              <a:defRPr kumimoji="1">
                <a:solidFill>
                  <a:schemeClr val="tx1"/>
                </a:solidFill>
                <a:latin typeface="Verdana" panose="020B0604030504040204" pitchFamily="34" charset="0"/>
                <a:ea typeface="PMingLiU" pitchFamily="18" charset="-120"/>
              </a:defRPr>
            </a:lvl2pPr>
            <a:lvl3pPr marL="1143000" indent="-228600" eaLnBrk="0" hangingPunct="0">
              <a:defRPr kumimoji="1">
                <a:solidFill>
                  <a:schemeClr val="tx1"/>
                </a:solidFill>
                <a:latin typeface="Verdana" panose="020B0604030504040204" pitchFamily="34" charset="0"/>
                <a:ea typeface="PMingLiU" pitchFamily="18" charset="-120"/>
              </a:defRPr>
            </a:lvl3pPr>
            <a:lvl4pPr marL="1600200" indent="-228600" eaLnBrk="0" hangingPunct="0">
              <a:defRPr kumimoji="1">
                <a:solidFill>
                  <a:schemeClr val="tx1"/>
                </a:solidFill>
                <a:latin typeface="Verdana" panose="020B0604030504040204" pitchFamily="34" charset="0"/>
                <a:ea typeface="PMingLiU" pitchFamily="18" charset="-120"/>
              </a:defRPr>
            </a:lvl4pPr>
            <a:lvl5pPr marL="2057400" indent="-228600" eaLnBrk="0" hangingPunct="0">
              <a:defRPr kumimoji="1">
                <a:solidFill>
                  <a:schemeClr val="tx1"/>
                </a:solidFill>
                <a:latin typeface="Verdana" panose="020B0604030504040204"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PMingLiU" pitchFamily="18" charset="-120"/>
              </a:defRPr>
            </a:lvl9pPr>
          </a:lstStyle>
          <a:p>
            <a:pPr eaLnBrk="1" hangingPunct="1">
              <a:spcBef>
                <a:spcPct val="50000"/>
              </a:spcBef>
              <a:buFont typeface="Wingdings" panose="05000000000000000000" pitchFamily="2" charset="2"/>
              <a:buNone/>
            </a:pPr>
            <a:r>
              <a:rPr lang="en-US" altLang="en-US" b="1"/>
              <a:t>Hsinchun Chen, et al., 2010</a:t>
            </a: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828800"/>
            <a:ext cx="30480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927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5186934" cy="1325563"/>
          </a:xfrm>
        </p:spPr>
        <p:txBody>
          <a:bodyPr/>
          <a:lstStyle/>
          <a:p>
            <a:r>
              <a:rPr lang="en-US" dirty="0" smtClean="0"/>
              <a:t>Centroid-based: K-means Algorithm</a:t>
            </a:r>
            <a:endParaRPr lang="en-US" b="1" dirty="0"/>
          </a:p>
        </p:txBody>
      </p:sp>
      <p:sp>
        <p:nvSpPr>
          <p:cNvPr id="3" name="Content Placeholder 2"/>
          <p:cNvSpPr>
            <a:spLocks noGrp="1"/>
          </p:cNvSpPr>
          <p:nvPr>
            <p:ph idx="1"/>
          </p:nvPr>
        </p:nvSpPr>
        <p:spPr>
          <a:xfrm>
            <a:off x="628651" y="1424562"/>
            <a:ext cx="5278374" cy="4748911"/>
          </a:xfrm>
        </p:spPr>
        <p:txBody>
          <a:bodyPr>
            <a:normAutofit/>
          </a:bodyPr>
          <a:lstStyle/>
          <a:p>
            <a:pPr marL="0" indent="0">
              <a:buNone/>
            </a:pPr>
            <a:endParaRPr lang="en-US" sz="2000" dirty="0" smtClean="0"/>
          </a:p>
          <a:p>
            <a:pPr marL="457200" indent="-457200">
              <a:buAutoNum type="arabicParenBoth"/>
            </a:pPr>
            <a:r>
              <a:rPr lang="en-US" sz="2000" dirty="0" smtClean="0"/>
              <a:t>Pick k points as the initial k cluster representatives or </a:t>
            </a:r>
            <a:r>
              <a:rPr lang="en-US" sz="2000" b="1" i="1" dirty="0" smtClean="0"/>
              <a:t>centroids</a:t>
            </a:r>
            <a:r>
              <a:rPr lang="en-US" sz="2000" dirty="0" smtClean="0"/>
              <a:t>.</a:t>
            </a:r>
          </a:p>
          <a:p>
            <a:pPr marL="457200" indent="-457200">
              <a:buAutoNum type="arabicParenBoth"/>
            </a:pPr>
            <a:r>
              <a:rPr lang="en-US" sz="2000" dirty="0" smtClean="0"/>
              <a:t>Each data points is then assigned to its closet centroid.</a:t>
            </a:r>
          </a:p>
          <a:p>
            <a:pPr marL="457200" indent="-457200">
              <a:buAutoNum type="arabicParenBoth"/>
            </a:pPr>
            <a:r>
              <a:rPr lang="en-US" sz="2000" dirty="0" smtClean="0"/>
              <a:t>Each centroid is relocated to the center (mean) of all data points assigned to it.</a:t>
            </a:r>
          </a:p>
          <a:p>
            <a:pPr marL="457200" indent="-457200">
              <a:buAutoNum type="arabicParenBoth"/>
            </a:pPr>
            <a:r>
              <a:rPr lang="en-US" sz="2000" dirty="0" smtClean="0"/>
              <a:t>The algorithm converges when the assignments no longer change.</a:t>
            </a:r>
          </a:p>
          <a:p>
            <a:pPr marL="457200" indent="-457200">
              <a:buAutoNum type="arabicParenBoth"/>
            </a:pPr>
            <a:endParaRPr lang="en-US" sz="2000" dirty="0"/>
          </a:p>
        </p:txBody>
      </p:sp>
      <p:sp>
        <p:nvSpPr>
          <p:cNvPr id="4" name="Slide Number Placeholder 3"/>
          <p:cNvSpPr>
            <a:spLocks noGrp="1"/>
          </p:cNvSpPr>
          <p:nvPr>
            <p:ph type="sldNum" sz="quarter" idx="12"/>
          </p:nvPr>
        </p:nvSpPr>
        <p:spPr/>
        <p:txBody>
          <a:bodyPr/>
          <a:lstStyle/>
          <a:p>
            <a:fld id="{5F3F2C69-C3DD-498D-9220-3102BAB8A3D4}" type="slidenum">
              <a:rPr lang="en-US" smtClean="0"/>
              <a:t>5</a:t>
            </a:fld>
            <a:endParaRPr lang="en-US"/>
          </a:p>
        </p:txBody>
      </p:sp>
      <p:pic>
        <p:nvPicPr>
          <p:cNvPr id="7" name="Picture 6"/>
          <p:cNvPicPr>
            <a:picLocks noChangeAspect="1"/>
          </p:cNvPicPr>
          <p:nvPr/>
        </p:nvPicPr>
        <p:blipFill>
          <a:blip r:embed="rId2"/>
          <a:stretch>
            <a:fillRect/>
          </a:stretch>
        </p:blipFill>
        <p:spPr>
          <a:xfrm>
            <a:off x="5678424" y="1610048"/>
            <a:ext cx="2953513" cy="3398262"/>
          </a:xfrm>
          <a:prstGeom prst="rect">
            <a:avLst/>
          </a:prstGeom>
        </p:spPr>
      </p:pic>
    </p:spTree>
    <p:extLst>
      <p:ext uri="{BB962C8B-B14F-4D97-AF65-F5344CB8AC3E}">
        <p14:creationId xmlns:p14="http://schemas.microsoft.com/office/powerpoint/2010/main" val="19528000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6037326" cy="1325563"/>
          </a:xfrm>
        </p:spPr>
        <p:txBody>
          <a:bodyPr/>
          <a:lstStyle/>
          <a:p>
            <a:r>
              <a:rPr lang="en-US" dirty="0" smtClean="0"/>
              <a:t>K-means Algorithm: An Example</a:t>
            </a:r>
            <a:endParaRPr lang="en-US" b="1" dirty="0"/>
          </a:p>
        </p:txBody>
      </p:sp>
      <p:sp>
        <p:nvSpPr>
          <p:cNvPr id="4" name="Slide Number Placeholder 3"/>
          <p:cNvSpPr>
            <a:spLocks noGrp="1"/>
          </p:cNvSpPr>
          <p:nvPr>
            <p:ph type="sldNum" sz="quarter" idx="12"/>
          </p:nvPr>
        </p:nvSpPr>
        <p:spPr/>
        <p:txBody>
          <a:bodyPr/>
          <a:lstStyle/>
          <a:p>
            <a:fld id="{5F3F2C69-C3DD-498D-9220-3102BAB8A3D4}" type="slidenum">
              <a:rPr lang="en-US" smtClean="0"/>
              <a:t>6</a:t>
            </a:fld>
            <a:endParaRPr lang="en-US"/>
          </a:p>
        </p:txBody>
      </p:sp>
      <p:pic>
        <p:nvPicPr>
          <p:cNvPr id="6" name="Picture 5"/>
          <p:cNvPicPr>
            <a:picLocks noChangeAspect="1"/>
          </p:cNvPicPr>
          <p:nvPr/>
        </p:nvPicPr>
        <p:blipFill>
          <a:blip r:embed="rId2"/>
          <a:stretch>
            <a:fillRect/>
          </a:stretch>
        </p:blipFill>
        <p:spPr>
          <a:xfrm>
            <a:off x="1059561" y="1459633"/>
            <a:ext cx="7261479" cy="4627413"/>
          </a:xfrm>
          <a:prstGeom prst="rect">
            <a:avLst/>
          </a:prstGeom>
        </p:spPr>
      </p:pic>
    </p:spTree>
    <p:extLst>
      <p:ext uri="{BB962C8B-B14F-4D97-AF65-F5344CB8AC3E}">
        <p14:creationId xmlns:p14="http://schemas.microsoft.com/office/powerpoint/2010/main" val="164880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91976"/>
            <a:ext cx="5186934" cy="1325563"/>
          </a:xfrm>
        </p:spPr>
        <p:txBody>
          <a:bodyPr>
            <a:normAutofit fontScale="90000"/>
          </a:bodyPr>
          <a:lstStyle/>
          <a:p>
            <a:r>
              <a:rPr lang="en-US" dirty="0" smtClean="0"/>
              <a:t>Connectivity-based: Single-link Hierarchical Clustering (</a:t>
            </a:r>
            <a:r>
              <a:rPr lang="en-US" dirty="0" err="1" smtClean="0"/>
              <a:t>Krustal’s</a:t>
            </a:r>
            <a:r>
              <a:rPr lang="en-US" dirty="0" smtClean="0"/>
              <a:t> Algorithm)</a:t>
            </a:r>
            <a:endParaRPr lang="en-US" b="1" dirty="0"/>
          </a:p>
        </p:txBody>
      </p:sp>
      <p:sp>
        <p:nvSpPr>
          <p:cNvPr id="3" name="Content Placeholder 2"/>
          <p:cNvSpPr>
            <a:spLocks noGrp="1"/>
          </p:cNvSpPr>
          <p:nvPr>
            <p:ph idx="1"/>
          </p:nvPr>
        </p:nvSpPr>
        <p:spPr>
          <a:xfrm>
            <a:off x="628651" y="1424562"/>
            <a:ext cx="5278374" cy="4748911"/>
          </a:xfrm>
        </p:spPr>
        <p:txBody>
          <a:bodyPr>
            <a:normAutofit/>
          </a:bodyPr>
          <a:lstStyle/>
          <a:p>
            <a:pPr marL="0" indent="0">
              <a:buNone/>
            </a:pPr>
            <a:endParaRPr lang="en-US" sz="2000" dirty="0" smtClean="0"/>
          </a:p>
          <a:p>
            <a:pPr marL="457200" indent="-457200">
              <a:buAutoNum type="arabicParenBoth"/>
            </a:pPr>
            <a:r>
              <a:rPr lang="en-US" sz="2000" dirty="0" smtClean="0"/>
              <a:t>For G = (V, E), sort all edges (E) in increasing order and examine each edge in order.</a:t>
            </a:r>
          </a:p>
          <a:p>
            <a:pPr marL="457200" indent="-457200">
              <a:buAutoNum type="arabicParenBoth"/>
            </a:pPr>
            <a:r>
              <a:rPr lang="en-US" sz="2000" dirty="0" smtClean="0"/>
              <a:t>If each edge connected two vertices in two different connected components, then add the edge to T (a spanning tree); else discard.</a:t>
            </a:r>
          </a:p>
          <a:p>
            <a:pPr marL="457200" indent="-457200">
              <a:buAutoNum type="arabicParenBoth"/>
            </a:pPr>
            <a:r>
              <a:rPr lang="en-US" sz="2000" dirty="0" smtClean="0"/>
              <a:t>Repeat (2) until all edges (V) are in the same connected component (T), stop.</a:t>
            </a:r>
          </a:p>
          <a:p>
            <a:pPr marL="457200" indent="-457200">
              <a:buAutoNum type="arabicParenBoth"/>
            </a:pPr>
            <a:r>
              <a:rPr lang="en-US" sz="2000" dirty="0" smtClean="0"/>
              <a:t>T is a minimum-spanning tree (MST) that connects all nodes with the shortest distance and can be represented as a </a:t>
            </a:r>
            <a:r>
              <a:rPr lang="en-US" sz="2000" dirty="0" err="1" smtClean="0"/>
              <a:t>dendrogram</a:t>
            </a:r>
            <a:r>
              <a:rPr lang="en-US" sz="2000" dirty="0" smtClean="0"/>
              <a:t> (a hierarchical diagram for representing a tree).</a:t>
            </a:r>
            <a:endParaRPr lang="en-US" sz="2000" dirty="0"/>
          </a:p>
        </p:txBody>
      </p:sp>
      <p:sp>
        <p:nvSpPr>
          <p:cNvPr id="4" name="Slide Number Placeholder 3"/>
          <p:cNvSpPr>
            <a:spLocks noGrp="1"/>
          </p:cNvSpPr>
          <p:nvPr>
            <p:ph type="sldNum" sz="quarter" idx="12"/>
          </p:nvPr>
        </p:nvSpPr>
        <p:spPr/>
        <p:txBody>
          <a:bodyPr/>
          <a:lstStyle/>
          <a:p>
            <a:fld id="{5F3F2C69-C3DD-498D-9220-3102BAB8A3D4}" type="slidenum">
              <a:rPr lang="en-US" smtClean="0"/>
              <a:t>7</a:t>
            </a:fld>
            <a:endParaRPr lang="en-US"/>
          </a:p>
        </p:txBody>
      </p:sp>
      <p:pic>
        <p:nvPicPr>
          <p:cNvPr id="5" name="Picture 4"/>
          <p:cNvPicPr>
            <a:picLocks noChangeAspect="1"/>
          </p:cNvPicPr>
          <p:nvPr/>
        </p:nvPicPr>
        <p:blipFill>
          <a:blip r:embed="rId2"/>
          <a:stretch>
            <a:fillRect/>
          </a:stretch>
        </p:blipFill>
        <p:spPr>
          <a:xfrm>
            <a:off x="6109676" y="1424562"/>
            <a:ext cx="2853737" cy="3291839"/>
          </a:xfrm>
          <a:prstGeom prst="rect">
            <a:avLst/>
          </a:prstGeom>
        </p:spPr>
      </p:pic>
    </p:spTree>
    <p:extLst>
      <p:ext uri="{BB962C8B-B14F-4D97-AF65-F5344CB8AC3E}">
        <p14:creationId xmlns:p14="http://schemas.microsoft.com/office/powerpoint/2010/main" val="930884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35" y="318655"/>
            <a:ext cx="8030718" cy="1325563"/>
          </a:xfrm>
        </p:spPr>
        <p:txBody>
          <a:bodyPr>
            <a:normAutofit fontScale="90000"/>
          </a:bodyPr>
          <a:lstStyle/>
          <a:p>
            <a:r>
              <a:rPr lang="en-US" dirty="0" smtClean="0"/>
              <a:t>Single-link Hierarchical Clustering (</a:t>
            </a:r>
            <a:r>
              <a:rPr lang="en-US" dirty="0" err="1" smtClean="0"/>
              <a:t>Krustal’s</a:t>
            </a:r>
            <a:r>
              <a:rPr lang="en-US" dirty="0" smtClean="0"/>
              <a:t> Algorithm) Example: from a MST to a </a:t>
            </a:r>
            <a:r>
              <a:rPr lang="en-US" dirty="0" err="1" smtClean="0"/>
              <a:t>dendrogram</a:t>
            </a:r>
            <a:endParaRPr lang="en-US" b="1" dirty="0"/>
          </a:p>
        </p:txBody>
      </p:sp>
      <p:sp>
        <p:nvSpPr>
          <p:cNvPr id="4" name="Slide Number Placeholder 3"/>
          <p:cNvSpPr>
            <a:spLocks noGrp="1"/>
          </p:cNvSpPr>
          <p:nvPr>
            <p:ph type="sldNum" sz="quarter" idx="12"/>
          </p:nvPr>
        </p:nvSpPr>
        <p:spPr/>
        <p:txBody>
          <a:bodyPr/>
          <a:lstStyle/>
          <a:p>
            <a:fld id="{5F3F2C69-C3DD-498D-9220-3102BAB8A3D4}" type="slidenum">
              <a:rPr lang="en-US" smtClean="0"/>
              <a:t>8</a:t>
            </a:fld>
            <a:endParaRPr lang="en-US"/>
          </a:p>
        </p:txBody>
      </p:sp>
      <p:pic>
        <p:nvPicPr>
          <p:cNvPr id="7" name="Picture 6"/>
          <p:cNvPicPr>
            <a:picLocks noChangeAspect="1"/>
          </p:cNvPicPr>
          <p:nvPr/>
        </p:nvPicPr>
        <p:blipFill>
          <a:blip r:embed="rId2"/>
          <a:stretch>
            <a:fillRect/>
          </a:stretch>
        </p:blipFill>
        <p:spPr>
          <a:xfrm>
            <a:off x="697611" y="1690691"/>
            <a:ext cx="4048125" cy="2860929"/>
          </a:xfrm>
          <a:prstGeom prst="rect">
            <a:avLst/>
          </a:prstGeom>
        </p:spPr>
      </p:pic>
      <p:pic>
        <p:nvPicPr>
          <p:cNvPr id="8" name="Picture 7"/>
          <p:cNvPicPr>
            <a:picLocks noChangeAspect="1"/>
          </p:cNvPicPr>
          <p:nvPr/>
        </p:nvPicPr>
        <p:blipFill>
          <a:blip r:embed="rId3"/>
          <a:stretch>
            <a:fillRect/>
          </a:stretch>
        </p:blipFill>
        <p:spPr>
          <a:xfrm>
            <a:off x="4910328" y="1690691"/>
            <a:ext cx="3885736" cy="2860929"/>
          </a:xfrm>
          <a:prstGeom prst="rect">
            <a:avLst/>
          </a:prstGeom>
        </p:spPr>
      </p:pic>
      <p:cxnSp>
        <p:nvCxnSpPr>
          <p:cNvPr id="20" name="Straight Connector 19"/>
          <p:cNvCxnSpPr/>
          <p:nvPr/>
        </p:nvCxnSpPr>
        <p:spPr>
          <a:xfrm>
            <a:off x="2249424" y="5852160"/>
            <a:ext cx="0" cy="5029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249424" y="5852160"/>
            <a:ext cx="97269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22117" y="5852160"/>
            <a:ext cx="0" cy="5029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00272" y="5852160"/>
            <a:ext cx="0" cy="5029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0272" y="5852160"/>
            <a:ext cx="97269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672965" y="5852160"/>
            <a:ext cx="0" cy="5029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190744" y="5839968"/>
            <a:ext cx="0" cy="5029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190744" y="5839968"/>
            <a:ext cx="97269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163437" y="5839968"/>
            <a:ext cx="0" cy="50292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098581" y="6422513"/>
            <a:ext cx="301686" cy="369332"/>
          </a:xfrm>
          <a:prstGeom prst="rect">
            <a:avLst/>
          </a:prstGeom>
          <a:noFill/>
        </p:spPr>
        <p:txBody>
          <a:bodyPr wrap="none" rtlCol="0">
            <a:spAutoFit/>
          </a:bodyPr>
          <a:lstStyle/>
          <a:p>
            <a:r>
              <a:rPr lang="en-US" dirty="0" smtClean="0"/>
              <a:t>1</a:t>
            </a:r>
            <a:endParaRPr lang="en-US" dirty="0"/>
          </a:p>
        </p:txBody>
      </p:sp>
      <p:cxnSp>
        <p:nvCxnSpPr>
          <p:cNvPr id="39" name="Straight Connector 38"/>
          <p:cNvCxnSpPr/>
          <p:nvPr/>
        </p:nvCxnSpPr>
        <p:spPr>
          <a:xfrm>
            <a:off x="2742820" y="5349238"/>
            <a:ext cx="0" cy="5029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742820" y="5349238"/>
            <a:ext cx="1525334" cy="189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268154" y="5368192"/>
            <a:ext cx="8191" cy="4815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523775" y="4865271"/>
            <a:ext cx="0" cy="5029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523775" y="4865271"/>
            <a:ext cx="215331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677090" y="4865271"/>
            <a:ext cx="0" cy="97469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593277" y="6389362"/>
            <a:ext cx="301686" cy="369332"/>
          </a:xfrm>
          <a:prstGeom prst="rect">
            <a:avLst/>
          </a:prstGeom>
          <a:noFill/>
        </p:spPr>
        <p:txBody>
          <a:bodyPr wrap="none" rtlCol="0">
            <a:spAutoFit/>
          </a:bodyPr>
          <a:lstStyle/>
          <a:p>
            <a:r>
              <a:rPr lang="en-US" dirty="0"/>
              <a:t>4</a:t>
            </a:r>
          </a:p>
        </p:txBody>
      </p:sp>
      <p:sp>
        <p:nvSpPr>
          <p:cNvPr id="57" name="TextBox 56"/>
          <p:cNvSpPr txBox="1"/>
          <p:nvPr/>
        </p:nvSpPr>
        <p:spPr>
          <a:xfrm>
            <a:off x="6012594" y="6376654"/>
            <a:ext cx="301686" cy="369332"/>
          </a:xfrm>
          <a:prstGeom prst="rect">
            <a:avLst/>
          </a:prstGeom>
          <a:noFill/>
        </p:spPr>
        <p:txBody>
          <a:bodyPr wrap="none" rtlCol="0">
            <a:spAutoFit/>
          </a:bodyPr>
          <a:lstStyle/>
          <a:p>
            <a:r>
              <a:rPr lang="en-US" dirty="0"/>
              <a:t>5</a:t>
            </a:r>
          </a:p>
        </p:txBody>
      </p:sp>
      <p:sp>
        <p:nvSpPr>
          <p:cNvPr id="58" name="TextBox 57"/>
          <p:cNvSpPr txBox="1"/>
          <p:nvPr/>
        </p:nvSpPr>
        <p:spPr>
          <a:xfrm>
            <a:off x="5085139" y="6389362"/>
            <a:ext cx="301686" cy="369332"/>
          </a:xfrm>
          <a:prstGeom prst="rect">
            <a:avLst/>
          </a:prstGeom>
          <a:noFill/>
        </p:spPr>
        <p:txBody>
          <a:bodyPr wrap="none" rtlCol="0">
            <a:spAutoFit/>
          </a:bodyPr>
          <a:lstStyle/>
          <a:p>
            <a:r>
              <a:rPr lang="en-US" dirty="0"/>
              <a:t>2</a:t>
            </a:r>
          </a:p>
        </p:txBody>
      </p:sp>
      <p:sp>
        <p:nvSpPr>
          <p:cNvPr id="59" name="TextBox 58"/>
          <p:cNvSpPr txBox="1"/>
          <p:nvPr/>
        </p:nvSpPr>
        <p:spPr>
          <a:xfrm>
            <a:off x="4490051" y="6376654"/>
            <a:ext cx="301686" cy="369332"/>
          </a:xfrm>
          <a:prstGeom prst="rect">
            <a:avLst/>
          </a:prstGeom>
          <a:noFill/>
        </p:spPr>
        <p:txBody>
          <a:bodyPr wrap="none" rtlCol="0">
            <a:spAutoFit/>
          </a:bodyPr>
          <a:lstStyle/>
          <a:p>
            <a:r>
              <a:rPr lang="en-US" dirty="0"/>
              <a:t>6</a:t>
            </a:r>
          </a:p>
        </p:txBody>
      </p:sp>
      <p:sp>
        <p:nvSpPr>
          <p:cNvPr id="60" name="TextBox 59"/>
          <p:cNvSpPr txBox="1"/>
          <p:nvPr/>
        </p:nvSpPr>
        <p:spPr>
          <a:xfrm>
            <a:off x="3071274" y="6390247"/>
            <a:ext cx="301686" cy="369332"/>
          </a:xfrm>
          <a:prstGeom prst="rect">
            <a:avLst/>
          </a:prstGeom>
          <a:noFill/>
        </p:spPr>
        <p:txBody>
          <a:bodyPr wrap="none" rtlCol="0">
            <a:spAutoFit/>
          </a:bodyPr>
          <a:lstStyle/>
          <a:p>
            <a:r>
              <a:rPr lang="en-US" dirty="0"/>
              <a:t>3</a:t>
            </a:r>
          </a:p>
        </p:txBody>
      </p:sp>
      <p:sp>
        <p:nvSpPr>
          <p:cNvPr id="61" name="Right Arrow 60"/>
          <p:cNvSpPr/>
          <p:nvPr/>
        </p:nvSpPr>
        <p:spPr>
          <a:xfrm>
            <a:off x="2400267" y="2881890"/>
            <a:ext cx="522574" cy="39319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8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794" y="99952"/>
            <a:ext cx="5820156" cy="1325563"/>
          </a:xfrm>
        </p:spPr>
        <p:txBody>
          <a:bodyPr/>
          <a:lstStyle/>
          <a:p>
            <a:r>
              <a:rPr lang="en-US" dirty="0" err="1" smtClean="0"/>
              <a:t>Dendrogram</a:t>
            </a:r>
            <a:r>
              <a:rPr lang="en-US" dirty="0" smtClean="0"/>
              <a:t> Examples and Tools: MATLAB, R, Python</a:t>
            </a:r>
            <a:endParaRPr lang="en-US" b="1" dirty="0"/>
          </a:p>
        </p:txBody>
      </p:sp>
      <p:sp>
        <p:nvSpPr>
          <p:cNvPr id="4" name="Slide Number Placeholder 3"/>
          <p:cNvSpPr>
            <a:spLocks noGrp="1"/>
          </p:cNvSpPr>
          <p:nvPr>
            <p:ph type="sldNum" sz="quarter" idx="12"/>
          </p:nvPr>
        </p:nvSpPr>
        <p:spPr/>
        <p:txBody>
          <a:bodyPr/>
          <a:lstStyle/>
          <a:p>
            <a:fld id="{5F3F2C69-C3DD-498D-9220-3102BAB8A3D4}" type="slidenum">
              <a:rPr lang="en-US" smtClean="0"/>
              <a:t>9</a:t>
            </a:fld>
            <a:endParaRPr lang="en-US"/>
          </a:p>
        </p:txBody>
      </p:sp>
      <p:pic>
        <p:nvPicPr>
          <p:cNvPr id="3" name="Picture 2"/>
          <p:cNvPicPr>
            <a:picLocks noChangeAspect="1"/>
          </p:cNvPicPr>
          <p:nvPr/>
        </p:nvPicPr>
        <p:blipFill>
          <a:blip r:embed="rId2"/>
          <a:stretch>
            <a:fillRect/>
          </a:stretch>
        </p:blipFill>
        <p:spPr>
          <a:xfrm>
            <a:off x="776840" y="3854453"/>
            <a:ext cx="3228232" cy="2867025"/>
          </a:xfrm>
          <a:prstGeom prst="rect">
            <a:avLst/>
          </a:prstGeom>
        </p:spPr>
      </p:pic>
      <p:pic>
        <p:nvPicPr>
          <p:cNvPr id="5" name="Picture 4"/>
          <p:cNvPicPr>
            <a:picLocks noChangeAspect="1"/>
          </p:cNvPicPr>
          <p:nvPr/>
        </p:nvPicPr>
        <p:blipFill>
          <a:blip r:embed="rId3"/>
          <a:stretch>
            <a:fillRect/>
          </a:stretch>
        </p:blipFill>
        <p:spPr>
          <a:xfrm>
            <a:off x="750609" y="1276350"/>
            <a:ext cx="3720807" cy="2762250"/>
          </a:xfrm>
          <a:prstGeom prst="rect">
            <a:avLst/>
          </a:prstGeom>
        </p:spPr>
      </p:pic>
      <p:pic>
        <p:nvPicPr>
          <p:cNvPr id="8" name="Picture 7"/>
          <p:cNvPicPr>
            <a:picLocks noChangeAspect="1"/>
          </p:cNvPicPr>
          <p:nvPr/>
        </p:nvPicPr>
        <p:blipFill>
          <a:blip r:embed="rId4"/>
          <a:stretch>
            <a:fillRect/>
          </a:stretch>
        </p:blipFill>
        <p:spPr>
          <a:xfrm>
            <a:off x="4663441" y="1276350"/>
            <a:ext cx="3851910" cy="2578103"/>
          </a:xfrm>
          <a:prstGeom prst="rect">
            <a:avLst/>
          </a:prstGeom>
        </p:spPr>
      </p:pic>
      <p:pic>
        <p:nvPicPr>
          <p:cNvPr id="9" name="Picture 8"/>
          <p:cNvPicPr>
            <a:picLocks noChangeAspect="1"/>
          </p:cNvPicPr>
          <p:nvPr/>
        </p:nvPicPr>
        <p:blipFill>
          <a:blip r:embed="rId5"/>
          <a:stretch>
            <a:fillRect/>
          </a:stretch>
        </p:blipFill>
        <p:spPr>
          <a:xfrm>
            <a:off x="4398264" y="4038600"/>
            <a:ext cx="3954780" cy="2819400"/>
          </a:xfrm>
          <a:prstGeom prst="rect">
            <a:avLst/>
          </a:prstGeom>
        </p:spPr>
      </p:pic>
    </p:spTree>
    <p:extLst>
      <p:ext uri="{BB962C8B-B14F-4D97-AF65-F5344CB8AC3E}">
        <p14:creationId xmlns:p14="http://schemas.microsoft.com/office/powerpoint/2010/main" val="39037801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3743</TotalTime>
  <Words>2203</Words>
  <Application>Microsoft Office PowerPoint</Application>
  <PresentationFormat>On-screen Show (4:3)</PresentationFormat>
  <Paragraphs>377</Paragraphs>
  <Slides>44</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宋体</vt:lpstr>
      <vt:lpstr>Arial</vt:lpstr>
      <vt:lpstr>Calibri</vt:lpstr>
      <vt:lpstr>Calibri Light</vt:lpstr>
      <vt:lpstr>DengXian</vt:lpstr>
      <vt:lpstr>新細明體</vt:lpstr>
      <vt:lpstr>新細明體</vt:lpstr>
      <vt:lpstr>Times New Roman</vt:lpstr>
      <vt:lpstr>Verdana</vt:lpstr>
      <vt:lpstr>Wingdings</vt:lpstr>
      <vt:lpstr>Office Theme</vt:lpstr>
      <vt:lpstr>Clustering for Data Mining: Overview and Examples</vt:lpstr>
      <vt:lpstr>Outline</vt:lpstr>
      <vt:lpstr>Introduction and Motivation: Clustering</vt:lpstr>
      <vt:lpstr>Introduction and Motivation: Clustering</vt:lpstr>
      <vt:lpstr>Centroid-based: K-means Algorithm</vt:lpstr>
      <vt:lpstr>K-means Algorithm: An Example</vt:lpstr>
      <vt:lpstr>Connectivity-based: Single-link Hierarchical Clustering (Krustal’s Algorithm)</vt:lpstr>
      <vt:lpstr>Single-link Hierarchical Clustering (Krustal’s Algorithm) Example: from a MST to a dendrogram</vt:lpstr>
      <vt:lpstr>Dendrogram Examples and Tools: MATLAB, R, Python</vt:lpstr>
      <vt:lpstr>Density-based: SaTScan</vt:lpstr>
      <vt:lpstr>SaTScan Algorithm</vt:lpstr>
      <vt:lpstr>Distribution-based: Gaussian Mixture Model</vt:lpstr>
      <vt:lpstr>Data Analysis and Visualization for Syndromic Surveillance:  The BioPortal Experience</vt:lpstr>
      <vt:lpstr>PowerPoint Presentation</vt:lpstr>
      <vt:lpstr>Syndromic Surveillance Data Sources in Different Stages of Developing a Disease</vt:lpstr>
      <vt:lpstr>Related Work: COPLINK System</vt:lpstr>
      <vt:lpstr>COPLINK News</vt:lpstr>
      <vt:lpstr>PowerPoint Presentation</vt:lpstr>
      <vt:lpstr>Spatial-Temporal Visualization</vt:lpstr>
      <vt:lpstr>BioPortal Prototype Systems</vt:lpstr>
      <vt:lpstr>Outbreak Detection &amp; Hotspot Analysis</vt:lpstr>
      <vt:lpstr>Retrospective Hotspot Analysis</vt:lpstr>
      <vt:lpstr>Risk-Adjusted Support Vector Clustering (RSVC) </vt:lpstr>
      <vt:lpstr>Study II: NY WNV (birds, mosquitoes, and humans)</vt:lpstr>
      <vt:lpstr>Dead Bird Hotspots Identified</vt:lpstr>
      <vt:lpstr>PowerPoint Presentation</vt:lpstr>
      <vt:lpstr>PowerPoint Presentation</vt:lpstr>
      <vt:lpstr>PowerPoint Presentation</vt:lpstr>
      <vt:lpstr>BioPortal HotSpot Analysis: RSVC, SaTScan, and CrimeStat Integrated (first visual, real-time hotspot analysis system for disease surveillance) </vt:lpstr>
      <vt:lpstr>Hotspot Analysis-Enabled STV</vt:lpstr>
      <vt:lpstr>PowerPoint Presentation</vt:lpstr>
      <vt:lpstr>FMD Global Surveillance: Lessons Learned</vt:lpstr>
      <vt:lpstr>Global FMD Coverage in BioPortal</vt:lpstr>
      <vt:lpstr>FMD Migration Visualization using BioPortal (cases in South Asia)</vt:lpstr>
      <vt:lpstr>BioPortal-Afghanistan</vt:lpstr>
      <vt:lpstr>PowerPoint Presentation</vt:lpstr>
      <vt:lpstr>Phylogenetic Tree of Sample FMD Data</vt:lpstr>
      <vt:lpstr>Genetic, Spatial, and Temporal Visualization of FMD Data</vt:lpstr>
      <vt:lpstr>PowerPoint Presentation</vt:lpstr>
      <vt:lpstr>Chief Complaints Grouped by Hospitals in Taipei, Taiwan</vt:lpstr>
      <vt:lpstr>Grouped by Syndrome Classification</vt:lpstr>
      <vt:lpstr>Taiwan SARS Contact Network Visualization over Time </vt:lpstr>
      <vt:lpstr>Taiwan SARS Network Evolution – Hospital Outbreak over Time</vt:lpstr>
      <vt:lpstr>BioPortal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Regression &amp; Discriminant Analysis</dc:title>
  <dc:creator>Li, Weifeng - (weifengli)</dc:creator>
  <cp:lastModifiedBy>Chen, Hsinchun - (hsinchun)</cp:lastModifiedBy>
  <cp:revision>271</cp:revision>
  <cp:lastPrinted>2020-03-26T19:33:42Z</cp:lastPrinted>
  <dcterms:created xsi:type="dcterms:W3CDTF">2015-12-01T17:47:18Z</dcterms:created>
  <dcterms:modified xsi:type="dcterms:W3CDTF">2020-04-09T15:05:44Z</dcterms:modified>
</cp:coreProperties>
</file>