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16" r:id="rId3"/>
    <p:sldId id="351" r:id="rId4"/>
    <p:sldId id="352" r:id="rId5"/>
    <p:sldId id="353" r:id="rId6"/>
    <p:sldId id="368" r:id="rId7"/>
    <p:sldId id="354" r:id="rId8"/>
    <p:sldId id="355" r:id="rId9"/>
    <p:sldId id="356" r:id="rId10"/>
    <p:sldId id="281" r:id="rId11"/>
    <p:sldId id="282" r:id="rId12"/>
    <p:sldId id="314" r:id="rId13"/>
    <p:sldId id="315" r:id="rId14"/>
    <p:sldId id="326" r:id="rId15"/>
    <p:sldId id="298" r:id="rId16"/>
    <p:sldId id="299" r:id="rId17"/>
    <p:sldId id="329" r:id="rId18"/>
    <p:sldId id="300" r:id="rId19"/>
    <p:sldId id="301" r:id="rId20"/>
    <p:sldId id="302" r:id="rId21"/>
    <p:sldId id="303" r:id="rId22"/>
    <p:sldId id="304" r:id="rId23"/>
    <p:sldId id="261" r:id="rId24"/>
    <p:sldId id="327" r:id="rId25"/>
    <p:sldId id="271" r:id="rId26"/>
    <p:sldId id="283" r:id="rId27"/>
    <p:sldId id="272" r:id="rId28"/>
    <p:sldId id="357" r:id="rId29"/>
    <p:sldId id="358" r:id="rId30"/>
    <p:sldId id="359" r:id="rId31"/>
    <p:sldId id="369" r:id="rId32"/>
    <p:sldId id="370" r:id="rId33"/>
    <p:sldId id="360" r:id="rId34"/>
    <p:sldId id="361" r:id="rId35"/>
    <p:sldId id="362" r:id="rId36"/>
    <p:sldId id="284" r:id="rId37"/>
    <p:sldId id="288" r:id="rId38"/>
    <p:sldId id="289" r:id="rId39"/>
    <p:sldId id="333" r:id="rId40"/>
    <p:sldId id="290" r:id="rId41"/>
    <p:sldId id="363" r:id="rId42"/>
    <p:sldId id="336" r:id="rId43"/>
    <p:sldId id="338" r:id="rId44"/>
    <p:sldId id="337" r:id="rId45"/>
    <p:sldId id="364" r:id="rId46"/>
    <p:sldId id="291" r:id="rId47"/>
    <p:sldId id="286" r:id="rId48"/>
    <p:sldId id="293" r:id="rId49"/>
    <p:sldId id="292" r:id="rId50"/>
    <p:sldId id="341" r:id="rId51"/>
    <p:sldId id="342" r:id="rId52"/>
    <p:sldId id="344" r:id="rId53"/>
    <p:sldId id="348" r:id="rId54"/>
    <p:sldId id="350" r:id="rId55"/>
    <p:sldId id="349" r:id="rId56"/>
    <p:sldId id="274" r:id="rId57"/>
    <p:sldId id="307" r:id="rId58"/>
    <p:sldId id="335" r:id="rId59"/>
    <p:sldId id="273" r:id="rId60"/>
    <p:sldId id="294" r:id="rId61"/>
    <p:sldId id="296" r:id="rId62"/>
    <p:sldId id="295" r:id="rId63"/>
    <p:sldId id="297" r:id="rId64"/>
    <p:sldId id="287" r:id="rId65"/>
    <p:sldId id="332" r:id="rId66"/>
    <p:sldId id="275" r:id="rId67"/>
    <p:sldId id="276" r:id="rId68"/>
    <p:sldId id="277" r:id="rId69"/>
    <p:sldId id="278" r:id="rId70"/>
    <p:sldId id="279" r:id="rId71"/>
    <p:sldId id="328" r:id="rId72"/>
    <p:sldId id="320" r:id="rId73"/>
    <p:sldId id="334" r:id="rId74"/>
    <p:sldId id="365" r:id="rId75"/>
    <p:sldId id="366" r:id="rId76"/>
    <p:sldId id="367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50"/>
    <p:restoredTop sz="94000" autoAdjust="0"/>
  </p:normalViewPr>
  <p:slideViewPr>
    <p:cSldViewPr snapToGrid="0">
      <p:cViewPr>
        <p:scale>
          <a:sx n="100" d="100"/>
          <a:sy n="100" d="100"/>
        </p:scale>
        <p:origin x="2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50" d="100"/>
        <a:sy n="150" d="100"/>
      </p:scale>
      <p:origin x="0" y="-15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BFA41-73BA-4ED1-AEF5-BE0A63478628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ED290E-57A6-4DBB-83D9-E052C474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7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B97ADB-C186-674E-A6E1-458756705D73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1A0E90-4637-3441-B750-1ACC583F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and comparison with Mahout and </a:t>
            </a:r>
            <a:r>
              <a:rPr lang="en-US" dirty="0" err="1"/>
              <a:t>MLlib</a:t>
            </a:r>
            <a:r>
              <a:rPr lang="en-US" dirty="0"/>
              <a:t>, including: algorithms coverage, input/output (e.g., disks, files, visualization), other APIs options, strengths/weaknesses (e.g., parallel training, speed up), etc. Please include3 1-2 examples for 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0360-8D2A-43A0-A16F-BC3EA0B4A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8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 is has a variety of applications, such as:</a:t>
            </a:r>
          </a:p>
          <a:p>
            <a:pPr lvl="1"/>
            <a:r>
              <a:rPr lang="en-US" dirty="0"/>
              <a:t>Determining whether a website is phishing or legit</a:t>
            </a:r>
          </a:p>
          <a:p>
            <a:pPr lvl="1"/>
            <a:r>
              <a:rPr lang="en-US" dirty="0"/>
              <a:t>Categorizing news stories as finance, weather, sports, etc.</a:t>
            </a:r>
          </a:p>
          <a:p>
            <a:pPr lvl="1"/>
            <a:r>
              <a:rPr lang="en-US" dirty="0"/>
              <a:t>Classifying unknown source code into their programming language</a:t>
            </a:r>
          </a:p>
          <a:p>
            <a:pPr lvl="1"/>
            <a:r>
              <a:rPr lang="en-US" dirty="0"/>
              <a:t>Determining whether a tumor cell is benign or malicious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8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A0E90-4637-3441-B750-1ACC583F16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4C17-D1B9-4635-8089-990B4D47D98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1BAF-BF29-46D2-A926-1185CEF7373C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3BA0-F65E-4A81-9A99-25EA6EE797A8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3096-1411-4EB0-8D31-53136BFA5BAD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C0A6-6A09-4FE2-A602-C7F63C099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C313-8BD7-488D-A404-030CD8F23CA3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2AB9-B1E0-476F-B5FF-F4C5318579C3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0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E78B-B493-44A7-8CE5-76B2008D252C}" type="datetime1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3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48DDA-A1DE-4B01-8F95-67568D0B430E}" type="datetime1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458D-CBB5-41F6-A509-6C0DAE01EB94}" type="datetime1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EBBC-AD7C-4642-8020-4BE2BB642C4F}" type="datetime1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CF6-3365-4E78-B7CC-2A0D5D1BE765}" type="datetime1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4D67-5D67-42BE-8455-6E8B6B2DC79B}" type="datetime1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06CE-147B-4F48-9474-90CFB400F219}" type="datetime1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2C69-C3DD-498D-9220-3102BAB8A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4" y="756602"/>
            <a:ext cx="8321040" cy="2215198"/>
          </a:xfrm>
        </p:spPr>
        <p:txBody>
          <a:bodyPr/>
          <a:lstStyle/>
          <a:p>
            <a:r>
              <a:rPr lang="en-US" b="1" dirty="0"/>
              <a:t>Predictive Analytics for Data Mining: Regression &amp;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24442"/>
          </a:xfrm>
        </p:spPr>
        <p:txBody>
          <a:bodyPr>
            <a:normAutofit/>
          </a:bodyPr>
          <a:lstStyle/>
          <a:p>
            <a:r>
              <a:rPr lang="en-US" dirty="0"/>
              <a:t>Weifeng Li, Sagar Samtani, and Hsinchun Chen</a:t>
            </a:r>
          </a:p>
          <a:p>
            <a:r>
              <a:rPr lang="en-US" dirty="0"/>
              <a:t>Spring 2023</a:t>
            </a:r>
          </a:p>
          <a:p>
            <a:endParaRPr lang="en-US" dirty="0"/>
          </a:p>
          <a:p>
            <a:r>
              <a:rPr lang="en-US" b="1" dirty="0"/>
              <a:t>Acknowledgements:</a:t>
            </a:r>
            <a:r>
              <a:rPr lang="en-US" dirty="0"/>
              <a:t> Cynthia </a:t>
            </a:r>
            <a:r>
              <a:rPr lang="en-US" dirty="0" err="1"/>
              <a:t>Rudin</a:t>
            </a:r>
            <a:r>
              <a:rPr lang="en-US" dirty="0"/>
              <a:t>, Hastie &amp; </a:t>
            </a:r>
            <a:r>
              <a:rPr lang="en-US" dirty="0" err="1"/>
              <a:t>Tibshirani</a:t>
            </a:r>
            <a:endParaRPr lang="en-US" dirty="0"/>
          </a:p>
          <a:p>
            <a:r>
              <a:rPr lang="en-US" dirty="0"/>
              <a:t>Michael Crawford – San Jose State University</a:t>
            </a:r>
          </a:p>
          <a:p>
            <a:r>
              <a:rPr lang="en-US" dirty="0"/>
              <a:t>Pier Luca </a:t>
            </a:r>
            <a:r>
              <a:rPr lang="en-US" dirty="0" err="1"/>
              <a:t>Lanzi</a:t>
            </a:r>
            <a:r>
              <a:rPr lang="en-US" dirty="0"/>
              <a:t> – </a:t>
            </a:r>
            <a:r>
              <a:rPr lang="en-US" dirty="0" err="1"/>
              <a:t>Politecnico</a:t>
            </a:r>
            <a:r>
              <a:rPr lang="en-US" dirty="0"/>
              <a:t> di Milano</a:t>
            </a:r>
          </a:p>
          <a:p>
            <a:r>
              <a:rPr lang="en-US" dirty="0"/>
              <a:t>John Whitehead, East Carolina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and Motivation: Predictive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In recent years, there has been a growing emphasis for researchers and practitioners alike to be able to “predict” the future based on past data. </a:t>
            </a:r>
          </a:p>
          <a:p>
            <a:pPr lvl="1"/>
            <a:endParaRPr lang="en-US" sz="1600" dirty="0"/>
          </a:p>
          <a:p>
            <a:r>
              <a:rPr lang="en-US" sz="2000" dirty="0"/>
              <a:t>These slides present two standard “predictive analytics” approaches:</a:t>
            </a:r>
          </a:p>
          <a:p>
            <a:pPr lvl="1"/>
            <a:r>
              <a:rPr lang="en-US" sz="1600" dirty="0"/>
              <a:t>Regression – given a set of attributes, predict the </a:t>
            </a:r>
            <a:r>
              <a:rPr lang="en-US" sz="1600" b="1" dirty="0"/>
              <a:t>value</a:t>
            </a:r>
            <a:r>
              <a:rPr lang="en-US" sz="1600" dirty="0"/>
              <a:t> for a record </a:t>
            </a:r>
          </a:p>
          <a:p>
            <a:pPr lvl="1"/>
            <a:r>
              <a:rPr lang="en-US" sz="1600" dirty="0"/>
              <a:t>Classification – given a set of attributes, predict the </a:t>
            </a:r>
            <a:r>
              <a:rPr lang="en-US" sz="1600" b="1" dirty="0"/>
              <a:t>label (i.e., class)</a:t>
            </a:r>
            <a:r>
              <a:rPr lang="en-US" sz="1600" dirty="0"/>
              <a:t> for the record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the following:</a:t>
            </a:r>
          </a:p>
          <a:p>
            <a:pPr lvl="1"/>
            <a:r>
              <a:rPr lang="en-US" dirty="0"/>
              <a:t>The NFL trying to predict the number of Super Bowl viewers</a:t>
            </a:r>
          </a:p>
          <a:p>
            <a:pPr lvl="1"/>
            <a:r>
              <a:rPr lang="en-US" dirty="0"/>
              <a:t>An insurance company determining how many policy holders will have an accident </a:t>
            </a:r>
          </a:p>
          <a:p>
            <a:pPr lvl="1"/>
            <a:endParaRPr lang="en-US" dirty="0"/>
          </a:p>
          <a:p>
            <a:r>
              <a:rPr lang="en-US" sz="2400" dirty="0"/>
              <a:t>Or:</a:t>
            </a:r>
          </a:p>
          <a:p>
            <a:pPr lvl="1"/>
            <a:r>
              <a:rPr lang="en-US" dirty="0"/>
              <a:t>A bank trying to determine if a customer will default on their loan</a:t>
            </a:r>
          </a:p>
          <a:p>
            <a:pPr lvl="1"/>
            <a:r>
              <a:rPr lang="en-US" dirty="0"/>
              <a:t>A marketing manager needs to determine whether a customer will purchase or not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326" y="2800356"/>
            <a:ext cx="177134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Regression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326" y="4427104"/>
            <a:ext cx="17713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0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– Terminology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00175"/>
            <a:ext cx="5762625" cy="41719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000" dirty="0"/>
              <a:t>Let’s review some common data mining terms.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Data mining data is usually represented with a feature matrix.</a:t>
            </a:r>
          </a:p>
          <a:p>
            <a:pPr lvl="2"/>
            <a:r>
              <a:rPr lang="en-US" altLang="en-US" sz="1800" dirty="0"/>
              <a:t>Features</a:t>
            </a:r>
          </a:p>
          <a:p>
            <a:pPr lvl="3"/>
            <a:r>
              <a:rPr lang="en-US" altLang="en-US" dirty="0"/>
              <a:t>Attributes used for analysis</a:t>
            </a:r>
          </a:p>
          <a:p>
            <a:pPr lvl="3"/>
            <a:r>
              <a:rPr lang="en-US" altLang="en-US" dirty="0"/>
              <a:t>Represented by columns in feature matrix</a:t>
            </a:r>
          </a:p>
          <a:p>
            <a:pPr lvl="2"/>
            <a:r>
              <a:rPr lang="en-US" altLang="en-US" sz="1800" dirty="0"/>
              <a:t>Instances</a:t>
            </a:r>
          </a:p>
          <a:p>
            <a:pPr lvl="3"/>
            <a:r>
              <a:rPr lang="en-US" altLang="en-US" dirty="0"/>
              <a:t>Entity with certain attribute values</a:t>
            </a:r>
          </a:p>
          <a:p>
            <a:pPr lvl="3"/>
            <a:r>
              <a:rPr lang="en-US" altLang="en-US" dirty="0"/>
              <a:t>Represented by rows in feature matrix</a:t>
            </a:r>
          </a:p>
          <a:p>
            <a:pPr lvl="3"/>
            <a:r>
              <a:rPr lang="en-US" altLang="en-US" dirty="0"/>
              <a:t>An example instance is highlighted in red (also called a feature vector).</a:t>
            </a:r>
          </a:p>
          <a:p>
            <a:pPr lvl="2"/>
            <a:r>
              <a:rPr lang="en-US" altLang="en-US" sz="1800" dirty="0"/>
              <a:t>Class Labels</a:t>
            </a:r>
          </a:p>
          <a:p>
            <a:pPr lvl="3"/>
            <a:r>
              <a:rPr lang="en-US" altLang="en-US" dirty="0"/>
              <a:t>Indicate category for each instance.</a:t>
            </a:r>
          </a:p>
          <a:p>
            <a:pPr lvl="3"/>
            <a:r>
              <a:rPr lang="en-US" altLang="en-US" dirty="0"/>
              <a:t>This example has two classes (C1 and C2).</a:t>
            </a:r>
          </a:p>
          <a:p>
            <a:pPr lvl="3"/>
            <a:r>
              <a:rPr lang="en-US" altLang="en-US" dirty="0"/>
              <a:t>Only used for supervised learning.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191250" y="2914650"/>
          <a:ext cx="2286000" cy="2571750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0.9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Line 76"/>
          <p:cNvSpPr>
            <a:spLocks noChangeShapeType="1"/>
          </p:cNvSpPr>
          <p:nvPr/>
        </p:nvSpPr>
        <p:spPr bwMode="auto">
          <a:xfrm>
            <a:off x="6591300" y="2743200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77"/>
          <p:cNvSpPr>
            <a:spLocks noChangeShapeType="1"/>
          </p:cNvSpPr>
          <p:nvPr/>
        </p:nvSpPr>
        <p:spPr bwMode="auto">
          <a:xfrm>
            <a:off x="6591300" y="27432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>
            <a:off x="8477250" y="27432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6477000" y="2514600"/>
            <a:ext cx="20574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 dirty="0"/>
              <a:t>Attributes used to classify instances</a:t>
            </a:r>
          </a:p>
        </p:txBody>
      </p:sp>
      <p:sp>
        <p:nvSpPr>
          <p:cNvPr id="10" name="Line 80"/>
          <p:cNvSpPr>
            <a:spLocks noChangeShapeType="1"/>
          </p:cNvSpPr>
          <p:nvPr/>
        </p:nvSpPr>
        <p:spPr bwMode="auto">
          <a:xfrm>
            <a:off x="5962650" y="32004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Line 81"/>
          <p:cNvSpPr>
            <a:spLocks noChangeShapeType="1"/>
          </p:cNvSpPr>
          <p:nvPr/>
        </p:nvSpPr>
        <p:spPr bwMode="auto">
          <a:xfrm>
            <a:off x="5962650" y="320040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>
            <a:off x="5962650" y="5486400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 rot="16200000">
            <a:off x="4895853" y="4083323"/>
            <a:ext cx="18847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/>
              <a:t>Each instance has a class label</a:t>
            </a:r>
          </a:p>
        </p:txBody>
      </p:sp>
      <p:sp>
        <p:nvSpPr>
          <p:cNvPr id="14" name="Rectangle 85"/>
          <p:cNvSpPr>
            <a:spLocks noChangeArrowheads="1"/>
          </p:cNvSpPr>
          <p:nvPr/>
        </p:nvSpPr>
        <p:spPr bwMode="auto">
          <a:xfrm>
            <a:off x="6591300" y="3200400"/>
            <a:ext cx="1885950" cy="285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Text Box 86"/>
          <p:cNvSpPr txBox="1">
            <a:spLocks noChangeArrowheads="1"/>
          </p:cNvSpPr>
          <p:nvPr/>
        </p:nvSpPr>
        <p:spPr bwMode="auto">
          <a:xfrm>
            <a:off x="7620000" y="2343150"/>
            <a:ext cx="9715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" b="1"/>
              <a:t>Features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5619750" y="5486400"/>
            <a:ext cx="9715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50" b="1" dirty="0"/>
              <a:t>Instances</a:t>
            </a: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5734050" y="2000251"/>
            <a:ext cx="2914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350" b="1" dirty="0"/>
              <a:t>The Feature Matrix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–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predictive tasks, a set of input instances are mapped into a continuous (using regression) or discrete (using classification) outputs. </a:t>
            </a:r>
          </a:p>
          <a:p>
            <a:pPr lvl="2"/>
            <a:endParaRPr lang="en-US" sz="1200" dirty="0"/>
          </a:p>
          <a:p>
            <a:r>
              <a:rPr lang="en-US" sz="1800" dirty="0"/>
              <a:t>Given a collection of records, where each records contains a set of attributes, one of the attributes is the target we are trying to predict. 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97" y="3465518"/>
            <a:ext cx="6334205" cy="27114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E28B8-5510-874D-A042-9E2F791A77F8}"/>
              </a:ext>
            </a:extLst>
          </p:cNvPr>
          <p:cNvSpPr txBox="1"/>
          <p:nvPr/>
        </p:nvSpPr>
        <p:spPr>
          <a:xfrm>
            <a:off x="1282700" y="4451909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080DE-F0D2-D54A-83DE-D0B43010CA5D}"/>
              </a:ext>
            </a:extLst>
          </p:cNvPr>
          <p:cNvSpPr txBox="1"/>
          <p:nvPr/>
        </p:nvSpPr>
        <p:spPr>
          <a:xfrm>
            <a:off x="1023897" y="6123540"/>
            <a:ext cx="18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Testing/Prediction</a:t>
            </a:r>
          </a:p>
        </p:txBody>
      </p:sp>
    </p:spTree>
    <p:extLst>
      <p:ext uri="{BB962C8B-B14F-4D97-AF65-F5344CB8AC3E}">
        <p14:creationId xmlns:p14="http://schemas.microsoft.com/office/powerpoint/2010/main" val="122967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and 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Terminology</a:t>
            </a:r>
          </a:p>
          <a:p>
            <a:r>
              <a:rPr lang="en-US" b="1" dirty="0"/>
              <a:t>Regression</a:t>
            </a:r>
          </a:p>
          <a:p>
            <a:pPr lvl="1"/>
            <a:r>
              <a:rPr lang="en-US" b="1" dirty="0"/>
              <a:t>Linear Regression, hypothesis testing</a:t>
            </a:r>
          </a:p>
          <a:p>
            <a:pPr lvl="1"/>
            <a:r>
              <a:rPr lang="en-US" b="1" dirty="0"/>
              <a:t>Multiple linear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Logistic Regression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Decision Tree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Forest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Naïve Bayes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 Nearest Neighbor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Support Vector Machine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 metrics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0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6522"/>
            <a:ext cx="8839200" cy="53420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02D7B-9AB7-B84E-9901-9BFA7C58E155}"/>
              </a:ext>
            </a:extLst>
          </p:cNvPr>
          <p:cNvSpPr txBox="1"/>
          <p:nvPr/>
        </p:nvSpPr>
        <p:spPr>
          <a:xfrm>
            <a:off x="978569" y="5807631"/>
            <a:ext cx="712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earliest form of regression using least squares was published by Legendre in 1805.</a:t>
            </a:r>
          </a:p>
        </p:txBody>
      </p:sp>
    </p:spTree>
    <p:extLst>
      <p:ext uri="{BB962C8B-B14F-4D97-AF65-F5344CB8AC3E}">
        <p14:creationId xmlns:p14="http://schemas.microsoft.com/office/powerpoint/2010/main" val="414495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2015"/>
            <a:ext cx="7886701" cy="44675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9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12" y="1463196"/>
            <a:ext cx="8126976" cy="507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1244"/>
            <a:ext cx="7248024" cy="507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58625"/>
            <a:ext cx="7886700" cy="4576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089"/>
            <a:ext cx="7886700" cy="1325563"/>
          </a:xfrm>
        </p:spPr>
        <p:txBody>
          <a:bodyPr/>
          <a:lstStyle/>
          <a:p>
            <a:r>
              <a:rPr lang="en-US" dirty="0"/>
              <a:t>Estimation of the Parameters by Least Squares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Accuracy of the Coefficient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90"/>
            <a:ext cx="7886700" cy="3891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06D7-21B5-F941-B1D8-CFDB9C1234E2}"/>
              </a:ext>
            </a:extLst>
          </p:cNvPr>
          <p:cNvSpPr txBox="1"/>
          <p:nvPr/>
        </p:nvSpPr>
        <p:spPr>
          <a:xfrm>
            <a:off x="628649" y="5773063"/>
            <a:ext cx="803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Standard error: standard deviation of its sampling distribution</a:t>
            </a:r>
          </a:p>
          <a:p>
            <a:r>
              <a:rPr lang="en-US" dirty="0"/>
              <a:t>- Var: Variance, measure of dispersion; squared deviation of a random variable from its sample mean</a:t>
            </a:r>
          </a:p>
        </p:txBody>
      </p:sp>
    </p:spTree>
    <p:extLst>
      <p:ext uri="{BB962C8B-B14F-4D97-AF65-F5344CB8AC3E}">
        <p14:creationId xmlns:p14="http://schemas.microsoft.com/office/powerpoint/2010/main" val="311797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4456"/>
            <a:ext cx="7886700" cy="46666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and Motivation</a:t>
            </a:r>
          </a:p>
          <a:p>
            <a:pPr lvl="1"/>
            <a:r>
              <a:rPr lang="en-US" dirty="0"/>
              <a:t>Terminology</a:t>
            </a:r>
          </a:p>
          <a:p>
            <a:pPr lvl="1"/>
            <a:r>
              <a:rPr lang="en-US" dirty="0"/>
              <a:t>Top DM methods and tools</a:t>
            </a:r>
          </a:p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Linear Regression, hypothesis testing</a:t>
            </a:r>
          </a:p>
          <a:p>
            <a:pPr lvl="1"/>
            <a:r>
              <a:rPr lang="en-US" dirty="0"/>
              <a:t>Multiple linear regression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Logistic/logit Regression</a:t>
            </a:r>
          </a:p>
          <a:p>
            <a:pPr lvl="1"/>
            <a:r>
              <a:rPr lang="en-US" dirty="0"/>
              <a:t>Decision Tree</a:t>
            </a:r>
          </a:p>
          <a:p>
            <a:pPr lvl="1"/>
            <a:r>
              <a:rPr lang="en-US" dirty="0"/>
              <a:t>Random Forest</a:t>
            </a:r>
          </a:p>
          <a:p>
            <a:pPr lvl="1"/>
            <a:r>
              <a:rPr lang="en-US" dirty="0"/>
              <a:t>Naïve Bayes</a:t>
            </a:r>
          </a:p>
          <a:p>
            <a:pPr lvl="1"/>
            <a:r>
              <a:rPr lang="en-US" dirty="0"/>
              <a:t>K Nearest Neighbor</a:t>
            </a:r>
          </a:p>
          <a:p>
            <a:pPr lvl="1"/>
            <a:r>
              <a:rPr lang="en-US" dirty="0"/>
              <a:t>Support Vector Machine</a:t>
            </a:r>
          </a:p>
          <a:p>
            <a:r>
              <a:rPr lang="en-US" dirty="0"/>
              <a:t>Evaluation metrics</a:t>
            </a:r>
          </a:p>
          <a:p>
            <a:r>
              <a:rPr lang="en-US" dirty="0"/>
              <a:t>Conclusion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2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265"/>
            <a:ext cx="7886700" cy="1325563"/>
          </a:xfrm>
        </p:spPr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49828"/>
            <a:ext cx="7887779" cy="42245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91"/>
            <a:ext cx="7886700" cy="3572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7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86" y="1228381"/>
            <a:ext cx="7308342" cy="4546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Model Evaluation: Assessing the Overall Accuracy of the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CFCB3-D8CA-DD49-8313-EE6EAB9DEC1E}"/>
              </a:ext>
            </a:extLst>
          </p:cNvPr>
          <p:cNvSpPr txBox="1"/>
          <p:nvPr/>
        </p:nvSpPr>
        <p:spPr>
          <a:xfrm>
            <a:off x="1030986" y="5901041"/>
            <a:ext cx="4745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Noted: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[-1..1];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[0..1]</a:t>
            </a:r>
          </a:p>
        </p:txBody>
      </p:sp>
    </p:spTree>
    <p:extLst>
      <p:ext uri="{BB962C8B-B14F-4D97-AF65-F5344CB8AC3E}">
        <p14:creationId xmlns:p14="http://schemas.microsoft.com/office/powerpoint/2010/main" val="68090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110"/>
            <a:ext cx="7886700" cy="1325563"/>
          </a:xfrm>
        </p:spPr>
        <p:txBody>
          <a:bodyPr/>
          <a:lstStyle/>
          <a:p>
            <a:r>
              <a:rPr lang="en-US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63673"/>
                <a:ext cx="7886700" cy="4351338"/>
              </a:xfrm>
            </p:spPr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 linear regression models the relationship between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or more explanatory variables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(i.e., predictors or independent variables) and a response variable (i.e., dependent variable.)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 linear regression models can be used for predicting response variable that has range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63673"/>
                <a:ext cx="7886700" cy="4351338"/>
              </a:xfrm>
              <a:blipFill>
                <a:blip r:embed="rId2"/>
                <a:stretch>
                  <a:fillRect l="-773" t="-1541" r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80085" y="3639342"/>
                <a:ext cx="7783830" cy="26991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Formally, a multiple regression model can be written as,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b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𝒀</m:t>
                      </m:r>
                      <m:r>
                        <a:rPr lang="en-US" b="1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𝑲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charset="0"/>
                            </a:rPr>
                            <m:t>𝑲</m:t>
                          </m:r>
                        </m:sub>
                      </m:sSub>
                      <m:r>
                        <a:rPr lang="en-US" b="1" i="1" smtClean="0">
                          <a:latin typeface="Cambria Math" charset="0"/>
                        </a:rPr>
                        <m:t>+</m:t>
                      </m:r>
                      <m:r>
                        <a:rPr lang="en-US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𝜺</m:t>
                      </m:r>
                    </m:oMath>
                  </m:oMathPara>
                </a14:m>
                <a:b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𝑌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dependent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intercept,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predictors,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latin typeface="Cambria Math" charset="0"/>
                          </a:rPr>
                          <m:t>𝐾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coefficients to be estimated,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error term, which represents the randomness that the model does not capture.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85" y="3639342"/>
                <a:ext cx="7783830" cy="2699157"/>
              </a:xfrm>
              <a:prstGeom prst="rect">
                <a:avLst/>
              </a:prstGeom>
              <a:blipFill>
                <a:blip r:embed="rId3"/>
                <a:stretch>
                  <a:fillRect l="-940" t="-3612" r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61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3624"/>
            <a:ext cx="7886700" cy="461333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and 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Linear regression, hypothesis testing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linear regression</a:t>
            </a:r>
          </a:p>
          <a:p>
            <a:r>
              <a:rPr lang="en-US" b="1" dirty="0"/>
              <a:t>Classification</a:t>
            </a:r>
          </a:p>
          <a:p>
            <a:pPr lvl="1"/>
            <a:r>
              <a:rPr lang="en-US" b="1" dirty="0"/>
              <a:t>Logistic/logit Regression </a:t>
            </a:r>
          </a:p>
          <a:p>
            <a:pPr lvl="1"/>
            <a:r>
              <a:rPr lang="en-US" b="1" dirty="0"/>
              <a:t>Decision Tree</a:t>
            </a:r>
          </a:p>
          <a:p>
            <a:pPr lvl="1"/>
            <a:r>
              <a:rPr lang="en-US" b="1" dirty="0"/>
              <a:t>Random Forest</a:t>
            </a:r>
          </a:p>
          <a:p>
            <a:pPr lvl="1"/>
            <a:r>
              <a:rPr lang="en-US" b="1" dirty="0"/>
              <a:t>Naïve Bayes</a:t>
            </a:r>
          </a:p>
          <a:p>
            <a:pPr lvl="1"/>
            <a:r>
              <a:rPr lang="en-US" b="1" dirty="0"/>
              <a:t>K Nearest Neighbor</a:t>
            </a:r>
          </a:p>
          <a:p>
            <a:pPr lvl="1"/>
            <a:r>
              <a:rPr lang="en-US" b="1" dirty="0"/>
              <a:t>Support Vector Machine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 metrics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94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is a two-step process: a </a:t>
            </a:r>
            <a:r>
              <a:rPr lang="en-US" b="1" dirty="0"/>
              <a:t>model construction (training) </a:t>
            </a:r>
            <a:r>
              <a:rPr lang="en-US" dirty="0"/>
              <a:t>phase, and a </a:t>
            </a:r>
            <a:r>
              <a:rPr lang="en-US" b="1" dirty="0"/>
              <a:t>model usage (testing/prediction) </a:t>
            </a:r>
            <a:r>
              <a:rPr lang="en-US" dirty="0"/>
              <a:t>phase. </a:t>
            </a:r>
          </a:p>
          <a:p>
            <a:pPr lvl="1"/>
            <a:endParaRPr lang="en-US" dirty="0"/>
          </a:p>
          <a:p>
            <a:r>
              <a:rPr lang="en-US" dirty="0"/>
              <a:t>In model construction, we describe a set of pre-determined classes:</a:t>
            </a:r>
          </a:p>
          <a:p>
            <a:pPr lvl="1"/>
            <a:r>
              <a:rPr lang="en-US" dirty="0"/>
              <a:t>Each record is assumed to belong to a predefined class based on its features</a:t>
            </a:r>
          </a:p>
          <a:p>
            <a:pPr lvl="1"/>
            <a:r>
              <a:rPr lang="en-US" dirty="0"/>
              <a:t>The set of records is used for model construction is a </a:t>
            </a:r>
            <a:r>
              <a:rPr lang="en-US" b="1" u="sng" dirty="0"/>
              <a:t>training set</a:t>
            </a:r>
          </a:p>
          <a:p>
            <a:pPr lvl="1"/>
            <a:endParaRPr lang="en-US" b="1" u="sng" dirty="0"/>
          </a:p>
          <a:p>
            <a:r>
              <a:rPr lang="en-US" dirty="0"/>
              <a:t>The trained model is then applied to </a:t>
            </a:r>
            <a:r>
              <a:rPr lang="en-US" b="1" dirty="0"/>
              <a:t>unseen data </a:t>
            </a:r>
            <a:r>
              <a:rPr lang="en-US" dirty="0"/>
              <a:t>to classify those records into the predefined classes.</a:t>
            </a:r>
          </a:p>
          <a:p>
            <a:pPr lvl="1"/>
            <a:endParaRPr lang="en-US" dirty="0"/>
          </a:p>
          <a:p>
            <a:r>
              <a:rPr lang="en-US" dirty="0"/>
              <a:t>Model should fit well to training data and have strong predictive power. </a:t>
            </a:r>
          </a:p>
          <a:p>
            <a:pPr lvl="1"/>
            <a:r>
              <a:rPr lang="en-US" dirty="0"/>
              <a:t>Do NOT want to </a:t>
            </a:r>
            <a:r>
              <a:rPr lang="en-US" dirty="0" err="1"/>
              <a:t>overfit</a:t>
            </a:r>
            <a:r>
              <a:rPr lang="en-US" dirty="0"/>
              <a:t> a model, as that results in low predictive power.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4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3" y="1592726"/>
            <a:ext cx="8061325" cy="45438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There is no “best” method. Methods can be selected based on metrics (accuracy, precision, recall, F-measure), speed, robustness, scalability, and robustness.</a:t>
            </a:r>
            <a:endParaRPr lang="en-US" sz="1800" dirty="0"/>
          </a:p>
          <a:p>
            <a:pPr lvl="1"/>
            <a:endParaRPr lang="en-US" dirty="0"/>
          </a:p>
          <a:p>
            <a:r>
              <a:rPr lang="en-US" sz="2400" dirty="0"/>
              <a:t>We will cover some of the more classic and state-of-the-art techniques in the following slides, including:</a:t>
            </a:r>
          </a:p>
          <a:p>
            <a:pPr lvl="1"/>
            <a:r>
              <a:rPr lang="en-US" sz="2400" dirty="0"/>
              <a:t>Logistic/logit Regression</a:t>
            </a:r>
          </a:p>
          <a:p>
            <a:pPr lvl="1"/>
            <a:r>
              <a:rPr lang="en-US" sz="2400" dirty="0"/>
              <a:t>Decision Tree</a:t>
            </a:r>
          </a:p>
          <a:p>
            <a:pPr lvl="1"/>
            <a:r>
              <a:rPr lang="en-US" sz="2400" dirty="0"/>
              <a:t>Random Forest</a:t>
            </a:r>
          </a:p>
          <a:p>
            <a:pPr lvl="1"/>
            <a:r>
              <a:rPr lang="en-US" sz="2400" dirty="0"/>
              <a:t>Naïve Bayes</a:t>
            </a:r>
          </a:p>
          <a:p>
            <a:pPr lvl="1"/>
            <a:r>
              <a:rPr lang="en-US" sz="2400" dirty="0"/>
              <a:t>K-Nearest Neighbor</a:t>
            </a:r>
          </a:p>
          <a:p>
            <a:pPr lvl="1"/>
            <a:r>
              <a:rPr lang="en-US" sz="2400" dirty="0"/>
              <a:t>Support Vector Machine (SVM)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1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9D129-4183-4CD9-B413-27F29670FBF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389506"/>
            <a:ext cx="7324344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b="1" dirty="0"/>
              <a:t>Logistic/Logit Regression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4672" y="1532506"/>
            <a:ext cx="7772400" cy="4419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 There are many important research topics for which the dependent variable is "limited."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 For example: whether or not a person smokes, or drinks, or skips class, or takes advanced mathematics.  For these the outcome is not continuous or distributed normally.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/>
              <a:t>Example: Are mother’s who have high school education less likely to have children with IEP’s (individualized plans, indicating cognitive or emotional disabilities)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Binary logistic regression </a:t>
            </a:r>
            <a:r>
              <a:rPr lang="en-US" sz="2800" dirty="0"/>
              <a:t>is a type of regression analysis where the dependent variable is a dummy variable (or as class): coded 0 (did not smoke) or 1 (did smoke)</a:t>
            </a:r>
          </a:p>
        </p:txBody>
      </p:sp>
    </p:spTree>
    <p:extLst>
      <p:ext uri="{BB962C8B-B14F-4D97-AF65-F5344CB8AC3E}">
        <p14:creationId xmlns:p14="http://schemas.microsoft.com/office/powerpoint/2010/main" val="4582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1D384-B8E5-47B3-8407-BC16FA9CD33A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227013" y="486320"/>
            <a:ext cx="7678387" cy="655092"/>
            <a:chOff x="480" y="447"/>
            <a:chExt cx="4499" cy="720"/>
          </a:xfrm>
        </p:grpSpPr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767" y="447"/>
              <a:ext cx="42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46038" anchor="ctr"/>
            <a:lstStyle/>
            <a:p>
              <a:pPr eaLnBrk="0" hangingPunct="0"/>
              <a:r>
                <a:rPr lang="en-US" altLang="en-US" sz="2400" b="1" dirty="0"/>
                <a:t>Problems with Linear Regression</a:t>
              </a:r>
            </a:p>
          </p:txBody>
        </p:sp>
        <p:sp>
          <p:nvSpPr>
            <p:cNvPr id="2055" name="Rectangle 4"/>
            <p:cNvSpPr>
              <a:spLocks noChangeArrowheads="1"/>
            </p:cNvSpPr>
            <p:nvPr/>
          </p:nvSpPr>
          <p:spPr bwMode="auto">
            <a:xfrm>
              <a:off x="480" y="917"/>
              <a:ext cx="25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anchor="ctr"/>
            <a:lstStyle/>
            <a:p>
              <a:endParaRPr lang="en-US"/>
            </a:p>
          </p:txBody>
        </p:sp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0843" y="1259588"/>
            <a:ext cx="7652765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The linear regression line seems to oversimplify the (binary) relationship;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Arial Unicode MS" pitchFamily="34" charset="-128"/>
                <a:cs typeface="Arial Unicode MS" pitchFamily="34" charset="-128"/>
              </a:rPr>
              <a:t>Value of Y cannot be represented correctly for extreme values of X.</a:t>
            </a:r>
          </a:p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					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8748"/>
              </p:ext>
            </p:extLst>
          </p:nvPr>
        </p:nvGraphicFramePr>
        <p:xfrm>
          <a:off x="1322622" y="3133728"/>
          <a:ext cx="5754834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hart" r:id="rId3" imgW="6372236" imgH="7486613" progId="Excel.Chart.8">
                  <p:embed followColorScheme="full"/>
                </p:oleObj>
              </mc:Choice>
              <mc:Fallback>
                <p:oleObj name="Chart" r:id="rId3" imgW="6372236" imgH="7486613" progId="Excel.Chart.8">
                  <p:embed followColorScheme="full"/>
                  <p:pic>
                    <p:nvPicPr>
                      <p:cNvPr id="20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622" y="3133728"/>
                        <a:ext cx="5754834" cy="3222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8808" y="296265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7456" y="456037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622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and Motivation: Data Mining, Machine Learning, Deep Learning,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4562"/>
            <a:ext cx="7886700" cy="506831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Data Mining: </a:t>
            </a:r>
            <a:r>
              <a:rPr lang="en-US" i="1" dirty="0"/>
              <a:t>Data mining</a:t>
            </a:r>
            <a:r>
              <a:rPr lang="en-US" dirty="0"/>
              <a:t> is the process of discovering patterns in large </a:t>
            </a:r>
            <a:r>
              <a:rPr lang="en-US" i="1" dirty="0"/>
              <a:t>data</a:t>
            </a:r>
            <a:r>
              <a:rPr lang="en-US" dirty="0"/>
              <a:t> sets involving analytical methods at the intersection of machine learning, statistics, artificial intelligence, and database systems. </a:t>
            </a:r>
            <a:r>
              <a:rPr lang="en-US" sz="2000" i="1" dirty="0"/>
              <a:t>Data mining </a:t>
            </a:r>
            <a:r>
              <a:rPr lang="en-US" sz="2000" dirty="0"/>
              <a:t>is the analysis step of the "knowledge discovery in databases" process or KDD.</a:t>
            </a:r>
            <a:endParaRPr lang="en-US" sz="2000" baseline="30000" dirty="0"/>
          </a:p>
          <a:p>
            <a:endParaRPr lang="en-US" sz="2000" baseline="30000" dirty="0"/>
          </a:p>
          <a:p>
            <a:r>
              <a:rPr lang="en-US" sz="2000" dirty="0"/>
              <a:t>Other Common Terminologies:</a:t>
            </a:r>
          </a:p>
          <a:p>
            <a:pPr lvl="1"/>
            <a:r>
              <a:rPr lang="en-US" sz="1600" dirty="0"/>
              <a:t>Symbolic machine learning (symbolic AI)</a:t>
            </a:r>
          </a:p>
          <a:p>
            <a:pPr lvl="1"/>
            <a:r>
              <a:rPr lang="en-US" sz="1600" dirty="0"/>
              <a:t>Statistical machine learning (statistics + ML)</a:t>
            </a:r>
          </a:p>
          <a:p>
            <a:pPr lvl="1"/>
            <a:r>
              <a:rPr lang="en-US" sz="1600" dirty="0"/>
              <a:t>Supervised learning (regression, classification)</a:t>
            </a:r>
          </a:p>
          <a:p>
            <a:pPr lvl="1"/>
            <a:r>
              <a:rPr lang="en-US" sz="1600" dirty="0"/>
              <a:t>Unsupervised learning (clustering)</a:t>
            </a:r>
          </a:p>
          <a:p>
            <a:pPr lvl="1"/>
            <a:r>
              <a:rPr lang="en-US" sz="1600" dirty="0"/>
              <a:t>Deep learning, Deep neural networks (connectionist AI)</a:t>
            </a:r>
          </a:p>
          <a:p>
            <a:pPr lvl="1"/>
            <a:r>
              <a:rPr lang="en-US" sz="1600" dirty="0"/>
              <a:t>Reinforcement learning (agent-based optimization)</a:t>
            </a:r>
          </a:p>
          <a:p>
            <a:pPr lvl="1"/>
            <a:r>
              <a:rPr lang="en-US" sz="1600" dirty="0"/>
              <a:t>Self-supervised learning, contrastive learning  (text/image)</a:t>
            </a:r>
          </a:p>
          <a:p>
            <a:pPr lvl="1"/>
            <a:r>
              <a:rPr lang="en-US" sz="1600" dirty="0"/>
              <a:t>Adversarial machine learning (RL, Generative Adversarial Network, GAN)</a:t>
            </a:r>
          </a:p>
          <a:p>
            <a:pPr lvl="1"/>
            <a:r>
              <a:rPr lang="en-US" sz="1600" dirty="0"/>
              <a:t>Transformer, Generative AI, GPT (attention mechanism, foundation models)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FB105-2C7A-436F-9974-4EF3CB57A9C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825939"/>
              </p:ext>
            </p:extLst>
          </p:nvPr>
        </p:nvGraphicFramePr>
        <p:xfrm>
          <a:off x="320040" y="214315"/>
          <a:ext cx="6137910" cy="576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Photo House" r:id="rId3" imgW="4631934" imgH="3492197" progId="Photohse.Document">
                  <p:embed/>
                </p:oleObj>
              </mc:Choice>
              <mc:Fallback>
                <p:oleObj name="Photo House" r:id="rId3" imgW="4631934" imgH="3492197" progId="Photohse.Document">
                  <p:embed/>
                  <p:pic>
                    <p:nvPicPr>
                      <p:cNvPr id="512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214315"/>
                        <a:ext cx="6137910" cy="5765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260490"/>
              </p:ext>
            </p:extLst>
          </p:nvPr>
        </p:nvGraphicFramePr>
        <p:xfrm>
          <a:off x="1731264" y="2164080"/>
          <a:ext cx="1734312" cy="65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5" imgW="1231366" imgH="418918" progId="Equation.3">
                  <p:embed/>
                </p:oleObj>
              </mc:Choice>
              <mc:Fallback>
                <p:oleObj name="Equation" r:id="rId5" imgW="1231366" imgH="418918" progId="Equation.3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264" y="2164080"/>
                        <a:ext cx="1734312" cy="650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148" y="4471303"/>
            <a:ext cx="4465515" cy="2222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D8CF3-F580-C84A-9501-9CE2502FF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64" y="2846142"/>
            <a:ext cx="1227836" cy="728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6EDA63-0D4E-E343-BE10-C26A22BC303F}"/>
              </a:ext>
            </a:extLst>
          </p:cNvPr>
          <p:cNvSpPr txBox="1"/>
          <p:nvPr/>
        </p:nvSpPr>
        <p:spPr>
          <a:xfrm>
            <a:off x="6689422" y="1003300"/>
            <a:ext cx="1946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logistic function or SIGMOID function</a:t>
            </a:r>
          </a:p>
        </p:txBody>
      </p:sp>
    </p:spTree>
    <p:extLst>
      <p:ext uri="{BB962C8B-B14F-4D97-AF65-F5344CB8AC3E}">
        <p14:creationId xmlns:p14="http://schemas.microsoft.com/office/powerpoint/2010/main" val="2013973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1D384-B8E5-47B3-8407-BC16FA9CD33A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227013" y="486320"/>
            <a:ext cx="7678387" cy="655092"/>
            <a:chOff x="480" y="447"/>
            <a:chExt cx="4499" cy="720"/>
          </a:xfrm>
        </p:grpSpPr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767" y="447"/>
              <a:ext cx="42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46038" anchor="ctr"/>
            <a:lstStyle/>
            <a:p>
              <a:pPr eaLnBrk="0" hangingPunct="0"/>
              <a:r>
                <a:rPr lang="en-US" altLang="en-US" sz="2400" b="1" dirty="0"/>
                <a:t>An Example (Wikipedia)</a:t>
              </a:r>
            </a:p>
          </p:txBody>
        </p:sp>
        <p:sp>
          <p:nvSpPr>
            <p:cNvPr id="2055" name="Rectangle 4"/>
            <p:cNvSpPr>
              <a:spLocks noChangeArrowheads="1"/>
            </p:cNvSpPr>
            <p:nvPr/>
          </p:nvSpPr>
          <p:spPr bwMode="auto">
            <a:xfrm>
              <a:off x="480" y="917"/>
              <a:ext cx="25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anchor="ctr"/>
            <a:lstStyle/>
            <a:p>
              <a:endParaRPr lang="en-US"/>
            </a:p>
          </p:txBody>
        </p:sp>
      </p:grp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21AF0D0-CBCC-D549-BBD1-605842295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4" y="2307829"/>
            <a:ext cx="8515350" cy="173116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1436A7E-915A-624A-A655-E557926FF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128713"/>
            <a:ext cx="6515100" cy="1079500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098BF2EB-3893-4C4A-853D-61E6A9CA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4" y="4038997"/>
            <a:ext cx="3635608" cy="2819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B1FC69-A4C6-9744-B02F-80C8EF848076}"/>
              </a:ext>
            </a:extLst>
          </p:cNvPr>
          <p:cNvSpPr txBox="1"/>
          <p:nvPr/>
        </p:nvSpPr>
        <p:spPr>
          <a:xfrm>
            <a:off x="5183589" y="4292600"/>
            <a:ext cx="316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Questions: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 a student who studies 2 hours, what’s his probability of passing?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 a student who studies 3.75 hours, what’s his probability of passing?</a:t>
            </a:r>
          </a:p>
        </p:txBody>
      </p:sp>
    </p:spTree>
    <p:extLst>
      <p:ext uri="{BB962C8B-B14F-4D97-AF65-F5344CB8AC3E}">
        <p14:creationId xmlns:p14="http://schemas.microsoft.com/office/powerpoint/2010/main" val="3312558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1D384-B8E5-47B3-8407-BC16FA9CD33A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227013" y="132388"/>
            <a:ext cx="7678387" cy="1009024"/>
            <a:chOff x="480" y="58"/>
            <a:chExt cx="4499" cy="1109"/>
          </a:xfrm>
        </p:grpSpPr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767" y="58"/>
              <a:ext cx="42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46038" anchor="ctr"/>
            <a:lstStyle/>
            <a:p>
              <a:pPr eaLnBrk="0" hangingPunct="0"/>
              <a:r>
                <a:rPr lang="en-US" altLang="en-US" sz="2400" b="1" dirty="0"/>
                <a:t>The Model/Solution</a:t>
              </a:r>
            </a:p>
          </p:txBody>
        </p:sp>
        <p:sp>
          <p:nvSpPr>
            <p:cNvPr id="2055" name="Rectangle 4"/>
            <p:cNvSpPr>
              <a:spLocks noChangeArrowheads="1"/>
            </p:cNvSpPr>
            <p:nvPr/>
          </p:nvSpPr>
          <p:spPr bwMode="auto">
            <a:xfrm>
              <a:off x="480" y="917"/>
              <a:ext cx="25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anchor="ctr"/>
            <a:lstStyle/>
            <a:p>
              <a:endParaRPr lang="en-US"/>
            </a:p>
          </p:txBody>
        </p:sp>
      </p:grp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F48E245-5E60-C24F-AEBE-65BC5A898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7" y="773437"/>
            <a:ext cx="4550529" cy="1797839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B2F7D9C-7648-564F-8A25-5FB3C90E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567976"/>
            <a:ext cx="3314700" cy="100330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CC231072-E9F5-D34A-BFE6-41AFE5226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8" y="2691108"/>
            <a:ext cx="8393632" cy="1305577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4E508-76F1-F84E-B198-FA47C3CE9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8" y="4068234"/>
            <a:ext cx="4550530" cy="948266"/>
          </a:xfrm>
          <a:prstGeom prst="rect">
            <a:avLst/>
          </a:prstGeom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2DBB4B-E338-EF4D-86B8-CF540DF8D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02" y="4338382"/>
            <a:ext cx="3744998" cy="2383096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85245CB3-2C25-FC42-B450-4FD1B41AD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51" y="4474904"/>
            <a:ext cx="3495647" cy="2383096"/>
          </a:xfrm>
          <a:prstGeom prst="rect">
            <a:avLst/>
          </a:prstGeom>
        </p:spPr>
      </p:pic>
      <p:pic>
        <p:nvPicPr>
          <p:cNvPr id="18" name="Picture 1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6CE34B80-B318-874A-B28B-E1256F971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85" y="2678737"/>
            <a:ext cx="3455965" cy="65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4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48725-7ABD-4218-BFDE-8F9D3ED78F6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b="1" dirty="0"/>
              <a:t>The Logistic Regression Model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966710" cy="435133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Benguiat Frisky" pitchFamily="66" charset="0"/>
              </a:rPr>
              <a:t>The "logit" model solves these problems:</a:t>
            </a:r>
            <a:br>
              <a:rPr lang="en-US" sz="2400" dirty="0">
                <a:latin typeface="Benguiat Frisky" pitchFamily="66" charset="0"/>
              </a:rPr>
            </a:br>
            <a:br>
              <a:rPr lang="en-US" sz="2400" dirty="0">
                <a:latin typeface="Benguiat Frisky" pitchFamily="66" charset="0"/>
              </a:rPr>
            </a:br>
            <a:r>
              <a:rPr lang="en-US" sz="2400" dirty="0">
                <a:latin typeface="Benguiat Frisky" pitchFamily="66" charset="0"/>
              </a:rPr>
              <a:t>ln[p/(1-p)] = </a:t>
            </a:r>
            <a:r>
              <a:rPr lang="en-US" sz="2400" i="1" dirty="0">
                <a:latin typeface="Benguiat Frisky" pitchFamily="66" charset="0"/>
                <a:sym typeface="Symbol" pitchFamily="18" charset="2"/>
              </a:rPr>
              <a:t></a:t>
            </a:r>
            <a:r>
              <a:rPr lang="en-US" sz="2400" i="1" baseline="-25000" dirty="0">
                <a:latin typeface="Benguiat Frisky" pitchFamily="66" charset="0"/>
                <a:sym typeface="Symbol" pitchFamily="18" charset="2"/>
              </a:rPr>
              <a:t>0</a:t>
            </a:r>
            <a:r>
              <a:rPr lang="en-US" sz="2400" dirty="0">
                <a:latin typeface="Benguiat Frisky" pitchFamily="66" charset="0"/>
              </a:rPr>
              <a:t> + </a:t>
            </a:r>
            <a:r>
              <a:rPr lang="en-US" sz="2400" i="1" dirty="0">
                <a:latin typeface="Benguiat Frisky" pitchFamily="66" charset="0"/>
                <a:sym typeface="Symbol" pitchFamily="18" charset="2"/>
              </a:rPr>
              <a:t></a:t>
            </a:r>
            <a:r>
              <a:rPr lang="en-US" sz="2400" i="1" baseline="-25000" dirty="0">
                <a:latin typeface="Benguiat Frisky" pitchFamily="66" charset="0"/>
                <a:sym typeface="Symbol" pitchFamily="18" charset="2"/>
              </a:rPr>
              <a:t>1</a:t>
            </a:r>
            <a:r>
              <a:rPr lang="en-US" sz="2400" dirty="0">
                <a:latin typeface="Benguiat Frisky" pitchFamily="66" charset="0"/>
              </a:rPr>
              <a:t>X </a:t>
            </a:r>
            <a:br>
              <a:rPr lang="en-US" sz="2400" dirty="0">
                <a:latin typeface="Benguiat Frisky" pitchFamily="66" charset="0"/>
              </a:rPr>
            </a:br>
            <a:endParaRPr lang="en-US" sz="2400" dirty="0">
              <a:latin typeface="Benguiat Frisky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>
                <a:latin typeface="Benguiat Frisky" pitchFamily="66" charset="0"/>
              </a:rPr>
              <a:t> p is the probability that the event Y occurs, p(Y=1)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>
                <a:latin typeface="Benguiat Frisky" pitchFamily="66" charset="0"/>
              </a:rPr>
              <a:t>[range=0 to 1]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>
                <a:latin typeface="Benguiat Frisky" pitchFamily="66" charset="0"/>
              </a:rPr>
              <a:t> p/(1-p) is the "odds ratio"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>
                <a:latin typeface="Benguiat Frisky" pitchFamily="66" charset="0"/>
              </a:rPr>
              <a:t>[range=0 to ∞]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b="1" dirty="0">
                <a:latin typeface="Benguiat Frisky" pitchFamily="66" charset="0"/>
              </a:rPr>
              <a:t> ln[p/(1-p)]: log odds ratio, or "logit“ (</a:t>
            </a:r>
            <a:r>
              <a:rPr lang="en-US" sz="2400" b="1" u="sng" dirty="0">
                <a:latin typeface="Benguiat Frisky" pitchFamily="66" charset="0"/>
              </a:rPr>
              <a:t>log</a:t>
            </a:r>
            <a:r>
              <a:rPr lang="en-US" sz="2400" b="1" dirty="0">
                <a:latin typeface="Benguiat Frisky" pitchFamily="66" charset="0"/>
              </a:rPr>
              <a:t>istic un</a:t>
            </a:r>
            <a:r>
              <a:rPr lang="en-US" sz="2400" b="1" u="sng" dirty="0">
                <a:latin typeface="Benguiat Frisky" pitchFamily="66" charset="0"/>
              </a:rPr>
              <a:t>it</a:t>
            </a:r>
            <a:r>
              <a:rPr lang="en-US" sz="2400" b="1" dirty="0">
                <a:latin typeface="Benguiat Frisky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000" dirty="0">
                <a:latin typeface="Benguiat Frisky" pitchFamily="66" charset="0"/>
              </a:rPr>
              <a:t>[range=-∞ to +∞]</a:t>
            </a:r>
            <a:r>
              <a:rPr lang="en-US" sz="2000" dirty="0"/>
              <a:t> 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ED7CECB-F7BA-6B47-BABD-F7DE3BA36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1473200"/>
            <a:ext cx="28575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E0431-9FF8-4F3E-AED0-48B891E1821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858" y="533400"/>
            <a:ext cx="6336792" cy="1143000"/>
          </a:xfrm>
        </p:spPr>
        <p:txBody>
          <a:bodyPr/>
          <a:lstStyle/>
          <a:p>
            <a:pPr eaLnBrk="1" hangingPunct="1"/>
            <a:r>
              <a:rPr lang="en-US" b="1" dirty="0"/>
              <a:t>Interpreting logistic function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76400"/>
            <a:ext cx="8077200" cy="472440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The logistic distribution constrains the estimated probabilities to lie between 0 and 1. </a:t>
            </a:r>
          </a:p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The estimated probability is: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	p = 1/[1 + e</a:t>
            </a:r>
            <a:r>
              <a:rPr lang="en-US" sz="3200" baseline="30000" dirty="0"/>
              <a:t>-</a:t>
            </a:r>
            <a:r>
              <a:rPr lang="en-US" sz="2800" baseline="30000" dirty="0"/>
              <a:t>(</a:t>
            </a:r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>
                <a:sym typeface="Symbol" pitchFamily="18" charset="2"/>
              </a:rPr>
              <a:t>0</a:t>
            </a:r>
            <a:r>
              <a:rPr lang="en-US" sz="2800" dirty="0"/>
              <a:t> + </a:t>
            </a:r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>
                <a:sym typeface="Symbol" pitchFamily="18" charset="2"/>
              </a:rPr>
              <a:t>1</a:t>
            </a:r>
            <a:r>
              <a:rPr lang="en-US" sz="2800" dirty="0"/>
              <a:t>X</a:t>
            </a:r>
            <a:r>
              <a:rPr lang="en-US" sz="2800" baseline="30000" dirty="0"/>
              <a:t>)</a:t>
            </a:r>
            <a:r>
              <a:rPr lang="en-US" sz="2800" dirty="0"/>
              <a:t>] </a:t>
            </a:r>
            <a:br>
              <a:rPr lang="en-US" sz="2800" dirty="0"/>
            </a:br>
            <a:endParaRPr lang="en-US" sz="2800" dirty="0"/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 if you let </a:t>
            </a:r>
            <a:r>
              <a:rPr lang="en-US" sz="2800" i="1" dirty="0">
                <a:sym typeface="Symbol" pitchFamily="18" charset="2"/>
              </a:rPr>
              <a:t></a:t>
            </a:r>
            <a:r>
              <a:rPr lang="en-US" sz="2800" i="1" baseline="-25000" dirty="0">
                <a:sym typeface="Symbol" pitchFamily="18" charset="2"/>
              </a:rPr>
              <a:t>0</a:t>
            </a:r>
            <a:r>
              <a:rPr lang="en-US" sz="2800" dirty="0"/>
              <a:t> + </a:t>
            </a:r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>
                <a:sym typeface="Symbol" pitchFamily="18" charset="2"/>
              </a:rPr>
              <a:t>1</a:t>
            </a:r>
            <a:r>
              <a:rPr lang="en-US" sz="2800" dirty="0"/>
              <a:t>X = 0, then p = .50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 as </a:t>
            </a:r>
            <a:r>
              <a:rPr lang="en-US" sz="2800" i="1" dirty="0">
                <a:sym typeface="Symbol" pitchFamily="18" charset="2"/>
              </a:rPr>
              <a:t></a:t>
            </a:r>
            <a:r>
              <a:rPr lang="en-US" sz="2800" i="1" baseline="-25000" dirty="0">
                <a:sym typeface="Symbol" pitchFamily="18" charset="2"/>
              </a:rPr>
              <a:t>0</a:t>
            </a:r>
            <a:r>
              <a:rPr lang="en-US" sz="2800" dirty="0"/>
              <a:t> + </a:t>
            </a:r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>
                <a:sym typeface="Symbol" pitchFamily="18" charset="2"/>
              </a:rPr>
              <a:t>1</a:t>
            </a:r>
            <a:r>
              <a:rPr lang="en-US" sz="2800" dirty="0"/>
              <a:t>X gets really big, p approaches 1 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dirty="0"/>
              <a:t> as </a:t>
            </a:r>
            <a:r>
              <a:rPr lang="en-US" sz="2800" i="1" dirty="0">
                <a:sym typeface="Symbol" pitchFamily="18" charset="2"/>
              </a:rPr>
              <a:t></a:t>
            </a:r>
            <a:r>
              <a:rPr lang="en-US" sz="2800" i="1" baseline="-25000" dirty="0">
                <a:sym typeface="Symbol" pitchFamily="18" charset="2"/>
              </a:rPr>
              <a:t>0</a:t>
            </a:r>
            <a:r>
              <a:rPr lang="en-US" sz="2800" dirty="0"/>
              <a:t> + </a:t>
            </a:r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baseline="-25000" dirty="0">
                <a:sym typeface="Symbol" pitchFamily="18" charset="2"/>
              </a:rPr>
              <a:t>1</a:t>
            </a:r>
            <a:r>
              <a:rPr lang="en-US" sz="2800" dirty="0"/>
              <a:t>X gets really small, p approaches 0 </a:t>
            </a:r>
          </a:p>
        </p:txBody>
      </p:sp>
    </p:spTree>
    <p:extLst>
      <p:ext uri="{BB962C8B-B14F-4D97-AF65-F5344CB8AC3E}">
        <p14:creationId xmlns:p14="http://schemas.microsoft.com/office/powerpoint/2010/main" val="20897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 b="11385"/>
          <a:stretch>
            <a:fillRect/>
          </a:stretch>
        </p:blipFill>
        <p:spPr bwMode="auto">
          <a:xfrm>
            <a:off x="553452" y="4418180"/>
            <a:ext cx="8133348" cy="13555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42059-C8A1-4A1F-8C21-CCD631F5C25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 l="29825" t="16222" r="34210" b="15334"/>
          <a:stretch>
            <a:fillRect/>
          </a:stretch>
        </p:blipFill>
        <p:spPr bwMode="auto">
          <a:xfrm>
            <a:off x="228600" y="685800"/>
            <a:ext cx="4251960" cy="3716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sz="2400" b="1" dirty="0"/>
              <a:t>Running Logistic Regression in SPSS 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 l="30556" t="28667" r="30000" b="29556"/>
          <a:stretch>
            <a:fillRect/>
          </a:stretch>
        </p:blipFill>
        <p:spPr bwMode="auto">
          <a:xfrm>
            <a:off x="4572000" y="685800"/>
            <a:ext cx="4449928" cy="37323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295400" y="5207000"/>
            <a:ext cx="5715000" cy="478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31136" y="4791456"/>
            <a:ext cx="713232" cy="877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2725"/>
            <a:ext cx="7886700" cy="4351338"/>
          </a:xfrm>
        </p:spPr>
        <p:txBody>
          <a:bodyPr/>
          <a:lstStyle/>
          <a:p>
            <a:r>
              <a:rPr lang="en-US" dirty="0"/>
              <a:t>A decision tree algorithm iteratively creates a tree by selecting the “best” attribute to classify the records.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465570"/>
            <a:ext cx="3028950" cy="329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37" y="2725616"/>
            <a:ext cx="3627320" cy="2792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" y="5834063"/>
            <a:ext cx="2143125" cy="685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Decision Tree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50373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top most node in a tree is the root node. </a:t>
            </a:r>
          </a:p>
          <a:p>
            <a:pPr lvl="1"/>
            <a:endParaRPr lang="en-US" sz="2000" dirty="0"/>
          </a:p>
          <a:p>
            <a:r>
              <a:rPr lang="en-US" sz="2400" dirty="0"/>
              <a:t>An internal node is a test on an attribute.</a:t>
            </a:r>
          </a:p>
          <a:p>
            <a:pPr lvl="1"/>
            <a:endParaRPr lang="en-US" sz="2000" dirty="0"/>
          </a:p>
          <a:p>
            <a:r>
              <a:rPr lang="en-US" sz="2400" dirty="0"/>
              <a:t>A leaf node represents a class label.</a:t>
            </a:r>
          </a:p>
          <a:p>
            <a:pPr lvl="1"/>
            <a:endParaRPr lang="en-US" sz="2000" dirty="0"/>
          </a:p>
          <a:p>
            <a:r>
              <a:rPr lang="en-US" sz="2400" dirty="0"/>
              <a:t>A branch represents the outcome of the test.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159732"/>
            <a:ext cx="4165193" cy="33013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1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many algorithms to build a Decision Tree (</a:t>
            </a:r>
            <a:r>
              <a:rPr lang="en-US" dirty="0">
                <a:solidFill>
                  <a:srgbClr val="FF0000"/>
                </a:solidFill>
              </a:rPr>
              <a:t>ID3, C4.5</a:t>
            </a:r>
            <a:r>
              <a:rPr lang="en-US" dirty="0"/>
              <a:t>, CART, SLIQ, SPRINT, </a:t>
            </a:r>
            <a:r>
              <a:rPr lang="en-US" dirty="0" err="1"/>
              <a:t>etc</a:t>
            </a:r>
            <a:r>
              <a:rPr lang="en-US" dirty="0"/>
              <a:t>). </a:t>
            </a:r>
          </a:p>
          <a:p>
            <a:pPr lvl="1"/>
            <a:endParaRPr lang="en-US" dirty="0"/>
          </a:p>
          <a:p>
            <a:r>
              <a:rPr lang="en-US" dirty="0"/>
              <a:t>Basic algorithm (greedy)</a:t>
            </a:r>
          </a:p>
          <a:p>
            <a:pPr lvl="1"/>
            <a:r>
              <a:rPr lang="en-US" dirty="0"/>
              <a:t>Tree is constructed in a </a:t>
            </a:r>
            <a:r>
              <a:rPr lang="en-US" b="1" dirty="0"/>
              <a:t>top-down recursive divide-and-conquer manner</a:t>
            </a:r>
          </a:p>
          <a:p>
            <a:pPr lvl="1"/>
            <a:r>
              <a:rPr lang="en-US" dirty="0"/>
              <a:t>At start all the training records are at the root</a:t>
            </a:r>
          </a:p>
          <a:p>
            <a:pPr lvl="1"/>
            <a:r>
              <a:rPr lang="en-US" b="1" dirty="0"/>
              <a:t>Splitting attributes (and their split conditions, if needed) are selected on the basis of a heuristic or statistical measure (Attribute Selection Measure)</a:t>
            </a:r>
          </a:p>
          <a:p>
            <a:pPr lvl="1"/>
            <a:r>
              <a:rPr lang="en-US" dirty="0"/>
              <a:t>Records are partitioned recursively based on splitting attribute and its condition</a:t>
            </a:r>
          </a:p>
          <a:p>
            <a:pPr lvl="1"/>
            <a:endParaRPr lang="en-US" dirty="0"/>
          </a:p>
          <a:p>
            <a:r>
              <a:rPr lang="en-US" dirty="0"/>
              <a:t>When to stop partitioning?</a:t>
            </a:r>
          </a:p>
          <a:p>
            <a:pPr lvl="1"/>
            <a:r>
              <a:rPr lang="en-US" dirty="0"/>
              <a:t>All records for a given node belong to the same class</a:t>
            </a:r>
          </a:p>
          <a:p>
            <a:pPr lvl="1"/>
            <a:r>
              <a:rPr lang="en-US" dirty="0"/>
              <a:t>There are no remaining attributes for further partitioning</a:t>
            </a:r>
          </a:p>
          <a:p>
            <a:pPr lvl="1"/>
            <a:r>
              <a:rPr lang="en-US" dirty="0"/>
              <a:t>There are no records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61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ID3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1) Establish Classification Attribute (in Table R)</a:t>
            </a:r>
          </a:p>
          <a:p>
            <a:r>
              <a:rPr lang="en-US" altLang="en-US" sz="2400" dirty="0"/>
              <a:t>2) Compute </a:t>
            </a:r>
            <a:r>
              <a:rPr lang="en-US" altLang="en-US" sz="2400" b="1" dirty="0"/>
              <a:t>Classification Entropy.</a:t>
            </a:r>
          </a:p>
          <a:p>
            <a:r>
              <a:rPr lang="en-US" altLang="en-US" sz="2400" dirty="0"/>
              <a:t>3) For each attribute in R, calculate </a:t>
            </a:r>
            <a:r>
              <a:rPr lang="en-US" altLang="en-US" sz="2400" b="1" dirty="0"/>
              <a:t>Information Gain </a:t>
            </a:r>
            <a:r>
              <a:rPr lang="en-US" altLang="en-US" sz="2400" dirty="0"/>
              <a:t>using classification attribute.</a:t>
            </a:r>
          </a:p>
          <a:p>
            <a:r>
              <a:rPr lang="en-US" altLang="en-US" sz="2400" dirty="0"/>
              <a:t>4) Select Attribute with the highest gain to be the next Node in the tree (starting from the Root node).</a:t>
            </a:r>
          </a:p>
          <a:p>
            <a:r>
              <a:rPr lang="en-US" altLang="en-US" sz="2400" dirty="0"/>
              <a:t>5) Remove Node Attribute, creating reduced table R</a:t>
            </a:r>
            <a:r>
              <a:rPr lang="en-US" altLang="en-US" sz="2400" baseline="-25000" dirty="0"/>
              <a:t>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6) Repeat steps 3-5 until all attributes have been used, or the same classification value remains for all rows in the reduced 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and Motivation: DM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9" y="1243143"/>
            <a:ext cx="7617574" cy="51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0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Decision Tree – Splitting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5187"/>
            <a:ext cx="7886700" cy="4351338"/>
          </a:xfrm>
        </p:spPr>
        <p:txBody>
          <a:bodyPr/>
          <a:lstStyle/>
          <a:p>
            <a:r>
              <a:rPr lang="en-US" dirty="0"/>
              <a:t>Selecting the best splitting attribute depends on the attribute type (categorical vs continuous) and number of ways to split (2-way split, multi-way split).</a:t>
            </a:r>
          </a:p>
          <a:p>
            <a:pPr lvl="1"/>
            <a:endParaRPr lang="en-US" dirty="0"/>
          </a:p>
          <a:p>
            <a:r>
              <a:rPr lang="en-US" dirty="0"/>
              <a:t>We want to use a purity function (summarized below) that will help us to choose the best splitting attribute. </a:t>
            </a:r>
          </a:p>
          <a:p>
            <a:pPr lvl="1"/>
            <a:r>
              <a:rPr lang="en-US" dirty="0"/>
              <a:t>WEKA will allow you to choose your desired measure.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75225"/>
              </p:ext>
            </p:extLst>
          </p:nvPr>
        </p:nvGraphicFramePr>
        <p:xfrm>
          <a:off x="304798" y="3580226"/>
          <a:ext cx="8534404" cy="299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Information Gain (ID3/C4.5)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Chooses</a:t>
                      </a:r>
                      <a:r>
                        <a:rPr lang="en-US" sz="1400" b="1" baseline="0" dirty="0"/>
                        <a:t> the attribute with the lowest amount of entropy (i.e., uncertainty) to classify a record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Fast, works well with</a:t>
                      </a:r>
                      <a:r>
                        <a:rPr lang="en-US" sz="1400" baseline="0" dirty="0"/>
                        <a:t> few multivalued attributes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Biased towards multivalued attributes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Gain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Modification</a:t>
                      </a:r>
                      <a:r>
                        <a:rPr lang="en-US" sz="1400" baseline="0" dirty="0"/>
                        <a:t> to Info gain that reduces its bias on high-branch attributes. Takes into account branch sizes.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More robust than</a:t>
                      </a:r>
                      <a:r>
                        <a:rPr lang="en-US" sz="1400" baseline="0" dirty="0"/>
                        <a:t> Information Gain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Prefers unbalanced splits in which one partition</a:t>
                      </a:r>
                      <a:r>
                        <a:rPr lang="en-US" sz="1400" baseline="0" dirty="0"/>
                        <a:t> is much smaller than the others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Gini Index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in CART,</a:t>
                      </a:r>
                      <a:r>
                        <a:rPr lang="en-US" sz="1400" baseline="0" dirty="0"/>
                        <a:t> SLIQ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Golden standard in economics</a:t>
                      </a:r>
                    </a:p>
                    <a:p>
                      <a:r>
                        <a:rPr lang="en-US" sz="1400" dirty="0"/>
                        <a:t>Incorporates all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Biased</a:t>
                      </a:r>
                      <a:r>
                        <a:rPr lang="en-US" sz="1400" baseline="0" dirty="0"/>
                        <a:t> towards multivalued attributes, has difficulty when # of classes is large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5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202945"/>
            <a:ext cx="493923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Entropy: a measure for degree of uncertainty (# of outcomes) or value of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68" y="1528508"/>
            <a:ext cx="29241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023" y="2434089"/>
            <a:ext cx="433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</a:t>
            </a:r>
            <a:r>
              <a:rPr lang="en-US" sz="2400" i="1" dirty="0"/>
              <a:t>P</a:t>
            </a:r>
            <a:r>
              <a:rPr lang="en-US" sz="2400" i="1" baseline="-25000" dirty="0">
                <a:latin typeface="Brush Script MT" panose="03060802040406070304" pitchFamily="66" charset="0"/>
                <a:cs typeface="Arial" panose="020B0604020202020204" pitchFamily="34" charset="0"/>
              </a:rPr>
              <a:t>i</a:t>
            </a:r>
            <a:r>
              <a:rPr lang="en-US" sz="2400" dirty="0"/>
              <a:t> = 1/m, </a:t>
            </a:r>
          </a:p>
          <a:p>
            <a:r>
              <a:rPr lang="en-US" sz="2400" dirty="0"/>
              <a:t>Entropy </a:t>
            </a:r>
          </a:p>
          <a:p>
            <a:r>
              <a:rPr lang="en-US" sz="2400" dirty="0"/>
              <a:t>= - m x 1/m x [log</a:t>
            </a:r>
            <a:r>
              <a:rPr lang="en-US" sz="2400" baseline="-25000" dirty="0"/>
              <a:t>2</a:t>
            </a:r>
            <a:r>
              <a:rPr lang="en-US" sz="2400" dirty="0"/>
              <a:t> 1/m]</a:t>
            </a:r>
            <a:endParaRPr lang="en-US" sz="2400" baseline="-25000" dirty="0"/>
          </a:p>
          <a:p>
            <a:r>
              <a:rPr lang="en-US" sz="2400" dirty="0"/>
              <a:t>= log</a:t>
            </a:r>
            <a:r>
              <a:rPr lang="en-US" sz="2400" baseline="-25000" dirty="0"/>
              <a:t>2</a:t>
            </a:r>
            <a:r>
              <a:rPr lang="en-US" sz="2400" dirty="0"/>
              <a:t> 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754" y="2070361"/>
            <a:ext cx="4254246" cy="3264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4047" y="1701029"/>
            <a:ext cx="11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Entropy</a:t>
            </a:r>
            <a:r>
              <a:rPr lang="en-US" dirty="0"/>
              <a:t>  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451" y="4262485"/>
            <a:ext cx="870966" cy="74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68143" y="4295674"/>
            <a:ext cx="870966" cy="74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02032" y="4295674"/>
            <a:ext cx="870966" cy="74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2623" y="439604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8657" y="466500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666" y="450660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5642" y="429567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9811" y="466500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8391" y="445272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5422" y="468520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87928" y="5597494"/>
            <a:ext cx="870966" cy="74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21522" y="56155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9596" y="596682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6262" y="567522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6999" y="599498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501" y="5086823"/>
            <a:ext cx="969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</a:t>
            </a:r>
          </a:p>
          <a:p>
            <a:r>
              <a:rPr lang="en-US" dirty="0"/>
              <a:t>= log</a:t>
            </a:r>
            <a:r>
              <a:rPr lang="en-US" baseline="-25000" dirty="0"/>
              <a:t>2</a:t>
            </a:r>
            <a:r>
              <a:rPr lang="en-US" dirty="0"/>
              <a:t> 1 </a:t>
            </a:r>
          </a:p>
          <a:p>
            <a:r>
              <a:rPr lang="en-US" dirty="0"/>
              <a:t>=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47805" y="5100449"/>
            <a:ext cx="969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</a:t>
            </a:r>
          </a:p>
          <a:p>
            <a:r>
              <a:rPr lang="en-US" dirty="0"/>
              <a:t>= log</a:t>
            </a:r>
            <a:r>
              <a:rPr lang="en-US" baseline="-25000" dirty="0"/>
              <a:t>2</a:t>
            </a:r>
            <a:r>
              <a:rPr lang="en-US" dirty="0"/>
              <a:t> 2 </a:t>
            </a:r>
          </a:p>
          <a:p>
            <a:r>
              <a:rPr lang="en-US" dirty="0"/>
              <a:t>=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4168" y="578216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29406" y="5505161"/>
            <a:ext cx="3270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</a:t>
            </a:r>
          </a:p>
          <a:p>
            <a:r>
              <a:rPr lang="en-US" dirty="0"/>
              <a:t>= - [3/5 x log 3/5 + 2/5 x log 2/5] </a:t>
            </a:r>
          </a:p>
          <a:p>
            <a:r>
              <a:rPr lang="en-US" dirty="0"/>
              <a:t>= 0.971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15140" y="5121230"/>
            <a:ext cx="969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</a:t>
            </a:r>
          </a:p>
          <a:p>
            <a:r>
              <a:rPr lang="en-US" dirty="0"/>
              <a:t>= log</a:t>
            </a:r>
            <a:r>
              <a:rPr lang="en-US" baseline="-25000" dirty="0"/>
              <a:t>2</a:t>
            </a:r>
            <a:r>
              <a:rPr lang="en-US" dirty="0"/>
              <a:t> 2 </a:t>
            </a:r>
          </a:p>
          <a:p>
            <a:r>
              <a:rPr lang="en-US" dirty="0"/>
              <a:t>= 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16" y="909793"/>
            <a:ext cx="2443396" cy="12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6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328"/>
            <a:ext cx="7886700" cy="46956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543175"/>
            <a:ext cx="7086600" cy="405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12" y="1674812"/>
            <a:ext cx="29241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98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 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00" y="1900680"/>
            <a:ext cx="8053001" cy="44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3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78" y="500062"/>
            <a:ext cx="7886700" cy="1325563"/>
          </a:xfrm>
        </p:spPr>
        <p:txBody>
          <a:bodyPr/>
          <a:lstStyle/>
          <a:p>
            <a:r>
              <a:rPr lang="en-US" dirty="0"/>
              <a:t>GINI Index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010569"/>
            <a:ext cx="6048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7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C4.5 Algorithm for Continuous Attributes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1"/>
            <a:ext cx="7674102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First sort on the values (v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dirty="0" err="1"/>
              <a:t>v</a:t>
            </a:r>
            <a:r>
              <a:rPr lang="en-US" sz="2400" baseline="-25000" dirty="0" err="1"/>
              <a:t>m</a:t>
            </a:r>
            <a:r>
              <a:rPr lang="en-US" sz="2400" dirty="0"/>
              <a:t>) of the attribute A being considered, e.g., customer spending per month, greyhound’s past 7 races’ finishing time.</a:t>
            </a:r>
          </a:p>
          <a:p>
            <a:r>
              <a:rPr lang="en-US" sz="2400" dirty="0"/>
              <a:t>There are thus only m – 1 possible split points (midpoints; (v</a:t>
            </a:r>
            <a:r>
              <a:rPr lang="en-US" sz="2400" baseline="-25000" dirty="0"/>
              <a:t>i</a:t>
            </a:r>
            <a:r>
              <a:rPr lang="en-US" sz="2400" dirty="0"/>
              <a:t> + v</a:t>
            </a:r>
            <a:r>
              <a:rPr lang="en-US" sz="2400" i="1" baseline="-25000" dirty="0"/>
              <a:t>i+1</a:t>
            </a:r>
            <a:r>
              <a:rPr lang="en-US" sz="2400" dirty="0"/>
              <a:t> )/2) on </a:t>
            </a:r>
            <a:r>
              <a:rPr lang="en-US" sz="2400" dirty="0" err="1"/>
              <a:t>A;all</a:t>
            </a:r>
            <a:r>
              <a:rPr lang="en-US" sz="2400" dirty="0"/>
              <a:t> of which are examined to compute their respective entropy values.</a:t>
            </a:r>
          </a:p>
          <a:p>
            <a:r>
              <a:rPr lang="en-US" sz="2400" b="1" dirty="0"/>
              <a:t>Choose the “best” (based on information gain) split point for this attribute.</a:t>
            </a:r>
          </a:p>
          <a:p>
            <a:r>
              <a:rPr lang="en-US" sz="2400" dirty="0"/>
              <a:t>This continuous attribute A is then compared with other (continuous or categorical) attributes to find the “best” overall information gain. </a:t>
            </a:r>
            <a:r>
              <a:rPr lang="en-US" sz="2400" b="1" dirty="0"/>
              <a:t>The ID3/C4.5 decision tree algorithm then selects this “best” attribute to divide the tree.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8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Building a Decision Tree -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common issue with Decision Tree is overfitting. To address such an issue, we can apply </a:t>
            </a:r>
            <a:r>
              <a:rPr lang="en-US" b="1" dirty="0"/>
              <a:t>pre and post-pruning rules. </a:t>
            </a:r>
          </a:p>
          <a:p>
            <a:pPr lvl="1"/>
            <a:r>
              <a:rPr lang="en-US" dirty="0"/>
              <a:t>WEKA will give you these options. </a:t>
            </a:r>
          </a:p>
          <a:p>
            <a:pPr lvl="1"/>
            <a:endParaRPr lang="en-US" dirty="0"/>
          </a:p>
          <a:p>
            <a:r>
              <a:rPr lang="en-US" dirty="0"/>
              <a:t>Pre-pruning – stop the algorithm before it becomes a full tree. Typical stopping conditions for a node include:</a:t>
            </a:r>
          </a:p>
          <a:p>
            <a:pPr lvl="1"/>
            <a:r>
              <a:rPr lang="en-US" dirty="0"/>
              <a:t>Stop if all records for a given node belong to the same class</a:t>
            </a:r>
          </a:p>
          <a:p>
            <a:pPr lvl="1"/>
            <a:r>
              <a:rPr lang="en-US" dirty="0"/>
              <a:t>Stop if there are no remaining attributes for further partitioning</a:t>
            </a:r>
          </a:p>
          <a:p>
            <a:pPr lvl="1"/>
            <a:r>
              <a:rPr lang="en-US" dirty="0"/>
              <a:t>Stop if there are no records left</a:t>
            </a:r>
          </a:p>
          <a:p>
            <a:pPr lvl="1"/>
            <a:endParaRPr lang="en-US" dirty="0"/>
          </a:p>
          <a:p>
            <a:r>
              <a:rPr lang="en-US" dirty="0"/>
              <a:t>Post-pruning – grow the tree to its entirety.</a:t>
            </a:r>
          </a:p>
          <a:p>
            <a:pPr lvl="1"/>
            <a:r>
              <a:rPr lang="en-US" dirty="0"/>
              <a:t>Trim the nodes of the tree in a bottom-up fashion</a:t>
            </a:r>
          </a:p>
          <a:p>
            <a:pPr lvl="1"/>
            <a:r>
              <a:rPr lang="en-US" dirty="0"/>
              <a:t>If error improves after trimming, replace sub-tree by a leaf node</a:t>
            </a:r>
          </a:p>
          <a:p>
            <a:pPr lvl="1"/>
            <a:r>
              <a:rPr lang="en-US" dirty="0"/>
              <a:t>Class label of leaf is determined from majority class of records in sub-tree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9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Random Forest – Bagging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Before Random Forest, we must first understand “bagging.”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Bagging is the idea wherein a classifier is made up of many individual classifiers from the same family. </a:t>
            </a:r>
          </a:p>
          <a:p>
            <a:pPr lvl="1"/>
            <a:r>
              <a:rPr lang="en-US" sz="2000" dirty="0"/>
              <a:t>They are combined through majority rule (unweighted)</a:t>
            </a:r>
          </a:p>
          <a:p>
            <a:pPr lvl="1"/>
            <a:endParaRPr lang="en-US" sz="2000" dirty="0"/>
          </a:p>
          <a:p>
            <a:r>
              <a:rPr lang="en-US" sz="2400" dirty="0"/>
              <a:t>Each classifier is trained on a bootstrapped sample with replacement from the training data. </a:t>
            </a:r>
          </a:p>
          <a:p>
            <a:pPr lvl="1"/>
            <a:r>
              <a:rPr lang="en-US" sz="2000" dirty="0"/>
              <a:t>Each of classifiers in the bag is a “weak” classifier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5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Random 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 Forest is based off of decision tree and bagging.</a:t>
            </a:r>
          </a:p>
          <a:p>
            <a:pPr lvl="1"/>
            <a:endParaRPr lang="en-US" dirty="0"/>
          </a:p>
          <a:p>
            <a:r>
              <a:rPr lang="en-US" dirty="0"/>
              <a:t>The weak classifier in Random Forest is a decision tree. </a:t>
            </a:r>
          </a:p>
          <a:p>
            <a:pPr lvl="1"/>
            <a:endParaRPr lang="en-US" dirty="0"/>
          </a:p>
          <a:p>
            <a:r>
              <a:rPr lang="en-US" b="1" dirty="0"/>
              <a:t>Each decision tree in the bag is using only a subset of features. </a:t>
            </a:r>
          </a:p>
          <a:p>
            <a:pPr lvl="1"/>
            <a:endParaRPr lang="en-US" dirty="0"/>
          </a:p>
          <a:p>
            <a:r>
              <a:rPr lang="en-US" dirty="0"/>
              <a:t>Only two hyper-parameters to tune:</a:t>
            </a:r>
          </a:p>
          <a:p>
            <a:pPr lvl="1"/>
            <a:r>
              <a:rPr lang="en-US" dirty="0"/>
              <a:t>How many trees to build</a:t>
            </a:r>
          </a:p>
          <a:p>
            <a:pPr lvl="1"/>
            <a:r>
              <a:rPr lang="en-US" dirty="0"/>
              <a:t>What percentage of features to use in each tree</a:t>
            </a:r>
          </a:p>
          <a:p>
            <a:pPr lvl="1"/>
            <a:endParaRPr lang="en-US" dirty="0"/>
          </a:p>
          <a:p>
            <a:r>
              <a:rPr lang="en-US" b="1" dirty="0"/>
              <a:t>Performs very well and can be implemented in WEKA!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89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Random Forest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7754" y="2122719"/>
            <a:ext cx="6615113" cy="3962401"/>
            <a:chOff x="249" y="1056"/>
            <a:chExt cx="4167" cy="249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16200000">
              <a:off x="-119" y="2033"/>
              <a:ext cx="10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>
                  <a:latin typeface="Calibri" panose="020F0502020204030204" pitchFamily="34" charset="0"/>
                </a:rPr>
                <a:t>N examples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728" y="1200"/>
              <a:ext cx="720" cy="576"/>
            </a:xfrm>
            <a:prstGeom prst="rect">
              <a:avLst/>
            </a:prstGeom>
            <a:solidFill>
              <a:srgbClr val="4D9F3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28" y="2016"/>
              <a:ext cx="720" cy="576"/>
            </a:xfrm>
            <a:prstGeom prst="rect">
              <a:avLst/>
            </a:prstGeom>
            <a:solidFill>
              <a:srgbClr val="4D9F3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8" name="AutoShape 10"/>
            <p:cNvCxnSpPr>
              <a:cxnSpLocks noChangeShapeType="1"/>
            </p:cNvCxnSpPr>
            <p:nvPr/>
          </p:nvCxnSpPr>
          <p:spPr bwMode="auto">
            <a:xfrm>
              <a:off x="1296" y="2160"/>
              <a:ext cx="414" cy="240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 rot="16200000">
              <a:off x="1782" y="2730"/>
              <a:ext cx="48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latin typeface="Calibri" panose="020F0502020204030204" pitchFamily="34" charset="0"/>
                </a:rPr>
                <a:t>....…</a:t>
              </a:r>
            </a:p>
          </p:txBody>
        </p:sp>
        <p:cxnSp>
          <p:nvCxnSpPr>
            <p:cNvPr id="10" name="AutoShape 12"/>
            <p:cNvCxnSpPr>
              <a:cxnSpLocks noChangeShapeType="1"/>
            </p:cNvCxnSpPr>
            <p:nvPr/>
          </p:nvCxnSpPr>
          <p:spPr bwMode="auto">
            <a:xfrm>
              <a:off x="1296" y="2064"/>
              <a:ext cx="414" cy="148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" name="Picture 10" descr="Decis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42"/>
            <a:stretch>
              <a:fillRect/>
            </a:stretch>
          </p:blipFill>
          <p:spPr bwMode="auto">
            <a:xfrm>
              <a:off x="3047" y="1056"/>
              <a:ext cx="1273" cy="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Decisio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11"/>
            <a:stretch>
              <a:fillRect/>
            </a:stretch>
          </p:blipFill>
          <p:spPr bwMode="auto">
            <a:xfrm>
              <a:off x="3024" y="1824"/>
              <a:ext cx="1392" cy="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2496" y="144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448" y="225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496" y="350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318" y="2722"/>
              <a:ext cx="48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600" b="1">
                  <a:latin typeface="Calibri" panose="020F0502020204030204" pitchFamily="34" charset="0"/>
                </a:rPr>
                <a:t>....…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76" y="1824"/>
              <a:ext cx="720" cy="576"/>
            </a:xfrm>
            <a:prstGeom prst="rect">
              <a:avLst/>
            </a:prstGeom>
            <a:solidFill>
              <a:srgbClr val="ECAB2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18" name="AutoShape 20"/>
            <p:cNvCxnSpPr>
              <a:cxnSpLocks noChangeShapeType="1"/>
            </p:cNvCxnSpPr>
            <p:nvPr/>
          </p:nvCxnSpPr>
          <p:spPr bwMode="auto">
            <a:xfrm flipV="1">
              <a:off x="1296" y="1584"/>
              <a:ext cx="414" cy="38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448" y="1440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dirty="0">
                  <a:latin typeface="Calibri" panose="020F0502020204030204" pitchFamily="34" charset="0"/>
                </a:rPr>
                <a:t>M features</a:t>
              </a: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569305" y="3320143"/>
            <a:ext cx="160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Calibri" panose="020F0502020204030204" pitchFamily="34" charset="0"/>
              </a:rPr>
              <a:t>Take the majority vote</a:t>
            </a:r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>
            <a:off x="6897792" y="1796143"/>
            <a:ext cx="533400" cy="4572000"/>
          </a:xfrm>
          <a:prstGeom prst="rightBrace">
            <a:avLst>
              <a:gd name="adj1" fmla="val 7142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811081" y="1367743"/>
            <a:ext cx="23085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 b="1" dirty="0">
                <a:latin typeface="Calibri" panose="020F0502020204030204" pitchFamily="34" charset="0"/>
              </a:rPr>
              <a:t>Create decision tree</a:t>
            </a:r>
          </a:p>
          <a:p>
            <a:pPr algn="ctr">
              <a:lnSpc>
                <a:spcPct val="80000"/>
              </a:lnSpc>
            </a:pPr>
            <a:r>
              <a:rPr lang="en-US" altLang="en-US" sz="2000" b="1" dirty="0">
                <a:latin typeface="Calibri" panose="020F0502020204030204" pitchFamily="34" charset="0"/>
              </a:rPr>
              <a:t>from each </a:t>
            </a:r>
          </a:p>
          <a:p>
            <a:pPr algn="ctr">
              <a:lnSpc>
                <a:spcPct val="80000"/>
              </a:lnSpc>
            </a:pPr>
            <a:r>
              <a:rPr lang="en-US" altLang="en-US" sz="2000" b="1" dirty="0">
                <a:latin typeface="Calibri" panose="020F0502020204030204" pitchFamily="34" charset="0"/>
              </a:rPr>
              <a:t>bootstrap sample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987853" y="1634219"/>
            <a:ext cx="2904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Create bootstrap samples</a:t>
            </a:r>
          </a:p>
          <a:p>
            <a:r>
              <a:rPr lang="en-US" altLang="en-US"/>
              <a:t>from the training data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0178"/>
            <a:ext cx="8130339" cy="1325563"/>
          </a:xfrm>
        </p:spPr>
        <p:txBody>
          <a:bodyPr/>
          <a:lstStyle/>
          <a:p>
            <a:r>
              <a:rPr lang="en-US" b="1" dirty="0"/>
              <a:t>Introduction and Motivation: The State of Data Science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65" y="1364361"/>
            <a:ext cx="6309551" cy="83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64" y="2272161"/>
            <a:ext cx="6199823" cy="107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94" y="3237364"/>
            <a:ext cx="6885812" cy="31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Naïve Bayes is a probabilistic classifier applying Bayes’ theorem. </a:t>
            </a:r>
          </a:p>
          <a:p>
            <a:pPr lvl="1"/>
            <a:endParaRPr lang="en-US" dirty="0"/>
          </a:p>
          <a:p>
            <a:r>
              <a:rPr lang="en-US" b="1" dirty="0"/>
              <a:t>Assumes that the value of features are independent of other features and that features have equal importance. </a:t>
            </a:r>
          </a:p>
          <a:p>
            <a:pPr lvl="1"/>
            <a:r>
              <a:rPr lang="en-US" dirty="0"/>
              <a:t>Hence “Naive”</a:t>
            </a:r>
          </a:p>
          <a:p>
            <a:pPr lvl="1"/>
            <a:endParaRPr lang="en-US" dirty="0"/>
          </a:p>
          <a:p>
            <a:r>
              <a:rPr lang="en-US" dirty="0"/>
              <a:t>Scales and performs well in text categorization tasks. </a:t>
            </a:r>
          </a:p>
          <a:p>
            <a:pPr lvl="1"/>
            <a:r>
              <a:rPr lang="en-US" dirty="0"/>
              <a:t>E.g., spam or legitimate email, sports or politics, etc. </a:t>
            </a:r>
          </a:p>
          <a:p>
            <a:pPr lvl="1"/>
            <a:endParaRPr lang="en-US" dirty="0"/>
          </a:p>
          <a:p>
            <a:r>
              <a:rPr lang="en-US" dirty="0"/>
              <a:t>Also has extensions such as Gaussian Naïve Bayes, Multinomial Naïve Bayes, and Bernoulli Naïve Bayes. </a:t>
            </a:r>
          </a:p>
          <a:p>
            <a:pPr lvl="1"/>
            <a:r>
              <a:rPr lang="en-US" b="1" dirty="0"/>
              <a:t>Naïve Bayes and Multinomial Naïve Bayes are part of WEKA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– Bayes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8299"/>
          </a:xfrm>
        </p:spPr>
        <p:txBody>
          <a:bodyPr>
            <a:normAutofit/>
          </a:bodyPr>
          <a:lstStyle/>
          <a:p>
            <a:r>
              <a:rPr lang="en-US" dirty="0"/>
              <a:t>Naïve Bayes is based off of Bayes theorem, where a </a:t>
            </a:r>
            <a:r>
              <a:rPr lang="en-US" b="1" dirty="0"/>
              <a:t>posterior is calculated based on prior events, likelihood, and evidence.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Medical diagnosis: P(</a:t>
            </a:r>
            <a:r>
              <a:rPr lang="en-US" dirty="0" err="1"/>
              <a:t>Disease|Symptom</a:t>
            </a:r>
            <a:r>
              <a:rPr lang="en-US" dirty="0"/>
              <a:t>) = P(D) x P(S|D)/P(S)</a:t>
            </a:r>
          </a:p>
          <a:p>
            <a:r>
              <a:rPr lang="en-US" dirty="0"/>
              <a:t>Example – </a:t>
            </a:r>
            <a:r>
              <a:rPr lang="en-US" b="1" dirty="0"/>
              <a:t>If a patient has Stiff Neck, what is the probability he/she has Meningitis (</a:t>
            </a:r>
            <a:r>
              <a:rPr lang="en-US" b="1" i="1" dirty="0"/>
              <a:t>P(M|S)</a:t>
            </a:r>
            <a:r>
              <a:rPr lang="en-US" b="1" dirty="0"/>
              <a:t>)</a:t>
            </a:r>
            <a:r>
              <a:rPr lang="en-US" dirty="0"/>
              <a:t> given that: </a:t>
            </a:r>
          </a:p>
          <a:p>
            <a:pPr lvl="1"/>
            <a:r>
              <a:rPr lang="en-US" dirty="0"/>
              <a:t>A doctor knows that meningitis causes stiff neck (</a:t>
            </a:r>
            <a:r>
              <a:rPr lang="en-US" i="1" dirty="0"/>
              <a:t>P(S|M)</a:t>
            </a:r>
            <a:r>
              <a:rPr lang="en-US" dirty="0"/>
              <a:t>) 50% of the time</a:t>
            </a:r>
          </a:p>
          <a:p>
            <a:pPr lvl="1"/>
            <a:r>
              <a:rPr lang="en-US" dirty="0"/>
              <a:t>Prior probability of any patient having meningitis (</a:t>
            </a:r>
            <a:r>
              <a:rPr lang="en-US" i="1" dirty="0"/>
              <a:t>P(M)</a:t>
            </a:r>
            <a:r>
              <a:rPr lang="en-US" dirty="0"/>
              <a:t>) is 1/50,000</a:t>
            </a:r>
          </a:p>
          <a:p>
            <a:pPr lvl="1"/>
            <a:r>
              <a:rPr lang="en-US" dirty="0"/>
              <a:t>Prior probability of any patient having stiff neck (</a:t>
            </a:r>
            <a:r>
              <a:rPr lang="en-US" i="1" dirty="0"/>
              <a:t>P(S)</a:t>
            </a:r>
            <a:r>
              <a:rPr lang="en-US" dirty="0"/>
              <a:t>) is 1/20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36" y="2804503"/>
            <a:ext cx="2105025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912" y="2847365"/>
            <a:ext cx="2514600" cy="466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621" y="5662785"/>
            <a:ext cx="4972555" cy="65074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35423" y="2966934"/>
            <a:ext cx="978408" cy="19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2418" y="3094302"/>
            <a:ext cx="726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 English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83" y="294076"/>
            <a:ext cx="2749586" cy="13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3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17" y="-90934"/>
            <a:ext cx="7886700" cy="1325563"/>
          </a:xfrm>
        </p:spPr>
        <p:txBody>
          <a:bodyPr/>
          <a:lstStyle/>
          <a:p>
            <a:r>
              <a:rPr lang="en-US" dirty="0"/>
              <a:t>Naïve Bayes – Approach to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22" y="2046674"/>
            <a:ext cx="8003286" cy="4657471"/>
          </a:xfrm>
        </p:spPr>
        <p:txBody>
          <a:bodyPr/>
          <a:lstStyle/>
          <a:p>
            <a:pPr lvl="1"/>
            <a:r>
              <a:rPr lang="en-US" b="1" dirty="0"/>
              <a:t>Compute the posterior probability P(C | A</a:t>
            </a:r>
            <a:r>
              <a:rPr lang="en-US" b="1" baseline="-25000" dirty="0"/>
              <a:t>1</a:t>
            </a:r>
            <a:r>
              <a:rPr lang="en-US" b="1" dirty="0"/>
              <a:t> , A</a:t>
            </a:r>
            <a:r>
              <a:rPr lang="en-US" b="1" baseline="-25000" dirty="0"/>
              <a:t>2</a:t>
            </a:r>
            <a:r>
              <a:rPr lang="en-US" b="1" dirty="0"/>
              <a:t> , … , A</a:t>
            </a:r>
            <a:r>
              <a:rPr lang="en-US" b="1" baseline="-25000" dirty="0"/>
              <a:t>n</a:t>
            </a:r>
            <a:r>
              <a:rPr lang="en-US" b="1" dirty="0"/>
              <a:t>) (with multiple evidence) for all values of C (i.e., class) using Bayes’ theorem.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 computing the posteriors for all values, choose the value of C that maximizes: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is equivalent to choosing value of C that maximizes: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The following equation equates to the first equation. It also illustrates the “naive” assumption that all attributes (A</a:t>
            </a:r>
            <a:r>
              <a:rPr lang="en-US" b="1" baseline="-25000" dirty="0"/>
              <a:t>i</a:t>
            </a:r>
            <a:r>
              <a:rPr lang="en-US" b="1" dirty="0"/>
              <a:t>) are independent from each other.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52" y="2699369"/>
            <a:ext cx="3264440" cy="433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318" y="3831684"/>
            <a:ext cx="1879364" cy="323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512" y="4784386"/>
            <a:ext cx="2466975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049" y="6054319"/>
            <a:ext cx="3561046" cy="649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8386" y="1000527"/>
            <a:ext cx="7696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“If a 60-year old patient returned from Beijing, China to Tucson yesterday and has fever, nagging cough, and shortness of breadth, what is the probability that he has COVID-19?”</a:t>
            </a:r>
          </a:p>
        </p:txBody>
      </p:sp>
    </p:spTree>
    <p:extLst>
      <p:ext uri="{BB962C8B-B14F-4D97-AF65-F5344CB8AC3E}">
        <p14:creationId xmlns:p14="http://schemas.microsoft.com/office/powerpoint/2010/main" val="2692766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–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32" y="1476722"/>
            <a:ext cx="4257675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212" y="2709308"/>
            <a:ext cx="291465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424" y="3463338"/>
            <a:ext cx="276225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602" y="4360296"/>
            <a:ext cx="5982405" cy="66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192" y="5168931"/>
            <a:ext cx="675322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204" y="5586369"/>
            <a:ext cx="1219200" cy="1133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2760" y="1857626"/>
            <a:ext cx="1947615" cy="6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2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295" y="1442847"/>
            <a:ext cx="4681410" cy="2852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08" y="4552689"/>
            <a:ext cx="6991985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8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7777"/>
            <a:ext cx="7886700" cy="1325563"/>
          </a:xfrm>
        </p:spPr>
        <p:txBody>
          <a:bodyPr/>
          <a:lstStyle/>
          <a:p>
            <a:r>
              <a:rPr lang="en-US" dirty="0"/>
              <a:t>Naïve Bayes –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6" y="1116669"/>
            <a:ext cx="7673727" cy="53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9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K-Nearest Neighbors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All instances correspond to points in an n-dimensional Euclidean space.</a:t>
            </a:r>
          </a:p>
          <a:p>
            <a:endParaRPr lang="en-US" altLang="en-US" dirty="0"/>
          </a:p>
          <a:p>
            <a:r>
              <a:rPr lang="en-US" altLang="en-US" dirty="0"/>
              <a:t>Classification is delayed till a new instance arrives.</a:t>
            </a:r>
          </a:p>
          <a:p>
            <a:endParaRPr lang="en-US" altLang="en-US" dirty="0"/>
          </a:p>
          <a:p>
            <a:r>
              <a:rPr lang="en-US" altLang="en-US" dirty="0"/>
              <a:t>Classification done by comparing feature vectors of the different points.</a:t>
            </a:r>
          </a:p>
          <a:p>
            <a:endParaRPr lang="en-US" altLang="en-US" dirty="0"/>
          </a:p>
          <a:p>
            <a:r>
              <a:rPr lang="en-US" altLang="en-US" dirty="0"/>
              <a:t>Target function may be discrete or real-valued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2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K-Nearest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57</a:t>
            </a:fld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91"/>
            <a:ext cx="7886700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4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 Pseudocode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22" y="1858396"/>
            <a:ext cx="7286637" cy="2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08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Vector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 dirty="0">
                <a:ea typeface="SimSun" panose="02010600030101010101" pitchFamily="2" charset="-122"/>
              </a:rPr>
              <a:t>SVM is a geometric model that v</a:t>
            </a:r>
            <a:r>
              <a:rPr lang="en-US" altLang="en-US" sz="2000" b="1" dirty="0"/>
              <a:t>iew</a:t>
            </a:r>
            <a:r>
              <a:rPr lang="en-US" altLang="zh-CN" sz="2000" b="1" dirty="0">
                <a:ea typeface="SimSun" panose="02010600030101010101" pitchFamily="2" charset="-122"/>
              </a:rPr>
              <a:t>s the </a:t>
            </a:r>
            <a:r>
              <a:rPr lang="en-US" altLang="en-US" sz="2000" b="1" dirty="0"/>
              <a:t>input data as two sets of vectors in an </a:t>
            </a:r>
            <a:r>
              <a:rPr lang="en-US" altLang="en-US" sz="2000" b="1" i="1" dirty="0"/>
              <a:t>n</a:t>
            </a:r>
            <a:r>
              <a:rPr lang="en-US" altLang="en-US" sz="2000" b="1" dirty="0"/>
              <a:t>-dimensional space</a:t>
            </a:r>
            <a:r>
              <a:rPr lang="en-US" altLang="zh-CN" sz="2000" b="1" dirty="0">
                <a:ea typeface="SimSun" panose="02010600030101010101" pitchFamily="2" charset="-122"/>
              </a:rPr>
              <a:t>. It is very useful for textual data.</a:t>
            </a:r>
            <a:endParaRPr lang="en-US" altLang="zh-CN" sz="1700" b="1" dirty="0">
              <a:ea typeface="SimSun" panose="02010600030101010101" pitchFamily="2" charset="-122"/>
            </a:endParaRPr>
          </a:p>
          <a:p>
            <a:pPr marL="342900" lvl="1" indent="0">
              <a:lnSpc>
                <a:spcPct val="80000"/>
              </a:lnSpc>
              <a:buNone/>
            </a:pPr>
            <a:r>
              <a:rPr lang="en-US" altLang="zh-CN" sz="1700" dirty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SimSun" panose="02010600030101010101" pitchFamily="2" charset="-122"/>
              </a:rPr>
              <a:t>It </a:t>
            </a:r>
            <a:r>
              <a:rPr lang="en-US" altLang="en-US" sz="2000" dirty="0"/>
              <a:t>construct</a:t>
            </a:r>
            <a:r>
              <a:rPr lang="en-US" altLang="zh-CN" sz="2000" dirty="0">
                <a:ea typeface="SimSun" panose="02010600030101010101" pitchFamily="2" charset="-122"/>
              </a:rPr>
              <a:t>s</a:t>
            </a:r>
            <a:r>
              <a:rPr lang="en-US" altLang="en-US" sz="2000" dirty="0"/>
              <a:t> a </a:t>
            </a:r>
            <a:r>
              <a:rPr lang="en-US" altLang="en-US" sz="2000" b="1" dirty="0"/>
              <a:t>separating</a:t>
            </a:r>
            <a:r>
              <a:rPr lang="en-US" altLang="en-US" sz="2000" dirty="0"/>
              <a:t> </a:t>
            </a:r>
            <a:r>
              <a:rPr lang="en-US" altLang="en-US" sz="2000" b="1" dirty="0"/>
              <a:t>hyperplane</a:t>
            </a:r>
            <a:r>
              <a:rPr lang="en-US" altLang="en-US" sz="2000" dirty="0"/>
              <a:t> in that space, one which maximizes the </a:t>
            </a:r>
            <a:r>
              <a:rPr lang="en-US" altLang="en-US" sz="2000" i="1" u="sng" dirty="0"/>
              <a:t>margin</a:t>
            </a:r>
            <a:r>
              <a:rPr lang="en-US" altLang="en-US" sz="2000" dirty="0"/>
              <a:t> between the two data sets. </a:t>
            </a:r>
            <a:endParaRPr lang="en-US" altLang="zh-CN" sz="2000" dirty="0"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To calculate the margin, two parallel hyperplanes are constructed, one on each side of the separating hyperplane</a:t>
            </a:r>
            <a:r>
              <a:rPr lang="en-US" altLang="zh-CN" sz="2000" dirty="0">
                <a:ea typeface="SimSun" panose="02010600030101010101" pitchFamily="2" charset="-122"/>
              </a:rPr>
              <a:t>. 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ea typeface="SimSun" panose="02010600030101010101" pitchFamily="2" charset="-122"/>
              </a:rPr>
              <a:t>A</a:t>
            </a:r>
            <a:r>
              <a:rPr lang="en-US" altLang="en-US" sz="2000" dirty="0"/>
              <a:t> good separation is achieved by the hyperplane that has the largest distance to the neighboring data</a:t>
            </a:r>
            <a:r>
              <a:rPr lang="en-US" altLang="zh-CN" sz="2000" dirty="0">
                <a:ea typeface="SimSun" panose="02010600030101010101" pitchFamily="2" charset="-122"/>
              </a:rPr>
              <a:t> </a:t>
            </a:r>
            <a:r>
              <a:rPr lang="en-US" altLang="en-US" sz="2000" dirty="0"/>
              <a:t>points of both classes</a:t>
            </a:r>
            <a:r>
              <a:rPr lang="en-US" altLang="zh-CN" sz="2000" dirty="0">
                <a:ea typeface="SimSun" panose="02010600030101010101" pitchFamily="2" charset="-122"/>
              </a:rPr>
              <a:t>. 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/>
              <a:t>The vectors (points) that constrain the width of the margin are the </a:t>
            </a:r>
            <a:r>
              <a:rPr lang="en-US" altLang="en-US" sz="2000" b="1" i="1" u="sng" dirty="0"/>
              <a:t>support vectors</a:t>
            </a:r>
            <a:r>
              <a:rPr lang="en-US" altLang="en-US" sz="2000" b="1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7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0178"/>
            <a:ext cx="8130339" cy="1325563"/>
          </a:xfrm>
        </p:spPr>
        <p:txBody>
          <a:bodyPr/>
          <a:lstStyle/>
          <a:p>
            <a:r>
              <a:rPr lang="en-US" b="1" dirty="0"/>
              <a:t>Introduction and Motivation: </a:t>
            </a:r>
            <a:r>
              <a:rPr lang="en-US" dirty="0"/>
              <a:t>2022 Kaggle Data Science and ML Survey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58216EAD-E2EA-1E48-98B1-D12CB080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12" y="1459170"/>
            <a:ext cx="4230046" cy="2728596"/>
          </a:xfrm>
          <a:prstGeom prst="rect">
            <a:avLst/>
          </a:prstGeom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87C2A24A-5700-5848-ADDD-FF21F5B3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" y="4338795"/>
            <a:ext cx="3969163" cy="220012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946AC185-4F28-F645-8F32-7A49042F4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2" y="1459170"/>
            <a:ext cx="4123226" cy="2616184"/>
          </a:xfrm>
          <a:prstGeom prst="rect">
            <a:avLst/>
          </a:prstGeom>
        </p:spPr>
      </p:pic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026DC57C-B58D-6842-9C26-3551228C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75" y="4229504"/>
            <a:ext cx="3969163" cy="24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8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Vector Machine</a:t>
            </a:r>
          </a:p>
        </p:txBody>
      </p:sp>
      <p:pic>
        <p:nvPicPr>
          <p:cNvPr id="4" name="Picture 3" descr="Sv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1825625"/>
            <a:ext cx="7191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40940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000" dirty="0">
                <a:solidFill>
                  <a:schemeClr val="tx1"/>
                </a:solidFill>
                <a:latin typeface="+mn-lt"/>
                <a:cs typeface="+mn-cs"/>
              </a:rPr>
              <a:t>An SVM analysis finds the line (or, in general, hyperplane) that is oriented so that the margin between the support vectors is maximized. In the figure above, Solution 2 is superior to Solution 1 because it has a larger margin.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6548" y="1735591"/>
            <a:ext cx="1252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cs typeface="+mn-cs"/>
              </a:rPr>
              <a:t>Solution 1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76900" y="1735592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chemeClr val="tx1"/>
                </a:solidFill>
                <a:latin typeface="+mn-lt"/>
              </a:rPr>
              <a:t>Solution 2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2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Vector Machine – Kernel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2285"/>
            <a:ext cx="3886200" cy="38546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The simplest way to divide two groups is with a straight line, flat plane or an N-dimensional hyperplane. But what if the points are separated by a nonlinear region? </a:t>
            </a:r>
            <a:endParaRPr lang="en-US" altLang="zh-CN" sz="2000" dirty="0"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en-US" altLang="zh-CN" sz="2000" dirty="0">
              <a:ea typeface="SimSun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Rather than fitting nonlinear curves to the data, SVM handles this by using a </a:t>
            </a:r>
            <a:r>
              <a:rPr lang="en-US" altLang="en-US" sz="2000" b="1" i="1" u="sng" dirty="0"/>
              <a:t>kernel function</a:t>
            </a:r>
            <a:r>
              <a:rPr lang="en-US" altLang="en-US" sz="2000" b="1" dirty="0"/>
              <a:t> </a:t>
            </a:r>
            <a:r>
              <a:rPr lang="en-US" altLang="en-US" sz="2000" dirty="0"/>
              <a:t>to map the data into a different space where a hyperplane can be used to do the separation.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727198"/>
            <a:ext cx="7586436" cy="500520"/>
          </a:xfrm>
        </p:spPr>
        <p:txBody>
          <a:bodyPr>
            <a:normAutofit/>
          </a:bodyPr>
          <a:lstStyle/>
          <a:p>
            <a:r>
              <a:rPr lang="en-US" sz="2400" b="1" dirty="0"/>
              <a:t>What if a straight line or a flat plane does not fit? </a:t>
            </a:r>
          </a:p>
        </p:txBody>
      </p:sp>
      <p:pic>
        <p:nvPicPr>
          <p:cNvPr id="7" name="Picture 6" descr="Sv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58" y="2240530"/>
            <a:ext cx="29432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6220958" y="5288530"/>
            <a:ext cx="3048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77958" y="605053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chemeClr val="accent2"/>
                </a:solidFill>
                <a:ea typeface="SimSun" panose="02010600030101010101" pitchFamily="2" charset="-122"/>
              </a:rPr>
              <a:t>Nonlinear, not flat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50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Vector Machine – Kernel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>
                <a:ea typeface="SimSun" panose="02010600030101010101" pitchFamily="2" charset="-122"/>
              </a:rPr>
              <a:t>Kernel function Φ: map </a:t>
            </a:r>
            <a:r>
              <a:rPr lang="en-US" altLang="en-US" sz="2400" dirty="0"/>
              <a:t>data into a different space </a:t>
            </a:r>
            <a:r>
              <a:rPr lang="en-US" altLang="zh-CN" sz="2400" dirty="0">
                <a:ea typeface="SimSun" panose="02010600030101010101" pitchFamily="2" charset="-122"/>
              </a:rPr>
              <a:t>to enable linear separation.</a:t>
            </a:r>
          </a:p>
          <a:p>
            <a:endParaRPr lang="en-US" sz="2400" dirty="0">
              <a:ea typeface="SimSun" panose="02010600030101010101" pitchFamily="2" charset="-122"/>
            </a:endParaRPr>
          </a:p>
          <a:p>
            <a:endParaRPr lang="en-US" sz="2400" dirty="0">
              <a:ea typeface="SimSun" panose="02010600030101010101" pitchFamily="2" charset="-122"/>
            </a:endParaRPr>
          </a:p>
          <a:p>
            <a:endParaRPr lang="en-US" sz="2400" dirty="0">
              <a:ea typeface="SimSun" panose="02010600030101010101" pitchFamily="2" charset="-122"/>
            </a:endParaRPr>
          </a:p>
          <a:p>
            <a:endParaRPr lang="en-US" sz="2400" dirty="0">
              <a:ea typeface="SimSun" panose="02010600030101010101" pitchFamily="2" charset="-122"/>
            </a:endParaRPr>
          </a:p>
          <a:p>
            <a:r>
              <a:rPr lang="en-US" sz="2400" dirty="0">
                <a:ea typeface="SimSun" panose="02010600030101010101" pitchFamily="2" charset="-122"/>
              </a:rPr>
              <a:t>Kernel functions are very powerful. They allow SVM models to perform separations even with very complex boundaries. </a:t>
            </a:r>
          </a:p>
          <a:p>
            <a:pPr lvl="1"/>
            <a:r>
              <a:rPr lang="en-US" b="1" dirty="0">
                <a:ea typeface="SimSun" panose="02010600030101010101" pitchFamily="2" charset="-122"/>
              </a:rPr>
              <a:t>Some popular kernel functions are linear, polynomial, and radial basis. </a:t>
            </a:r>
          </a:p>
          <a:p>
            <a:pPr lvl="1"/>
            <a:r>
              <a:rPr lang="en-US" dirty="0">
                <a:ea typeface="SimSun" panose="02010600030101010101" pitchFamily="2" charset="-122"/>
              </a:rPr>
              <a:t>For data in a structured representation, </a:t>
            </a:r>
            <a:r>
              <a:rPr lang="en-US" b="1" dirty="0">
                <a:ea typeface="SimSun" panose="02010600030101010101" pitchFamily="2" charset="-122"/>
              </a:rPr>
              <a:t>convolution kernels</a:t>
            </a:r>
            <a:r>
              <a:rPr lang="en-US" dirty="0">
                <a:ea typeface="SimSun" panose="02010600030101010101" pitchFamily="2" charset="-122"/>
              </a:rPr>
              <a:t> (e.g., string, tree, etc.) are frequently used. </a:t>
            </a:r>
          </a:p>
          <a:p>
            <a:pPr lvl="1"/>
            <a:r>
              <a:rPr lang="en-US" b="1" dirty="0">
                <a:ea typeface="SimSun" panose="02010600030101010101" pitchFamily="2" charset="-122"/>
              </a:rPr>
              <a:t>While you can construct your own kernel functions according to the data structure, WEKA provides a variety of in-built kernels. </a:t>
            </a:r>
            <a:endParaRPr lang="en-US" b="1" dirty="0"/>
          </a:p>
        </p:txBody>
      </p:sp>
      <p:pic>
        <p:nvPicPr>
          <p:cNvPr id="4" name="Picture 3" descr="Sv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1146"/>
            <a:ext cx="426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20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Vector Machine – Kernel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9214"/>
            <a:ext cx="3892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059214"/>
            <a:ext cx="4762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2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7" y="237112"/>
            <a:ext cx="7886700" cy="1325563"/>
          </a:xfrm>
        </p:spPr>
        <p:txBody>
          <a:bodyPr/>
          <a:lstStyle/>
          <a:p>
            <a:r>
              <a:rPr lang="en-US" b="1" dirty="0"/>
              <a:t>Summary of Classification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27185"/>
              </p:ext>
            </p:extLst>
          </p:nvPr>
        </p:nvGraphicFramePr>
        <p:xfrm>
          <a:off x="424337" y="1444621"/>
          <a:ext cx="8295327" cy="4912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83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Classifier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WEKA Support?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34">
                <a:tc>
                  <a:txBody>
                    <a:bodyPr/>
                    <a:lstStyle/>
                    <a:p>
                      <a:r>
                        <a:rPr lang="en-US" b="1" dirty="0"/>
                        <a:t>Naïve Bayes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-Easy to implement</a:t>
                      </a:r>
                    </a:p>
                    <a:p>
                      <a:r>
                        <a:rPr lang="en-US" dirty="0"/>
                        <a:t>-Less</a:t>
                      </a:r>
                      <a:r>
                        <a:rPr lang="en-US" baseline="0" dirty="0"/>
                        <a:t> model 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-No</a:t>
                      </a:r>
                      <a:r>
                        <a:rPr lang="en-US" baseline="0" dirty="0"/>
                        <a:t> variable dependency</a:t>
                      </a:r>
                    </a:p>
                    <a:p>
                      <a:r>
                        <a:rPr lang="en-US" baseline="0" dirty="0"/>
                        <a:t>-Over simplification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834">
                <a:tc>
                  <a:txBody>
                    <a:bodyPr/>
                    <a:lstStyle/>
                    <a:p>
                      <a:r>
                        <a:rPr lang="en-US" b="1" dirty="0"/>
                        <a:t>Decision Tree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-Fast</a:t>
                      </a:r>
                    </a:p>
                    <a:p>
                      <a:r>
                        <a:rPr lang="en-US" dirty="0"/>
                        <a:t>-Easily</a:t>
                      </a:r>
                      <a:r>
                        <a:rPr lang="en-US" baseline="0" dirty="0"/>
                        <a:t> interpretable</a:t>
                      </a:r>
                    </a:p>
                    <a:p>
                      <a:r>
                        <a:rPr lang="en-US" baseline="0" dirty="0"/>
                        <a:t>-Generally performs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-Tend to </a:t>
                      </a:r>
                      <a:r>
                        <a:rPr lang="en-US" dirty="0" err="1"/>
                        <a:t>overfit</a:t>
                      </a:r>
                      <a:endParaRPr lang="en-US" dirty="0"/>
                    </a:p>
                    <a:p>
                      <a:r>
                        <a:rPr lang="en-US" dirty="0"/>
                        <a:t>-Little training data for</a:t>
                      </a:r>
                      <a:r>
                        <a:rPr lang="en-US" baseline="0" dirty="0"/>
                        <a:t> lower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8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Random Forest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-Strong performance</a:t>
                      </a:r>
                    </a:p>
                    <a:p>
                      <a:r>
                        <a:rPr lang="en-US" dirty="0"/>
                        <a:t>-Simple</a:t>
                      </a:r>
                      <a:r>
                        <a:rPr lang="en-US" baseline="0" dirty="0"/>
                        <a:t> to implement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-Few hyper-parameters</a:t>
                      </a:r>
                      <a:r>
                        <a:rPr lang="en-US" baseline="0" dirty="0"/>
                        <a:t> to tune</a:t>
                      </a:r>
                    </a:p>
                    <a:p>
                      <a:r>
                        <a:rPr lang="en-US" baseline="0" dirty="0"/>
                        <a:t>-A little harder to interpret than decision 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834">
                <a:tc>
                  <a:txBody>
                    <a:bodyPr/>
                    <a:lstStyle/>
                    <a:p>
                      <a:r>
                        <a:rPr lang="en-US" b="1" dirty="0"/>
                        <a:t>K-Nearest Neighbors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-Simple</a:t>
                      </a:r>
                      <a:r>
                        <a:rPr lang="en-US" baseline="0" dirty="0"/>
                        <a:t> and powerful</a:t>
                      </a:r>
                    </a:p>
                    <a:p>
                      <a:r>
                        <a:rPr lang="en-US" baseline="0" dirty="0"/>
                        <a:t>-No training involved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-Slow</a:t>
                      </a:r>
                      <a:r>
                        <a:rPr lang="en-US" baseline="0" dirty="0"/>
                        <a:t> and expensive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83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Support Vector Machine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-Tend to have better performance than other methods</a:t>
                      </a:r>
                    </a:p>
                    <a:p>
                      <a:r>
                        <a:rPr lang="en-US" dirty="0"/>
                        <a:t>-Works</a:t>
                      </a:r>
                      <a:r>
                        <a:rPr lang="en-US" baseline="0" dirty="0"/>
                        <a:t> well on text classification</a:t>
                      </a:r>
                    </a:p>
                    <a:p>
                      <a:r>
                        <a:rPr lang="en-US" baseline="0" dirty="0"/>
                        <a:t>-Works well with large feature 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-Can be computationally intensive</a:t>
                      </a:r>
                    </a:p>
                    <a:p>
                      <a:r>
                        <a:rPr lang="en-US" dirty="0"/>
                        <a:t>-Choice</a:t>
                      </a:r>
                      <a:r>
                        <a:rPr lang="en-US" baseline="0" dirty="0"/>
                        <a:t> of kernel may not be obvious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34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and 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Linear regression, hypothesis testing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linear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Decision Tree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Forest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Naïve Bayes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 Nearest Neighbor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Support Vector Machine</a:t>
            </a:r>
          </a:p>
          <a:p>
            <a:r>
              <a:rPr lang="en-US" b="1" dirty="0"/>
              <a:t>Evaluation metrics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4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 – Model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the parameters of each model may differ, there are several methods to train a model. </a:t>
            </a:r>
          </a:p>
          <a:p>
            <a:pPr lvl="1"/>
            <a:r>
              <a:rPr lang="en-US" dirty="0"/>
              <a:t>We want to avoid overfitting a model and maximize its predictive power. </a:t>
            </a:r>
          </a:p>
          <a:p>
            <a:pPr lvl="1"/>
            <a:endParaRPr lang="en-US" dirty="0"/>
          </a:p>
          <a:p>
            <a:r>
              <a:rPr lang="en-US" dirty="0"/>
              <a:t>There are two standard methods for training a model:</a:t>
            </a:r>
          </a:p>
          <a:p>
            <a:pPr lvl="1"/>
            <a:r>
              <a:rPr lang="en-US" dirty="0"/>
              <a:t>Hold-out – reserve 2/3 of data for training and 1/3 for testing</a:t>
            </a:r>
          </a:p>
          <a:p>
            <a:pPr lvl="1"/>
            <a:r>
              <a:rPr lang="en-US" b="1" dirty="0"/>
              <a:t>Cross-Validation – partition data into k disjoint subsets, train on k-1 partitions, test on remaining &amp; run k times to get average, e.g., 10-fold validation is commonly used.</a:t>
            </a:r>
          </a:p>
          <a:p>
            <a:pPr lvl="1"/>
            <a:endParaRPr lang="en-US" dirty="0"/>
          </a:p>
          <a:p>
            <a:r>
              <a:rPr lang="en-US" dirty="0"/>
              <a:t>Many software (e.g., WEKA, </a:t>
            </a:r>
            <a:r>
              <a:rPr lang="en-US" dirty="0" err="1"/>
              <a:t>RapidMiner</a:t>
            </a:r>
            <a:r>
              <a:rPr lang="en-US" dirty="0"/>
              <a:t>) will do these methods automatically for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38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several questions we should ask after model training:</a:t>
            </a:r>
          </a:p>
          <a:p>
            <a:pPr lvl="1"/>
            <a:r>
              <a:rPr lang="en-US" dirty="0"/>
              <a:t>How predictive is the model we learned?</a:t>
            </a:r>
          </a:p>
          <a:p>
            <a:pPr lvl="1"/>
            <a:r>
              <a:rPr lang="en-US" dirty="0"/>
              <a:t>How reliable and accurate are the predicted results?</a:t>
            </a:r>
          </a:p>
          <a:p>
            <a:pPr lvl="1"/>
            <a:r>
              <a:rPr lang="en-US" dirty="0"/>
              <a:t>Which model performs better?</a:t>
            </a:r>
          </a:p>
          <a:p>
            <a:pPr lvl="1"/>
            <a:endParaRPr lang="en-US" dirty="0"/>
          </a:p>
          <a:p>
            <a:r>
              <a:rPr lang="en-US" dirty="0"/>
              <a:t>We want our model to perform well on our training set but also have strong predictive power. </a:t>
            </a:r>
          </a:p>
          <a:p>
            <a:pPr lvl="1"/>
            <a:endParaRPr lang="en-US" dirty="0"/>
          </a:p>
          <a:p>
            <a:r>
              <a:rPr lang="en-US" dirty="0"/>
              <a:t>Fortunately, various metrics applied on the testing set can help us choose the “best” model for our application.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Metrics for 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280" y="2226469"/>
            <a:ext cx="3989070" cy="3263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Confusion Matrix </a:t>
            </a:r>
            <a:r>
              <a:rPr lang="en-US" dirty="0"/>
              <a:t>provides measures to compute a models’ accuracy:</a:t>
            </a:r>
          </a:p>
          <a:p>
            <a:pPr lvl="1"/>
            <a:r>
              <a:rPr lang="en-US" dirty="0"/>
              <a:t>True Positives (TP) – # of positive examples correctly predicted by the model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False Negative (FN) – # of positive examples wrongly predicted as negative by the model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False Positive (FP) - # of negative examples wrongly predicted as positive by the model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True Negative (TN) - # of negative examples correctly predicted by the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5" y="2406411"/>
            <a:ext cx="4241960" cy="2859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2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Metrics for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" y="14827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However, accuracy can be skewed due to a class imbalance. </a:t>
            </a:r>
            <a:endParaRPr lang="en-US" sz="1500" dirty="0"/>
          </a:p>
          <a:p>
            <a:r>
              <a:rPr lang="en-US" dirty="0"/>
              <a:t>Other measures are better indicators for model performance, e.g., recall, precision, F)</a:t>
            </a:r>
          </a:p>
          <a:p>
            <a:r>
              <a:rPr lang="en-US" dirty="0"/>
              <a:t>Statistical tests (t test, F test) cam be used to measure effect (significance levels of 1%, 5%, 10%)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87039849"/>
                  </p:ext>
                </p:extLst>
              </p:nvPr>
            </p:nvGraphicFramePr>
            <p:xfrm>
              <a:off x="542924" y="3557727"/>
              <a:ext cx="8267443" cy="205116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09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14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466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9933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Metric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Description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Calculation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64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Precision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Exactness</a:t>
                          </a:r>
                          <a:r>
                            <a:rPr lang="en-US" sz="1600" dirty="0">
                              <a:effectLst/>
                            </a:rPr>
                            <a:t> – % of tuples the classifier labeled as positive are actually positive 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TP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TP</m:t>
                                    </m:r>
                                    <m: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FP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64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Recall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Completeness</a:t>
                          </a:r>
                          <a:r>
                            <a:rPr lang="en-US" sz="1600" dirty="0">
                              <a:effectLst/>
                            </a:rPr>
                            <a:t> – % of positive tuples the classifier actually labeled as positive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TP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TP</m:t>
                                    </m:r>
                                    <m: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FN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363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F-Measure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Harmonic mean of precision and recall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2∗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𝑅𝑒𝑐𝑎𝑙𝑙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∗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𝑃𝑟𝑒𝑐𝑖𝑠𝑖𝑜𝑛</m:t>
                                    </m:r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𝑅𝑒𝑐𝑎𝑙𝑙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+ 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charset="0"/>
                                      </a:rPr>
                                      <m:t>𝑃𝑟𝑒𝑐𝑖𝑠𝑖𝑜𝑛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87039849"/>
                  </p:ext>
                </p:extLst>
              </p:nvPr>
            </p:nvGraphicFramePr>
            <p:xfrm>
              <a:off x="542924" y="3557727"/>
              <a:ext cx="8267443" cy="205116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093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114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4663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04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Metric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Description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Calculation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64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Precision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Exactness</a:t>
                          </a:r>
                          <a:r>
                            <a:rPr lang="en-US" sz="1600" dirty="0">
                              <a:effectLst/>
                            </a:rPr>
                            <a:t> – % of tuples the classifier labeled as positive are actually positive 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>
                          <a:blip r:embed="rId2"/>
                          <a:stretch>
                            <a:fillRect l="-237824" t="-57143" r="-1036" b="-2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642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Recall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Completeness</a:t>
                          </a:r>
                          <a:r>
                            <a:rPr lang="en-US" sz="1600" dirty="0">
                              <a:effectLst/>
                            </a:rPr>
                            <a:t> – % of positive tuples the classifier actually labeled as positive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>
                          <a:blip r:embed="rId2"/>
                          <a:stretch>
                            <a:fillRect l="-237824" t="-157143" r="-1036" b="-1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784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</a:rPr>
                            <a:t>F-Measure</a:t>
                          </a:r>
                          <a:endParaRPr lang="en-US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Harmonic mean of precision and recall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 anchor="ctr">
                        <a:blipFill>
                          <a:blip r:embed="rId2"/>
                          <a:stretch>
                            <a:fillRect l="-237824" t="-300000" r="-1036" b="-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164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b="1" dirty="0"/>
              <a:t>WEKA Main Capabilities and Functionalities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949" y="1831594"/>
            <a:ext cx="7886700" cy="4351338"/>
          </a:xfrm>
        </p:spPr>
        <p:txBody>
          <a:bodyPr/>
          <a:lstStyle/>
          <a:p>
            <a:r>
              <a:rPr lang="en-US" dirty="0"/>
              <a:t>WEKA has tools for various data mining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C240-701A-42FE-B8E5-BC89EBD048C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96395"/>
              </p:ext>
            </p:extLst>
          </p:nvPr>
        </p:nvGraphicFramePr>
        <p:xfrm>
          <a:off x="848869" y="2556391"/>
          <a:ext cx="7642860" cy="2494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Data</a:t>
                      </a:r>
                      <a:r>
                        <a:rPr lang="en-US" sz="1000" b="1" baseline="0" dirty="0"/>
                        <a:t> Mining Task</a:t>
                      </a:r>
                      <a:endParaRPr lang="en-US" sz="1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Description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Examples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Data Pre-Processing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Preparing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a dataset for analysis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Discretizing,</a:t>
                      </a:r>
                      <a:r>
                        <a:rPr lang="en-US" sz="1000" baseline="0" dirty="0"/>
                        <a:t> Nominal to Binary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Classification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Given a labeled</a:t>
                      </a:r>
                      <a:r>
                        <a:rPr lang="en-US" sz="1000" baseline="0" dirty="0"/>
                        <a:t> set of observations, learn to predict labels for new observations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BayesNet</a:t>
                      </a:r>
                      <a:r>
                        <a:rPr lang="en-US" sz="1000" dirty="0"/>
                        <a:t>,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KNN, Decision Tree, Neural Networks, Perceptron, SVM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Regression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Learn to predict numeric values for</a:t>
                      </a:r>
                      <a:r>
                        <a:rPr lang="en-US" sz="1000" baseline="0" dirty="0"/>
                        <a:t> observations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Linear Regression</a:t>
                      </a:r>
                      <a:r>
                        <a:rPr lang="en-US" sz="1000" dirty="0"/>
                        <a:t>, Isotonic Regression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Clustering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Identify groups (i.e., clusters) of similar observations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K-Means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Association rule mining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Discovering relationships between variables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Apriori</a:t>
                      </a:r>
                      <a:r>
                        <a:rPr lang="en-US" sz="1000" dirty="0"/>
                        <a:t> Algorithm, Predictive Accuracy</a:t>
                      </a:r>
                      <a:r>
                        <a:rPr lang="en-US" sz="1000" baseline="0" dirty="0"/>
                        <a:t> 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Feature Selection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Find attributes of</a:t>
                      </a:r>
                      <a:r>
                        <a:rPr lang="en-US" sz="1000" baseline="0" dirty="0"/>
                        <a:t> observations important for prediction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Cfs</a:t>
                      </a:r>
                      <a:r>
                        <a:rPr lang="en-US" sz="1000" dirty="0"/>
                        <a:t> Subset Evaluation, </a:t>
                      </a:r>
                      <a:r>
                        <a:rPr lang="en-US" sz="1000" dirty="0" err="1"/>
                        <a:t>InfoGain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9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Visualization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Visually represent data mining results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Cluster assignments, ROC curves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173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55"/>
            <a:ext cx="7886700" cy="1325563"/>
          </a:xfrm>
        </p:spPr>
        <p:txBody>
          <a:bodyPr/>
          <a:lstStyle/>
          <a:p>
            <a:r>
              <a:rPr lang="en-US" b="1" dirty="0"/>
              <a:t>Metrics for Performance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3154-BF49-469C-8AA6-D1B86D347BE8}" type="slidenum">
              <a:rPr lang="en-US" smtClean="0"/>
              <a:t>70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95400"/>
            <a:ext cx="7981950" cy="4881563"/>
          </a:xfrm>
        </p:spPr>
        <p:txBody>
          <a:bodyPr/>
          <a:lstStyle/>
          <a:p>
            <a:r>
              <a:rPr lang="en-US" dirty="0"/>
              <a:t>Models can also be compared visually using a </a:t>
            </a:r>
            <a:r>
              <a:rPr lang="en-US" b="1" dirty="0"/>
              <a:t>Receiver Operating Characteristic (ROC) curve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An ROC curve characterizes the trade-off between TP and FP rates. </a:t>
            </a:r>
          </a:p>
          <a:p>
            <a:pPr lvl="1"/>
            <a:r>
              <a:rPr lang="en-US" dirty="0"/>
              <a:t>TP rate is plotted on the y-axis against FP rate on the x-axis</a:t>
            </a:r>
          </a:p>
          <a:p>
            <a:pPr lvl="1"/>
            <a:r>
              <a:rPr lang="en-US" dirty="0"/>
              <a:t>Stronger models will generally have more Area Under the ROC curve (AUC).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70866"/>
            <a:ext cx="4402113" cy="213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152" y="39819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7263" y="557399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FP</a:t>
            </a:r>
          </a:p>
        </p:txBody>
      </p:sp>
      <p:pic>
        <p:nvPicPr>
          <p:cNvPr id="9" name="Picture 8" descr="Radar chart&#10;&#10;Description automatically generated with low confidence">
            <a:extLst>
              <a:ext uri="{FF2B5EF4-FFF2-40B4-BE49-F238E27FC236}">
                <a16:creationId xmlns:a16="http://schemas.microsoft.com/office/drawing/2014/main" id="{2D453244-D4B4-9D42-A670-B6779490E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62" y="3314700"/>
            <a:ext cx="3579837" cy="35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48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and Motivation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Linear regression, hypothesis testing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Multiple linear regression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Classification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Decision Tree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Random Forest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Naïve Bayes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 Nearest Neighbor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Support Vector Machine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 metrics</a:t>
            </a:r>
          </a:p>
          <a:p>
            <a:r>
              <a:rPr lang="en-US" b="1" dirty="0"/>
              <a:t>Conclusion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4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and classification techniques can provide powerful predictive analytics techniques in Data Mining. </a:t>
            </a:r>
          </a:p>
          <a:p>
            <a:pPr lvl="1"/>
            <a:endParaRPr lang="en-US" dirty="0"/>
          </a:p>
          <a:p>
            <a:r>
              <a:rPr lang="en-US" dirty="0"/>
              <a:t>Linear and multiple regression provide mechanisms to predict specific data values. </a:t>
            </a:r>
          </a:p>
          <a:p>
            <a:pPr lvl="1"/>
            <a:endParaRPr lang="en-US" dirty="0"/>
          </a:p>
          <a:p>
            <a:r>
              <a:rPr lang="en-US" dirty="0"/>
              <a:t>Classification allows for predicting specific classes of output. </a:t>
            </a:r>
          </a:p>
          <a:p>
            <a:pPr lvl="1"/>
            <a:endParaRPr lang="en-US" dirty="0"/>
          </a:p>
          <a:p>
            <a:r>
              <a:rPr lang="en-US" dirty="0"/>
              <a:t>Many existing tools today can implement these techniques directly. </a:t>
            </a:r>
          </a:p>
          <a:p>
            <a:pPr lvl="1"/>
            <a:r>
              <a:rPr lang="en-US" dirty="0"/>
              <a:t>SAS, SPSS </a:t>
            </a:r>
          </a:p>
          <a:p>
            <a:pPr lvl="1"/>
            <a:r>
              <a:rPr lang="en-US" b="1" dirty="0"/>
              <a:t>WEKA</a:t>
            </a:r>
            <a:r>
              <a:rPr lang="en-US" dirty="0"/>
              <a:t>, </a:t>
            </a:r>
            <a:r>
              <a:rPr lang="en-US" dirty="0" err="1"/>
              <a:t>Rapidminer</a:t>
            </a:r>
            <a:endParaRPr lang="en-US" dirty="0"/>
          </a:p>
          <a:p>
            <a:pPr lvl="1"/>
            <a:r>
              <a:rPr lang="en-US" b="1" dirty="0"/>
              <a:t>Mahout (Hadoop), Spark (</a:t>
            </a:r>
            <a:r>
              <a:rPr lang="en-US" b="1" dirty="0" err="1"/>
              <a:t>MLlib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92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02" y="1359281"/>
            <a:ext cx="7564374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Mining: Concepts and Techniques, 3rd Edition. </a:t>
            </a:r>
            <a:r>
              <a:rPr lang="en-US" dirty="0" err="1"/>
              <a:t>JiaweiHan</a:t>
            </a:r>
            <a:r>
              <a:rPr lang="en-US" dirty="0"/>
              <a:t>, 	Micheline </a:t>
            </a:r>
            <a:r>
              <a:rPr lang="en-US" dirty="0" err="1"/>
              <a:t>Kamberand</a:t>
            </a:r>
            <a:r>
              <a:rPr lang="en-US" dirty="0"/>
              <a:t> Jian Pei. Morgan Kaufmann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Introduction to Data Mining. Pang-Ning Tan, Michael Steinbach and 	</a:t>
            </a:r>
            <a:r>
              <a:rPr lang="en-US" dirty="0" err="1"/>
              <a:t>Vipin</a:t>
            </a:r>
            <a:r>
              <a:rPr lang="en-US" dirty="0"/>
              <a:t> Kumar. Addison-Wesley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Tay</a:t>
            </a:r>
            <a:r>
              <a:rPr lang="en-US" dirty="0"/>
              <a:t>, B., Hyun, J. K., &amp; Oh, S. (2014). A machine learning approach for 	specification of spinal cord injuries using fractional anisotropy 	values obtained from diffusion tensor images. </a:t>
            </a:r>
            <a:r>
              <a:rPr lang="en-US" i="1" dirty="0"/>
              <a:t>Computational 	and mathematical methods in medicine</a:t>
            </a:r>
            <a:r>
              <a:rPr lang="en-US" dirty="0"/>
              <a:t>, </a:t>
            </a:r>
            <a:r>
              <a:rPr lang="en-US" i="1" dirty="0"/>
              <a:t>2014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033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A Research Example </a:t>
            </a:r>
            <a:r>
              <a:rPr lang="en-US" sz="2800" dirty="0"/>
              <a:t>(Chen et al., IEEE Expert, 1994)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74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44" y="1620042"/>
            <a:ext cx="5254943" cy="1792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4" y="3673094"/>
            <a:ext cx="5306976" cy="273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50" y="2516155"/>
            <a:ext cx="2438400" cy="3889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0" y="3412268"/>
            <a:ext cx="334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Identifying greyhound racing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7450" y="1905148"/>
            <a:ext cx="256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Identifying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2529454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A Research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75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665" y="2288416"/>
            <a:ext cx="4232391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087" y="2873632"/>
            <a:ext cx="3486531" cy="2943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496" y="1804887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Developing an ID3 decision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8697" y="2048702"/>
            <a:ext cx="25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Developing a 3-layber backpropagation NN</a:t>
            </a:r>
          </a:p>
        </p:txBody>
      </p:sp>
    </p:spTree>
    <p:extLst>
      <p:ext uri="{BB962C8B-B14F-4D97-AF65-F5344CB8AC3E}">
        <p14:creationId xmlns:p14="http://schemas.microsoft.com/office/powerpoint/2010/main" val="8444594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A Research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2C69-C3DD-498D-9220-3102BAB8A3D4}" type="slidenum">
              <a:rPr lang="en-US" smtClean="0"/>
              <a:t>76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211" y="3738565"/>
            <a:ext cx="7267575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6" y="1690691"/>
            <a:ext cx="5048250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9552" y="1885952"/>
            <a:ext cx="215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Testing prediction accuracy and payoffs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391" y="3220138"/>
            <a:ext cx="249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Performing statistical test, ANOVA (P = 8.3%)</a:t>
            </a:r>
          </a:p>
        </p:txBody>
      </p:sp>
    </p:spTree>
    <p:extLst>
      <p:ext uri="{BB962C8B-B14F-4D97-AF65-F5344CB8AC3E}">
        <p14:creationId xmlns:p14="http://schemas.microsoft.com/office/powerpoint/2010/main" val="100647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456568"/>
            <a:ext cx="7886700" cy="1325563"/>
          </a:xfrm>
        </p:spPr>
        <p:txBody>
          <a:bodyPr/>
          <a:lstStyle/>
          <a:p>
            <a:r>
              <a:rPr lang="en-US" b="1" dirty="0"/>
              <a:t>WEKA Classification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C240-701A-42FE-B8E5-BC89EBD048C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821224"/>
              </p:ext>
            </p:extLst>
          </p:nvPr>
        </p:nvGraphicFramePr>
        <p:xfrm>
          <a:off x="902970" y="1690691"/>
          <a:ext cx="7472934" cy="4218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50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Classifier 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Classifiers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2">
                <a:tc>
                  <a:txBody>
                    <a:bodyPr/>
                    <a:lstStyle/>
                    <a:p>
                      <a:r>
                        <a:rPr lang="en-US" sz="1000" dirty="0"/>
                        <a:t>Bayes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BayesNet</a:t>
                      </a:r>
                      <a:r>
                        <a:rPr lang="en-US" sz="1000" dirty="0"/>
                        <a:t>,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Naïve Bayes</a:t>
                      </a:r>
                      <a:r>
                        <a:rPr lang="en-US" sz="1000" baseline="0" dirty="0"/>
                        <a:t>, Naïve Bayes Multinomial, Naïve Bayes Multinomial Updatable, Naïve Bayes Updateable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75">
                <a:tc>
                  <a:txBody>
                    <a:bodyPr/>
                    <a:lstStyle/>
                    <a:p>
                      <a:r>
                        <a:rPr lang="en-US" sz="1000" dirty="0"/>
                        <a:t>Statistical Functions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Gaussian Processes,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Linear Regression, Logistic Regression, Multilayer Perceptron</a:t>
                      </a:r>
                      <a:r>
                        <a:rPr lang="en-US" sz="1000" dirty="0"/>
                        <a:t>, SGD,</a:t>
                      </a:r>
                      <a:r>
                        <a:rPr lang="en-US" sz="1000" baseline="0" dirty="0"/>
                        <a:t> SDG Text, Simple Linear Regression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, Simple Logistic Regression, SMO/SVM</a:t>
                      </a:r>
                      <a:r>
                        <a:rPr lang="en-US" sz="1000" baseline="0" dirty="0"/>
                        <a:t>, </a:t>
                      </a:r>
                      <a:r>
                        <a:rPr lang="en-US" sz="1000" baseline="0" dirty="0" err="1"/>
                        <a:t>SMOreg</a:t>
                      </a:r>
                      <a:r>
                        <a:rPr lang="en-US" sz="1000" baseline="0" dirty="0"/>
                        <a:t>, Voted Perceptron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02">
                <a:tc>
                  <a:txBody>
                    <a:bodyPr/>
                    <a:lstStyle/>
                    <a:p>
                      <a:r>
                        <a:rPr lang="en-US" sz="1000" dirty="0"/>
                        <a:t>Lazy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aseline="0" dirty="0" err="1"/>
                        <a:t>IBk</a:t>
                      </a:r>
                      <a:r>
                        <a:rPr lang="en-US" sz="1000" baseline="0" dirty="0"/>
                        <a:t>, </a:t>
                      </a:r>
                      <a:r>
                        <a:rPr lang="en-US" sz="1000" baseline="0" dirty="0" err="1"/>
                        <a:t>Kstar</a:t>
                      </a:r>
                      <a:r>
                        <a:rPr lang="en-US" sz="1000" baseline="0" dirty="0"/>
                        <a:t>, LWL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9044">
                <a:tc>
                  <a:txBody>
                    <a:bodyPr/>
                    <a:lstStyle/>
                    <a:p>
                      <a:r>
                        <a:rPr lang="en-US" sz="1000" dirty="0"/>
                        <a:t>Meta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AdaBoostM1,</a:t>
                      </a:r>
                      <a:r>
                        <a:rPr lang="en-US" sz="1000" baseline="0" dirty="0"/>
                        <a:t> Additive Regression, Attribute Selected Classifier, 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Bagging</a:t>
                      </a:r>
                      <a:r>
                        <a:rPr lang="en-US" sz="1000" baseline="0" dirty="0"/>
                        <a:t>, Classification via Regression, Cost Sensitive Classifier, CV Parameter Selection, Filtered Classifier, Iterative Classifier Optimizer, Logit Boost, Multiclass Classifier, Multiclass Classifier Updateable, </a:t>
                      </a:r>
                      <a:r>
                        <a:rPr lang="en-US" sz="1000" baseline="0" dirty="0" err="1"/>
                        <a:t>Multischeme</a:t>
                      </a:r>
                      <a:r>
                        <a:rPr lang="en-US" sz="1000" baseline="0" dirty="0"/>
                        <a:t>, Random Committee, </a:t>
                      </a:r>
                      <a:r>
                        <a:rPr lang="en-US" sz="1000" baseline="0" dirty="0" err="1"/>
                        <a:t>Randomizable</a:t>
                      </a:r>
                      <a:r>
                        <a:rPr lang="en-US" sz="1000" baseline="0" dirty="0"/>
                        <a:t> Filtered Classifier, Random Subspace, Regression by Discretization, Stacking, Vote, Weighted Instances Handler Wrapper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02">
                <a:tc>
                  <a:txBody>
                    <a:bodyPr/>
                    <a:lstStyle/>
                    <a:p>
                      <a:r>
                        <a:rPr lang="en-US" sz="1000" dirty="0" err="1"/>
                        <a:t>Misc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Input Mapped</a:t>
                      </a:r>
                      <a:r>
                        <a:rPr lang="en-US" sz="1000" baseline="0" dirty="0"/>
                        <a:t> Classifier, Serialized Classifier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02">
                <a:tc>
                  <a:txBody>
                    <a:bodyPr/>
                    <a:lstStyle/>
                    <a:p>
                      <a:r>
                        <a:rPr lang="en-US" sz="1000" dirty="0"/>
                        <a:t>Rules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Decision Table,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err="1"/>
                        <a:t>Jrip</a:t>
                      </a:r>
                      <a:r>
                        <a:rPr lang="en-US" sz="1000" baseline="0" dirty="0"/>
                        <a:t>, M5 Rules, </a:t>
                      </a:r>
                      <a:r>
                        <a:rPr lang="en-US" sz="1000" baseline="0" dirty="0" err="1"/>
                        <a:t>OneR</a:t>
                      </a:r>
                      <a:r>
                        <a:rPr lang="en-US" sz="1000" baseline="0" dirty="0"/>
                        <a:t>, PART, </a:t>
                      </a:r>
                      <a:r>
                        <a:rPr lang="en-US" sz="1000" baseline="0" dirty="0" err="1"/>
                        <a:t>ZeroR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502">
                <a:tc>
                  <a:txBody>
                    <a:bodyPr/>
                    <a:lstStyle/>
                    <a:p>
                      <a:r>
                        <a:rPr lang="en-US" sz="1000" dirty="0"/>
                        <a:t>Trees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Decision  Stump, </a:t>
                      </a:r>
                      <a:r>
                        <a:rPr lang="en-US" sz="1000" dirty="0" err="1"/>
                        <a:t>Hoeffding</a:t>
                      </a:r>
                      <a:r>
                        <a:rPr lang="en-US" sz="1000" baseline="0" dirty="0"/>
                        <a:t> Tree, 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J48</a:t>
                      </a:r>
                      <a:r>
                        <a:rPr lang="en-US" sz="1000" baseline="0" dirty="0"/>
                        <a:t>, LMT, M5P, 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Random Forest</a:t>
                      </a:r>
                      <a:r>
                        <a:rPr lang="en-US" sz="1000" baseline="0" dirty="0"/>
                        <a:t>, Random Tree, REP Tree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7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95179"/>
              </p:ext>
            </p:extLst>
          </p:nvPr>
        </p:nvGraphicFramePr>
        <p:xfrm>
          <a:off x="628650" y="2087586"/>
          <a:ext cx="7886701" cy="2691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Mahout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/>
                        <a:t>MLlib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8">
                <a:tc>
                  <a:txBody>
                    <a:bodyPr/>
                    <a:lstStyle/>
                    <a:p>
                      <a:r>
                        <a:rPr lang="en-US" sz="1400" b="1" dirty="0"/>
                        <a:t>Regression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Linear Regression</a:t>
                      </a:r>
                      <a:r>
                        <a:rPr lang="en-US" sz="1000" dirty="0"/>
                        <a:t>, </a:t>
                      </a:r>
                      <a:r>
                        <a:rPr lang="en-US" sz="1000" b="1" dirty="0"/>
                        <a:t>Isotonic Regression</a:t>
                      </a:r>
                      <a:r>
                        <a:rPr lang="en-US" sz="1000" dirty="0"/>
                        <a:t>, </a:t>
                      </a:r>
                      <a:r>
                        <a:rPr lang="en-US" sz="1000" b="1" dirty="0"/>
                        <a:t>Survival Analysis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630">
                <a:tc>
                  <a:txBody>
                    <a:bodyPr/>
                    <a:lstStyle/>
                    <a:p>
                      <a:r>
                        <a:rPr lang="en-US" sz="1400" b="1" dirty="0"/>
                        <a:t>Classification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Logistic Regression,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Naïve Bayes, Random Forest,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Hidden</a:t>
                      </a: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 Markov Models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, Multilayer Perceptron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Logistic Regression, Naïve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Bayes,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linear Support Vector Machine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Decision</a:t>
                      </a: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 Tree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, Random Forest, Multilayer Perceptron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Clustering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K-Means, </a:t>
                      </a:r>
                      <a:r>
                        <a:rPr lang="en-US" sz="1000" b="0" dirty="0">
                          <a:solidFill>
                            <a:srgbClr val="FF0000"/>
                          </a:solidFill>
                        </a:rPr>
                        <a:t>Spectral Clustering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K-Means, Spectral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Clustering</a:t>
                      </a:r>
                      <a:r>
                        <a:rPr lang="en-US" sz="1000" baseline="0" dirty="0"/>
                        <a:t>, </a:t>
                      </a:r>
                      <a:r>
                        <a:rPr lang="en-US" sz="1000" b="1" dirty="0"/>
                        <a:t>Gaussian Mixtures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13">
                <a:tc>
                  <a:txBody>
                    <a:bodyPr/>
                    <a:lstStyle/>
                    <a:p>
                      <a:r>
                        <a:rPr lang="en-US" sz="1400" b="1" dirty="0"/>
                        <a:t>Dimension Reduction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Singular</a:t>
                      </a:r>
                      <a:r>
                        <a:rPr lang="en-US" sz="1000" baseline="0" dirty="0"/>
                        <a:t> Value Decomposition, Principal Component Analysis, QR Decomposition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Singular Value Decomposition, Principal Component Analysis, QR Decomposition,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="1" baseline="0" dirty="0"/>
                        <a:t>Elastic Net</a:t>
                      </a:r>
                      <a:endParaRPr lang="en-US" sz="10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Text</a:t>
                      </a:r>
                      <a:r>
                        <a:rPr lang="en-US" sz="1400" b="1" baseline="0" dirty="0"/>
                        <a:t> Mining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Latent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</a:rPr>
                        <a:t>Dirichlet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 Allocation, TF-IDF,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="1" baseline="0" dirty="0"/>
                        <a:t>Collocations</a:t>
                      </a:r>
                      <a:endParaRPr lang="en-US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Latent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</a:rPr>
                        <a:t>Dirichlet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</a:rPr>
                        <a:t> Allocation, TF-IDF</a:t>
                      </a:r>
                      <a:r>
                        <a:rPr lang="en-US" sz="1000" baseline="0" dirty="0"/>
                        <a:t>, </a:t>
                      </a:r>
                      <a:r>
                        <a:rPr lang="en-US" sz="1000" b="1" baseline="0" dirty="0"/>
                        <a:t>Word2Vec</a:t>
                      </a:r>
                      <a:r>
                        <a:rPr lang="en-US" sz="1000" baseline="0" dirty="0"/>
                        <a:t>, </a:t>
                      </a:r>
                      <a:r>
                        <a:rPr lang="en-US" sz="1000" b="1" baseline="0" dirty="0"/>
                        <a:t>Tokenization</a:t>
                      </a:r>
                      <a:endParaRPr lang="en-US" sz="10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r>
                        <a:rPr lang="en-US" sz="1400" b="1" dirty="0"/>
                        <a:t>Recommendation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Alternating Least Squares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Alternating Least Squares, </a:t>
                      </a:r>
                      <a:r>
                        <a:rPr lang="en-US" sz="1000" b="1" dirty="0"/>
                        <a:t>Association Rule Mining</a:t>
                      </a:r>
                      <a:r>
                        <a:rPr lang="en-US" sz="1000" dirty="0"/>
                        <a:t>, </a:t>
                      </a:r>
                      <a:r>
                        <a:rPr lang="en-US" sz="1000" b="1" dirty="0"/>
                        <a:t>FP-Growth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98" y="636252"/>
            <a:ext cx="7886700" cy="1325563"/>
          </a:xfrm>
        </p:spPr>
        <p:txBody>
          <a:bodyPr/>
          <a:lstStyle/>
          <a:p>
            <a:r>
              <a:rPr lang="en-US" b="1" dirty="0"/>
              <a:t>Mahout (Hadoop) vs </a:t>
            </a:r>
            <a:r>
              <a:rPr lang="en-US" b="1" dirty="0" err="1"/>
              <a:t>MLlib</a:t>
            </a:r>
            <a:r>
              <a:rPr lang="en-US" b="1" dirty="0"/>
              <a:t> (Spark): </a:t>
            </a:r>
            <a:br>
              <a:rPr lang="en-US" b="1" dirty="0"/>
            </a:br>
            <a:r>
              <a:rPr lang="en-US" b="1" dirty="0"/>
              <a:t>Major Algorithm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C240-701A-42FE-B8E5-BC89EBD04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9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2435</TotalTime>
  <Words>4689</Words>
  <Application>Microsoft Macintosh PowerPoint</Application>
  <PresentationFormat>On-screen Show (4:3)</PresentationFormat>
  <Paragraphs>753</Paragraphs>
  <Slides>76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9" baseType="lpstr">
      <vt:lpstr>Brush Script MT</vt:lpstr>
      <vt:lpstr>Arial</vt:lpstr>
      <vt:lpstr>Benguiat Frisky</vt:lpstr>
      <vt:lpstr>Calibri</vt:lpstr>
      <vt:lpstr>Calibri Light</vt:lpstr>
      <vt:lpstr>Cambria Math</vt:lpstr>
      <vt:lpstr>Helvetica</vt:lpstr>
      <vt:lpstr>Times New Roman</vt:lpstr>
      <vt:lpstr>Wingdings</vt:lpstr>
      <vt:lpstr>Office Theme</vt:lpstr>
      <vt:lpstr>Chart</vt:lpstr>
      <vt:lpstr>Photo House</vt:lpstr>
      <vt:lpstr>Equation</vt:lpstr>
      <vt:lpstr>Predictive Analytics for Data Mining: Regression &amp; Classification</vt:lpstr>
      <vt:lpstr>Outline</vt:lpstr>
      <vt:lpstr>Introduction and Motivation: Data Mining, Machine Learning, Deep Learning, AI</vt:lpstr>
      <vt:lpstr>Introduction and Motivation: DM 2008</vt:lpstr>
      <vt:lpstr>Introduction and Motivation: The State of Data Science 2017</vt:lpstr>
      <vt:lpstr>Introduction and Motivation: 2022 Kaggle Data Science and ML Survey</vt:lpstr>
      <vt:lpstr>WEKA Main Capabilities and Functionalities</vt:lpstr>
      <vt:lpstr>WEKA Classification Features</vt:lpstr>
      <vt:lpstr>Mahout (Hadoop) vs MLlib (Spark):  Major Algorithm Coverage</vt:lpstr>
      <vt:lpstr>Introduction and Motivation: Predictive Analytics</vt:lpstr>
      <vt:lpstr>Introduction and Motivation</vt:lpstr>
      <vt:lpstr>Background – Terminology</vt:lpstr>
      <vt:lpstr>Background – Terminology</vt:lpstr>
      <vt:lpstr>Outline</vt:lpstr>
      <vt:lpstr>PowerPoint Presentation</vt:lpstr>
      <vt:lpstr>Simple Linear Regression</vt:lpstr>
      <vt:lpstr>Simple Linear Regression: Example</vt:lpstr>
      <vt:lpstr>Estimation of the Parameters by Least Squares</vt:lpstr>
      <vt:lpstr>Assessing the Accuracy of the Coefficient Estimates</vt:lpstr>
      <vt:lpstr>Hypothesis Testing</vt:lpstr>
      <vt:lpstr>Hypothesis Testing (continued)</vt:lpstr>
      <vt:lpstr>Model Evaluation: Assessing the Overall Accuracy of the Model</vt:lpstr>
      <vt:lpstr>Multiple Linear Regression</vt:lpstr>
      <vt:lpstr>Outline</vt:lpstr>
      <vt:lpstr>Classification Background</vt:lpstr>
      <vt:lpstr>Classification Methods</vt:lpstr>
      <vt:lpstr>Classification Methods</vt:lpstr>
      <vt:lpstr>Logistic/Logit Regression</vt:lpstr>
      <vt:lpstr>PowerPoint Presentation</vt:lpstr>
      <vt:lpstr>PowerPoint Presentation</vt:lpstr>
      <vt:lpstr>PowerPoint Presentation</vt:lpstr>
      <vt:lpstr>PowerPoint Presentation</vt:lpstr>
      <vt:lpstr>The Logistic Regression Model</vt:lpstr>
      <vt:lpstr>Interpreting logistic function</vt:lpstr>
      <vt:lpstr>Running Logistic Regression in SPSS </vt:lpstr>
      <vt:lpstr>Decision Tree</vt:lpstr>
      <vt:lpstr>Decision Tree – Example </vt:lpstr>
      <vt:lpstr>Building a Decision Tree</vt:lpstr>
      <vt:lpstr>ID3 Algorithm</vt:lpstr>
      <vt:lpstr>Building a Decision Tree – Splitting Attributes</vt:lpstr>
      <vt:lpstr>Entropy: a measure for degree of uncertainty (# of outcomes) or value of information </vt:lpstr>
      <vt:lpstr>Information Gain Example</vt:lpstr>
      <vt:lpstr>Information Gain Example (continued)</vt:lpstr>
      <vt:lpstr>GINI Index Example</vt:lpstr>
      <vt:lpstr>C4.5 Algorithm for Continuous Attributes</vt:lpstr>
      <vt:lpstr>Building a Decision Tree - Pruning</vt:lpstr>
      <vt:lpstr>Random Forest – Bagging </vt:lpstr>
      <vt:lpstr>Random Forest</vt:lpstr>
      <vt:lpstr>Random Forest</vt:lpstr>
      <vt:lpstr>Naïve Bayes</vt:lpstr>
      <vt:lpstr>Naïve Bayes – Bayes Theorem</vt:lpstr>
      <vt:lpstr>Naïve Bayes – Approach to Classification</vt:lpstr>
      <vt:lpstr>Naïve Bayes – Example </vt:lpstr>
      <vt:lpstr>Naïve Bayes – Example</vt:lpstr>
      <vt:lpstr>Naïve Bayes – Example</vt:lpstr>
      <vt:lpstr>K-Nearest Neighbors</vt:lpstr>
      <vt:lpstr>K-Nearest Neighbors</vt:lpstr>
      <vt:lpstr>K-Nearest Neighbors Pseudocode</vt:lpstr>
      <vt:lpstr>Support Vector Machine</vt:lpstr>
      <vt:lpstr>Support Vector Machine</vt:lpstr>
      <vt:lpstr>Support Vector Machine – Kernel Functions</vt:lpstr>
      <vt:lpstr>Support Vector Machine – Kernel Functions</vt:lpstr>
      <vt:lpstr>Support Vector Machine – Kernel Examples</vt:lpstr>
      <vt:lpstr>Summary of Classification Methods</vt:lpstr>
      <vt:lpstr>Outline</vt:lpstr>
      <vt:lpstr>Evaluation – Model Training</vt:lpstr>
      <vt:lpstr>Evaluation</vt:lpstr>
      <vt:lpstr>Metrics for Performance Evaluation</vt:lpstr>
      <vt:lpstr>Metrics for Performance Evaluation</vt:lpstr>
      <vt:lpstr>Metrics for Performance Evaluation</vt:lpstr>
      <vt:lpstr>Outline</vt:lpstr>
      <vt:lpstr>Conclusion</vt:lpstr>
      <vt:lpstr>References</vt:lpstr>
      <vt:lpstr>Appendix: A Research Example (Chen et al., IEEE Expert, 1994)</vt:lpstr>
      <vt:lpstr>Appendix: A Research Example</vt:lpstr>
      <vt:lpstr>Appendix: A Research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&amp; Discriminant Analysis</dc:title>
  <dc:creator>Li, Weifeng - (weifengli)</dc:creator>
  <cp:lastModifiedBy>hsinchunchen@gmail.com</cp:lastModifiedBy>
  <cp:revision>258</cp:revision>
  <cp:lastPrinted>2023-02-22T21:39:10Z</cp:lastPrinted>
  <dcterms:created xsi:type="dcterms:W3CDTF">2015-12-01T17:47:18Z</dcterms:created>
  <dcterms:modified xsi:type="dcterms:W3CDTF">2023-02-22T21:39:32Z</dcterms:modified>
</cp:coreProperties>
</file>