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9" r:id="rId3"/>
    <p:sldId id="257" r:id="rId4"/>
    <p:sldId id="290" r:id="rId5"/>
    <p:sldId id="326" r:id="rId6"/>
    <p:sldId id="258" r:id="rId7"/>
    <p:sldId id="327" r:id="rId8"/>
    <p:sldId id="311" r:id="rId9"/>
    <p:sldId id="312" r:id="rId10"/>
    <p:sldId id="324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2" r:id="rId20"/>
    <p:sldId id="323" r:id="rId21"/>
    <p:sldId id="321" r:id="rId22"/>
    <p:sldId id="283" r:id="rId23"/>
    <p:sldId id="282" r:id="rId24"/>
    <p:sldId id="284" r:id="rId25"/>
    <p:sldId id="285" r:id="rId26"/>
    <p:sldId id="286" r:id="rId27"/>
    <p:sldId id="287" r:id="rId28"/>
    <p:sldId id="288" r:id="rId29"/>
    <p:sldId id="295" r:id="rId30"/>
    <p:sldId id="296" r:id="rId31"/>
    <p:sldId id="298" r:id="rId32"/>
    <p:sldId id="301" r:id="rId33"/>
    <p:sldId id="302" r:id="rId34"/>
    <p:sldId id="303" r:id="rId35"/>
    <p:sldId id="304" r:id="rId36"/>
    <p:sldId id="325" r:id="rId37"/>
    <p:sldId id="309" r:id="rId38"/>
    <p:sldId id="328" r:id="rId3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8"/>
    <p:restoredTop sz="93950"/>
  </p:normalViewPr>
  <p:slideViewPr>
    <p:cSldViewPr snapToGrid="0">
      <p:cViewPr varScale="1">
        <p:scale>
          <a:sx n="79" d="100"/>
          <a:sy n="79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2D-hetero CNN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Precision</c:v>
                </c:pt>
                <c:pt idx="1">
                  <c:v>Recall</c:v>
                </c:pt>
                <c:pt idx="2">
                  <c:v>Specificity</c:v>
                </c:pt>
                <c:pt idx="3">
                  <c:v>F-measure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0.95899999999999996</c:v>
                </c:pt>
                <c:pt idx="1">
                  <c:v>0.97</c:v>
                </c:pt>
                <c:pt idx="2">
                  <c:v>0.94699999999999995</c:v>
                </c:pt>
                <c:pt idx="3">
                  <c:v>0.96399999999999997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0-49E7-9DBD-5001886290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SVAR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Precision</c:v>
                </c:pt>
                <c:pt idx="1">
                  <c:v>Recall</c:v>
                </c:pt>
                <c:pt idx="2">
                  <c:v>Specificity</c:v>
                </c:pt>
                <c:pt idx="3">
                  <c:v>F-measure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0.8</c:v>
                </c:pt>
                <c:pt idx="1">
                  <c:v>0.66700000000000004</c:v>
                </c:pt>
                <c:pt idx="2">
                  <c:v>0.8</c:v>
                </c:pt>
                <c:pt idx="3">
                  <c:v>0.72699999999999998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0-49E7-9DBD-5001886290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ARMS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Precision</c:v>
                </c:pt>
                <c:pt idx="1">
                  <c:v>Recall</c:v>
                </c:pt>
                <c:pt idx="2">
                  <c:v>Specificity</c:v>
                </c:pt>
                <c:pt idx="3">
                  <c:v>F-measure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0.25</c:v>
                </c:pt>
                <c:pt idx="2">
                  <c:v>1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30-49E7-9DBD-5001886290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SPD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Precision</c:v>
                </c:pt>
                <c:pt idx="1">
                  <c:v>Recall</c:v>
                </c:pt>
                <c:pt idx="2">
                  <c:v>Specificity</c:v>
                </c:pt>
                <c:pt idx="3">
                  <c:v>F-measure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0.66700000000000004</c:v>
                </c:pt>
                <c:pt idx="2">
                  <c:v>1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30-49E7-9DBD-500188629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759192"/>
        <c:axId val="496205024"/>
      </c:barChart>
      <c:catAx>
        <c:axId val="56975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205024"/>
        <c:crosses val="autoZero"/>
        <c:auto val="1"/>
        <c:lblAlgn val="ctr"/>
        <c:lblOffset val="100"/>
        <c:noMultiLvlLbl val="0"/>
      </c:catAx>
      <c:valAx>
        <c:axId val="4962050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759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2D-hetero CNN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Precision</c:v>
                </c:pt>
                <c:pt idx="1">
                  <c:v>Recall</c:v>
                </c:pt>
                <c:pt idx="2">
                  <c:v>Specificity</c:v>
                </c:pt>
                <c:pt idx="3">
                  <c:v>F-measure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0.95899999999999996</c:v>
                </c:pt>
                <c:pt idx="1">
                  <c:v>0.97</c:v>
                </c:pt>
                <c:pt idx="2">
                  <c:v>0.94699999999999995</c:v>
                </c:pt>
                <c:pt idx="3">
                  <c:v>0.96399999999999997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A-4DA8-A041-67773295A4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2D-homo CNN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Precision</c:v>
                </c:pt>
                <c:pt idx="1">
                  <c:v>Recall</c:v>
                </c:pt>
                <c:pt idx="2">
                  <c:v>Specificity</c:v>
                </c:pt>
                <c:pt idx="3">
                  <c:v>F-measure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0.78300000000000003</c:v>
                </c:pt>
                <c:pt idx="1">
                  <c:v>0.86799999999999999</c:v>
                </c:pt>
                <c:pt idx="2">
                  <c:v>0.68799999999999994</c:v>
                </c:pt>
                <c:pt idx="3">
                  <c:v>0.81599999999999995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BA-4DA8-A041-67773295A4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1D CNN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Precision</c:v>
                </c:pt>
                <c:pt idx="1">
                  <c:v>Recall</c:v>
                </c:pt>
                <c:pt idx="2">
                  <c:v>Specificity</c:v>
                </c:pt>
                <c:pt idx="3">
                  <c:v>F-measure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0.72299999999999998</c:v>
                </c:pt>
                <c:pt idx="1">
                  <c:v>0.86699999999999999</c:v>
                </c:pt>
                <c:pt idx="2">
                  <c:v>0.56999999999999995</c:v>
                </c:pt>
                <c:pt idx="3">
                  <c:v>0.77300000000000002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BA-4DA8-A041-67773295A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205416"/>
        <c:axId val="496205808"/>
      </c:barChart>
      <c:catAx>
        <c:axId val="49620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205808"/>
        <c:crosses val="autoZero"/>
        <c:auto val="1"/>
        <c:lblAlgn val="ctr"/>
        <c:lblOffset val="100"/>
        <c:noMultiLvlLbl val="0"/>
      </c:catAx>
      <c:valAx>
        <c:axId val="4962058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20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2D-hetero CNN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Precision</c:v>
                </c:pt>
                <c:pt idx="1">
                  <c:v>Recall</c:v>
                </c:pt>
                <c:pt idx="2">
                  <c:v>Specificity</c:v>
                </c:pt>
                <c:pt idx="3">
                  <c:v>F-measure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0.95899999999999996</c:v>
                </c:pt>
                <c:pt idx="1">
                  <c:v>0.97</c:v>
                </c:pt>
                <c:pt idx="2">
                  <c:v>0.94699999999999995</c:v>
                </c:pt>
                <c:pt idx="3">
                  <c:v>0.96399999999999997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B-4937-92CC-D417403A8E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2D-axial CNN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Precision</c:v>
                </c:pt>
                <c:pt idx="1">
                  <c:v>Recall</c:v>
                </c:pt>
                <c:pt idx="2">
                  <c:v>Specificity</c:v>
                </c:pt>
                <c:pt idx="3">
                  <c:v>F-measure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0.74</c:v>
                </c:pt>
                <c:pt idx="1">
                  <c:v>0.94899999999999995</c:v>
                </c:pt>
                <c:pt idx="2">
                  <c:v>0.56899999999999995</c:v>
                </c:pt>
                <c:pt idx="3">
                  <c:v>0.82699999999999996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7B-4937-92CC-D417403A8E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2D-loc CNN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Precision</c:v>
                </c:pt>
                <c:pt idx="1">
                  <c:v>Recall</c:v>
                </c:pt>
                <c:pt idx="2">
                  <c:v>Specificity</c:v>
                </c:pt>
                <c:pt idx="3">
                  <c:v>F-measure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0.85399999999999998</c:v>
                </c:pt>
                <c:pt idx="1">
                  <c:v>0.94799999999999995</c:v>
                </c:pt>
                <c:pt idx="2">
                  <c:v>0.77200000000000002</c:v>
                </c:pt>
                <c:pt idx="3">
                  <c:v>0.89200000000000002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7B-4937-92CC-D417403A8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995000"/>
        <c:axId val="499994608"/>
      </c:barChart>
      <c:catAx>
        <c:axId val="4999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994608"/>
        <c:crosses val="autoZero"/>
        <c:auto val="1"/>
        <c:lblAlgn val="ctr"/>
        <c:lblOffset val="100"/>
        <c:noMultiLvlLbl val="0"/>
      </c:catAx>
      <c:valAx>
        <c:axId val="4999946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99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EB16B-E0E2-414A-B5E1-D97AE665059A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7A451-7218-4D34-821D-BE0E14762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96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E4CE5D2-24D5-41EA-90AB-D40CC980C52F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0719796-F2FD-4902-B908-6A413037B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6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19796-F2FD-4902-B908-6A413037BC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303A2-3857-42C4-9E93-3F4ACA90EC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303A2-3857-42C4-9E93-3F4ACA90EC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1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7D5F-6E45-4E90-8F6B-B91AF12B19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0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303A2-3857-42C4-9E93-3F4ACA90EC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303A2-3857-42C4-9E93-3F4ACA90EC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7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303A2-3857-42C4-9E93-3F4ACA90EC0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5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303A2-3857-42C4-9E93-3F4ACA90EC0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6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303A2-3857-42C4-9E93-3F4ACA90EC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8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303A2-3857-42C4-9E93-3F4ACA90EC0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27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303A2-3857-42C4-9E93-3F4ACA90EC0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0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C6930-30C8-4F59-807C-26C2903281A8}" type="datetime1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7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17FBB-10E6-4590-8FF2-789B9359122F}" type="datetime1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1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7142-F052-4810-97AA-94D643645966}" type="datetime1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2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E2E0-99D1-46CD-9443-8E6BE56F29E8}" type="datetime1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1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93C0-E5C9-43A3-B03A-8308BE04B116}" type="datetime1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0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9103-4892-44D2-8B1B-3D145AD97D67}" type="datetime1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0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235A-7B40-477E-B8D2-265FAA360D94}" type="datetime1">
              <a:rPr lang="en-US" smtClean="0"/>
              <a:t>4/2/23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1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B002-57F3-4099-A79A-05916C0440B0}" type="datetime1">
              <a:rPr lang="en-US" smtClean="0"/>
              <a:t>4/2/23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2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85A0-C1B9-452B-817B-7AD5E336118B}" type="datetime1">
              <a:rPr lang="en-US" smtClean="0"/>
              <a:t>4/2/23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0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3FB-A0FB-4CC5-8549-BD5E30A4329D}" type="datetime1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8423-8427-4772-B241-AC847B092B5C}" type="datetime1">
              <a:rPr lang="en-US" smtClean="0"/>
              <a:t>4/2/23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8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3872-84A2-45EC-9B70-AEDDC9FC424F}" type="datetime1">
              <a:rPr lang="en-US" smtClean="0"/>
              <a:t>4/2/23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3C173-7C03-404B-81A2-F5FA5A13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" TargetMode="External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keras.io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401886" cy="2387600"/>
          </a:xfrm>
        </p:spPr>
        <p:txBody>
          <a:bodyPr>
            <a:noAutofit/>
          </a:bodyPr>
          <a:lstStyle/>
          <a:p>
            <a:r>
              <a:rPr lang="en-US" sz="4800" dirty="0"/>
              <a:t>An Introduction to </a:t>
            </a:r>
            <a:br>
              <a:rPr lang="en-US" sz="4800" dirty="0"/>
            </a:br>
            <a:r>
              <a:rPr lang="en-US" sz="4800" dirty="0"/>
              <a:t>Convolutional Neural Networks: </a:t>
            </a:r>
            <a:br>
              <a:rPr lang="en-US" sz="4800" dirty="0"/>
            </a:br>
            <a:r>
              <a:rPr lang="en-US" sz="4800" dirty="0"/>
              <a:t>Overview, Implementation, and Example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1786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Shuo Yu and </a:t>
            </a:r>
            <a:r>
              <a:rPr lang="en-US" dirty="0" err="1"/>
              <a:t>Hsinchun</a:t>
            </a:r>
            <a:r>
              <a:rPr lang="en-US" dirty="0"/>
              <a:t> Chen, AI Lab</a:t>
            </a:r>
          </a:p>
          <a:p>
            <a:r>
              <a:rPr lang="en-US" dirty="0"/>
              <a:t>University of Arizona</a:t>
            </a:r>
          </a:p>
          <a:p>
            <a:r>
              <a:rPr lang="en-US" dirty="0"/>
              <a:t>Updated April, 2023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ED22-7518-4A7D-9A4E-256116BEC0ED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2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Deep Classification Network</a:t>
            </a:r>
          </a:p>
        </p:txBody>
      </p:sp>
      <p:pic>
        <p:nvPicPr>
          <p:cNvPr id="4" name="Shape 324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1348" y="1409700"/>
            <a:ext cx="9425354" cy="494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FA69-4DE7-4FCF-8662-92248A3D6B1E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84" y="-50154"/>
            <a:ext cx="10515600" cy="1325563"/>
          </a:xfrm>
        </p:spPr>
        <p:txBody>
          <a:bodyPr/>
          <a:lstStyle/>
          <a:p>
            <a:r>
              <a:rPr lang="en-US" dirty="0"/>
              <a:t>CNN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84" y="965920"/>
            <a:ext cx="11191432" cy="4673967"/>
          </a:xfrm>
        </p:spPr>
        <p:txBody>
          <a:bodyPr>
            <a:normAutofit/>
          </a:bodyPr>
          <a:lstStyle/>
          <a:p>
            <a:r>
              <a:rPr lang="en-US" sz="2400" dirty="0"/>
              <a:t>Intuition: Neural network with specialized connectivity structure</a:t>
            </a:r>
          </a:p>
          <a:p>
            <a:pPr lvl="1"/>
            <a:r>
              <a:rPr lang="en-US" dirty="0"/>
              <a:t>Stacking multiple layers of feature extractors, low-level layers extract local features, and high-level layers extract learn global patterns.</a:t>
            </a:r>
          </a:p>
          <a:p>
            <a:r>
              <a:rPr lang="en-US" sz="2400" dirty="0"/>
              <a:t>There are a few distinct types of layers:</a:t>
            </a:r>
          </a:p>
          <a:p>
            <a:pPr lvl="1"/>
            <a:r>
              <a:rPr lang="en-US" b="1" dirty="0"/>
              <a:t>Convolutional Layer</a:t>
            </a:r>
            <a:r>
              <a:rPr lang="en-US" dirty="0"/>
              <a:t>: detecting local features through filters (discrete convolution)</a:t>
            </a:r>
          </a:p>
          <a:p>
            <a:pPr lvl="1"/>
            <a:r>
              <a:rPr lang="en-US" b="1" dirty="0"/>
              <a:t>Non-linear Layer</a:t>
            </a:r>
            <a:r>
              <a:rPr lang="en-US" dirty="0"/>
              <a:t>: normalization via Rectified Linear Unit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Pooling Layer</a:t>
            </a:r>
            <a:r>
              <a:rPr lang="en-US" dirty="0"/>
              <a:t>: merging similar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03AF8-40F0-734F-91F2-A24680F4D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84" y="3770141"/>
            <a:ext cx="11089445" cy="28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81" y="893173"/>
            <a:ext cx="8123238" cy="5734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136525"/>
            <a:ext cx="10515600" cy="1325563"/>
          </a:xfrm>
        </p:spPr>
        <p:txBody>
          <a:bodyPr/>
          <a:lstStyle/>
          <a:p>
            <a:r>
              <a:rPr lang="en-US" dirty="0"/>
              <a:t>Building-blocks for CNNs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1950" y="4919913"/>
            <a:ext cx="2481946" cy="6459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Each sub-region yields a feature map, representing its feature.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9001" y="5756366"/>
            <a:ext cx="2569959" cy="4543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Images are segmented into sub-regions.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6054" y="3482723"/>
            <a:ext cx="2277842" cy="64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Feature maps are trained with neurons and weights.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6054" y="2168160"/>
            <a:ext cx="2277842" cy="5241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Feature maps of a larger region are combined.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1293" y="4772191"/>
            <a:ext cx="161698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Shared weights</a:t>
            </a:r>
          </a:p>
        </p:txBody>
      </p:sp>
    </p:spTree>
    <p:extLst>
      <p:ext uri="{BB962C8B-B14F-4D97-AF65-F5344CB8AC3E}">
        <p14:creationId xmlns:p14="http://schemas.microsoft.com/office/powerpoint/2010/main" val="86816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Convolutional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core layer of CNNs</a:t>
            </a:r>
          </a:p>
          <a:p>
            <a:r>
              <a:rPr lang="en-US" sz="2400" dirty="0"/>
              <a:t>Convolutional layer consists of a set of filters, </a:t>
            </a:r>
            <a:r>
              <a:rPr lang="en-US" sz="2400" i="1" dirty="0" err="1">
                <a:latin typeface="Lucida Calligraphy" panose="03010101010101010101" pitchFamily="66" charset="77"/>
              </a:rPr>
              <a:t>w</a:t>
            </a:r>
            <a:r>
              <a:rPr lang="en-US" sz="2400" i="1" baseline="-25000" dirty="0" err="1">
                <a:latin typeface="Lucida Calligraphy" panose="03010101010101010101" pitchFamily="66" charset="77"/>
              </a:rPr>
              <a:t>k,l</a:t>
            </a:r>
            <a:endParaRPr lang="en-US" sz="2400" dirty="0"/>
          </a:p>
          <a:p>
            <a:pPr lvl="1"/>
            <a:r>
              <a:rPr lang="en-US" sz="2000" dirty="0"/>
              <a:t>Each filter covers a spatially small portion of the input data, </a:t>
            </a:r>
            <a:r>
              <a:rPr lang="en-US" sz="2000" dirty="0" err="1">
                <a:latin typeface="Lucida Calligraphy" panose="03010101010101010101" pitchFamily="66" charset="77"/>
              </a:rPr>
              <a:t>Z</a:t>
            </a:r>
            <a:r>
              <a:rPr lang="en-US" sz="2000" baseline="-25000" dirty="0" err="1">
                <a:latin typeface="Lucida Calligraphy" panose="03010101010101010101" pitchFamily="66" charset="77"/>
              </a:rPr>
              <a:t>i,j</a:t>
            </a:r>
            <a:endParaRPr lang="en-US" sz="2000" dirty="0"/>
          </a:p>
          <a:p>
            <a:r>
              <a:rPr lang="en-US" sz="2400" dirty="0"/>
              <a:t>Each filter is convolved across the dimensions of the input data, producing a multidimensional </a:t>
            </a:r>
            <a:r>
              <a:rPr lang="en-US" sz="2400" b="1" dirty="0"/>
              <a:t>feature map</a:t>
            </a:r>
            <a:r>
              <a:rPr lang="en-US" sz="2400" dirty="0"/>
              <a:t>.</a:t>
            </a:r>
          </a:p>
          <a:p>
            <a:pPr lvl="1"/>
            <a:r>
              <a:rPr lang="en-US" sz="2000" dirty="0"/>
              <a:t>As we convolve the filter, we are computing the dot product between the parameters of the filter and the input.</a:t>
            </a:r>
          </a:p>
          <a:p>
            <a:r>
              <a:rPr lang="en-US" sz="2400" b="1" dirty="0"/>
              <a:t>Deep Learning algorithm:</a:t>
            </a:r>
            <a:r>
              <a:rPr lang="en-US" sz="2400" dirty="0"/>
              <a:t> During training, the network corrects errors and filters are </a:t>
            </a:r>
            <a:r>
              <a:rPr lang="en-US" sz="2400" b="1" dirty="0"/>
              <a:t>learned</a:t>
            </a:r>
            <a:r>
              <a:rPr lang="en-US" sz="2400" dirty="0"/>
              <a:t>, e.g., in </a:t>
            </a:r>
            <a:r>
              <a:rPr lang="en-US" sz="2400" dirty="0" err="1"/>
              <a:t>Keras</a:t>
            </a:r>
            <a:r>
              <a:rPr lang="en-US" sz="2400" dirty="0"/>
              <a:t>, by adjusting weights based on </a:t>
            </a:r>
            <a:r>
              <a:rPr lang="en-US" sz="2400" b="1" dirty="0"/>
              <a:t>Stochastic Gradient Descent, SGD (</a:t>
            </a:r>
            <a:r>
              <a:rPr lang="en-US" sz="2400" dirty="0"/>
              <a:t>stochastic approximation of GD using a randomly selected subset of the data).</a:t>
            </a:r>
          </a:p>
          <a:p>
            <a:r>
              <a:rPr lang="en-US" sz="2400" dirty="0"/>
              <a:t>The key architectural characteristics of the convolutional layer is </a:t>
            </a:r>
            <a:r>
              <a:rPr lang="en-US" sz="2400" b="1" dirty="0"/>
              <a:t>local connectivity </a:t>
            </a:r>
            <a:r>
              <a:rPr lang="en-US" sz="2400" dirty="0"/>
              <a:t>and </a:t>
            </a:r>
            <a:r>
              <a:rPr lang="en-US" sz="2400" b="1" dirty="0"/>
              <a:t>shared weights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F3082-FF20-2B4B-8B00-52833489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48" y="239151"/>
            <a:ext cx="4600352" cy="21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8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Local 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012708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Neurons in layer </a:t>
            </a:r>
            <a:r>
              <a:rPr lang="en-US" sz="2400" b="1" dirty="0"/>
              <a:t>m</a:t>
            </a:r>
            <a:r>
              <a:rPr lang="en-US" sz="2400" dirty="0"/>
              <a:t> are only connected to 3 adjacent neurons in the </a:t>
            </a:r>
            <a:r>
              <a:rPr lang="en-US" sz="2400" b="1" dirty="0"/>
              <a:t>m-1</a:t>
            </a:r>
            <a:r>
              <a:rPr lang="en-US" sz="2400" dirty="0"/>
              <a:t> layer.</a:t>
            </a:r>
          </a:p>
          <a:p>
            <a:pPr marL="285750" indent="-285750"/>
            <a:r>
              <a:rPr lang="en-US" sz="2400" dirty="0"/>
              <a:t>Neurons in layer </a:t>
            </a:r>
            <a:r>
              <a:rPr lang="en-US" sz="2400" b="1" dirty="0"/>
              <a:t>m+1</a:t>
            </a:r>
            <a:r>
              <a:rPr lang="en-US" sz="2400" dirty="0"/>
              <a:t> have a similar connectivity with the layer below. </a:t>
            </a:r>
          </a:p>
          <a:p>
            <a:pPr marL="285750" indent="-285750"/>
            <a:r>
              <a:rPr lang="en-US" sz="2400" dirty="0"/>
              <a:t>Each neuron is unresponsive to variations outside of its </a:t>
            </a:r>
            <a:r>
              <a:rPr lang="en-US" sz="2400" i="1" dirty="0"/>
              <a:t>receptive field</a:t>
            </a:r>
            <a:r>
              <a:rPr lang="en-US" sz="2400" dirty="0"/>
              <a:t> with respect to the input. </a:t>
            </a:r>
          </a:p>
          <a:p>
            <a:pPr marL="742950" lvl="1" indent="-285750"/>
            <a:r>
              <a:rPr lang="en-US" sz="2000" dirty="0"/>
              <a:t>Receptive field: small neuron collections which process portions of the input data</a:t>
            </a:r>
          </a:p>
          <a:p>
            <a:pPr marL="285750" indent="-285750"/>
            <a:r>
              <a:rPr lang="en-US" sz="2400" dirty="0"/>
              <a:t>The architecture thus ensures that the learnt feature extractors produce the strongest response to a </a:t>
            </a:r>
            <a:r>
              <a:rPr lang="en-US" sz="2400" b="1" dirty="0"/>
              <a:t>spatially local input pattern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09" y="3017620"/>
            <a:ext cx="3864391" cy="18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2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Layer: Shared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0543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We show 3 hidden neurons belonging to the same feature map (the layer right above the input layer). </a:t>
            </a:r>
          </a:p>
          <a:p>
            <a:r>
              <a:rPr lang="en-US" sz="2400" dirty="0"/>
              <a:t>Weights of the same color are shared—constrained to be identical. </a:t>
            </a:r>
          </a:p>
          <a:p>
            <a:r>
              <a:rPr lang="en-US" sz="2400" dirty="0"/>
              <a:t>Replicating neurons in this way allows for features to be detected regardless of their position in the input. </a:t>
            </a:r>
          </a:p>
          <a:p>
            <a:r>
              <a:rPr lang="en-US" sz="2400" dirty="0"/>
              <a:t>Additionally, </a:t>
            </a:r>
            <a:r>
              <a:rPr lang="en-US" sz="2400" b="1" dirty="0"/>
              <a:t>weight sharing increases learning efficiency </a:t>
            </a:r>
            <a:r>
              <a:rPr lang="en-US" sz="2400" dirty="0"/>
              <a:t>by greatly reducing the number of free parameters being learnt.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636" y="2975768"/>
            <a:ext cx="3551828" cy="12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1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46" y="319088"/>
            <a:ext cx="10515600" cy="1325563"/>
          </a:xfrm>
        </p:spPr>
        <p:txBody>
          <a:bodyPr/>
          <a:lstStyle/>
          <a:p>
            <a:r>
              <a:rPr lang="en-US" dirty="0"/>
              <a:t>(2) Non-linear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6846" y="155058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Intuition: Increase the nonlinearity of the entire architecture without affecting the receptive fields of the convolution layer</a:t>
                </a:r>
              </a:p>
              <a:p>
                <a:r>
                  <a:rPr lang="en-US" dirty="0"/>
                  <a:t>A layer of neurons that applies the non-linear activation function, such as,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𝐦𝐚𝐱</m:t>
                        </m:r>
                      </m:fNam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- Rectified Linear Unit (</a:t>
                </a:r>
                <a:r>
                  <a:rPr lang="en-US" dirty="0" err="1"/>
                  <a:t>ReLU</a:t>
                </a:r>
                <a:r>
                  <a:rPr lang="en-US" dirty="0"/>
                  <a:t>);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 fast and most widely used in CNN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- sigmoid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6846" y="1550585"/>
                <a:ext cx="10515600" cy="4351338"/>
              </a:xfrm>
              <a:blipFill>
                <a:blip r:embed="rId2"/>
                <a:stretch>
                  <a:fillRect l="-965" t="-2326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1CD8E-48B3-364C-BFA3-59F6DBFEA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00" y="3782018"/>
            <a:ext cx="40513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F1846-7D89-D141-B698-95BDE02C8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116" y="3876084"/>
            <a:ext cx="2570584" cy="2294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53F8D0-8C6C-0143-B2E3-065445DE9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116" y="208048"/>
            <a:ext cx="64389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3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(3) Pooling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196124"/>
          </a:xfrm>
        </p:spPr>
        <p:txBody>
          <a:bodyPr>
            <a:noAutofit/>
          </a:bodyPr>
          <a:lstStyle/>
          <a:p>
            <a:r>
              <a:rPr lang="en-US" sz="2400" dirty="0"/>
              <a:t>Intuition: to progressively reduce the spatial size of the representation to reduce the amount of parameters and computation in the network, and hence to also control overfitting</a:t>
            </a:r>
          </a:p>
          <a:p>
            <a:r>
              <a:rPr lang="en-US" sz="2400" dirty="0"/>
              <a:t>Pooling partitions the input image into a set of non-overlapping rectangles and, for each such sub-region, outputs the maximum value of the features in that region.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17</a:t>
            </a:fld>
            <a:endParaRPr lang="en-US"/>
          </a:p>
        </p:txBody>
      </p:sp>
      <p:pic>
        <p:nvPicPr>
          <p:cNvPr id="1028" name="Picture 4" descr="http://cs231n.github.io/assets/cnn/poo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8" y="4025289"/>
            <a:ext cx="3413398" cy="269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231n.github.io/assets/cnn/maxpoo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246" y="4025289"/>
            <a:ext cx="5771633" cy="26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91909" y="3962157"/>
            <a:ext cx="1863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0CDA9-0D6C-5E4C-AB73-93CF26850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09" y="365125"/>
            <a:ext cx="6168682" cy="1009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1DCE6-D08B-D549-BFD7-8DB356633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090" y="361586"/>
            <a:ext cx="1668789" cy="13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30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81" y="893173"/>
            <a:ext cx="8123238" cy="5734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3" y="136525"/>
            <a:ext cx="10515600" cy="1325563"/>
          </a:xfrm>
        </p:spPr>
        <p:txBody>
          <a:bodyPr/>
          <a:lstStyle/>
          <a:p>
            <a:r>
              <a:rPr lang="en-US" dirty="0"/>
              <a:t>Building-blocks for CNNs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1950" y="4919913"/>
            <a:ext cx="2481946" cy="6459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Each sub-region yields a feature map, representing its feature.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9001" y="5756366"/>
            <a:ext cx="2569959" cy="45437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Images are segmented into sub-regions.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86054" y="3482723"/>
            <a:ext cx="2277842" cy="646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Feature maps are trained with neurons and weights.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86054" y="2168160"/>
            <a:ext cx="2277842" cy="5241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Feature maps of a larger region are combined.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1293" y="4772191"/>
            <a:ext cx="161698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Shared weights</a:t>
            </a:r>
          </a:p>
        </p:txBody>
      </p:sp>
    </p:spTree>
    <p:extLst>
      <p:ext uri="{BB962C8B-B14F-4D97-AF65-F5344CB8AC3E}">
        <p14:creationId xmlns:p14="http://schemas.microsoft.com/office/powerpoint/2010/main" val="372118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2384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convolution, non-linear, and pooling layers are typically used as a set. Multiple sets of the above three layers can appear in a CNN design.</a:t>
            </a:r>
          </a:p>
          <a:p>
            <a:pPr lvl="1"/>
            <a:r>
              <a:rPr lang="en-US" dirty="0"/>
              <a:t>Input -&gt; Conv. -&gt; Non-linear -&gt; Pooling -&gt;  Conv. -&gt; Non-linear -&gt; Pooling -&gt; …-&gt; Output</a:t>
            </a:r>
          </a:p>
          <a:p>
            <a:r>
              <a:rPr lang="en-US" dirty="0"/>
              <a:t>Recent CNN architectures have 10-20 such layers.</a:t>
            </a:r>
          </a:p>
          <a:p>
            <a:r>
              <a:rPr lang="en-US" dirty="0"/>
              <a:t>After a few sets, the output is typically sent to one or two </a:t>
            </a:r>
            <a:r>
              <a:rPr lang="en-US" b="1" dirty="0"/>
              <a:t>fully connected</a:t>
            </a:r>
            <a:r>
              <a:rPr lang="en-US" dirty="0"/>
              <a:t> layers.</a:t>
            </a:r>
          </a:p>
          <a:p>
            <a:pPr lvl="1"/>
            <a:r>
              <a:rPr lang="en-US" dirty="0"/>
              <a:t>A fully connected layer is a ordinary </a:t>
            </a:r>
          </a:p>
          <a:p>
            <a:pPr marL="457200" lvl="1" indent="0">
              <a:buNone/>
            </a:pPr>
            <a:r>
              <a:rPr lang="en-US" dirty="0"/>
              <a:t>    neural network layer as in other neural networks.</a:t>
            </a:r>
          </a:p>
          <a:p>
            <a:pPr lvl="1"/>
            <a:r>
              <a:rPr lang="en-US" dirty="0"/>
              <a:t>Typical activation function is the </a:t>
            </a:r>
            <a:r>
              <a:rPr lang="en-US" b="1" dirty="0"/>
              <a:t>sigmoid</a:t>
            </a:r>
            <a:r>
              <a:rPr lang="en-US" dirty="0"/>
              <a:t> function.</a:t>
            </a:r>
          </a:p>
          <a:p>
            <a:pPr lvl="1"/>
            <a:r>
              <a:rPr lang="en-US" dirty="0"/>
              <a:t>Output is typically class (classification) </a:t>
            </a:r>
          </a:p>
          <a:p>
            <a:pPr marL="457200" lvl="1" indent="0">
              <a:buNone/>
            </a:pPr>
            <a:r>
              <a:rPr lang="en-US" dirty="0"/>
              <a:t>    or real number (regression).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768" y="4598890"/>
            <a:ext cx="3090863" cy="14201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45DD-440D-4A6A-B933-405C6B1390FB}" type="datetime1">
              <a:rPr lang="en-US" smtClean="0"/>
              <a:t>4/2/23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4441" y="2514281"/>
            <a:ext cx="3757353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31923" y="2529656"/>
            <a:ext cx="3757353" cy="457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2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the images, results, and other materials are from:</a:t>
            </a:r>
          </a:p>
          <a:p>
            <a:pPr lvl="1"/>
            <a:r>
              <a:rPr lang="en-US" i="1" dirty="0"/>
              <a:t>Deep Learning </a:t>
            </a:r>
            <a:r>
              <a:rPr lang="en-US" dirty="0"/>
              <a:t>(2016), Ian </a:t>
            </a:r>
            <a:r>
              <a:rPr lang="en-US" dirty="0" err="1"/>
              <a:t>Goodfellow</a:t>
            </a:r>
            <a:r>
              <a:rPr lang="en-US" dirty="0"/>
              <a:t>, </a:t>
            </a:r>
            <a:r>
              <a:rPr lang="en-US" dirty="0" err="1"/>
              <a:t>Yoshua</a:t>
            </a:r>
            <a:r>
              <a:rPr lang="en-US" dirty="0"/>
              <a:t> </a:t>
            </a:r>
            <a:r>
              <a:rPr lang="en-US" dirty="0" err="1"/>
              <a:t>Bengio</a:t>
            </a:r>
            <a:r>
              <a:rPr lang="en-US" dirty="0"/>
              <a:t>, and Aaron </a:t>
            </a:r>
            <a:r>
              <a:rPr lang="en-US" dirty="0" err="1"/>
              <a:t>Courville</a:t>
            </a:r>
            <a:endParaRPr lang="en-US" i="1" dirty="0"/>
          </a:p>
          <a:p>
            <a:pPr lvl="1"/>
            <a:r>
              <a:rPr lang="en-US" dirty="0"/>
              <a:t>Lee Giles and Alex </a:t>
            </a:r>
            <a:r>
              <a:rPr lang="en-US" dirty="0" err="1"/>
              <a:t>Ororbia</a:t>
            </a:r>
            <a:r>
              <a:rPr lang="en-US" dirty="0"/>
              <a:t>, Penn State University</a:t>
            </a:r>
          </a:p>
          <a:p>
            <a:pPr lvl="1"/>
            <a:r>
              <a:rPr lang="en-US" b="1" dirty="0"/>
              <a:t>Y. </a:t>
            </a:r>
            <a:r>
              <a:rPr lang="en-US" b="1" dirty="0" err="1"/>
              <a:t>LeCun</a:t>
            </a:r>
            <a:r>
              <a:rPr lang="en-US" b="1" dirty="0"/>
              <a:t>, Y. </a:t>
            </a:r>
            <a:r>
              <a:rPr lang="en-US" b="1" dirty="0" err="1"/>
              <a:t>Bengio</a:t>
            </a:r>
            <a:r>
              <a:rPr lang="en-US" b="1" dirty="0"/>
              <a:t>, and G. Hinton, “Deep Learning,” Nature, May 28, 2015.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649DF-E986-412E-B705-7F223290DFF3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5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92384" cy="3618572"/>
              </a:xfrm>
            </p:spPr>
            <p:txBody>
              <a:bodyPr/>
              <a:lstStyle/>
              <a:p>
                <a:r>
                  <a:rPr lang="en-US" dirty="0"/>
                  <a:t>The final layer of a CNN is determined by the research task.</a:t>
                </a:r>
              </a:p>
              <a:p>
                <a:r>
                  <a:rPr lang="en-US" dirty="0"/>
                  <a:t>Classification: </a:t>
                </a:r>
                <a:r>
                  <a:rPr lang="en-US" dirty="0" err="1"/>
                  <a:t>Softmax</a:t>
                </a:r>
                <a:r>
                  <a:rPr lang="en-US" dirty="0"/>
                  <a:t> Layer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outputs are the probabilities of belonging to each class.</a:t>
                </a:r>
              </a:p>
              <a:p>
                <a:r>
                  <a:rPr lang="en-US" dirty="0"/>
                  <a:t>Regression: Linear Layer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  <a:p>
                <a:pPr lvl="1"/>
                <a:r>
                  <a:rPr lang="en-US" dirty="0"/>
                  <a:t>The output is a real number.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92384" cy="3618572"/>
              </a:xfrm>
              <a:blipFill>
                <a:blip r:embed="rId2"/>
                <a:stretch>
                  <a:fillRect l="-949" t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969-33CE-44D6-AD99-E73BB85B7E26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8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4" y="905114"/>
            <a:ext cx="9157106" cy="5816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7886700" cy="1325563"/>
          </a:xfrm>
        </p:spPr>
        <p:txBody>
          <a:bodyPr/>
          <a:lstStyle/>
          <a:p>
            <a:r>
              <a:rPr lang="en-US" dirty="0"/>
              <a:t>Full CNN: from Input to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65705" y="2057399"/>
            <a:ext cx="886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92C"/>
                </a:solidFill>
              </a:rPr>
              <a:t>pooling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24899" y="3747896"/>
            <a:ext cx="1114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92C"/>
                </a:solidFill>
              </a:rPr>
              <a:t>pooling</a:t>
            </a:r>
          </a:p>
        </p:txBody>
      </p:sp>
    </p:spTree>
    <p:extLst>
      <p:ext uri="{BB962C8B-B14F-4D97-AF65-F5344CB8AC3E}">
        <p14:creationId xmlns:p14="http://schemas.microsoft.com/office/powerpoint/2010/main" val="1192471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Python,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22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5EB9-38F5-44AB-94A9-FD4C336F0A90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99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CNN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1527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Prerequisites:</a:t>
            </a:r>
          </a:p>
          <a:p>
            <a:pPr lvl="1"/>
            <a:r>
              <a:rPr lang="en-US" dirty="0"/>
              <a:t>Python 3.5+ (</a:t>
            </a:r>
            <a:r>
              <a:rPr lang="en-US" dirty="0">
                <a:hlinkClick r:id="rId2"/>
              </a:rPr>
              <a:t>https://www.python.org/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TensorFlow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https://www.tensorflow.org/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Keras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https://keras.io/</a:t>
            </a:r>
            <a:r>
              <a:rPr lang="en-US" dirty="0"/>
              <a:t>)</a:t>
            </a:r>
          </a:p>
          <a:p>
            <a:pPr lvl="2"/>
            <a:r>
              <a:rPr lang="en-US" sz="2400" b="1" dirty="0" err="1"/>
              <a:t>Keras</a:t>
            </a:r>
            <a:r>
              <a:rPr lang="en-US" sz="2400" b="1" dirty="0"/>
              <a:t> is a high-level neural networks API, written in Python and capable of running on top of </a:t>
            </a:r>
            <a:r>
              <a:rPr lang="en-US" sz="2400" b="1" dirty="0" err="1"/>
              <a:t>TensorFlow</a:t>
            </a:r>
            <a:r>
              <a:rPr lang="en-US" sz="2400" b="1" dirty="0"/>
              <a:t>, CNTK, or </a:t>
            </a:r>
            <a:r>
              <a:rPr lang="en-US" sz="2400" b="1" dirty="0" err="1"/>
              <a:t>Theano</a:t>
            </a:r>
            <a:r>
              <a:rPr lang="en-US" sz="2400" b="1" dirty="0"/>
              <a:t>.</a:t>
            </a:r>
          </a:p>
          <a:p>
            <a:r>
              <a:rPr lang="en-US" dirty="0"/>
              <a:t>Recommended:</a:t>
            </a:r>
          </a:p>
          <a:p>
            <a:pPr lvl="1"/>
            <a:r>
              <a:rPr lang="en-US" dirty="0" err="1"/>
              <a:t>NumPy</a:t>
            </a:r>
            <a:endParaRPr lang="en-US" dirty="0"/>
          </a:p>
          <a:p>
            <a:pPr lvl="1"/>
            <a:r>
              <a:rPr lang="en-US" dirty="0" err="1"/>
              <a:t>Scikit</a:t>
            </a:r>
            <a:r>
              <a:rPr lang="en-US" dirty="0"/>
              <a:t>-Learn</a:t>
            </a:r>
          </a:p>
          <a:p>
            <a:pPr lvl="1"/>
            <a:r>
              <a:rPr lang="en-US" dirty="0"/>
              <a:t>NLTK</a:t>
            </a:r>
          </a:p>
          <a:p>
            <a:pPr lvl="1"/>
            <a:r>
              <a:rPr lang="en-US" dirty="0" err="1"/>
              <a:t>SciPy</a:t>
            </a:r>
            <a:endParaRPr lang="en-US" dirty="0"/>
          </a:p>
        </p:txBody>
      </p:sp>
      <p:pic>
        <p:nvPicPr>
          <p:cNvPr id="1026" name="Picture 2" descr="https://s3.amazonaws.com/keras.io/img/keras-logo-2018-large-1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4526896"/>
            <a:ext cx="3330575" cy="9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nsorfl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99" y="1533199"/>
            <a:ext cx="2168525" cy="18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4570-ACE3-4C48-8CAF-D5D3E0AE3E79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7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CNN in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Sequential</a:t>
            </a:r>
            <a:r>
              <a:rPr lang="en-US" dirty="0"/>
              <a:t> model is used to build a linear stack of layers.</a:t>
            </a:r>
          </a:p>
          <a:p>
            <a:r>
              <a:rPr lang="en-US" dirty="0"/>
              <a:t>The following code shows how a typical CNN is built in </a:t>
            </a:r>
            <a:r>
              <a:rPr lang="en-US" dirty="0" err="1"/>
              <a:t>Keras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1" y="3429000"/>
            <a:ext cx="6419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numpy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as np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keras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keras.models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Sequential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keras.layers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Dense, Flatten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keras.layers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Conv2D, MaxPooling2D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keras.optimizers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SGD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8051" y="3644444"/>
            <a:ext cx="4667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Dense</a:t>
            </a:r>
            <a:r>
              <a:rPr lang="en-US" b="1" dirty="0"/>
              <a:t> is the fully connected layer;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Flatten</a:t>
            </a:r>
            <a:r>
              <a:rPr lang="en-US" b="1" dirty="0"/>
              <a:t> is used after all CNN layers</a:t>
            </a:r>
            <a:r>
              <a:rPr lang="en-US" dirty="0"/>
              <a:t> and before a fully connected layer;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Conv2D</a:t>
            </a:r>
            <a:r>
              <a:rPr lang="en-US" b="1" dirty="0"/>
              <a:t> is the 2D convolution layer;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MaxPooling2D</a:t>
            </a:r>
            <a:r>
              <a:rPr lang="en-US" b="1" dirty="0"/>
              <a:t> is the 2D max pooling layer;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SGD</a:t>
            </a:r>
            <a:r>
              <a:rPr lang="en-US" b="1" dirty="0"/>
              <a:t> is stochastic gradient descent algorithm.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9B49-5E87-4D65-A4F0-DC215A51F99D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66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CNN in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36174"/>
            <a:ext cx="1051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(continued)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model = Sequential()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# We create an empty </a:t>
            </a:r>
            <a:r>
              <a:rPr lang="en-US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Sequential</a:t>
            </a:r>
            <a:r>
              <a:rPr lang="en-US" sz="2000" dirty="0">
                <a:solidFill>
                  <a:prstClr val="black"/>
                </a:solidFill>
              </a:rPr>
              <a:t> model and add layers onto it.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(Conv2D(32, (3, 3), activation='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relu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input_shape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=(100, 100)))</a:t>
            </a:r>
          </a:p>
          <a:p>
            <a:r>
              <a:rPr lang="en-US" sz="2000" dirty="0">
                <a:solidFill>
                  <a:prstClr val="black"/>
                </a:solidFill>
              </a:rPr>
              <a:t># We add a </a:t>
            </a:r>
            <a:r>
              <a:rPr lang="en-US" sz="2000" b="1" u="sng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Conv2D</a:t>
            </a:r>
            <a:r>
              <a:rPr lang="en-US" sz="2000" b="1" u="sng" dirty="0">
                <a:solidFill>
                  <a:prstClr val="black"/>
                </a:solidFill>
              </a:rPr>
              <a:t> layer with </a:t>
            </a:r>
            <a:r>
              <a:rPr lang="en-US" sz="2000" b="1" u="sng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US" sz="2000" b="1" u="sng" dirty="0">
                <a:solidFill>
                  <a:prstClr val="black"/>
                </a:solidFill>
              </a:rPr>
              <a:t> filters, </a:t>
            </a:r>
            <a:r>
              <a:rPr lang="en-US" sz="2000" b="1" u="sng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000" b="1" u="sng" dirty="0">
                <a:solidFill>
                  <a:prstClr val="black"/>
                </a:solidFill>
              </a:rPr>
              <a:t>x</a:t>
            </a:r>
            <a:r>
              <a:rPr lang="en-US" sz="2000" b="1" u="sng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000" b="1" u="sng" dirty="0">
                <a:solidFill>
                  <a:prstClr val="black"/>
                </a:solidFill>
              </a:rPr>
              <a:t> each</a:t>
            </a:r>
            <a:r>
              <a:rPr lang="en-US" sz="2000" dirty="0">
                <a:solidFill>
                  <a:prstClr val="black"/>
                </a:solidFill>
              </a:rPr>
              <a:t>, followed by a </a:t>
            </a:r>
            <a:r>
              <a:rPr lang="en-US" sz="2000" b="1" u="sng" dirty="0">
                <a:solidFill>
                  <a:prstClr val="black"/>
                </a:solidFill>
              </a:rPr>
              <a:t>detector layer </a:t>
            </a:r>
            <a:r>
              <a:rPr lang="en-US" sz="2000" b="1" u="sng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ReLU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</a:rPr>
              <a:t># This is the first layer we add to the model, so we need to specify the shape of the input. In this case we assume our </a:t>
            </a:r>
            <a:r>
              <a:rPr lang="en-US" sz="2000" b="1" u="sng" dirty="0">
                <a:solidFill>
                  <a:prstClr val="black"/>
                </a:solidFill>
              </a:rPr>
              <a:t>input is a </a:t>
            </a:r>
            <a:r>
              <a:rPr lang="en-US" sz="2000" b="1" u="sng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2000" b="1" u="sng" dirty="0">
                <a:solidFill>
                  <a:prstClr val="black"/>
                </a:solidFill>
              </a:rPr>
              <a:t>x</a:t>
            </a:r>
            <a:r>
              <a:rPr lang="en-US" sz="2000" b="1" u="sng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2000" b="1" u="sng" dirty="0">
                <a:solidFill>
                  <a:prstClr val="black"/>
                </a:solidFill>
              </a:rPr>
              <a:t> matrix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(MaxPooling2D(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pool_size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=(2, 2)))</a:t>
            </a:r>
          </a:p>
          <a:p>
            <a:r>
              <a:rPr lang="en-US" sz="2000" dirty="0">
                <a:solidFill>
                  <a:prstClr val="black"/>
                </a:solidFill>
              </a:rPr>
              <a:t># We add a </a:t>
            </a:r>
            <a:r>
              <a:rPr lang="en-US" sz="2000" b="1" u="sng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MaxPooling2D</a:t>
            </a:r>
            <a:r>
              <a:rPr lang="en-US" sz="2000" b="1" u="sng" dirty="0">
                <a:solidFill>
                  <a:prstClr val="black"/>
                </a:solidFill>
              </a:rPr>
              <a:t> layer with a </a:t>
            </a:r>
            <a:r>
              <a:rPr lang="en-US" sz="2000" b="1" u="sng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u="sng" dirty="0">
                <a:solidFill>
                  <a:prstClr val="black"/>
                </a:solidFill>
              </a:rPr>
              <a:t>x</a:t>
            </a:r>
            <a:r>
              <a:rPr lang="en-US" sz="2000" b="1" u="sng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u="sng" dirty="0">
                <a:solidFill>
                  <a:prstClr val="black"/>
                </a:solidFill>
              </a:rPr>
              <a:t> pooling size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E510-4A45-499E-AA1D-C834FC3FBA52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6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CNN in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09725"/>
            <a:ext cx="1051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(continued)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(Conv2D(32, (3, 3), activation='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relu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'))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(MaxPooling2D(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pool_size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=(2, 2)))</a:t>
            </a:r>
          </a:p>
          <a:p>
            <a:r>
              <a:rPr lang="en-US" sz="2000" dirty="0">
                <a:solidFill>
                  <a:prstClr val="black"/>
                </a:solidFill>
              </a:rPr>
              <a:t># We can add </a:t>
            </a:r>
            <a:r>
              <a:rPr lang="en-US" sz="2000" b="1" dirty="0">
                <a:solidFill>
                  <a:prstClr val="black"/>
                </a:solidFill>
              </a:rPr>
              <a:t>more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Conv2D</a:t>
            </a:r>
            <a:r>
              <a:rPr lang="en-US" sz="2000" b="1" dirty="0">
                <a:solidFill>
                  <a:prstClr val="black"/>
                </a:solidFill>
              </a:rPr>
              <a:t> and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MaxPooling2D</a:t>
            </a:r>
            <a:r>
              <a:rPr lang="en-US" sz="2000" b="1" dirty="0">
                <a:solidFill>
                  <a:prstClr val="black"/>
                </a:solidFill>
              </a:rPr>
              <a:t> layers </a:t>
            </a:r>
            <a:r>
              <a:rPr lang="en-US" sz="2000" dirty="0">
                <a:solidFill>
                  <a:prstClr val="black"/>
                </a:solidFill>
              </a:rPr>
              <a:t>onto the model.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(Flatten())</a:t>
            </a:r>
          </a:p>
          <a:p>
            <a:r>
              <a:rPr lang="en-US" sz="2000" dirty="0">
                <a:solidFill>
                  <a:prstClr val="black"/>
                </a:solidFill>
              </a:rPr>
              <a:t># After all the desired CNN layers are added, add a </a:t>
            </a:r>
            <a:r>
              <a:rPr lang="en-US" sz="2000" b="1" dirty="0">
                <a:solidFill>
                  <a:prstClr val="black"/>
                </a:solidFill>
              </a:rPr>
              <a:t>Flatten layer.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(Dense(256, activation='sigmoid'))</a:t>
            </a:r>
          </a:p>
          <a:p>
            <a:r>
              <a:rPr lang="en-US" sz="2000" dirty="0">
                <a:solidFill>
                  <a:prstClr val="black"/>
                </a:solidFill>
              </a:rPr>
              <a:t># Add a fully connected layer followed by a </a:t>
            </a:r>
            <a:r>
              <a:rPr lang="en-US" sz="2000" b="1" dirty="0">
                <a:solidFill>
                  <a:prstClr val="black"/>
                </a:solidFill>
              </a:rPr>
              <a:t>detector layer with the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sigmoid</a:t>
            </a:r>
            <a:r>
              <a:rPr lang="en-US" sz="2000" b="1" dirty="0">
                <a:solidFill>
                  <a:prstClr val="black"/>
                </a:solidFill>
              </a:rPr>
              <a:t> function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(Dense(10, activation='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softmax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2000" dirty="0">
                <a:solidFill>
                  <a:prstClr val="black"/>
                </a:solidFill>
              </a:rPr>
              <a:t># A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softmax</a:t>
            </a:r>
            <a:r>
              <a:rPr lang="en-US" sz="2000" b="1" dirty="0">
                <a:solidFill>
                  <a:prstClr val="black"/>
                </a:solidFill>
              </a:rPr>
              <a:t> layer is added to achieve multiclass classification</a:t>
            </a:r>
            <a:r>
              <a:rPr lang="en-US" sz="2000" dirty="0">
                <a:solidFill>
                  <a:prstClr val="black"/>
                </a:solidFill>
              </a:rPr>
              <a:t>. In this example we have </a:t>
            </a:r>
            <a:r>
              <a:rPr lang="en-US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000" dirty="0">
                <a:solidFill>
                  <a:prstClr val="black"/>
                </a:solidFill>
              </a:rPr>
              <a:t> classes.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9F1C-8DCA-4C98-81D1-096527298862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56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CNN in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09725"/>
            <a:ext cx="1051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(continued)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SGD(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=0.01, decay=1e-6, momentum=0.9,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nesterov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=True)</a:t>
            </a:r>
          </a:p>
          <a:p>
            <a:r>
              <a:rPr lang="en-US" sz="2000" dirty="0">
                <a:solidFill>
                  <a:prstClr val="black"/>
                </a:solidFill>
              </a:rPr>
              <a:t># </a:t>
            </a:r>
            <a:r>
              <a:rPr lang="en-US" sz="2000" b="1" u="sng" dirty="0">
                <a:solidFill>
                  <a:prstClr val="black"/>
                </a:solidFill>
              </a:rPr>
              <a:t>Default SGD training parameters for correcting errors for filters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model.compile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(loss='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categorical_crossentropy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', optimizer=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000" dirty="0">
                <a:solidFill>
                  <a:prstClr val="black"/>
                </a:solidFill>
              </a:rPr>
              <a:t># Compile the model and use categorical </a:t>
            </a:r>
            <a:r>
              <a:rPr lang="en-US" sz="2000" b="1" u="sng" dirty="0" err="1">
                <a:solidFill>
                  <a:prstClr val="black"/>
                </a:solidFill>
              </a:rPr>
              <a:t>crossentropy</a:t>
            </a:r>
            <a:r>
              <a:rPr lang="en-US" sz="2000" b="1" u="sng" dirty="0">
                <a:solidFill>
                  <a:prstClr val="black"/>
                </a:solidFill>
              </a:rPr>
              <a:t> as the loss function, </a:t>
            </a:r>
            <a:r>
              <a:rPr lang="en-US" sz="2000" b="1" u="sng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sgd</a:t>
            </a:r>
            <a:r>
              <a:rPr lang="en-US" sz="2000" b="1" u="sng" dirty="0">
                <a:solidFill>
                  <a:prstClr val="black"/>
                </a:solidFill>
              </a:rPr>
              <a:t> as the optimizer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model.fit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x_train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y_train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batch_size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=32, epochs=10)</a:t>
            </a:r>
          </a:p>
          <a:p>
            <a:r>
              <a:rPr lang="en-US" sz="2000" dirty="0">
                <a:solidFill>
                  <a:prstClr val="black"/>
                </a:solidFill>
              </a:rPr>
              <a:t># Fit the model with </a:t>
            </a:r>
            <a:r>
              <a:rPr lang="en-US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x_train</a:t>
            </a:r>
            <a:r>
              <a:rPr lang="en-US" sz="2000" dirty="0">
                <a:solidFill>
                  <a:prstClr val="black"/>
                </a:solidFill>
              </a:rPr>
              <a:t> and </a:t>
            </a:r>
            <a:r>
              <a:rPr lang="en-US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y_train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batch_size</a:t>
            </a:r>
            <a:r>
              <a:rPr lang="en-US" sz="2000" dirty="0">
                <a:solidFill>
                  <a:prstClr val="black"/>
                </a:solidFill>
              </a:rPr>
              <a:t> and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epochs</a:t>
            </a:r>
            <a:r>
              <a:rPr lang="en-US" sz="2000" b="1" dirty="0">
                <a:solidFill>
                  <a:prstClr val="black"/>
                </a:solidFill>
              </a:rPr>
              <a:t> can be set</a:t>
            </a:r>
            <a:r>
              <a:rPr lang="en-US" sz="2000" dirty="0">
                <a:solidFill>
                  <a:prstClr val="black"/>
                </a:solidFill>
              </a:rPr>
              <a:t> to other values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score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model.evaluate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x_test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y_test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batch_size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=32)</a:t>
            </a:r>
          </a:p>
          <a:p>
            <a:r>
              <a:rPr lang="en-US" sz="2000" dirty="0">
                <a:solidFill>
                  <a:prstClr val="black"/>
                </a:solidFill>
              </a:rPr>
              <a:t># Evaluate model performance using </a:t>
            </a:r>
            <a:r>
              <a:rPr lang="en-US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x_test</a:t>
            </a:r>
            <a:r>
              <a:rPr lang="en-US" sz="2000" dirty="0">
                <a:solidFill>
                  <a:prstClr val="black"/>
                </a:solidFill>
              </a:rPr>
              <a:t> and </a:t>
            </a:r>
            <a:r>
              <a:rPr lang="en-US" sz="2000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y_test</a:t>
            </a:r>
            <a:endParaRPr lang="en-US" sz="20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B3BE-187E-4CFA-B1E5-465E4A42072C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77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50082"/>
            <a:ext cx="10515600" cy="2852737"/>
          </a:xfrm>
        </p:spPr>
        <p:txBody>
          <a:bodyPr/>
          <a:lstStyle/>
          <a:p>
            <a:r>
              <a:rPr lang="en-US" dirty="0"/>
              <a:t>Research Example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4223703"/>
            <a:ext cx="10515600" cy="1500187"/>
          </a:xfrm>
        </p:spPr>
        <p:txBody>
          <a:bodyPr/>
          <a:lstStyle/>
          <a:p>
            <a:r>
              <a:rPr lang="en-US" dirty="0"/>
              <a:t>Two-Dimensional Heterogeneous Convolutional Neural Network (2D-hetero CNN) for Mobile Health Analytics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28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5CDB-768F-44A0-BE12-213EB56F5BDD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0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216"/>
            <a:ext cx="10515600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779"/>
            <a:ext cx="10401886" cy="4530725"/>
          </a:xfrm>
        </p:spPr>
        <p:txBody>
          <a:bodyPr>
            <a:normAutofit/>
          </a:bodyPr>
          <a:lstStyle/>
          <a:p>
            <a:r>
              <a:rPr lang="en-US" sz="2400" dirty="0"/>
              <a:t>We developed </a:t>
            </a:r>
            <a:r>
              <a:rPr lang="en-US" sz="2400" b="1" dirty="0"/>
              <a:t>two-dimensional heterogeneous convolutional neural networks (2D-hetero CNN)</a:t>
            </a:r>
            <a:r>
              <a:rPr lang="en-US" sz="2400" dirty="0"/>
              <a:t>,</a:t>
            </a:r>
            <a:r>
              <a:rPr lang="en-US" sz="2400" b="1" dirty="0"/>
              <a:t> </a:t>
            </a:r>
            <a:r>
              <a:rPr lang="en-US" sz="2400" dirty="0"/>
              <a:t>a motion sensor-based system for </a:t>
            </a:r>
            <a:r>
              <a:rPr lang="en-US" sz="2400" b="1" dirty="0"/>
              <a:t>fall risk assessment </a:t>
            </a:r>
            <a:r>
              <a:rPr lang="en-US" sz="2400" dirty="0"/>
              <a:t>using convolutional neural networks (CNN).</a:t>
            </a:r>
          </a:p>
          <a:p>
            <a:r>
              <a:rPr lang="en-US" sz="2400" dirty="0"/>
              <a:t>Five sensor systems (chest, left/right thigh, left/right foot) for clinical tests</a:t>
            </a:r>
          </a:p>
          <a:p>
            <a:pPr lvl="2"/>
            <a:r>
              <a:rPr lang="en-US" sz="2400" dirty="0"/>
              <a:t>Comprehensive assessment for gait and balance features</a:t>
            </a:r>
          </a:p>
          <a:p>
            <a:r>
              <a:rPr lang="en-US" sz="2400" dirty="0"/>
              <a:t>CNNs are powerful in extracting low-level local features as well as integrating them into high-level global features.</a:t>
            </a:r>
          </a:p>
          <a:p>
            <a:pPr lvl="2"/>
            <a:r>
              <a:rPr lang="en-US" sz="2400" dirty="0"/>
              <a:t>Feature-less; avoid feature engineering that is labor intensive, ad hoc, and inconclusive.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0AFB-392D-4124-AB27-9A7808FEC386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7394-EB81-46EC-B83D-D008A8EF251A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3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877" y="159477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Academic Basis</a:t>
            </a:r>
          </a:p>
          <a:p>
            <a:pPr lvl="1"/>
            <a:r>
              <a:rPr lang="en-US" dirty="0"/>
              <a:t>Building Blocks</a:t>
            </a:r>
          </a:p>
          <a:p>
            <a:pPr lvl="2"/>
            <a:r>
              <a:rPr lang="en-US" dirty="0"/>
              <a:t>Convolutional Layer</a:t>
            </a:r>
          </a:p>
          <a:p>
            <a:pPr lvl="2"/>
            <a:r>
              <a:rPr lang="en-US" dirty="0"/>
              <a:t>Non-linear Layer</a:t>
            </a:r>
          </a:p>
          <a:p>
            <a:pPr lvl="2"/>
            <a:r>
              <a:rPr lang="en-US" dirty="0"/>
              <a:t>Pooling Layer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Build a CNN with </a:t>
            </a:r>
            <a:r>
              <a:rPr lang="en-US" dirty="0" err="1"/>
              <a:t>Keras</a:t>
            </a:r>
            <a:r>
              <a:rPr lang="en-US" dirty="0"/>
              <a:t> in Python</a:t>
            </a:r>
          </a:p>
          <a:p>
            <a:r>
              <a:rPr lang="en-US" dirty="0"/>
              <a:t>Research Example: 2D-hetero CNN for Mobile Health Analytics</a:t>
            </a:r>
          </a:p>
          <a:p>
            <a:pPr lvl="1"/>
            <a:r>
              <a:rPr lang="en-US" dirty="0"/>
              <a:t>Research Design</a:t>
            </a:r>
          </a:p>
          <a:p>
            <a:pPr lvl="1"/>
            <a:r>
              <a:rPr lang="en-US" dirty="0"/>
              <a:t>Evaluation and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DF2E-6F60-4866-8B60-A3038734735E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05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466" y="124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Research Design: 2D-hetero CNN for Fall Risk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0AFB-392D-4124-AB27-9A7808FEC386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40F8AD-8739-4331-8CD3-1E2810F8CE49}"/>
              </a:ext>
            </a:extLst>
          </p:cNvPr>
          <p:cNvSpPr txBox="1"/>
          <p:nvPr/>
        </p:nvSpPr>
        <p:spPr>
          <a:xfrm>
            <a:off x="1980094" y="1440361"/>
            <a:ext cx="253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Data Collection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4521BE-5EEE-4C50-9103-1B4056382767}"/>
              </a:ext>
            </a:extLst>
          </p:cNvPr>
          <p:cNvSpPr/>
          <p:nvPr/>
        </p:nvSpPr>
        <p:spPr>
          <a:xfrm>
            <a:off x="2159598" y="1429244"/>
            <a:ext cx="2155476" cy="4448644"/>
          </a:xfrm>
          <a:prstGeom prst="rect">
            <a:avLst/>
          </a:prstGeom>
          <a:noFill/>
          <a:ln w="28575">
            <a:solidFill>
              <a:srgbClr val="0C23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2A0AB6E-77C4-4869-9237-872871133909}"/>
              </a:ext>
            </a:extLst>
          </p:cNvPr>
          <p:cNvSpPr/>
          <p:nvPr/>
        </p:nvSpPr>
        <p:spPr>
          <a:xfrm>
            <a:off x="4491977" y="3297299"/>
            <a:ext cx="331240" cy="299289"/>
          </a:xfrm>
          <a:prstGeom prst="rightArrow">
            <a:avLst/>
          </a:prstGeom>
          <a:solidFill>
            <a:srgbClr val="0C234B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DB8163-F265-43AE-BF0D-249E3E4D684B}"/>
              </a:ext>
            </a:extLst>
          </p:cNvPr>
          <p:cNvSpPr txBox="1"/>
          <p:nvPr/>
        </p:nvSpPr>
        <p:spPr>
          <a:xfrm>
            <a:off x="2297662" y="3309905"/>
            <a:ext cx="1810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Sensor Attachment</a:t>
            </a: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7FADFAA2-6F37-4DFF-BDB3-029C531553BE}"/>
              </a:ext>
            </a:extLst>
          </p:cNvPr>
          <p:cNvSpPr txBox="1"/>
          <p:nvPr/>
        </p:nvSpPr>
        <p:spPr>
          <a:xfrm>
            <a:off x="4896787" y="1440361"/>
            <a:ext cx="2214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Data Preprocessing</a:t>
            </a:r>
          </a:p>
        </p:txBody>
      </p:sp>
      <p:sp>
        <p:nvSpPr>
          <p:cNvPr id="36" name="Right Arrow 19">
            <a:extLst>
              <a:ext uri="{FF2B5EF4-FFF2-40B4-BE49-F238E27FC236}">
                <a16:creationId xmlns:a16="http://schemas.microsoft.com/office/drawing/2014/main" id="{D93430AE-0AAA-4406-A1B6-A87F43A5BE39}"/>
              </a:ext>
            </a:extLst>
          </p:cNvPr>
          <p:cNvSpPr/>
          <p:nvPr/>
        </p:nvSpPr>
        <p:spPr>
          <a:xfrm>
            <a:off x="7257943" y="3297298"/>
            <a:ext cx="331240" cy="299289"/>
          </a:xfrm>
          <a:prstGeom prst="rightArrow">
            <a:avLst/>
          </a:prstGeom>
          <a:solidFill>
            <a:srgbClr val="0C234B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ight Arrow 20">
            <a:extLst>
              <a:ext uri="{FF2B5EF4-FFF2-40B4-BE49-F238E27FC236}">
                <a16:creationId xmlns:a16="http://schemas.microsoft.com/office/drawing/2014/main" id="{2DF1BFC8-303B-4FF7-AA5F-CC26208BE1C9}"/>
              </a:ext>
            </a:extLst>
          </p:cNvPr>
          <p:cNvSpPr/>
          <p:nvPr/>
        </p:nvSpPr>
        <p:spPr>
          <a:xfrm rot="5400000">
            <a:off x="5836398" y="3830682"/>
            <a:ext cx="331240" cy="299289"/>
          </a:xfrm>
          <a:prstGeom prst="rightArrow">
            <a:avLst/>
          </a:prstGeom>
          <a:solidFill>
            <a:srgbClr val="0C234B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A6BA0176-FB4A-451E-B9F5-2570CB41AF20}"/>
              </a:ext>
            </a:extLst>
          </p:cNvPr>
          <p:cNvSpPr txBox="1"/>
          <p:nvPr/>
        </p:nvSpPr>
        <p:spPr>
          <a:xfrm>
            <a:off x="4975680" y="3299029"/>
            <a:ext cx="2114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Signal Segmentation</a:t>
            </a:r>
          </a:p>
        </p:txBody>
      </p:sp>
      <p:sp>
        <p:nvSpPr>
          <p:cNvPr id="39" name="TextBox 26">
            <a:extLst>
              <a:ext uri="{FF2B5EF4-FFF2-40B4-BE49-F238E27FC236}">
                <a16:creationId xmlns:a16="http://schemas.microsoft.com/office/drawing/2014/main" id="{7D037E06-C1A2-4A11-8ED0-2EC3A9A5372C}"/>
              </a:ext>
            </a:extLst>
          </p:cNvPr>
          <p:cNvSpPr txBox="1"/>
          <p:nvPr/>
        </p:nvSpPr>
        <p:spPr>
          <a:xfrm>
            <a:off x="7488057" y="1450252"/>
            <a:ext cx="2579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 dirty="0">
                <a:solidFill>
                  <a:srgbClr val="C00000"/>
                </a:solidFill>
              </a:rPr>
              <a:t>Model Design</a:t>
            </a:r>
          </a:p>
        </p:txBody>
      </p:sp>
      <p:sp>
        <p:nvSpPr>
          <p:cNvPr id="40" name="Right Arrow 29">
            <a:extLst>
              <a:ext uri="{FF2B5EF4-FFF2-40B4-BE49-F238E27FC236}">
                <a16:creationId xmlns:a16="http://schemas.microsoft.com/office/drawing/2014/main" id="{F15EBAC0-3230-4A8F-BBB7-F163DD2E596C}"/>
              </a:ext>
            </a:extLst>
          </p:cNvPr>
          <p:cNvSpPr/>
          <p:nvPr/>
        </p:nvSpPr>
        <p:spPr>
          <a:xfrm rot="5400000">
            <a:off x="8685551" y="3773486"/>
            <a:ext cx="331240" cy="299289"/>
          </a:xfrm>
          <a:prstGeom prst="rightArrow">
            <a:avLst/>
          </a:prstGeom>
          <a:solidFill>
            <a:srgbClr val="0C234B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94D4A7EB-4D37-4C1F-B2EF-0BC6409EB839}"/>
              </a:ext>
            </a:extLst>
          </p:cNvPr>
          <p:cNvSpPr txBox="1"/>
          <p:nvPr/>
        </p:nvSpPr>
        <p:spPr>
          <a:xfrm>
            <a:off x="7529126" y="3282377"/>
            <a:ext cx="2559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2D-hetero CNN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F3D2BCB-47DE-4642-9753-E4B6950F6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367" y="2168610"/>
            <a:ext cx="1736633" cy="910332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64" y="1959882"/>
            <a:ext cx="732482" cy="1368239"/>
          </a:xfrm>
          <a:prstGeom prst="rect">
            <a:avLst/>
          </a:prstGeom>
          <a:noFill/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958" y="2454944"/>
            <a:ext cx="416117" cy="407263"/>
          </a:xfrm>
          <a:prstGeom prst="rect">
            <a:avLst/>
          </a:prstGeom>
        </p:spPr>
      </p:pic>
      <p:sp>
        <p:nvSpPr>
          <p:cNvPr id="45" name="Right Arrow 44">
            <a:extLst>
              <a:ext uri="{FF2B5EF4-FFF2-40B4-BE49-F238E27FC236}">
                <a16:creationId xmlns:a16="http://schemas.microsoft.com/office/drawing/2014/main" id="{E2A0AB6E-77C4-4869-9237-872871133909}"/>
              </a:ext>
            </a:extLst>
          </p:cNvPr>
          <p:cNvSpPr/>
          <p:nvPr/>
        </p:nvSpPr>
        <p:spPr>
          <a:xfrm>
            <a:off x="2967740" y="2487857"/>
            <a:ext cx="331240" cy="299289"/>
          </a:xfrm>
          <a:prstGeom prst="rightArrow">
            <a:avLst/>
          </a:prstGeom>
          <a:solidFill>
            <a:srgbClr val="0C234B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A6BA0176-FB4A-451E-B9F5-2570CB41AF20}"/>
              </a:ext>
            </a:extLst>
          </p:cNvPr>
          <p:cNvSpPr txBox="1"/>
          <p:nvPr/>
        </p:nvSpPr>
        <p:spPr>
          <a:xfrm>
            <a:off x="5088786" y="5306965"/>
            <a:ext cx="1850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Data Augmentation</a:t>
            </a:r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A6BA0176-FB4A-451E-B9F5-2570CB41AF20}"/>
              </a:ext>
            </a:extLst>
          </p:cNvPr>
          <p:cNvSpPr txBox="1"/>
          <p:nvPr/>
        </p:nvSpPr>
        <p:spPr>
          <a:xfrm>
            <a:off x="2620475" y="5306965"/>
            <a:ext cx="1252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Walking Test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33" y="4624181"/>
            <a:ext cx="1914875" cy="479799"/>
          </a:xfrm>
          <a:prstGeom prst="rect">
            <a:avLst/>
          </a:prstGeom>
        </p:spPr>
      </p:pic>
      <p:pic>
        <p:nvPicPr>
          <p:cNvPr id="49" name="Content Placeholder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0993" y="4219813"/>
            <a:ext cx="1935682" cy="1001950"/>
          </a:xfrm>
          <a:prstGeom prst="rect">
            <a:avLst/>
          </a:prstGeom>
        </p:spPr>
      </p:pic>
      <p:sp>
        <p:nvSpPr>
          <p:cNvPr id="50" name="Right Arrow 20">
            <a:extLst>
              <a:ext uri="{FF2B5EF4-FFF2-40B4-BE49-F238E27FC236}">
                <a16:creationId xmlns:a16="http://schemas.microsoft.com/office/drawing/2014/main" id="{2DF1BFC8-303B-4FF7-AA5F-CC26208BE1C9}"/>
              </a:ext>
            </a:extLst>
          </p:cNvPr>
          <p:cNvSpPr/>
          <p:nvPr/>
        </p:nvSpPr>
        <p:spPr>
          <a:xfrm rot="5400000">
            <a:off x="3071715" y="3826535"/>
            <a:ext cx="331240" cy="299289"/>
          </a:xfrm>
          <a:prstGeom prst="rightArrow">
            <a:avLst/>
          </a:prstGeom>
          <a:solidFill>
            <a:srgbClr val="0C234B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4521BE-5EEE-4C50-9103-1B4056382767}"/>
              </a:ext>
            </a:extLst>
          </p:cNvPr>
          <p:cNvSpPr/>
          <p:nvPr/>
        </p:nvSpPr>
        <p:spPr>
          <a:xfrm>
            <a:off x="4924281" y="1429244"/>
            <a:ext cx="2155476" cy="4448644"/>
          </a:xfrm>
          <a:prstGeom prst="rect">
            <a:avLst/>
          </a:prstGeom>
          <a:noFill/>
          <a:ln w="28575">
            <a:solidFill>
              <a:srgbClr val="0C23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505066" y="4219813"/>
            <a:ext cx="1113200" cy="1042360"/>
            <a:chOff x="4045314" y="4446667"/>
            <a:chExt cx="1113200" cy="104236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5314" y="4446667"/>
              <a:ext cx="1039989" cy="1036487"/>
            </a:xfrm>
            <a:prstGeom prst="rect">
              <a:avLst/>
            </a:prstGeom>
          </p:spPr>
        </p:pic>
        <p:sp>
          <p:nvSpPr>
            <p:cNvPr id="54" name="Curved Right Arrow 53"/>
            <p:cNvSpPr/>
            <p:nvPr/>
          </p:nvSpPr>
          <p:spPr>
            <a:xfrm rot="5400000">
              <a:off x="4437424" y="4391293"/>
              <a:ext cx="179764" cy="300896"/>
            </a:xfrm>
            <a:prstGeom prst="curved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Curved Right Arrow 54"/>
            <p:cNvSpPr/>
            <p:nvPr/>
          </p:nvSpPr>
          <p:spPr>
            <a:xfrm rot="10800000">
              <a:off x="4978750" y="4904926"/>
              <a:ext cx="179764" cy="300896"/>
            </a:xfrm>
            <a:prstGeom prst="curved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Curved Right Arrow 55"/>
            <p:cNvSpPr/>
            <p:nvPr/>
          </p:nvSpPr>
          <p:spPr>
            <a:xfrm rot="16200000">
              <a:off x="4149124" y="5248697"/>
              <a:ext cx="179764" cy="300896"/>
            </a:xfrm>
            <a:prstGeom prst="curved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0094" y="2128481"/>
            <a:ext cx="2023878" cy="850007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B4521BE-5EEE-4C50-9103-1B4056382767}"/>
              </a:ext>
            </a:extLst>
          </p:cNvPr>
          <p:cNvSpPr/>
          <p:nvPr/>
        </p:nvSpPr>
        <p:spPr>
          <a:xfrm>
            <a:off x="7714295" y="1424137"/>
            <a:ext cx="2155476" cy="4448644"/>
          </a:xfrm>
          <a:prstGeom prst="rect">
            <a:avLst/>
          </a:prstGeom>
          <a:noFill/>
          <a:ln w="28575">
            <a:solidFill>
              <a:srgbClr val="0C23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A6BA0176-FB4A-451E-B9F5-2570CB41AF20}"/>
              </a:ext>
            </a:extLst>
          </p:cNvPr>
          <p:cNvSpPr txBox="1"/>
          <p:nvPr/>
        </p:nvSpPr>
        <p:spPr>
          <a:xfrm>
            <a:off x="8271188" y="5302413"/>
            <a:ext cx="1075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Evaluation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30CD-0581-4284-9497-1E29FA516F59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0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 – 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662" y="1608749"/>
            <a:ext cx="9451475" cy="4618719"/>
          </a:xfrm>
        </p:spPr>
        <p:txBody>
          <a:bodyPr>
            <a:normAutofit/>
          </a:bodyPr>
          <a:lstStyle/>
          <a:p>
            <a:r>
              <a:rPr lang="en-US" sz="2400" dirty="0"/>
              <a:t>Twenty-two (22) subjects were recruited at a Neurology Clinic.</a:t>
            </a:r>
          </a:p>
          <a:p>
            <a:pPr lvl="1"/>
            <a:r>
              <a:rPr lang="en-US" dirty="0"/>
              <a:t>12 with high fall risks, 10 with low fall risks</a:t>
            </a:r>
          </a:p>
          <a:p>
            <a:pPr lvl="1"/>
            <a:r>
              <a:rPr lang="en-US" dirty="0"/>
              <a:t>5 tri-axial accelerometers attached to each subject</a:t>
            </a:r>
          </a:p>
          <a:p>
            <a:pPr lvl="2"/>
            <a:r>
              <a:rPr lang="en-US" sz="2400" dirty="0"/>
              <a:t>Sampling rate: 25 Hz</a:t>
            </a:r>
          </a:p>
          <a:p>
            <a:pPr lvl="3"/>
            <a:r>
              <a:rPr lang="en-US" sz="2400" dirty="0"/>
              <a:t>25 sampling points per second; sufficient for capturing gait cycles </a:t>
            </a:r>
          </a:p>
          <a:p>
            <a:pPr lvl="2"/>
            <a:r>
              <a:rPr lang="en-US" sz="2400" dirty="0"/>
              <a:t>Chest, left/right thigh, left/right foot (as shown in Fig. 4)</a:t>
            </a:r>
          </a:p>
          <a:p>
            <a:pPr lvl="3"/>
            <a:r>
              <a:rPr lang="en-US" sz="2400" dirty="0"/>
              <a:t>To capture body and lower extremity movement (left/right)</a:t>
            </a:r>
          </a:p>
          <a:p>
            <a:pPr lvl="1"/>
            <a:r>
              <a:rPr lang="en-US" dirty="0"/>
              <a:t>10-meter ground walking tests were conducted to collect data for gait and balance.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0AFB-392D-4124-AB27-9A7808FEC386}" type="slidenum">
              <a:rPr lang="zh-CN" altLang="en-US" smtClean="0"/>
              <a:t>31</a:t>
            </a:fld>
            <a:endParaRPr lang="zh-CN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661537" y="3329265"/>
            <a:ext cx="1046429" cy="1892346"/>
            <a:chOff x="9982200" y="1124743"/>
            <a:chExt cx="1590675" cy="2876551"/>
          </a:xfrm>
        </p:grpSpPr>
        <p:pic>
          <p:nvPicPr>
            <p:cNvPr id="6" name="Picture 2" descr="Image result for human bod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200" y="1124743"/>
              <a:ext cx="1590675" cy="2876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0704632" y="1923912"/>
              <a:ext cx="95932" cy="9593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446938" y="2772284"/>
              <a:ext cx="95932" cy="9593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974356" y="2774519"/>
              <a:ext cx="95932" cy="9593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0934703" y="3788005"/>
              <a:ext cx="95932" cy="9593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0478278" y="3788005"/>
              <a:ext cx="95932" cy="9593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150016" y="5329219"/>
            <a:ext cx="1973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Fig. 4. Sensor Locations</a:t>
            </a:r>
          </a:p>
        </p:txBody>
      </p:sp>
      <p:pic>
        <p:nvPicPr>
          <p:cNvPr id="14" name="Picture 13" descr="C:\Users\shuoyu\Google Drive\_written_prelim\metawearc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55" y="879712"/>
            <a:ext cx="886509" cy="16994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0150016" y="2658316"/>
            <a:ext cx="1973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Fig. 3. Shape and Size of </a:t>
            </a:r>
            <a:r>
              <a:rPr lang="en-US" sz="1200" dirty="0" err="1"/>
              <a:t>SilverLink</a:t>
            </a:r>
            <a:r>
              <a:rPr lang="en-US" sz="1200" dirty="0"/>
              <a:t> Sensors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E239-A46B-4BD1-9BD1-277E57333C46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5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ounded Rectangle 243"/>
          <p:cNvSpPr/>
          <p:nvPr/>
        </p:nvSpPr>
        <p:spPr>
          <a:xfrm>
            <a:off x="8823941" y="1341320"/>
            <a:ext cx="2936668" cy="4543425"/>
          </a:xfrm>
          <a:prstGeom prst="roundRect">
            <a:avLst>
              <a:gd name="adj" fmla="val 5026"/>
            </a:avLst>
          </a:prstGeom>
          <a:solidFill>
            <a:srgbClr val="EBF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ounded Rectangle 241"/>
          <p:cNvSpPr/>
          <p:nvPr/>
        </p:nvSpPr>
        <p:spPr>
          <a:xfrm>
            <a:off x="5294359" y="1323974"/>
            <a:ext cx="3109321" cy="4543425"/>
          </a:xfrm>
          <a:prstGeom prst="roundRect">
            <a:avLst>
              <a:gd name="adj" fmla="val 5026"/>
            </a:avLst>
          </a:prstGeom>
          <a:solidFill>
            <a:srgbClr val="EDFF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ounded Rectangle 240"/>
          <p:cNvSpPr/>
          <p:nvPr/>
        </p:nvSpPr>
        <p:spPr>
          <a:xfrm>
            <a:off x="1897542" y="1323975"/>
            <a:ext cx="3350733" cy="4543425"/>
          </a:xfrm>
          <a:prstGeom prst="roundRect">
            <a:avLst>
              <a:gd name="adj" fmla="val 4728"/>
            </a:avLst>
          </a:prstGeom>
          <a:solidFill>
            <a:srgbClr val="FFFF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55" y="139349"/>
            <a:ext cx="10515600" cy="1325563"/>
          </a:xfrm>
        </p:spPr>
        <p:txBody>
          <a:bodyPr/>
          <a:lstStyle/>
          <a:p>
            <a:r>
              <a:rPr lang="en-US" dirty="0"/>
              <a:t>Research Design – 2D-hetero CNN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0AFB-392D-4124-AB27-9A7808FEC386}" type="slidenum">
              <a:rPr lang="zh-CN" altLang="en-US" smtClean="0"/>
              <a:t>32</a:t>
            </a:fld>
            <a:endParaRPr lang="zh-CN" alt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3" y="1569132"/>
            <a:ext cx="1151843" cy="595580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2" y="2164712"/>
            <a:ext cx="1151843" cy="59558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9" y="3238037"/>
            <a:ext cx="1151843" cy="595580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1" y="4311362"/>
            <a:ext cx="1151843" cy="595580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0" y="4906942"/>
            <a:ext cx="1151843" cy="5955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2960" y="1569131"/>
            <a:ext cx="315484" cy="59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7392" y="2758878"/>
            <a:ext cx="112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Left/right thigh</a:t>
            </a:r>
          </a:p>
          <a:p>
            <a:pPr algn="ctr"/>
            <a:r>
              <a:rPr lang="en-US" sz="1200" dirty="0"/>
              <a:t>6 x 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9192" y="3814710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Chest</a:t>
            </a:r>
          </a:p>
          <a:p>
            <a:pPr algn="ctr"/>
            <a:r>
              <a:rPr lang="en-US" sz="1200" dirty="0"/>
              <a:t>3 x 100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155" y="5500560"/>
            <a:ext cx="107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Left/right foot</a:t>
            </a:r>
          </a:p>
          <a:p>
            <a:pPr algn="ctr"/>
            <a:r>
              <a:rPr lang="en-US" sz="1200" dirty="0"/>
              <a:t>6 x 100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9103" y="1725763"/>
            <a:ext cx="446315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88770" y="1786081"/>
            <a:ext cx="446315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58437" y="1846399"/>
            <a:ext cx="446315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H="1">
            <a:off x="2833457" y="1918937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2925741" y="2002447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H="1">
            <a:off x="3018025" y="2090888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35085" y="2218163"/>
            <a:ext cx="446315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73260" y="2758878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10 @ 2 x 96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69810" y="1795754"/>
            <a:ext cx="9511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3 x 5 conv.</a:t>
            </a:r>
          </a:p>
          <a:p>
            <a:pPr algn="ctr"/>
            <a:r>
              <a:rPr lang="en-US" sz="1100" dirty="0"/>
              <a:t>stride (3, 1)</a:t>
            </a:r>
          </a:p>
          <a:p>
            <a:endParaRPr lang="en-US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949307" y="2224618"/>
            <a:ext cx="559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2619103" y="4458967"/>
            <a:ext cx="446315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88770" y="4519285"/>
            <a:ext cx="446315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58437" y="4579603"/>
            <a:ext cx="446315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2833457" y="4652141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>
            <a:off x="2925741" y="4735651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>
            <a:off x="3018025" y="4824092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35085" y="4951367"/>
            <a:ext cx="446315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673260" y="5492082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10 @ 2 x 96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9810" y="4528958"/>
            <a:ext cx="9511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3 x 5 conv.</a:t>
            </a:r>
          </a:p>
          <a:p>
            <a:pPr algn="ctr"/>
            <a:r>
              <a:rPr lang="en-US" sz="1100" dirty="0"/>
              <a:t>stride (3, 1)</a:t>
            </a:r>
          </a:p>
          <a:p>
            <a:endParaRPr lang="en-US" sz="12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49307" y="4957822"/>
            <a:ext cx="559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9810" y="3390859"/>
            <a:ext cx="95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3 x 5 conv.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949307" y="3670515"/>
            <a:ext cx="559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634613" y="3136552"/>
            <a:ext cx="446315" cy="163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04280" y="3196871"/>
            <a:ext cx="446315" cy="163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73947" y="3257189"/>
            <a:ext cx="446315" cy="1690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flipH="1">
            <a:off x="2848967" y="3329726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flipH="1">
            <a:off x="2941251" y="3413236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H="1">
            <a:off x="3033535" y="3501677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150595" y="3628953"/>
            <a:ext cx="446315" cy="1857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678152" y="3924987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10 @ 1 x 96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344380" y="1725763"/>
            <a:ext cx="306638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414046" y="1786081"/>
            <a:ext cx="300689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83714" y="1846399"/>
            <a:ext cx="300688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4558733" y="1918937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4651017" y="2002447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4743301" y="2090888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860362" y="2218163"/>
            <a:ext cx="295112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398536" y="2758878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10 @ 2 x 24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68879" y="1943985"/>
            <a:ext cx="95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 x 4 pool.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674583" y="2224618"/>
            <a:ext cx="559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344380" y="4458967"/>
            <a:ext cx="306638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414046" y="4519285"/>
            <a:ext cx="300689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483714" y="4579603"/>
            <a:ext cx="300688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4558733" y="4652141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flipH="1">
            <a:off x="4651017" y="4735651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flipH="1">
            <a:off x="4743301" y="4824092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60361" y="4951367"/>
            <a:ext cx="295113" cy="328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398536" y="5492082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10 @ 2 x 24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95086" y="4686738"/>
            <a:ext cx="95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 x 4 pool.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3674583" y="4957822"/>
            <a:ext cx="559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95086" y="3390859"/>
            <a:ext cx="95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 x 4 pool.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3674583" y="3670515"/>
            <a:ext cx="559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359890" y="3136552"/>
            <a:ext cx="291128" cy="163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429556" y="3196871"/>
            <a:ext cx="285179" cy="1630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499224" y="3257189"/>
            <a:ext cx="285178" cy="1690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flipH="1">
            <a:off x="4574243" y="3329726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 flipH="1">
            <a:off x="4666527" y="3413236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flipH="1">
            <a:off x="4758811" y="3501677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875871" y="3628953"/>
            <a:ext cx="279603" cy="1857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403428" y="3924987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10 @ 1 x 24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004394" y="1725763"/>
            <a:ext cx="306638" cy="174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074060" y="1786082"/>
            <a:ext cx="300689" cy="17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143728" y="1846399"/>
            <a:ext cx="300688" cy="184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941489" y="2759534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20 @ 1 x 20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47943" y="1943985"/>
            <a:ext cx="95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 x 5 conv.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334597" y="2224618"/>
            <a:ext cx="559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939851" y="5475478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20 @ 1 x 20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155100" y="4686738"/>
            <a:ext cx="95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2 x 5 conv.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>
            <a:off x="5334597" y="4957822"/>
            <a:ext cx="559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155100" y="3390859"/>
            <a:ext cx="95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 x 5 conv.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5334597" y="3670515"/>
            <a:ext cx="559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939851" y="3903982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20 @ 1 x 20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553387" y="2739576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20 @ 1 x 5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01517" y="1924027"/>
            <a:ext cx="95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 x 4 pool.</a:t>
            </a: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6907221" y="2204660"/>
            <a:ext cx="559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7551749" y="5455520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20 @ 1 x 5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727724" y="4666780"/>
            <a:ext cx="95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 x 4 pool.</a:t>
            </a: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6907221" y="4937864"/>
            <a:ext cx="559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6727724" y="3370901"/>
            <a:ext cx="95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1 x 4 pool.</a:t>
            </a: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6907221" y="3650557"/>
            <a:ext cx="5595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7551749" y="3884024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20 @ 1 x 5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6203643" y="1900550"/>
            <a:ext cx="295112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6470386" y="2169573"/>
            <a:ext cx="295112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520376" y="2218164"/>
            <a:ext cx="295112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flipH="1">
            <a:off x="6237069" y="1918894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flipH="1">
            <a:off x="6329353" y="2002404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flipH="1">
            <a:off x="6421637" y="2090845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6035785" y="3136572"/>
            <a:ext cx="306638" cy="174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6105451" y="3196891"/>
            <a:ext cx="300689" cy="17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175119" y="3257208"/>
            <a:ext cx="300688" cy="184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235034" y="3311359"/>
            <a:ext cx="295112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501777" y="3580382"/>
            <a:ext cx="295112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551767" y="3628973"/>
            <a:ext cx="295112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flipH="1">
            <a:off x="6268460" y="3329703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 flipH="1">
            <a:off x="6360744" y="3413213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flipH="1">
            <a:off x="6453028" y="3501654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017910" y="4499208"/>
            <a:ext cx="306638" cy="174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087576" y="4559527"/>
            <a:ext cx="300689" cy="17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6157244" y="4619844"/>
            <a:ext cx="300688" cy="184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217159" y="4673995"/>
            <a:ext cx="295112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6483902" y="4943018"/>
            <a:ext cx="295112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6533892" y="4991609"/>
            <a:ext cx="295112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 flipH="1">
            <a:off x="6250585" y="4692339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 flipH="1">
            <a:off x="6342869" y="4775849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 flipH="1">
            <a:off x="6435153" y="4864290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564428" y="1715358"/>
            <a:ext cx="167434" cy="174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7634094" y="1775677"/>
            <a:ext cx="168513" cy="17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7703762" y="1835994"/>
            <a:ext cx="176191" cy="184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763677" y="1890145"/>
            <a:ext cx="185944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8030420" y="2159168"/>
            <a:ext cx="180130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8080410" y="2207759"/>
            <a:ext cx="187290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 flipH="1">
            <a:off x="7797103" y="1908489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 flipH="1">
            <a:off x="7889387" y="1991999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 flipH="1">
            <a:off x="7981671" y="2080440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7569427" y="3118744"/>
            <a:ext cx="167434" cy="174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7639093" y="3179063"/>
            <a:ext cx="168513" cy="17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7708761" y="3239380"/>
            <a:ext cx="176191" cy="184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7768676" y="3293531"/>
            <a:ext cx="185944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8035419" y="3562554"/>
            <a:ext cx="180130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8085409" y="3611145"/>
            <a:ext cx="187290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 flipH="1">
            <a:off x="7802102" y="3311875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 flipH="1">
            <a:off x="7894386" y="3395385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 flipH="1">
            <a:off x="7986670" y="3483826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7577359" y="4475853"/>
            <a:ext cx="167434" cy="174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7647025" y="4536172"/>
            <a:ext cx="168513" cy="17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7716693" y="4596489"/>
            <a:ext cx="176191" cy="184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7776608" y="4650640"/>
            <a:ext cx="185944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8043351" y="4919663"/>
            <a:ext cx="180130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8093341" y="4968254"/>
            <a:ext cx="187290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 flipH="1">
            <a:off x="7810034" y="4668984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 flipH="1">
            <a:off x="7902318" y="4752494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 flipH="1">
            <a:off x="7994602" y="4840935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ight Bracket 187"/>
          <p:cNvSpPr/>
          <p:nvPr/>
        </p:nvSpPr>
        <p:spPr>
          <a:xfrm>
            <a:off x="8468156" y="2054180"/>
            <a:ext cx="152400" cy="2946659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Straight Arrow Connector 188"/>
          <p:cNvCxnSpPr/>
          <p:nvPr/>
        </p:nvCxnSpPr>
        <p:spPr>
          <a:xfrm>
            <a:off x="8620556" y="3440050"/>
            <a:ext cx="1995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8846796" y="3878942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20 @ 3 x 5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8864474" y="3113662"/>
            <a:ext cx="167434" cy="174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8934140" y="3173981"/>
            <a:ext cx="168513" cy="172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9003808" y="3234298"/>
            <a:ext cx="176191" cy="1849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9063723" y="3288449"/>
            <a:ext cx="185944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9330466" y="3557472"/>
            <a:ext cx="180130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9380456" y="3606063"/>
            <a:ext cx="187290" cy="172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 flipH="1">
            <a:off x="9097149" y="3306793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 flipH="1">
            <a:off x="9189433" y="3390303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 flipH="1">
            <a:off x="9281717" y="3478744"/>
            <a:ext cx="52561" cy="529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822960" y="3225098"/>
            <a:ext cx="315484" cy="59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822158" y="4320815"/>
            <a:ext cx="315484" cy="59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Arrow Connector 204"/>
          <p:cNvCxnSpPr/>
          <p:nvPr/>
        </p:nvCxnSpPr>
        <p:spPr>
          <a:xfrm>
            <a:off x="9634749" y="3448336"/>
            <a:ext cx="42365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9359087" y="3180289"/>
            <a:ext cx="951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Flatten</a:t>
            </a:r>
          </a:p>
        </p:txBody>
      </p:sp>
      <p:sp>
        <p:nvSpPr>
          <p:cNvPr id="208" name="Oval 207"/>
          <p:cNvSpPr/>
          <p:nvPr/>
        </p:nvSpPr>
        <p:spPr>
          <a:xfrm flipH="1">
            <a:off x="10183938" y="2264477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 flipH="1">
            <a:off x="10183938" y="2372015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 flipH="1">
            <a:off x="10183938" y="2485631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 flipH="1">
            <a:off x="10183938" y="2593169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 flipH="1">
            <a:off x="10183938" y="2704527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 flipH="1">
            <a:off x="10183938" y="2812065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 flipH="1">
            <a:off x="10183938" y="2925681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 flipH="1">
            <a:off x="10183938" y="3033219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 flipH="1">
            <a:off x="10183938" y="3137594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 flipH="1">
            <a:off x="10183938" y="3245132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 flipH="1">
            <a:off x="10183938" y="3358748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 flipH="1">
            <a:off x="10183938" y="3466286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 flipH="1">
            <a:off x="10183938" y="3577644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 flipH="1">
            <a:off x="10183938" y="3685182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 flipH="1">
            <a:off x="10183938" y="3798798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 flipH="1">
            <a:off x="10183938" y="3906336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10094623" y="3988908"/>
                <a:ext cx="2680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623" y="3988908"/>
                <a:ext cx="268022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Oval 224"/>
          <p:cNvSpPr/>
          <p:nvPr/>
        </p:nvSpPr>
        <p:spPr>
          <a:xfrm flipH="1">
            <a:off x="10185085" y="4266820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 flipH="1">
            <a:off x="10185085" y="4374358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 flipH="1">
            <a:off x="10185085" y="4487974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 flipH="1">
            <a:off x="10185085" y="4595512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TextBox 228"/>
          <p:cNvSpPr txBox="1"/>
          <p:nvPr/>
        </p:nvSpPr>
        <p:spPr>
          <a:xfrm>
            <a:off x="10010753" y="4775849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300</a:t>
            </a:r>
          </a:p>
        </p:txBody>
      </p:sp>
      <p:sp>
        <p:nvSpPr>
          <p:cNvPr id="231" name="Oval 230"/>
          <p:cNvSpPr/>
          <p:nvPr/>
        </p:nvSpPr>
        <p:spPr>
          <a:xfrm flipH="1">
            <a:off x="11001989" y="3361751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 flipH="1">
            <a:off x="11001989" y="3469289"/>
            <a:ext cx="67100" cy="7077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4" name="Straight Arrow Connector 233"/>
          <p:cNvCxnSpPr/>
          <p:nvPr/>
        </p:nvCxnSpPr>
        <p:spPr>
          <a:xfrm>
            <a:off x="10310204" y="3461061"/>
            <a:ext cx="6149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10129179" y="3037889"/>
            <a:ext cx="9511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Fully connected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0980297" y="3239621"/>
            <a:ext cx="866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/>
              <a:t>Softmax</a:t>
            </a:r>
            <a:r>
              <a:rPr lang="en-US" sz="1100" dirty="0"/>
              <a:t> classifier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0911081" y="36437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022943" y="1352037"/>
            <a:ext cx="2588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Stage 1: Cross-Axial Convolution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5414634" y="1351152"/>
            <a:ext cx="294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Stage 2: Cross-Locational Convolution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8934140" y="1385851"/>
            <a:ext cx="266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Stage 3: Integration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597029" y="5873461"/>
            <a:ext cx="6055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The notation “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dirty="0"/>
              <a:t> @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200" dirty="0"/>
              <a:t> x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200" dirty="0"/>
              <a:t>” denotes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dirty="0"/>
              <a:t> feature maps with height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200" dirty="0"/>
              <a:t> and width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200" dirty="0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167E-3A09-463C-88BF-D4DA6A8CEE52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4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 – 2D-hetero CNN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013" y="1558337"/>
            <a:ext cx="10515600" cy="4530725"/>
          </a:xfrm>
        </p:spPr>
        <p:txBody>
          <a:bodyPr>
            <a:noAutofit/>
          </a:bodyPr>
          <a:lstStyle/>
          <a:p>
            <a:r>
              <a:rPr lang="en-US" sz="2400" dirty="0"/>
              <a:t>We partitioned the data into three parts based on sensor locations.</a:t>
            </a:r>
          </a:p>
          <a:p>
            <a:pPr lvl="1"/>
            <a:r>
              <a:rPr lang="en-US" dirty="0"/>
              <a:t>Chest, left/right thigh, left/right foot</a:t>
            </a:r>
          </a:p>
          <a:p>
            <a:r>
              <a:rPr lang="en-US" sz="2400" dirty="0"/>
              <a:t>Stage 1: </a:t>
            </a:r>
            <a:r>
              <a:rPr lang="en-US" sz="2400" b="1" dirty="0"/>
              <a:t>Cross-Axial Convolution</a:t>
            </a:r>
          </a:p>
          <a:p>
            <a:pPr lvl="1"/>
            <a:r>
              <a:rPr lang="en-US" dirty="0"/>
              <a:t>Convolve among the three axes of a single sensor</a:t>
            </a:r>
          </a:p>
          <a:p>
            <a:pPr lvl="1"/>
            <a:r>
              <a:rPr lang="en-US" dirty="0"/>
              <a:t>Extract features among axes within a sensor</a:t>
            </a:r>
          </a:p>
          <a:p>
            <a:r>
              <a:rPr lang="en-US" sz="2400" dirty="0"/>
              <a:t>Stage 2: </a:t>
            </a:r>
            <a:r>
              <a:rPr lang="en-US" sz="2400" b="1" dirty="0"/>
              <a:t>Cross-Locational Convolution</a:t>
            </a:r>
          </a:p>
          <a:p>
            <a:pPr lvl="1"/>
            <a:r>
              <a:rPr lang="en-US" dirty="0"/>
              <a:t>Convolve between sensors on left/right thighs and left/right feet</a:t>
            </a:r>
          </a:p>
          <a:p>
            <a:pPr lvl="1"/>
            <a:r>
              <a:rPr lang="en-US" dirty="0"/>
              <a:t>Extract balance features between the left and the right</a:t>
            </a:r>
          </a:p>
          <a:p>
            <a:r>
              <a:rPr lang="en-US" sz="2400" dirty="0"/>
              <a:t>Stage 3: Integration</a:t>
            </a:r>
          </a:p>
          <a:p>
            <a:pPr lvl="1"/>
            <a:r>
              <a:rPr lang="en-US" dirty="0"/>
              <a:t>Integrate extracted features to provide final inference on fall risk assessment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0AFB-392D-4124-AB27-9A7808FEC386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FC66-993F-493F-9592-D38DF8FD8A8A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02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 – 2D-hetero CNN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74" y="1690688"/>
            <a:ext cx="10515600" cy="4895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Some Technical Details:</a:t>
            </a:r>
          </a:p>
          <a:p>
            <a:pPr lvl="1"/>
            <a:r>
              <a:rPr lang="en-US" dirty="0"/>
              <a:t>A Rectified Linear Unit (</a:t>
            </a:r>
            <a:r>
              <a:rPr lang="en-US" dirty="0" err="1"/>
              <a:t>ReLU</a:t>
            </a:r>
            <a:r>
              <a:rPr lang="en-US" dirty="0"/>
              <a:t>) layer is added after each convolutional layer for model non-linearity.</a:t>
            </a:r>
          </a:p>
          <a:p>
            <a:pPr lvl="1"/>
            <a:r>
              <a:rPr lang="en-US" dirty="0"/>
              <a:t>A dropping layer is added after each pooling layer and the densely connected layer to avoid over-fitting.</a:t>
            </a:r>
          </a:p>
          <a:p>
            <a:pPr lvl="1"/>
            <a:r>
              <a:rPr lang="en-US" dirty="0"/>
              <a:t>Dataset split:</a:t>
            </a:r>
          </a:p>
          <a:p>
            <a:pPr lvl="2"/>
            <a:r>
              <a:rPr lang="en-US" sz="2400" dirty="0"/>
              <a:t>Training (60%), validation (20%), test (20%)</a:t>
            </a:r>
          </a:p>
          <a:p>
            <a:pPr lvl="2"/>
            <a:r>
              <a:rPr lang="en-US" sz="2400" dirty="0"/>
              <a:t>The validation set is used for model selection.</a:t>
            </a:r>
          </a:p>
          <a:p>
            <a:pPr lvl="2"/>
            <a:r>
              <a:rPr lang="en-US" sz="2400" dirty="0"/>
              <a:t>The test set is used for reporting performance.</a:t>
            </a:r>
          </a:p>
          <a:p>
            <a:pPr lvl="1"/>
            <a:r>
              <a:rPr lang="en-US" dirty="0"/>
              <a:t>As the model training process can get into local maxima, we train the model for five times and report the average performance.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0AFB-392D-4124-AB27-9A7808FEC386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6DF5-4DF2-42EB-BF00-80BC4787BC20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2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Benchmark 1</a:t>
            </a:r>
            <a:r>
              <a:rPr lang="en-US" sz="2400" dirty="0"/>
              <a:t>: </a:t>
            </a:r>
            <a:r>
              <a:rPr lang="en-US" sz="2400" b="1" dirty="0"/>
              <a:t>Feature-based fall risk assessment</a:t>
            </a:r>
          </a:p>
          <a:p>
            <a:pPr lvl="1"/>
            <a:r>
              <a:rPr lang="en-US" dirty="0"/>
              <a:t>Most widely used approach for fall risk assessment</a:t>
            </a:r>
          </a:p>
          <a:p>
            <a:pPr lvl="1"/>
            <a:r>
              <a:rPr lang="en-US" dirty="0"/>
              <a:t>Stride variability (</a:t>
            </a:r>
            <a:r>
              <a:rPr lang="en-US" b="1" dirty="0"/>
              <a:t>SVAR</a:t>
            </a:r>
            <a:r>
              <a:rPr lang="en-US" dirty="0"/>
              <a:t>), acceleration root mean square (</a:t>
            </a:r>
            <a:r>
              <a:rPr lang="en-US" b="1" dirty="0"/>
              <a:t>ARMS</a:t>
            </a:r>
            <a:r>
              <a:rPr lang="en-US" dirty="0"/>
              <a:t>), walking speed (</a:t>
            </a:r>
            <a:r>
              <a:rPr lang="en-US" b="1" dirty="0"/>
              <a:t>SPD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sz="2400" b="1" dirty="0"/>
              <a:t>Benchmark 2</a:t>
            </a:r>
            <a:r>
              <a:rPr lang="en-US" sz="2400" dirty="0"/>
              <a:t>: </a:t>
            </a:r>
            <a:r>
              <a:rPr lang="en-US" sz="2400" b="1" dirty="0"/>
              <a:t>CNN models with alternative architectur</a:t>
            </a:r>
            <a:r>
              <a:rPr lang="en-US" sz="2400" dirty="0"/>
              <a:t>es</a:t>
            </a:r>
          </a:p>
          <a:p>
            <a:pPr lvl="1"/>
            <a:r>
              <a:rPr lang="en-US" dirty="0"/>
              <a:t>2D homogeneous CNN (</a:t>
            </a:r>
            <a:r>
              <a:rPr lang="en-US" b="1" dirty="0"/>
              <a:t>2D-homo CNN</a:t>
            </a:r>
            <a:r>
              <a:rPr lang="en-US" dirty="0"/>
              <a:t>) as applied in image recognition tasks </a:t>
            </a:r>
          </a:p>
          <a:p>
            <a:pPr lvl="1"/>
            <a:r>
              <a:rPr lang="en-US" dirty="0"/>
              <a:t>1D CNN (</a:t>
            </a:r>
            <a:r>
              <a:rPr lang="en-US" b="1" dirty="0"/>
              <a:t>1D-CNN</a:t>
            </a:r>
            <a:r>
              <a:rPr lang="en-US" dirty="0"/>
              <a:t>) as applied in activity recognition and ECG classification tasks</a:t>
            </a:r>
          </a:p>
          <a:p>
            <a:pPr lvl="1"/>
            <a:endParaRPr lang="en-US" dirty="0"/>
          </a:p>
          <a:p>
            <a:r>
              <a:rPr lang="en-US" sz="2400" b="1" dirty="0"/>
              <a:t>Benchmark 3</a:t>
            </a:r>
            <a:r>
              <a:rPr lang="en-US" sz="2400" dirty="0"/>
              <a:t>: Ablation analysis</a:t>
            </a:r>
          </a:p>
          <a:p>
            <a:pPr lvl="1"/>
            <a:r>
              <a:rPr lang="en-US" dirty="0"/>
              <a:t>2D heterogeneous CNN with cross-axial convolutions only (</a:t>
            </a:r>
            <a:r>
              <a:rPr lang="en-US" b="1" dirty="0"/>
              <a:t>2D-axis CNN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2D heterogeneous CNN with cross-locational convolutions only (</a:t>
            </a:r>
            <a:r>
              <a:rPr lang="en-US" b="1" dirty="0"/>
              <a:t>2D-loc CNN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0AFB-392D-4124-AB27-9A7808FEC386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DB55-EFF3-467A-9F06-794AA32D461F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91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2805"/>
            <a:ext cx="10515600" cy="2043545"/>
          </a:xfrm>
        </p:spPr>
        <p:txBody>
          <a:bodyPr/>
          <a:lstStyle/>
          <a:p>
            <a:r>
              <a:rPr lang="en-US" dirty="0"/>
              <a:t>Our proposed 2D-hetero CNN significantly outperformed all three sets of benchmark systems.</a:t>
            </a:r>
          </a:p>
          <a:p>
            <a:pPr lvl="1"/>
            <a:r>
              <a:rPr lang="en-US" dirty="0"/>
              <a:t>Showing the advantage of 2D-hetero CNN over traditional feature-based and 1D/2D CNN methods.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E2E0-99D1-46CD-9443-8E6BE56F29E8}" type="datetime1">
              <a:rPr lang="en-US" smtClean="0"/>
              <a:t>4/2/23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08734705"/>
              </p:ext>
            </p:extLst>
          </p:nvPr>
        </p:nvGraphicFramePr>
        <p:xfrm>
          <a:off x="838200" y="1474130"/>
          <a:ext cx="3380510" cy="265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16195552"/>
              </p:ext>
            </p:extLst>
          </p:nvPr>
        </p:nvGraphicFramePr>
        <p:xfrm>
          <a:off x="4405745" y="1474131"/>
          <a:ext cx="3389744" cy="26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93423598"/>
              </p:ext>
            </p:extLst>
          </p:nvPr>
        </p:nvGraphicFramePr>
        <p:xfrm>
          <a:off x="7982524" y="1457324"/>
          <a:ext cx="3389744" cy="265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0592972" y="1574006"/>
            <a:ext cx="631319" cy="18487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000969" y="1574006"/>
            <a:ext cx="609653" cy="18549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5636" y="1574006"/>
            <a:ext cx="654331" cy="18549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81758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90688"/>
            <a:ext cx="10134600" cy="4351338"/>
          </a:xfrm>
        </p:spPr>
        <p:txBody>
          <a:bodyPr>
            <a:noAutofit/>
          </a:bodyPr>
          <a:lstStyle/>
          <a:p>
            <a:r>
              <a:rPr lang="en-US" dirty="0"/>
              <a:t>We developed a </a:t>
            </a:r>
            <a:r>
              <a:rPr lang="en-US" b="1" dirty="0"/>
              <a:t>2D-hetero CNN to support fall risk assessment based on motion sensor data</a:t>
            </a:r>
            <a:r>
              <a:rPr lang="en-US" dirty="0"/>
              <a:t>, collected at a Parkinson Clinic.</a:t>
            </a:r>
          </a:p>
          <a:p>
            <a:r>
              <a:rPr lang="en-US" b="1" dirty="0"/>
              <a:t>A novel CNN architecture with cross-axial and cross-locational convolutions </a:t>
            </a:r>
            <a:r>
              <a:rPr lang="en-US" dirty="0"/>
              <a:t>was proposed to optimize in our application context of fall risk assessment.</a:t>
            </a:r>
          </a:p>
          <a:p>
            <a:r>
              <a:rPr lang="en-US" dirty="0"/>
              <a:t>Our model achieved F-measure of 0.962, significantly outperforming the benchmarks.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0AFB-392D-4124-AB27-9A7808FEC386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B3D-52FF-4BB7-8631-AD4AE19A9B53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71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38175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From CNN to Adversarial Attention-Based Deep Multisource Multitask Learning (MISQ 2022)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0AFB-392D-4124-AB27-9A7808FEC386}" type="slidenum">
              <a:rPr lang="zh-CN" altLang="en-US" smtClean="0"/>
              <a:t>38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6B3D-52FF-4BB7-8631-AD4AE19A9B53}" type="datetime1">
              <a:rPr lang="en-US" smtClean="0"/>
              <a:t>4/2/23</a:t>
            </a:fld>
            <a:endParaRPr lang="en-US"/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CCA343F9-E6C7-8346-861A-1A6C8543F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44" y="2036494"/>
            <a:ext cx="5165377" cy="3566055"/>
          </a:xfrm>
        </p:spPr>
      </p:pic>
      <p:pic>
        <p:nvPicPr>
          <p:cNvPr id="11" name="Picture 1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39ECBDEB-A10F-D44F-8D93-AF2AC60D0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21" y="1894114"/>
            <a:ext cx="6398978" cy="43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2526-B812-4492-A2B1-3929EF18242D}" type="datetime1">
              <a:rPr lang="en-US" smtClean="0"/>
              <a:t>4/2/23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033"/>
            <a:ext cx="10515600" cy="1325563"/>
          </a:xfrm>
        </p:spPr>
        <p:txBody>
          <a:bodyPr/>
          <a:lstStyle/>
          <a:p>
            <a:r>
              <a:rPr lang="en-US" dirty="0"/>
              <a:t>Representation Learning &amp;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831"/>
            <a:ext cx="10578319" cy="495851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Representation Learning </a:t>
            </a:r>
            <a:r>
              <a:rPr lang="en-US" dirty="0"/>
              <a:t>is a set of methods that allows a machine to be fed with raw data and to automatically discover the representations needed for detection or classification. </a:t>
            </a:r>
          </a:p>
          <a:p>
            <a:r>
              <a:rPr lang="en-US" b="1" dirty="0"/>
              <a:t>Deep Learning</a:t>
            </a:r>
            <a:r>
              <a:rPr lang="en-US" dirty="0"/>
              <a:t> methods are representation learning methods with multiple levels of representation, obtained by composing simple but non-linear modules that each transform the representation at one level (starting with the raw input) into a representation at a higher, slightly more abstract level. With the composition of enough such transformations, very complex functions can be learned. </a:t>
            </a:r>
          </a:p>
          <a:p>
            <a:r>
              <a:rPr lang="en-US" dirty="0"/>
              <a:t>E.g., in </a:t>
            </a:r>
            <a:r>
              <a:rPr lang="en-US" u="sng" dirty="0"/>
              <a:t>image recognition</a:t>
            </a:r>
            <a:r>
              <a:rPr lang="en-US" dirty="0"/>
              <a:t>, pixels </a:t>
            </a:r>
            <a:r>
              <a:rPr lang="en-US" dirty="0">
                <a:sym typeface="Wingdings" pitchFamily="2" charset="2"/>
              </a:rPr>
              <a:t> edges  motifs  parts  objects; in </a:t>
            </a:r>
            <a:r>
              <a:rPr lang="en-US" u="sng" dirty="0">
                <a:sym typeface="Wingdings" pitchFamily="2" charset="2"/>
              </a:rPr>
              <a:t>speech recognition</a:t>
            </a:r>
            <a:r>
              <a:rPr lang="en-US" dirty="0">
                <a:sym typeface="Wingdings" pitchFamily="2" charset="2"/>
              </a:rPr>
              <a:t>, sounds  phones  phonemes  syllables  words  phrases  sentences</a:t>
            </a:r>
          </a:p>
          <a:p>
            <a:r>
              <a:rPr lang="en-US" dirty="0"/>
              <a:t>Many DL methods build upon Deep Neural Networks (e.g., CNN).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59" y="381756"/>
            <a:ext cx="10515600" cy="1325563"/>
          </a:xfrm>
        </p:spPr>
        <p:txBody>
          <a:bodyPr/>
          <a:lstStyle/>
          <a:p>
            <a:r>
              <a:rPr lang="en-US" dirty="0"/>
              <a:t>Convolutional Neural Network (CNN)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C49-6208-45B5-9B7A-CC4D0C357635}" type="datetime1">
              <a:rPr lang="en-US" smtClean="0"/>
              <a:t>4/2/23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74082F-8266-AD41-A21A-FAAB7B3A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587"/>
            <a:ext cx="10515600" cy="44878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Convolutional Neural Networks (CNN) is the most successful Deep Learning method used to process </a:t>
            </a:r>
            <a:r>
              <a:rPr lang="en-US" i="1" dirty="0"/>
              <a:t>multiple arrays</a:t>
            </a:r>
            <a:r>
              <a:rPr lang="en-US" dirty="0"/>
              <a:t>, e.g., 1D for signals, 2D for images, 3D for video.</a:t>
            </a:r>
            <a:endParaRPr lang="en-US" dirty="0">
              <a:sym typeface="Wingdings" pitchFamily="2" charset="2"/>
            </a:endParaRPr>
          </a:p>
          <a:p>
            <a:r>
              <a:rPr lang="en-US" dirty="0"/>
              <a:t>CNN consists of a list of Neural Network layers that transform the input data into an output (class/prediction). </a:t>
            </a:r>
          </a:p>
          <a:p>
            <a:r>
              <a:rPr lang="en-US" dirty="0"/>
              <a:t>Great success in ImageNet competition in 2012 and later.</a:t>
            </a:r>
          </a:p>
          <a:p>
            <a:r>
              <a:rPr lang="en-US" dirty="0"/>
              <a:t>Efficient use of GPUs (NVIDIA), </a:t>
            </a:r>
            <a:r>
              <a:rPr lang="en-US" dirty="0" err="1"/>
              <a:t>ReLUs</a:t>
            </a:r>
            <a:r>
              <a:rPr lang="en-US" dirty="0"/>
              <a:t> (10-20 layers, billions of connections), and dropout for regularization.</a:t>
            </a:r>
          </a:p>
          <a:p>
            <a:r>
              <a:rPr lang="en-US" dirty="0"/>
              <a:t>Development of specialized CNN chips (by NVIDIA, Intel, Samsung, etc.) for real-time applications in smartphones, cameras, robots, self-driving cars,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 (CNN)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1690688"/>
            <a:ext cx="1012053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Convolutional Neural Networks, or Convolutional Networks, or CNNs, or </a:t>
            </a:r>
            <a:r>
              <a:rPr lang="en-US" dirty="0" err="1"/>
              <a:t>ConvNets</a:t>
            </a:r>
            <a:endParaRPr lang="en-US" dirty="0"/>
          </a:p>
          <a:p>
            <a:r>
              <a:rPr lang="en-US" dirty="0"/>
              <a:t>For processing data with a </a:t>
            </a:r>
            <a:r>
              <a:rPr lang="en-US" b="1" dirty="0"/>
              <a:t>grid-like or array </a:t>
            </a:r>
            <a:r>
              <a:rPr lang="en-US" dirty="0"/>
              <a:t>topology</a:t>
            </a:r>
          </a:p>
          <a:p>
            <a:pPr lvl="1"/>
            <a:r>
              <a:rPr lang="en-US" dirty="0"/>
              <a:t>1-D grid: time-series data, sensor signal data</a:t>
            </a:r>
          </a:p>
          <a:p>
            <a:pPr lvl="1"/>
            <a:r>
              <a:rPr lang="en-US" dirty="0"/>
              <a:t>2-D grid: image data</a:t>
            </a:r>
          </a:p>
          <a:p>
            <a:pPr lvl="1"/>
            <a:r>
              <a:rPr lang="en-US" dirty="0"/>
              <a:t>3-D grid: video data</a:t>
            </a:r>
          </a:p>
          <a:p>
            <a:endParaRPr lang="en-US" dirty="0"/>
          </a:p>
          <a:p>
            <a:r>
              <a:rPr lang="en-US" dirty="0"/>
              <a:t>CNNs include four key ideas </a:t>
            </a:r>
          </a:p>
          <a:p>
            <a:pPr marL="0" indent="0">
              <a:buNone/>
            </a:pPr>
            <a:r>
              <a:rPr lang="en-US" dirty="0"/>
              <a:t>    related to natural signals: </a:t>
            </a:r>
          </a:p>
          <a:p>
            <a:pPr lvl="1"/>
            <a:r>
              <a:rPr lang="en-US" b="1" dirty="0"/>
              <a:t>Local connections</a:t>
            </a:r>
          </a:p>
          <a:p>
            <a:pPr lvl="1"/>
            <a:r>
              <a:rPr lang="en-US" b="1" dirty="0"/>
              <a:t>Shared weights</a:t>
            </a:r>
          </a:p>
          <a:p>
            <a:pPr lvl="1"/>
            <a:r>
              <a:rPr lang="en-US" b="1" dirty="0"/>
              <a:t>Pooling</a:t>
            </a:r>
          </a:p>
          <a:p>
            <a:pPr lvl="1"/>
            <a:r>
              <a:rPr lang="en-US" b="1" dirty="0"/>
              <a:t>Use of many layers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C173-7C03-404B-81A2-F5FA5A135A02}" type="slidenum">
              <a:rPr lang="en-US" smtClean="0"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9C49-6208-45B5-9B7A-CC4D0C357635}" type="datetime1">
              <a:rPr lang="en-US" smtClean="0"/>
              <a:t>4/2/23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B9DCC2-9248-D040-A0B3-D030532D7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59" y="3213783"/>
            <a:ext cx="7362352" cy="35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 (CNN)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Convolutional Neural Networks are inspired by mammalian visual cortex.</a:t>
            </a:r>
          </a:p>
          <a:p>
            <a:pPr lvl="1"/>
            <a:r>
              <a:rPr lang="en-US" dirty="0"/>
              <a:t>The visual cortex contains a complex arrangement of cells, which are sensitive to small sub-regions of the visual field, called a receptive field. </a:t>
            </a:r>
          </a:p>
          <a:p>
            <a:pPr lvl="1"/>
            <a:r>
              <a:rPr lang="en-US" dirty="0"/>
              <a:t>These cells act as local filters over the input space and are well-suited to exploit the strong spatially local correlation present in natural images.</a:t>
            </a:r>
          </a:p>
          <a:p>
            <a:pPr lvl="1"/>
            <a:r>
              <a:rPr lang="en-US" dirty="0"/>
              <a:t>Two basic cell types: </a:t>
            </a:r>
          </a:p>
          <a:p>
            <a:pPr lvl="2"/>
            <a:r>
              <a:rPr lang="en-US" dirty="0"/>
              <a:t>Simple cells respond maximally to specific edge-like patterns within their receptive field.</a:t>
            </a:r>
          </a:p>
          <a:p>
            <a:pPr lvl="2"/>
            <a:r>
              <a:rPr lang="en-US" dirty="0"/>
              <a:t>Complex cells have larger receptive fields and are locally invariant to the exact position of the pattern.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3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32" y="1035050"/>
            <a:ext cx="8943975" cy="56864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0020"/>
          </a:xfrm>
        </p:spPr>
        <p:txBody>
          <a:bodyPr>
            <a:noAutofit/>
          </a:bodyPr>
          <a:lstStyle/>
          <a:p>
            <a:r>
              <a:rPr lang="en-US" sz="3200" dirty="0"/>
              <a:t>The Mammalian Visual Cortex Inspires CNN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144FA-A4B6-4BA2-9DD1-C172BBD468E4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97375" y="2068944"/>
            <a:ext cx="3620654" cy="37776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44275" y="5283200"/>
            <a:ext cx="67999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8402" y="2489861"/>
            <a:ext cx="82586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56" y="2068944"/>
            <a:ext cx="1717722" cy="37776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595" y="1361058"/>
            <a:ext cx="195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Convolutional Neural Net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197678" y="3635946"/>
            <a:ext cx="1033454" cy="484632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2841</Words>
  <Application>Microsoft Macintosh PowerPoint</Application>
  <PresentationFormat>Widescreen</PresentationFormat>
  <Paragraphs>389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Courier New</vt:lpstr>
      <vt:lpstr>Lucida Calligraphy</vt:lpstr>
      <vt:lpstr>Times New Roman</vt:lpstr>
      <vt:lpstr>Office Theme</vt:lpstr>
      <vt:lpstr>An Introduction to  Convolutional Neural Networks:  Overview, Implementation, and Example</vt:lpstr>
      <vt:lpstr>Acknowledgments</vt:lpstr>
      <vt:lpstr>Outline</vt:lpstr>
      <vt:lpstr>Introduction</vt:lpstr>
      <vt:lpstr>Representation Learning &amp; Deep Learning</vt:lpstr>
      <vt:lpstr>Convolutional Neural Network (CNN)</vt:lpstr>
      <vt:lpstr>Convolutional Neural Network (CNN)</vt:lpstr>
      <vt:lpstr>Convolutional Neural Network (CNN)</vt:lpstr>
      <vt:lpstr>The Mammalian Visual Cortex Inspires CNN</vt:lpstr>
      <vt:lpstr>A Deep Classification Network</vt:lpstr>
      <vt:lpstr>CNN Architecture</vt:lpstr>
      <vt:lpstr>Building-blocks for CNNs</vt:lpstr>
      <vt:lpstr>(1) Convolutional Layer</vt:lpstr>
      <vt:lpstr>Convolutional Layer: Local Connectivity</vt:lpstr>
      <vt:lpstr>Convolutional Layer: Shared Weights</vt:lpstr>
      <vt:lpstr>(2) Non-linear Layer</vt:lpstr>
      <vt:lpstr>(3) Pooling Layer</vt:lpstr>
      <vt:lpstr>Building-blocks for CNNs</vt:lpstr>
      <vt:lpstr>Other Layers</vt:lpstr>
      <vt:lpstr>Other Layers</vt:lpstr>
      <vt:lpstr>Full CNN: from Input to Output</vt:lpstr>
      <vt:lpstr>Implementation</vt:lpstr>
      <vt:lpstr>Python CNN Implementation</vt:lpstr>
      <vt:lpstr>Build a CNN in Keras</vt:lpstr>
      <vt:lpstr>Build a CNN in Keras</vt:lpstr>
      <vt:lpstr>Build a CNN in Keras</vt:lpstr>
      <vt:lpstr>Build a CNN in Keras</vt:lpstr>
      <vt:lpstr>Research Example</vt:lpstr>
      <vt:lpstr>Introduction</vt:lpstr>
      <vt:lpstr>Research Design: 2D-hetero CNN for Fall Risk Assessment</vt:lpstr>
      <vt:lpstr>Research Design – Data Collection</vt:lpstr>
      <vt:lpstr>Research Design – 2D-hetero CNN</vt:lpstr>
      <vt:lpstr>Research Design – 2D-hetero CNN</vt:lpstr>
      <vt:lpstr>Research Design – 2D-hetero CNN</vt:lpstr>
      <vt:lpstr>Evaluation</vt:lpstr>
      <vt:lpstr>Results</vt:lpstr>
      <vt:lpstr>Conclusions</vt:lpstr>
      <vt:lpstr>From CNN to Adversarial Attention-Based Deep Multisource Multitask Learning (MISQ 2022)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Convolutional Neural Networks</dc:title>
  <dc:creator>Yu, Shuo - (shuoyu)</dc:creator>
  <cp:lastModifiedBy>hsinchunchen@gmail.com</cp:lastModifiedBy>
  <cp:revision>140</cp:revision>
  <cp:lastPrinted>2018-10-11T23:49:32Z</cp:lastPrinted>
  <dcterms:created xsi:type="dcterms:W3CDTF">2018-10-03T18:46:46Z</dcterms:created>
  <dcterms:modified xsi:type="dcterms:W3CDTF">2023-04-02T16:38:48Z</dcterms:modified>
</cp:coreProperties>
</file>