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handoutMasterIdLst>
    <p:handoutMasterId r:id="rId113"/>
  </p:handoutMasterIdLst>
  <p:sldIdLst>
    <p:sldId id="256" r:id="rId2"/>
    <p:sldId id="265" r:id="rId3"/>
    <p:sldId id="267" r:id="rId4"/>
    <p:sldId id="258" r:id="rId5"/>
    <p:sldId id="266" r:id="rId6"/>
    <p:sldId id="275" r:id="rId7"/>
    <p:sldId id="277" r:id="rId8"/>
    <p:sldId id="276" r:id="rId9"/>
    <p:sldId id="278" r:id="rId10"/>
    <p:sldId id="283" r:id="rId11"/>
    <p:sldId id="284" r:id="rId12"/>
    <p:sldId id="285" r:id="rId13"/>
    <p:sldId id="286" r:id="rId14"/>
    <p:sldId id="395" r:id="rId15"/>
    <p:sldId id="269" r:id="rId16"/>
    <p:sldId id="282" r:id="rId17"/>
    <p:sldId id="287" r:id="rId18"/>
    <p:sldId id="288" r:id="rId19"/>
    <p:sldId id="264" r:id="rId20"/>
    <p:sldId id="280" r:id="rId21"/>
    <p:sldId id="281" r:id="rId22"/>
    <p:sldId id="310" r:id="rId23"/>
    <p:sldId id="290" r:id="rId24"/>
    <p:sldId id="385" r:id="rId25"/>
    <p:sldId id="291" r:id="rId26"/>
    <p:sldId id="322" r:id="rId27"/>
    <p:sldId id="323" r:id="rId28"/>
    <p:sldId id="388" r:id="rId29"/>
    <p:sldId id="324" r:id="rId30"/>
    <p:sldId id="392" r:id="rId31"/>
    <p:sldId id="325" r:id="rId32"/>
    <p:sldId id="292" r:id="rId33"/>
    <p:sldId id="318" r:id="rId34"/>
    <p:sldId id="317" r:id="rId35"/>
    <p:sldId id="319" r:id="rId36"/>
    <p:sldId id="320" r:id="rId37"/>
    <p:sldId id="321" r:id="rId38"/>
    <p:sldId id="396" r:id="rId39"/>
    <p:sldId id="293" r:id="rId40"/>
    <p:sldId id="335" r:id="rId41"/>
    <p:sldId id="336" r:id="rId42"/>
    <p:sldId id="413" r:id="rId43"/>
    <p:sldId id="414" r:id="rId44"/>
    <p:sldId id="337" r:id="rId45"/>
    <p:sldId id="339" r:id="rId46"/>
    <p:sldId id="406" r:id="rId47"/>
    <p:sldId id="403" r:id="rId48"/>
    <p:sldId id="404" r:id="rId49"/>
    <p:sldId id="340" r:id="rId50"/>
    <p:sldId id="400" r:id="rId51"/>
    <p:sldId id="398" r:id="rId52"/>
    <p:sldId id="416" r:id="rId53"/>
    <p:sldId id="415" r:id="rId54"/>
    <p:sldId id="407" r:id="rId55"/>
    <p:sldId id="408" r:id="rId56"/>
    <p:sldId id="411" r:id="rId57"/>
    <p:sldId id="412" r:id="rId58"/>
    <p:sldId id="294" r:id="rId59"/>
    <p:sldId id="341" r:id="rId60"/>
    <p:sldId id="417" r:id="rId61"/>
    <p:sldId id="382" r:id="rId62"/>
    <p:sldId id="342" r:id="rId63"/>
    <p:sldId id="343" r:id="rId64"/>
    <p:sldId id="344" r:id="rId65"/>
    <p:sldId id="372" r:id="rId66"/>
    <p:sldId id="303" r:id="rId67"/>
    <p:sldId id="304" r:id="rId68"/>
    <p:sldId id="384" r:id="rId69"/>
    <p:sldId id="397" r:id="rId70"/>
    <p:sldId id="305" r:id="rId71"/>
    <p:sldId id="418" r:id="rId72"/>
    <p:sldId id="419" r:id="rId73"/>
    <p:sldId id="420" r:id="rId74"/>
    <p:sldId id="423" r:id="rId75"/>
    <p:sldId id="421" r:id="rId76"/>
    <p:sldId id="272" r:id="rId77"/>
    <p:sldId id="327" r:id="rId78"/>
    <p:sldId id="328" r:id="rId79"/>
    <p:sldId id="386" r:id="rId80"/>
    <p:sldId id="387" r:id="rId81"/>
    <p:sldId id="393" r:id="rId82"/>
    <p:sldId id="326" r:id="rId83"/>
    <p:sldId id="346" r:id="rId84"/>
    <p:sldId id="357" r:id="rId85"/>
    <p:sldId id="358" r:id="rId86"/>
    <p:sldId id="355" r:id="rId87"/>
    <p:sldId id="359" r:id="rId88"/>
    <p:sldId id="361" r:id="rId89"/>
    <p:sldId id="360" r:id="rId90"/>
    <p:sldId id="362" r:id="rId91"/>
    <p:sldId id="363" r:id="rId92"/>
    <p:sldId id="364" r:id="rId93"/>
    <p:sldId id="350" r:id="rId94"/>
    <p:sldId id="347" r:id="rId95"/>
    <p:sldId id="352" r:id="rId96"/>
    <p:sldId id="351" r:id="rId97"/>
    <p:sldId id="354" r:id="rId98"/>
    <p:sldId id="353" r:id="rId99"/>
    <p:sldId id="375" r:id="rId100"/>
    <p:sldId id="376" r:id="rId101"/>
    <p:sldId id="377" r:id="rId102"/>
    <p:sldId id="378" r:id="rId103"/>
    <p:sldId id="379" r:id="rId104"/>
    <p:sldId id="380" r:id="rId105"/>
    <p:sldId id="381" r:id="rId106"/>
    <p:sldId id="348" r:id="rId107"/>
    <p:sldId id="349" r:id="rId108"/>
    <p:sldId id="300" r:id="rId109"/>
    <p:sldId id="261" r:id="rId110"/>
    <p:sldId id="365" r:id="rId1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3" autoAdjust="0"/>
    <p:restoredTop sz="94513" autoAdjust="0"/>
  </p:normalViewPr>
  <p:slideViewPr>
    <p:cSldViewPr snapToGrid="0">
      <p:cViewPr varScale="1">
        <p:scale>
          <a:sx n="126" d="100"/>
          <a:sy n="126" d="100"/>
        </p:scale>
        <p:origin x="288" y="120"/>
      </p:cViewPr>
      <p:guideLst>
        <p:guide orient="horz" pos="2160"/>
        <p:guide pos="2880"/>
      </p:guideLst>
    </p:cSldViewPr>
  </p:slideViewPr>
  <p:notesTextViewPr>
    <p:cViewPr>
      <p:scale>
        <a:sx n="3" d="2"/>
        <a:sy n="3" d="2"/>
      </p:scale>
      <p:origin x="0" y="0"/>
    </p:cViewPr>
  </p:notesTextViewPr>
  <p:sorterViewPr>
    <p:cViewPr>
      <p:scale>
        <a:sx n="140" d="100"/>
        <a:sy n="140" d="100"/>
      </p:scale>
      <p:origin x="0" y="-456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2649C95-75A6-437E-88BB-3FD8FE02AAA4}" type="datetimeFigureOut">
              <a:rPr lang="en-US" smtClean="0"/>
              <a:t>4/15/2019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06EE95E-8CF1-4A8F-8ADB-AEAFA369804F}" type="slidenum">
              <a:rPr lang="en-US" smtClean="0"/>
              <a:t>‹#›</a:t>
            </a:fld>
            <a:endParaRPr lang="en-US"/>
          </a:p>
        </p:txBody>
      </p:sp>
    </p:spTree>
    <p:extLst>
      <p:ext uri="{BB962C8B-B14F-4D97-AF65-F5344CB8AC3E}">
        <p14:creationId xmlns:p14="http://schemas.microsoft.com/office/powerpoint/2010/main" val="4176888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1C5C53F-84BF-4953-AB60-A965347798D5}" type="datetimeFigureOut">
              <a:rPr lang="en-US" smtClean="0"/>
              <a:t>4/15/2019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3F23A2-2719-419D-AD5D-5DF7D1E89E3E}" type="slidenum">
              <a:rPr lang="en-US" smtClean="0"/>
              <a:t>‹#›</a:t>
            </a:fld>
            <a:endParaRPr lang="en-US"/>
          </a:p>
        </p:txBody>
      </p:sp>
    </p:spTree>
    <p:extLst>
      <p:ext uri="{BB962C8B-B14F-4D97-AF65-F5344CB8AC3E}">
        <p14:creationId xmlns:p14="http://schemas.microsoft.com/office/powerpoint/2010/main" val="214636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Describe various visualization techniques (what they are, why they are useful, various applications, pros and cons, tips for each one):</a:t>
            </a:r>
          </a:p>
          <a:p>
            <a:pPr lvl="1"/>
            <a:r>
              <a:rPr lang="en-US" dirty="0"/>
              <a:t>Line, bar, scatter plots charts (2-3 slides)</a:t>
            </a:r>
          </a:p>
          <a:p>
            <a:pPr lvl="1"/>
            <a:r>
              <a:rPr lang="en-US" dirty="0"/>
              <a:t>Dashboards (2-3 slides)</a:t>
            </a:r>
          </a:p>
          <a:p>
            <a:pPr lvl="1"/>
            <a:r>
              <a:rPr lang="en-US" dirty="0"/>
              <a:t>Networks (2-3 slides)</a:t>
            </a:r>
          </a:p>
          <a:p>
            <a:pPr lvl="1"/>
            <a:r>
              <a:rPr lang="en-US" dirty="0"/>
              <a:t>Map based visualizations (2-3 slides)</a:t>
            </a:r>
          </a:p>
          <a:p>
            <a:pPr lvl="1"/>
            <a:r>
              <a:rPr lang="en-US" dirty="0"/>
              <a:t>Temporal visualizations (2-3 slides)</a:t>
            </a:r>
          </a:p>
          <a:p>
            <a:pPr lvl="1"/>
            <a:r>
              <a:rPr lang="en-US" dirty="0"/>
              <a:t>… </a:t>
            </a:r>
          </a:p>
          <a:p>
            <a:r>
              <a:rPr lang="en-US" dirty="0"/>
              <a:t>Also provide a taxonomy succinctly summarizing each of these visualizations strengths, weaknesses, and the type of data that should be used for the visualization (e.g., graph data for network visualizations)</a:t>
            </a:r>
          </a:p>
          <a:p>
            <a:endParaRPr lang="en-US" dirty="0"/>
          </a:p>
        </p:txBody>
      </p:sp>
      <p:sp>
        <p:nvSpPr>
          <p:cNvPr id="4" name="灯片编号占位符 3"/>
          <p:cNvSpPr>
            <a:spLocks noGrp="1"/>
          </p:cNvSpPr>
          <p:nvPr>
            <p:ph type="sldNum" sz="quarter" idx="10"/>
          </p:nvPr>
        </p:nvSpPr>
        <p:spPr/>
        <p:txBody>
          <a:bodyPr/>
          <a:lstStyle/>
          <a:p>
            <a:fld id="{3C3F23A2-2719-419D-AD5D-5DF7D1E89E3E}" type="slidenum">
              <a:rPr lang="en-US" smtClean="0"/>
              <a:t>19</a:t>
            </a:fld>
            <a:endParaRPr lang="en-US"/>
          </a:p>
        </p:txBody>
      </p:sp>
    </p:spTree>
    <p:extLst>
      <p:ext uri="{BB962C8B-B14F-4D97-AF65-F5344CB8AC3E}">
        <p14:creationId xmlns:p14="http://schemas.microsoft.com/office/powerpoint/2010/main" val="233572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75</a:t>
            </a:fld>
            <a:endParaRPr lang="en-US"/>
          </a:p>
        </p:txBody>
      </p:sp>
    </p:spTree>
    <p:extLst>
      <p:ext uri="{BB962C8B-B14F-4D97-AF65-F5344CB8AC3E}">
        <p14:creationId xmlns:p14="http://schemas.microsoft.com/office/powerpoint/2010/main" val="2378924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301ED29-5257-48D6-8A03-34B11B2E728E}"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279328315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301ED29-5257-48D6-8A03-34B11B2E728E}"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134247128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301ED29-5257-48D6-8A03-34B11B2E728E}"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191411065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7"/>
          <p:cNvSpPr>
            <a:spLocks noGrp="1" noChangeArrowheads="1"/>
          </p:cNvSpPr>
          <p:nvPr>
            <p:ph type="sldNum" sz="quarter" idx="12"/>
          </p:nvPr>
        </p:nvSpPr>
        <p:spPr>
          <a:ln/>
        </p:spPr>
        <p:txBody>
          <a:bodyPr/>
          <a:lstStyle>
            <a:lvl1pPr>
              <a:defRPr/>
            </a:lvl1pPr>
          </a:lstStyle>
          <a:p>
            <a:pPr>
              <a:defRPr/>
            </a:pPr>
            <a:fld id="{7021ED51-DDA5-477C-B982-4B695EDF8512}" type="slidenum">
              <a:rPr lang="en-US" altLang="zh-CN"/>
              <a:pPr>
                <a:defRPr/>
              </a:pPr>
              <a:t>‹#›</a:t>
            </a:fld>
            <a:endParaRPr lang="en-US" altLang="zh-CN"/>
          </a:p>
        </p:txBody>
      </p:sp>
    </p:spTree>
    <p:extLst>
      <p:ext uri="{BB962C8B-B14F-4D97-AF65-F5344CB8AC3E}">
        <p14:creationId xmlns:p14="http://schemas.microsoft.com/office/powerpoint/2010/main" val="2458001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301ED29-5257-48D6-8A03-34B11B2E728E}"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26964476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301ED29-5257-48D6-8A03-34B11B2E728E}"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102292108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301ED29-5257-48D6-8A03-34B11B2E728E}" type="datetime1">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326305068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301ED29-5257-48D6-8A03-34B11B2E728E}" type="datetime1">
              <a:rPr lang="en-US" smtClean="0"/>
              <a:t>4/15/2019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344633413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301ED29-5257-48D6-8A03-34B11B2E728E}" type="datetime1">
              <a:rPr lang="en-US" smtClean="0"/>
              <a:t>4/15/2019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285692190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1ED29-5257-48D6-8A03-34B11B2E728E}" type="datetime1">
              <a:rPr lang="en-US" smtClean="0"/>
              <a:t>4/15/2019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368798651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301ED29-5257-48D6-8A03-34B11B2E728E}" type="datetime1">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64273800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301ED29-5257-48D6-8A03-34B11B2E728E}" type="datetime1">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DA49D-2C12-4445-8988-A9D5F93F6E8A}" type="slidenum">
              <a:rPr lang="en-US" smtClean="0"/>
              <a:t>‹#›</a:t>
            </a:fld>
            <a:endParaRPr lang="en-US"/>
          </a:p>
        </p:txBody>
      </p:sp>
    </p:spTree>
    <p:extLst>
      <p:ext uri="{BB962C8B-B14F-4D97-AF65-F5344CB8AC3E}">
        <p14:creationId xmlns:p14="http://schemas.microsoft.com/office/powerpoint/2010/main" val="10037321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1ED29-5257-48D6-8A03-34B11B2E728E}" type="datetime1">
              <a:rPr lang="en-US" smtClean="0"/>
              <a:t>4/15/2019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DA49D-2C12-4445-8988-A9D5F93F6E8A}" type="slidenum">
              <a:rPr lang="en-US" smtClean="0"/>
              <a:t>‹#›</a:t>
            </a:fld>
            <a:endParaRPr lang="en-US"/>
          </a:p>
        </p:txBody>
      </p:sp>
    </p:spTree>
    <p:extLst>
      <p:ext uri="{BB962C8B-B14F-4D97-AF65-F5344CB8AC3E}">
        <p14:creationId xmlns:p14="http://schemas.microsoft.com/office/powerpoint/2010/main" val="4248092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tableau.com/learn/training" TargetMode="External"/><Relationship Id="rId2" Type="http://schemas.openxmlformats.org/officeDocument/2006/relationships/hyperlink" Target="http://www.tableau.com/academic/students" TargetMode="External"/><Relationship Id="rId1" Type="http://schemas.openxmlformats.org/officeDocument/2006/relationships/slideLayout" Target="../slideLayouts/slideLayout2.xml"/><Relationship Id="rId4" Type="http://schemas.openxmlformats.org/officeDocument/2006/relationships/hyperlink" Target="http://www.tableau.com/support/manuals/quickstart"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dashingd3js.com/table-of-contents" TargetMode="External"/><Relationship Id="rId2" Type="http://schemas.openxmlformats.org/officeDocument/2006/relationships/hyperlink" Target="http://alignedleft.com/tutorials/d3" TargetMode="External"/><Relationship Id="rId1" Type="http://schemas.openxmlformats.org/officeDocument/2006/relationships/slideLayout" Target="../slideLayouts/slideLayout2.xml"/><Relationship Id="rId6" Type="http://schemas.openxmlformats.org/officeDocument/2006/relationships/hyperlink" Target="http://techslides.com/over-2000-d3-js-examples-and-demos" TargetMode="External"/><Relationship Id="rId5" Type="http://schemas.openxmlformats.org/officeDocument/2006/relationships/hyperlink" Target="http://techslides.com/over-1000-d3-js-examples-and-demos" TargetMode="External"/><Relationship Id="rId4" Type="http://schemas.openxmlformats.org/officeDocument/2006/relationships/hyperlink" Target="https://www.youtube.com/playlist?list=PL6il2r9i3BqH9PmbOf5wA5E1wOG3FT22p"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ieeevis.org/" TargetMode="External"/><Relationship Id="rId2" Type="http://schemas.openxmlformats.org/officeDocument/2006/relationships/hyperlink" Target="http://ieeexplore.ieee.org/xpl/RecentIssue.jsp?punumber=2945" TargetMode="External"/><Relationship Id="rId1" Type="http://schemas.openxmlformats.org/officeDocument/2006/relationships/slideLayout" Target="../slideLayouts/slideLayout2.xml"/><Relationship Id="rId5" Type="http://schemas.openxmlformats.org/officeDocument/2006/relationships/hyperlink" Target="http://www.siggraph.org/" TargetMode="External"/><Relationship Id="rId4" Type="http://schemas.openxmlformats.org/officeDocument/2006/relationships/hyperlink" Target="http://www.computer.org/web/computingnow/cg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hyperlink" Target="https://ai.arizona.edu/class-resources-pag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wordle.net/" TargetMode="Externa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5.jpe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gapminder.org/world/"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hyperlink" Target="https://www.youtube.com/watch?v=BPt8ElTQMI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jpe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hyperlink" Target="https://sci2.cns.iu.edu/user/index.php"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wordle.net/" TargetMode="External"/><Relationship Id="rId2" Type="http://schemas.openxmlformats.org/officeDocument/2006/relationships/hyperlink" Target="https://www.mapbox.com/" TargetMode="External"/><Relationship Id="rId1" Type="http://schemas.openxmlformats.org/officeDocument/2006/relationships/slideLayout" Target="../slideLayouts/slideLayout2.xml"/><Relationship Id="rId4" Type="http://schemas.openxmlformats.org/officeDocument/2006/relationships/hyperlink" Target="https://datawrapper.de/"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plot.ly/" TargetMode="External"/><Relationship Id="rId2" Type="http://schemas.openxmlformats.org/officeDocument/2006/relationships/hyperlink" Target="https://infogr.am/" TargetMode="External"/><Relationship Id="rId1" Type="http://schemas.openxmlformats.org/officeDocument/2006/relationships/slideLayout" Target="../slideLayouts/slideLayout2.xml"/><Relationship Id="rId5" Type="http://schemas.openxmlformats.org/officeDocument/2006/relationships/hyperlink" Target="https://onodo.org/" TargetMode="External"/><Relationship Id="rId4" Type="http://schemas.openxmlformats.org/officeDocument/2006/relationships/hyperlink" Target="https://visualizefree.com/"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sci2.cns.iu.edu/user/documentation.php" TargetMode="External"/><Relationship Id="rId2" Type="http://schemas.openxmlformats.org/officeDocument/2006/relationships/hyperlink" Target="http://pages.cs.wisc.edu/~ghost/"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b="1" dirty="0"/>
              <a:t>Visualizing </a:t>
            </a:r>
            <a:r>
              <a:rPr lang="en-US" sz="4800" b="1" dirty="0" smtClean="0"/>
              <a:t>Data:</a:t>
            </a:r>
            <a:br>
              <a:rPr lang="en-US" sz="4800" b="1" dirty="0" smtClean="0"/>
            </a:br>
            <a:r>
              <a:rPr lang="en-US" sz="4800" b="1" dirty="0" smtClean="0"/>
              <a:t>Frameworks and Examples</a:t>
            </a:r>
            <a:endParaRPr lang="en-US" sz="4800" b="1" dirty="0"/>
          </a:p>
        </p:txBody>
      </p:sp>
      <p:sp>
        <p:nvSpPr>
          <p:cNvPr id="3" name="Subtitle 2"/>
          <p:cNvSpPr>
            <a:spLocks noGrp="1"/>
          </p:cNvSpPr>
          <p:nvPr>
            <p:ph type="subTitle" idx="1"/>
          </p:nvPr>
        </p:nvSpPr>
        <p:spPr/>
        <p:txBody>
          <a:bodyPr>
            <a:normAutofit/>
          </a:bodyPr>
          <a:lstStyle/>
          <a:p>
            <a:pPr>
              <a:lnSpc>
                <a:spcPct val="120000"/>
              </a:lnSpc>
            </a:pPr>
            <a:r>
              <a:rPr lang="en-US" dirty="0"/>
              <a:t>Hongyi Zhu, Sagar Samtani, Hsinchun </a:t>
            </a:r>
            <a:r>
              <a:rPr lang="en-US" dirty="0" smtClean="0"/>
              <a:t>Chen</a:t>
            </a:r>
          </a:p>
          <a:p>
            <a:pPr>
              <a:lnSpc>
                <a:spcPct val="120000"/>
              </a:lnSpc>
            </a:pPr>
            <a:r>
              <a:rPr lang="en-US" dirty="0" smtClean="0"/>
              <a:t>AI Lab, U of Arizona, </a:t>
            </a:r>
            <a:r>
              <a:rPr lang="en-US" dirty="0" smtClean="0"/>
              <a:t>Spring </a:t>
            </a:r>
            <a:r>
              <a:rPr lang="en-US" dirty="0"/>
              <a:t>2019</a:t>
            </a:r>
          </a:p>
        </p:txBody>
      </p:sp>
      <p:sp>
        <p:nvSpPr>
          <p:cNvPr id="4" name="Slide Number Placeholder 3"/>
          <p:cNvSpPr>
            <a:spLocks noGrp="1"/>
          </p:cNvSpPr>
          <p:nvPr>
            <p:ph type="sldNum" sz="quarter" idx="12"/>
          </p:nvPr>
        </p:nvSpPr>
        <p:spPr/>
        <p:txBody>
          <a:bodyPr/>
          <a:lstStyle/>
          <a:p>
            <a:fld id="{5EEDA49D-2C12-4445-8988-A9D5F93F6E8A}" type="slidenum">
              <a:rPr lang="en-US" smtClean="0"/>
              <a:t>1</a:t>
            </a:fld>
            <a:endParaRPr lang="en-US"/>
          </a:p>
        </p:txBody>
      </p:sp>
      <p:sp>
        <p:nvSpPr>
          <p:cNvPr id="5" name="文本框 4"/>
          <p:cNvSpPr txBox="1"/>
          <p:nvPr/>
        </p:nvSpPr>
        <p:spPr>
          <a:xfrm>
            <a:off x="306236" y="5349875"/>
            <a:ext cx="6006644" cy="1077218"/>
          </a:xfrm>
          <a:prstGeom prst="rect">
            <a:avLst/>
          </a:prstGeom>
          <a:noFill/>
        </p:spPr>
        <p:txBody>
          <a:bodyPr wrap="none" rtlCol="0">
            <a:spAutoFit/>
          </a:bodyPr>
          <a:lstStyle/>
          <a:p>
            <a:r>
              <a:rPr lang="en-US" sz="1600" b="1" dirty="0"/>
              <a:t>Acknowledgements: </a:t>
            </a:r>
          </a:p>
          <a:p>
            <a:r>
              <a:rPr lang="en-US" sz="1600" dirty="0"/>
              <a:t>Katy </a:t>
            </a:r>
            <a:r>
              <a:rPr lang="en-US" sz="1600" dirty="0" err="1"/>
              <a:t>Börner</a:t>
            </a:r>
            <a:r>
              <a:rPr lang="en-US" sz="1600" dirty="0"/>
              <a:t>, School of Informatics and Computing, Indiana </a:t>
            </a:r>
            <a:r>
              <a:rPr lang="en-US" sz="1600" dirty="0" smtClean="0"/>
              <a:t>University</a:t>
            </a:r>
            <a:endParaRPr lang="en-US" sz="1600" dirty="0"/>
          </a:p>
          <a:p>
            <a:r>
              <a:rPr lang="en-US" sz="1600" dirty="0"/>
              <a:t>Robert Putnam, Research Computing, IS&amp;T, Boston </a:t>
            </a:r>
            <a:r>
              <a:rPr lang="en-US" sz="1600" dirty="0" smtClean="0"/>
              <a:t>University</a:t>
            </a:r>
          </a:p>
          <a:p>
            <a:r>
              <a:rPr lang="en-US" sz="1600" dirty="0" smtClean="0"/>
              <a:t>Ben </a:t>
            </a:r>
            <a:r>
              <a:rPr lang="en-US" sz="1600" dirty="0" err="1" smtClean="0"/>
              <a:t>Schneiderman</a:t>
            </a:r>
            <a:r>
              <a:rPr lang="en-US" sz="1600" dirty="0" smtClean="0"/>
              <a:t>, U of Maryland</a:t>
            </a:r>
            <a:endParaRPr lang="en-US" sz="1600" dirty="0"/>
          </a:p>
        </p:txBody>
      </p:sp>
    </p:spTree>
    <p:extLst>
      <p:ext uri="{BB962C8B-B14F-4D97-AF65-F5344CB8AC3E}">
        <p14:creationId xmlns:p14="http://schemas.microsoft.com/office/powerpoint/2010/main" val="355893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Visualization </a:t>
            </a:r>
            <a:r>
              <a:rPr lang="en-US" sz="3600" b="1" dirty="0" smtClean="0">
                <a:latin typeface="Segoe UI" panose="020B0502040204020203" pitchFamily="34" charset="0"/>
                <a:cs typeface="Segoe UI" panose="020B0502040204020203" pitchFamily="34" charset="0"/>
              </a:rPr>
              <a:t>Types (Purposes)</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normAutofit fontScale="92500" lnSpcReduction="20000"/>
          </a:bodyPr>
          <a:lstStyle/>
          <a:p>
            <a:r>
              <a:rPr lang="en-US" altLang="zh-TW" dirty="0">
                <a:ea typeface="新細明體" charset="-120"/>
              </a:rPr>
              <a:t>Visualization can be classified as software, scientific, and information visualization.</a:t>
            </a:r>
          </a:p>
          <a:p>
            <a:pPr lvl="1"/>
            <a:endParaRPr lang="en-US" altLang="zh-TW" dirty="0">
              <a:ea typeface="新細明體" charset="-120"/>
            </a:endParaRPr>
          </a:p>
          <a:p>
            <a:r>
              <a:rPr lang="en-US" altLang="zh-TW" dirty="0">
                <a:ea typeface="新細明體" charset="-120"/>
              </a:rPr>
              <a:t>Software Visualization</a:t>
            </a:r>
          </a:p>
          <a:p>
            <a:pPr lvl="1"/>
            <a:r>
              <a:rPr lang="en-US" altLang="zh-TW" dirty="0"/>
              <a:t>Helps people understand and use computer software effectively (</a:t>
            </a:r>
            <a:r>
              <a:rPr lang="en-US" altLang="zh-TW" dirty="0" err="1"/>
              <a:t>Stasko</a:t>
            </a:r>
            <a:r>
              <a:rPr lang="en-US" altLang="zh-TW" dirty="0"/>
              <a:t> et al. 1998)</a:t>
            </a:r>
          </a:p>
          <a:p>
            <a:pPr lvl="1"/>
            <a:r>
              <a:rPr lang="en-US" altLang="zh-TW" dirty="0"/>
              <a:t>Emphasize source code architecture or software runtime </a:t>
            </a:r>
            <a:r>
              <a:rPr lang="en-US" altLang="zh-TW" dirty="0" smtClean="0"/>
              <a:t>behavior, e.g., visualizing </a:t>
            </a:r>
            <a:r>
              <a:rPr lang="en-US" altLang="zh-TW" dirty="0"/>
              <a:t>s</a:t>
            </a:r>
            <a:r>
              <a:rPr lang="en-US" altLang="zh-TW" dirty="0" smtClean="0"/>
              <a:t>orting algorithms</a:t>
            </a:r>
            <a:endParaRPr lang="en-US" altLang="zh-TW" dirty="0"/>
          </a:p>
          <a:p>
            <a:pPr lvl="2"/>
            <a:endParaRPr lang="en-US" altLang="zh-TW" dirty="0">
              <a:ea typeface="新細明體" charset="-120"/>
            </a:endParaRPr>
          </a:p>
          <a:p>
            <a:r>
              <a:rPr lang="en-US" altLang="zh-TW" dirty="0">
                <a:ea typeface="新細明體" charset="-120"/>
              </a:rPr>
              <a:t>Scientific Visualization</a:t>
            </a:r>
          </a:p>
          <a:p>
            <a:pPr lvl="1"/>
            <a:r>
              <a:rPr lang="en-US" altLang="zh-TW" dirty="0"/>
              <a:t>Visualizing three-dimensional phenomena (architectural, meteorological, medical, biological, etc.)</a:t>
            </a:r>
          </a:p>
          <a:p>
            <a:pPr lvl="1"/>
            <a:r>
              <a:rPr lang="en-US" altLang="zh-TW" dirty="0"/>
              <a:t>Emphasize realistic renderings of volumes, surfaces, illumination sources, and so forth (</a:t>
            </a:r>
            <a:r>
              <a:rPr lang="en-US" dirty="0"/>
              <a:t>Friendly</a:t>
            </a:r>
            <a:r>
              <a:rPr lang="en-US" altLang="zh-TW" dirty="0"/>
              <a:t> 2008)</a:t>
            </a:r>
          </a:p>
          <a:p>
            <a:pPr lvl="2"/>
            <a:endParaRPr lang="en-US" altLang="zh-TW" dirty="0">
              <a:ea typeface="新細明體" charset="-120"/>
            </a:endParaRPr>
          </a:p>
          <a:p>
            <a:pPr lvl="2"/>
            <a:endParaRPr lang="en-US" altLang="zh-TW" dirty="0">
              <a:ea typeface="新細明體" charset="-120"/>
            </a:endParaRPr>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10</a:t>
            </a:fld>
            <a:endParaRPr lang="en-US"/>
          </a:p>
        </p:txBody>
      </p:sp>
    </p:spTree>
    <p:extLst>
      <p:ext uri="{BB962C8B-B14F-4D97-AF65-F5344CB8AC3E}">
        <p14:creationId xmlns:p14="http://schemas.microsoft.com/office/powerpoint/2010/main" val="24037952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b="1" dirty="0">
                <a:latin typeface="Segoe UI" panose="020B0502040204020203" pitchFamily="34" charset="0"/>
                <a:cs typeface="Segoe UI" panose="020B0502040204020203" pitchFamily="34" charset="0"/>
              </a:rPr>
              <a:t>Walkthrough: Tableau Desktop</a:t>
            </a:r>
            <a:endParaRPr lang="en-US" sz="3600" dirty="0"/>
          </a:p>
        </p:txBody>
      </p:sp>
      <p:sp>
        <p:nvSpPr>
          <p:cNvPr id="3" name="内容占位符 2"/>
          <p:cNvSpPr>
            <a:spLocks noGrp="1"/>
          </p:cNvSpPr>
          <p:nvPr>
            <p:ph idx="1"/>
          </p:nvPr>
        </p:nvSpPr>
        <p:spPr/>
        <p:txBody>
          <a:bodyPr/>
          <a:lstStyle/>
          <a:p>
            <a:r>
              <a:rPr lang="en-US" dirty="0"/>
              <a:t>Connect to Data</a:t>
            </a:r>
          </a:p>
        </p:txBody>
      </p:sp>
      <p:sp>
        <p:nvSpPr>
          <p:cNvPr id="4" name="灯片编号占位符 3"/>
          <p:cNvSpPr>
            <a:spLocks noGrp="1"/>
          </p:cNvSpPr>
          <p:nvPr>
            <p:ph type="sldNum" sz="quarter" idx="12"/>
          </p:nvPr>
        </p:nvSpPr>
        <p:spPr/>
        <p:txBody>
          <a:bodyPr/>
          <a:lstStyle/>
          <a:p>
            <a:fld id="{5EEDA49D-2C12-4445-8988-A9D5F93F6E8A}" type="slidenum">
              <a:rPr lang="en-US" smtClean="0"/>
              <a:t>100</a:t>
            </a:fld>
            <a:endParaRPr lang="en-US"/>
          </a:p>
        </p:txBody>
      </p:sp>
      <p:pic>
        <p:nvPicPr>
          <p:cNvPr id="6" name="图片 5"/>
          <p:cNvPicPr>
            <a:picLocks noChangeAspect="1"/>
          </p:cNvPicPr>
          <p:nvPr/>
        </p:nvPicPr>
        <p:blipFill>
          <a:blip r:embed="rId2"/>
          <a:stretch>
            <a:fillRect/>
          </a:stretch>
        </p:blipFill>
        <p:spPr>
          <a:xfrm>
            <a:off x="864290" y="2407858"/>
            <a:ext cx="7415420" cy="4313618"/>
          </a:xfrm>
          <a:prstGeom prst="rect">
            <a:avLst/>
          </a:prstGeom>
        </p:spPr>
      </p:pic>
    </p:spTree>
    <p:extLst>
      <p:ext uri="{BB962C8B-B14F-4D97-AF65-F5344CB8AC3E}">
        <p14:creationId xmlns:p14="http://schemas.microsoft.com/office/powerpoint/2010/main" val="22811533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b="1" dirty="0">
                <a:latin typeface="Segoe UI" panose="020B0502040204020203" pitchFamily="34" charset="0"/>
                <a:cs typeface="Segoe UI" panose="020B0502040204020203" pitchFamily="34" charset="0"/>
              </a:rPr>
              <a:t>Walkthrough: Tableau Desktop</a:t>
            </a:r>
            <a:endParaRPr lang="en-US" sz="3600" dirty="0"/>
          </a:p>
        </p:txBody>
      </p:sp>
      <p:sp>
        <p:nvSpPr>
          <p:cNvPr id="3" name="内容占位符 2"/>
          <p:cNvSpPr>
            <a:spLocks noGrp="1"/>
          </p:cNvSpPr>
          <p:nvPr>
            <p:ph idx="1"/>
          </p:nvPr>
        </p:nvSpPr>
        <p:spPr/>
        <p:txBody>
          <a:bodyPr/>
          <a:lstStyle/>
          <a:p>
            <a:r>
              <a:rPr lang="en-US" dirty="0"/>
              <a:t>Build a View</a:t>
            </a:r>
          </a:p>
          <a:p>
            <a:pPr lvl="1"/>
            <a:r>
              <a:rPr lang="en-US" dirty="0"/>
              <a:t>After you connect to a data source, fields are displayed in the Data pane on the left side of the workbook as dimensions and measures. </a:t>
            </a:r>
          </a:p>
        </p:txBody>
      </p:sp>
      <p:sp>
        <p:nvSpPr>
          <p:cNvPr id="4" name="灯片编号占位符 3"/>
          <p:cNvSpPr>
            <a:spLocks noGrp="1"/>
          </p:cNvSpPr>
          <p:nvPr>
            <p:ph type="sldNum" sz="quarter" idx="12"/>
          </p:nvPr>
        </p:nvSpPr>
        <p:spPr/>
        <p:txBody>
          <a:bodyPr/>
          <a:lstStyle/>
          <a:p>
            <a:fld id="{5EEDA49D-2C12-4445-8988-A9D5F93F6E8A}" type="slidenum">
              <a:rPr lang="en-US" smtClean="0"/>
              <a:t>101</a:t>
            </a:fld>
            <a:endParaRPr lang="en-US"/>
          </a:p>
        </p:txBody>
      </p:sp>
      <p:pic>
        <p:nvPicPr>
          <p:cNvPr id="5" name="图片 4"/>
          <p:cNvPicPr>
            <a:picLocks noChangeAspect="1"/>
          </p:cNvPicPr>
          <p:nvPr/>
        </p:nvPicPr>
        <p:blipFill>
          <a:blip r:embed="rId2"/>
          <a:stretch>
            <a:fillRect/>
          </a:stretch>
        </p:blipFill>
        <p:spPr>
          <a:xfrm>
            <a:off x="339441" y="3429000"/>
            <a:ext cx="8465118" cy="3156881"/>
          </a:xfrm>
          <a:prstGeom prst="rect">
            <a:avLst/>
          </a:prstGeom>
        </p:spPr>
      </p:pic>
    </p:spTree>
    <p:extLst>
      <p:ext uri="{BB962C8B-B14F-4D97-AF65-F5344CB8AC3E}">
        <p14:creationId xmlns:p14="http://schemas.microsoft.com/office/powerpoint/2010/main" val="2270761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b="1" dirty="0">
                <a:latin typeface="Segoe UI" panose="020B0502040204020203" pitchFamily="34" charset="0"/>
                <a:cs typeface="Segoe UI" panose="020B0502040204020203" pitchFamily="34" charset="0"/>
              </a:rPr>
              <a:t>Walkthrough: Tableau Desktop</a:t>
            </a:r>
            <a:endParaRPr lang="en-US" sz="3600" dirty="0"/>
          </a:p>
        </p:txBody>
      </p:sp>
      <p:sp>
        <p:nvSpPr>
          <p:cNvPr id="3" name="内容占位符 2"/>
          <p:cNvSpPr>
            <a:spLocks noGrp="1"/>
          </p:cNvSpPr>
          <p:nvPr>
            <p:ph idx="1"/>
          </p:nvPr>
        </p:nvSpPr>
        <p:spPr/>
        <p:txBody>
          <a:bodyPr/>
          <a:lstStyle/>
          <a:p>
            <a:r>
              <a:rPr lang="en-US" dirty="0"/>
              <a:t>Build a View</a:t>
            </a:r>
          </a:p>
        </p:txBody>
      </p:sp>
      <p:sp>
        <p:nvSpPr>
          <p:cNvPr id="4" name="灯片编号占位符 3"/>
          <p:cNvSpPr>
            <a:spLocks noGrp="1"/>
          </p:cNvSpPr>
          <p:nvPr>
            <p:ph type="sldNum" sz="quarter" idx="12"/>
          </p:nvPr>
        </p:nvSpPr>
        <p:spPr/>
        <p:txBody>
          <a:bodyPr/>
          <a:lstStyle/>
          <a:p>
            <a:fld id="{5EEDA49D-2C12-4445-8988-A9D5F93F6E8A}" type="slidenum">
              <a:rPr lang="en-US" smtClean="0"/>
              <a:t>102</a:t>
            </a:fld>
            <a:endParaRPr lang="en-US"/>
          </a:p>
        </p:txBody>
      </p:sp>
      <p:pic>
        <p:nvPicPr>
          <p:cNvPr id="6" name="图片 5"/>
          <p:cNvPicPr>
            <a:picLocks noChangeAspect="1"/>
          </p:cNvPicPr>
          <p:nvPr/>
        </p:nvPicPr>
        <p:blipFill rotWithShape="1">
          <a:blip r:embed="rId2"/>
          <a:srcRect t="547" b="1"/>
          <a:stretch/>
        </p:blipFill>
        <p:spPr>
          <a:xfrm>
            <a:off x="366625" y="2623930"/>
            <a:ext cx="8410749" cy="2769981"/>
          </a:xfrm>
          <a:prstGeom prst="rect">
            <a:avLst/>
          </a:prstGeom>
        </p:spPr>
      </p:pic>
    </p:spTree>
    <p:extLst>
      <p:ext uri="{BB962C8B-B14F-4D97-AF65-F5344CB8AC3E}">
        <p14:creationId xmlns:p14="http://schemas.microsoft.com/office/powerpoint/2010/main" val="28393497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b="1" dirty="0">
                <a:latin typeface="Segoe UI" panose="020B0502040204020203" pitchFamily="34" charset="0"/>
                <a:cs typeface="Segoe UI" panose="020B0502040204020203" pitchFamily="34" charset="0"/>
              </a:rPr>
              <a:t>Walkthrough: Tableau Desktop</a:t>
            </a:r>
            <a:endParaRPr lang="en-US" sz="3600" dirty="0"/>
          </a:p>
        </p:txBody>
      </p:sp>
      <p:sp>
        <p:nvSpPr>
          <p:cNvPr id="3" name="内容占位符 2"/>
          <p:cNvSpPr>
            <a:spLocks noGrp="1"/>
          </p:cNvSpPr>
          <p:nvPr>
            <p:ph idx="1"/>
          </p:nvPr>
        </p:nvSpPr>
        <p:spPr/>
        <p:txBody>
          <a:bodyPr/>
          <a:lstStyle/>
          <a:p>
            <a:r>
              <a:rPr lang="en-US" dirty="0"/>
              <a:t>Build a View</a:t>
            </a:r>
          </a:p>
        </p:txBody>
      </p:sp>
      <p:sp>
        <p:nvSpPr>
          <p:cNvPr id="4" name="灯片编号占位符 3"/>
          <p:cNvSpPr>
            <a:spLocks noGrp="1"/>
          </p:cNvSpPr>
          <p:nvPr>
            <p:ph type="sldNum" sz="quarter" idx="12"/>
          </p:nvPr>
        </p:nvSpPr>
        <p:spPr/>
        <p:txBody>
          <a:bodyPr/>
          <a:lstStyle/>
          <a:p>
            <a:fld id="{5EEDA49D-2C12-4445-8988-A9D5F93F6E8A}" type="slidenum">
              <a:rPr lang="en-US" smtClean="0"/>
              <a:t>103</a:t>
            </a:fld>
            <a:endParaRPr lang="en-US"/>
          </a:p>
        </p:txBody>
      </p:sp>
      <p:pic>
        <p:nvPicPr>
          <p:cNvPr id="5" name="图片 4"/>
          <p:cNvPicPr>
            <a:picLocks noChangeAspect="1"/>
          </p:cNvPicPr>
          <p:nvPr/>
        </p:nvPicPr>
        <p:blipFill>
          <a:blip r:embed="rId2"/>
          <a:stretch>
            <a:fillRect/>
          </a:stretch>
        </p:blipFill>
        <p:spPr>
          <a:xfrm>
            <a:off x="244105" y="2506524"/>
            <a:ext cx="8655790" cy="2807598"/>
          </a:xfrm>
          <a:prstGeom prst="rect">
            <a:avLst/>
          </a:prstGeom>
        </p:spPr>
      </p:pic>
    </p:spTree>
    <p:extLst>
      <p:ext uri="{BB962C8B-B14F-4D97-AF65-F5344CB8AC3E}">
        <p14:creationId xmlns:p14="http://schemas.microsoft.com/office/powerpoint/2010/main" val="1156873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b="1" dirty="0">
                <a:latin typeface="Segoe UI" panose="020B0502040204020203" pitchFamily="34" charset="0"/>
                <a:cs typeface="Segoe UI" panose="020B0502040204020203" pitchFamily="34" charset="0"/>
              </a:rPr>
              <a:t>Walkthrough: Tableau Desktop</a:t>
            </a:r>
            <a:endParaRPr lang="en-US" sz="3600" dirty="0"/>
          </a:p>
        </p:txBody>
      </p:sp>
      <p:sp>
        <p:nvSpPr>
          <p:cNvPr id="3" name="内容占位符 2"/>
          <p:cNvSpPr>
            <a:spLocks noGrp="1"/>
          </p:cNvSpPr>
          <p:nvPr>
            <p:ph idx="1"/>
          </p:nvPr>
        </p:nvSpPr>
        <p:spPr/>
        <p:txBody>
          <a:bodyPr/>
          <a:lstStyle/>
          <a:p>
            <a:r>
              <a:rPr lang="en-US" dirty="0"/>
              <a:t>Create a Story</a:t>
            </a:r>
          </a:p>
          <a:p>
            <a:pPr lvl="1"/>
            <a:r>
              <a:rPr lang="en-US" dirty="0"/>
              <a:t>After you create a view, you can present it in a story and  show how facts are connected, provide context, and demonstrate how decisions relate to outcomes.</a:t>
            </a:r>
          </a:p>
        </p:txBody>
      </p:sp>
      <p:sp>
        <p:nvSpPr>
          <p:cNvPr id="4" name="灯片编号占位符 3"/>
          <p:cNvSpPr>
            <a:spLocks noGrp="1"/>
          </p:cNvSpPr>
          <p:nvPr>
            <p:ph type="sldNum" sz="quarter" idx="12"/>
          </p:nvPr>
        </p:nvSpPr>
        <p:spPr/>
        <p:txBody>
          <a:bodyPr/>
          <a:lstStyle/>
          <a:p>
            <a:fld id="{5EEDA49D-2C12-4445-8988-A9D5F93F6E8A}" type="slidenum">
              <a:rPr lang="en-US" smtClean="0"/>
              <a:t>104</a:t>
            </a:fld>
            <a:endParaRPr lang="en-US"/>
          </a:p>
        </p:txBody>
      </p:sp>
      <p:pic>
        <p:nvPicPr>
          <p:cNvPr id="6" name="图片 5"/>
          <p:cNvPicPr>
            <a:picLocks noChangeAspect="1"/>
          </p:cNvPicPr>
          <p:nvPr/>
        </p:nvPicPr>
        <p:blipFill>
          <a:blip r:embed="rId2"/>
          <a:stretch>
            <a:fillRect/>
          </a:stretch>
        </p:blipFill>
        <p:spPr>
          <a:xfrm>
            <a:off x="508345" y="3429000"/>
            <a:ext cx="8127310" cy="3261479"/>
          </a:xfrm>
          <a:prstGeom prst="rect">
            <a:avLst/>
          </a:prstGeom>
        </p:spPr>
      </p:pic>
    </p:spTree>
    <p:extLst>
      <p:ext uri="{BB962C8B-B14F-4D97-AF65-F5344CB8AC3E}">
        <p14:creationId xmlns:p14="http://schemas.microsoft.com/office/powerpoint/2010/main" val="12172711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b="1" dirty="0">
                <a:latin typeface="Segoe UI" panose="020B0502040204020203" pitchFamily="34" charset="0"/>
                <a:cs typeface="Segoe UI" panose="020B0502040204020203" pitchFamily="34" charset="0"/>
              </a:rPr>
              <a:t>Walkthrough: Tableau Desktop</a:t>
            </a:r>
            <a:endParaRPr lang="en-US" sz="3600" dirty="0"/>
          </a:p>
        </p:txBody>
      </p:sp>
      <p:sp>
        <p:nvSpPr>
          <p:cNvPr id="3" name="内容占位符 2"/>
          <p:cNvSpPr>
            <a:spLocks noGrp="1"/>
          </p:cNvSpPr>
          <p:nvPr>
            <p:ph idx="1"/>
          </p:nvPr>
        </p:nvSpPr>
        <p:spPr/>
        <p:txBody>
          <a:bodyPr/>
          <a:lstStyle/>
          <a:p>
            <a:r>
              <a:rPr lang="en-US" dirty="0"/>
              <a:t>Create a Story</a:t>
            </a:r>
          </a:p>
        </p:txBody>
      </p:sp>
      <p:sp>
        <p:nvSpPr>
          <p:cNvPr id="4" name="灯片编号占位符 3"/>
          <p:cNvSpPr>
            <a:spLocks noGrp="1"/>
          </p:cNvSpPr>
          <p:nvPr>
            <p:ph type="sldNum" sz="quarter" idx="12"/>
          </p:nvPr>
        </p:nvSpPr>
        <p:spPr/>
        <p:txBody>
          <a:bodyPr/>
          <a:lstStyle/>
          <a:p>
            <a:fld id="{5EEDA49D-2C12-4445-8988-A9D5F93F6E8A}" type="slidenum">
              <a:rPr lang="en-US" smtClean="0"/>
              <a:t>105</a:t>
            </a:fld>
            <a:endParaRPr lang="en-US"/>
          </a:p>
        </p:txBody>
      </p:sp>
      <p:pic>
        <p:nvPicPr>
          <p:cNvPr id="5" name="图片 4"/>
          <p:cNvPicPr>
            <a:picLocks noChangeAspect="1"/>
          </p:cNvPicPr>
          <p:nvPr/>
        </p:nvPicPr>
        <p:blipFill>
          <a:blip r:embed="rId2"/>
          <a:stretch>
            <a:fillRect/>
          </a:stretch>
        </p:blipFill>
        <p:spPr>
          <a:xfrm>
            <a:off x="508123" y="2409411"/>
            <a:ext cx="8127753" cy="3767552"/>
          </a:xfrm>
          <a:prstGeom prst="rect">
            <a:avLst/>
          </a:prstGeom>
        </p:spPr>
      </p:pic>
    </p:spTree>
    <p:extLst>
      <p:ext uri="{BB962C8B-B14F-4D97-AF65-F5344CB8AC3E}">
        <p14:creationId xmlns:p14="http://schemas.microsoft.com/office/powerpoint/2010/main" val="37703739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Tableau Resources</a:t>
            </a:r>
          </a:p>
        </p:txBody>
      </p:sp>
      <p:sp>
        <p:nvSpPr>
          <p:cNvPr id="3" name="内容占位符 2"/>
          <p:cNvSpPr>
            <a:spLocks noGrp="1"/>
          </p:cNvSpPr>
          <p:nvPr>
            <p:ph idx="1"/>
          </p:nvPr>
        </p:nvSpPr>
        <p:spPr/>
        <p:txBody>
          <a:bodyPr/>
          <a:lstStyle/>
          <a:p>
            <a:r>
              <a:rPr lang="en-US" dirty="0"/>
              <a:t>Tableau student (free): </a:t>
            </a:r>
            <a:r>
              <a:rPr lang="en-US" dirty="0">
                <a:hlinkClick r:id="rId2"/>
              </a:rPr>
              <a:t>http://www.tableau.com/academic/students</a:t>
            </a:r>
            <a:endParaRPr lang="en-US" dirty="0"/>
          </a:p>
          <a:p>
            <a:pPr lvl="1"/>
            <a:endParaRPr lang="en-US" dirty="0"/>
          </a:p>
          <a:p>
            <a:r>
              <a:rPr lang="en-US" dirty="0"/>
              <a:t>Online training: </a:t>
            </a:r>
            <a:r>
              <a:rPr lang="en-US" dirty="0">
                <a:hlinkClick r:id="rId3"/>
              </a:rPr>
              <a:t>http://www.tableau.com/learn/training</a:t>
            </a:r>
            <a:endParaRPr lang="en-US" dirty="0"/>
          </a:p>
          <a:p>
            <a:pPr lvl="1"/>
            <a:endParaRPr lang="en-US" dirty="0"/>
          </a:p>
          <a:p>
            <a:r>
              <a:rPr lang="en-US" dirty="0"/>
              <a:t>Quick start guide: </a:t>
            </a:r>
            <a:r>
              <a:rPr lang="en-US" dirty="0">
                <a:hlinkClick r:id="rId4"/>
              </a:rPr>
              <a:t>http://www.tableau.com/support/manuals/quickstart</a:t>
            </a:r>
            <a:endParaRPr lang="en-US" dirty="0"/>
          </a:p>
          <a:p>
            <a:endParaRPr lang="en-US" dirty="0"/>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106</a:t>
            </a:fld>
            <a:endParaRPr lang="en-US"/>
          </a:p>
        </p:txBody>
      </p:sp>
    </p:spTree>
    <p:extLst>
      <p:ext uri="{BB962C8B-B14F-4D97-AF65-F5344CB8AC3E}">
        <p14:creationId xmlns:p14="http://schemas.microsoft.com/office/powerpoint/2010/main" val="38881761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D3.js resources</a:t>
            </a:r>
          </a:p>
        </p:txBody>
      </p:sp>
      <p:sp>
        <p:nvSpPr>
          <p:cNvPr id="3" name="内容占位符 2"/>
          <p:cNvSpPr>
            <a:spLocks noGrp="1"/>
          </p:cNvSpPr>
          <p:nvPr>
            <p:ph idx="1"/>
          </p:nvPr>
        </p:nvSpPr>
        <p:spPr/>
        <p:txBody>
          <a:bodyPr/>
          <a:lstStyle/>
          <a:p>
            <a:r>
              <a:rPr lang="en-US" dirty="0"/>
              <a:t>Tutorials:</a:t>
            </a:r>
          </a:p>
          <a:p>
            <a:pPr lvl="1"/>
            <a:r>
              <a:rPr lang="en-US" dirty="0">
                <a:hlinkClick r:id="rId2"/>
              </a:rPr>
              <a:t>http://alignedleft.com/tutorials/d3</a:t>
            </a:r>
            <a:endParaRPr lang="en-US" dirty="0"/>
          </a:p>
          <a:p>
            <a:pPr lvl="1"/>
            <a:r>
              <a:rPr lang="en-US" dirty="0">
                <a:hlinkClick r:id="rId3"/>
              </a:rPr>
              <a:t>https://www.dashingd3js.com/table-of-contents</a:t>
            </a:r>
            <a:endParaRPr lang="en-US" dirty="0"/>
          </a:p>
          <a:p>
            <a:pPr lvl="1"/>
            <a:r>
              <a:rPr lang="en-US" dirty="0">
                <a:hlinkClick r:id="rId4"/>
              </a:rPr>
              <a:t>https://www.youtube.com/playlist?list=PL6il2r9i3BqH9PmbOf5wA5E1wOG3FT22p</a:t>
            </a:r>
            <a:endParaRPr lang="en-US" dirty="0"/>
          </a:p>
          <a:p>
            <a:r>
              <a:rPr lang="en-US" dirty="0"/>
              <a:t>Templates and demos:</a:t>
            </a:r>
          </a:p>
          <a:p>
            <a:pPr lvl="1"/>
            <a:r>
              <a:rPr lang="en-US" dirty="0">
                <a:hlinkClick r:id="rId5"/>
              </a:rPr>
              <a:t>http://techslides.com/over-1000-d3-js-examples-and-demos</a:t>
            </a:r>
            <a:endParaRPr lang="en-US" dirty="0"/>
          </a:p>
          <a:p>
            <a:pPr lvl="1"/>
            <a:r>
              <a:rPr lang="en-US" dirty="0">
                <a:hlinkClick r:id="rId6"/>
              </a:rPr>
              <a:t>http://techslides.com/over-2000-d3-js-examples-and-demos</a:t>
            </a:r>
            <a:endParaRPr lang="en-US" dirty="0"/>
          </a:p>
          <a:p>
            <a:pPr lvl="1"/>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107</a:t>
            </a:fld>
            <a:endParaRPr lang="en-US"/>
          </a:p>
        </p:txBody>
      </p:sp>
    </p:spTree>
    <p:extLst>
      <p:ext uri="{BB962C8B-B14F-4D97-AF65-F5344CB8AC3E}">
        <p14:creationId xmlns:p14="http://schemas.microsoft.com/office/powerpoint/2010/main" val="4382422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EEDA49D-2C12-4445-8988-A9D5F93F6E8A}" type="slidenum">
              <a:rPr lang="en-US" smtClean="0"/>
              <a:t>108</a:t>
            </a:fld>
            <a:endParaRPr lang="en-US"/>
          </a:p>
        </p:txBody>
      </p:sp>
      <p:sp>
        <p:nvSpPr>
          <p:cNvPr id="5" name="文本框 4"/>
          <p:cNvSpPr txBox="1"/>
          <p:nvPr/>
        </p:nvSpPr>
        <p:spPr>
          <a:xfrm>
            <a:off x="468630" y="4484204"/>
            <a:ext cx="2220480" cy="584775"/>
          </a:xfrm>
          <a:prstGeom prst="rect">
            <a:avLst/>
          </a:prstGeom>
          <a:noFill/>
        </p:spPr>
        <p:txBody>
          <a:bodyPr wrap="none" rtlCol="0">
            <a:spAutoFit/>
          </a:bodyPr>
          <a:lstStyle/>
          <a:p>
            <a:r>
              <a:rPr lang="en-US" sz="3200" dirty="0">
                <a:latin typeface="Segoe UI Black" panose="020B0A02040204020203" pitchFamily="34" charset="0"/>
                <a:ea typeface="Segoe UI Black" panose="020B0A02040204020203" pitchFamily="34" charset="0"/>
                <a:cs typeface="Segoe UI Black" panose="020B0A02040204020203" pitchFamily="34" charset="0"/>
              </a:rPr>
              <a:t>Resources</a:t>
            </a:r>
          </a:p>
        </p:txBody>
      </p:sp>
    </p:spTree>
    <p:extLst>
      <p:ext uri="{BB962C8B-B14F-4D97-AF65-F5344CB8AC3E}">
        <p14:creationId xmlns:p14="http://schemas.microsoft.com/office/powerpoint/2010/main" val="96382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Resources</a:t>
            </a:r>
          </a:p>
        </p:txBody>
      </p:sp>
      <p:sp>
        <p:nvSpPr>
          <p:cNvPr id="3" name="Content Placeholder 2"/>
          <p:cNvSpPr>
            <a:spLocks noGrp="1"/>
          </p:cNvSpPr>
          <p:nvPr>
            <p:ph idx="1"/>
          </p:nvPr>
        </p:nvSpPr>
        <p:spPr/>
        <p:txBody>
          <a:bodyPr>
            <a:normAutofit fontScale="62500" lnSpcReduction="20000"/>
          </a:bodyPr>
          <a:lstStyle/>
          <a:p>
            <a:r>
              <a:rPr lang="en-US" dirty="0" err="1"/>
              <a:t>Börner</a:t>
            </a:r>
            <a:r>
              <a:rPr lang="en-US" dirty="0"/>
              <a:t>,  K. &amp; </a:t>
            </a:r>
            <a:r>
              <a:rPr lang="en-US" dirty="0" err="1"/>
              <a:t>Polley</a:t>
            </a:r>
            <a:r>
              <a:rPr lang="en-US" dirty="0"/>
              <a:t>, T. (2014). </a:t>
            </a:r>
            <a:r>
              <a:rPr lang="en-US" i="1" dirty="0"/>
              <a:t>Visual Insights</a:t>
            </a:r>
            <a:r>
              <a:rPr lang="en-US" dirty="0"/>
              <a:t>. The MIT Press. </a:t>
            </a:r>
          </a:p>
          <a:p>
            <a:r>
              <a:rPr lang="en-US" dirty="0" err="1"/>
              <a:t>Börner</a:t>
            </a:r>
            <a:r>
              <a:rPr lang="en-US" dirty="0"/>
              <a:t>, K. (2015). </a:t>
            </a:r>
            <a:r>
              <a:rPr lang="en-US" i="1" dirty="0"/>
              <a:t>Atlas of Knowledge</a:t>
            </a:r>
            <a:r>
              <a:rPr lang="en-US" dirty="0"/>
              <a:t>. The MIT Press. </a:t>
            </a:r>
          </a:p>
          <a:p>
            <a:r>
              <a:rPr lang="en-US" dirty="0"/>
              <a:t>Fry, B. (2007). </a:t>
            </a:r>
            <a:r>
              <a:rPr lang="en-US" i="1" dirty="0"/>
              <a:t>Visualizing Data: Exploring and Explaining Data with the Processing Environment</a:t>
            </a:r>
            <a:r>
              <a:rPr lang="en-US" dirty="0"/>
              <a:t>. O'Reilly Media.</a:t>
            </a:r>
          </a:p>
          <a:p>
            <a:r>
              <a:rPr lang="en-US" dirty="0"/>
              <a:t>Steele, J., &amp; </a:t>
            </a:r>
            <a:r>
              <a:rPr lang="en-US" dirty="0" err="1"/>
              <a:t>Iliinsky</a:t>
            </a:r>
            <a:r>
              <a:rPr lang="en-US" dirty="0"/>
              <a:t>, N. (2010). </a:t>
            </a:r>
            <a:r>
              <a:rPr lang="en-US" i="1" dirty="0"/>
              <a:t>Beautiful Visualization: Looking at Data through the Eyes of Experts</a:t>
            </a:r>
            <a:r>
              <a:rPr lang="en-US" dirty="0"/>
              <a:t>. O'Reilly Media, Inc..</a:t>
            </a:r>
          </a:p>
          <a:p>
            <a:r>
              <a:rPr lang="en-US" dirty="0" err="1"/>
              <a:t>Munzner</a:t>
            </a:r>
            <a:r>
              <a:rPr lang="en-US" dirty="0"/>
              <a:t>, T. (2014). </a:t>
            </a:r>
            <a:r>
              <a:rPr lang="en-US" i="1" dirty="0"/>
              <a:t>Visualization Analysis and Design</a:t>
            </a:r>
            <a:r>
              <a:rPr lang="en-US" dirty="0"/>
              <a:t>. AK Peters/CRC Press.</a:t>
            </a:r>
          </a:p>
          <a:p>
            <a:r>
              <a:rPr lang="en-US" b="1" dirty="0" err="1"/>
              <a:t>Tufte</a:t>
            </a:r>
            <a:r>
              <a:rPr lang="en-US" b="1" dirty="0"/>
              <a:t>, E. R. (2001). </a:t>
            </a:r>
            <a:r>
              <a:rPr lang="en-US" b="1" i="1" dirty="0"/>
              <a:t>The Visual Display of Quantitative Information, 2</a:t>
            </a:r>
            <a:r>
              <a:rPr lang="en-US" b="1" i="1" baseline="30000" dirty="0"/>
              <a:t>nd</a:t>
            </a:r>
            <a:r>
              <a:rPr lang="en-US" b="1" i="1" dirty="0"/>
              <a:t> Edition</a:t>
            </a:r>
            <a:r>
              <a:rPr lang="en-US" b="1" dirty="0"/>
              <a:t>. Graphics Press.</a:t>
            </a:r>
          </a:p>
          <a:p>
            <a:r>
              <a:rPr lang="en-US" b="1" dirty="0" err="1"/>
              <a:t>Tufte</a:t>
            </a:r>
            <a:r>
              <a:rPr lang="en-US" b="1" dirty="0"/>
              <a:t>, E. R. (1990). </a:t>
            </a:r>
            <a:r>
              <a:rPr lang="en-US" b="1" i="1" dirty="0"/>
              <a:t>Envisioning information, 1</a:t>
            </a:r>
            <a:r>
              <a:rPr lang="en-US" b="1" i="1" baseline="30000" dirty="0"/>
              <a:t>st</a:t>
            </a:r>
            <a:r>
              <a:rPr lang="en-US" b="1" i="1" dirty="0"/>
              <a:t> Edition</a:t>
            </a:r>
            <a:r>
              <a:rPr lang="en-US" b="1" dirty="0"/>
              <a:t>. Graphics Press.</a:t>
            </a:r>
          </a:p>
          <a:p>
            <a:r>
              <a:rPr lang="en-US" b="1" dirty="0" err="1"/>
              <a:t>Tufte</a:t>
            </a:r>
            <a:r>
              <a:rPr lang="en-US" b="1" dirty="0"/>
              <a:t>, E. R. (2006). </a:t>
            </a:r>
            <a:r>
              <a:rPr lang="en-US" b="1" i="1" dirty="0"/>
              <a:t>Beautiful Evidence, 3</a:t>
            </a:r>
            <a:r>
              <a:rPr lang="en-US" b="1" i="1" baseline="30000" dirty="0"/>
              <a:t>rd</a:t>
            </a:r>
            <a:r>
              <a:rPr lang="en-US" b="1" i="1" dirty="0"/>
              <a:t> Edition.</a:t>
            </a:r>
            <a:r>
              <a:rPr lang="en-US" b="1" dirty="0"/>
              <a:t> Graphics Press.</a:t>
            </a:r>
          </a:p>
          <a:p>
            <a:r>
              <a:rPr lang="en-US" b="1" dirty="0" err="1"/>
              <a:t>Tufte</a:t>
            </a:r>
            <a:r>
              <a:rPr lang="en-US" b="1" dirty="0"/>
              <a:t>, E. R. (1997). </a:t>
            </a:r>
            <a:r>
              <a:rPr lang="en-US" b="1" i="1" dirty="0"/>
              <a:t>Visual Explanations: Images and Quantities, Evidence and Narrative</a:t>
            </a:r>
            <a:r>
              <a:rPr lang="en-US" b="1" dirty="0"/>
              <a:t>, </a:t>
            </a:r>
            <a:r>
              <a:rPr lang="en-US" b="1" i="1" dirty="0"/>
              <a:t>1</a:t>
            </a:r>
            <a:r>
              <a:rPr lang="en-US" b="1" i="1" baseline="30000" dirty="0"/>
              <a:t>st</a:t>
            </a:r>
            <a:r>
              <a:rPr lang="en-US" b="1" i="1" dirty="0"/>
              <a:t> Edition</a:t>
            </a:r>
            <a:r>
              <a:rPr lang="en-US" b="1" dirty="0"/>
              <a:t>. Graphics Press.</a:t>
            </a:r>
          </a:p>
          <a:p>
            <a:r>
              <a:rPr lang="en-US" dirty="0"/>
              <a:t>Ware, C. (2012). </a:t>
            </a:r>
            <a:r>
              <a:rPr lang="en-US" i="1" dirty="0"/>
              <a:t>Information Visualization: Perception for Design</a:t>
            </a:r>
            <a:r>
              <a:rPr lang="en-US" dirty="0"/>
              <a:t>, 3</a:t>
            </a:r>
            <a:r>
              <a:rPr lang="en-US" baseline="30000" dirty="0"/>
              <a:t>rd</a:t>
            </a:r>
            <a:r>
              <a:rPr lang="en-US" dirty="0"/>
              <a:t> Edition. Morgan Kaufmann.</a:t>
            </a:r>
          </a:p>
        </p:txBody>
      </p:sp>
      <p:sp>
        <p:nvSpPr>
          <p:cNvPr id="4" name="Slide Number Placeholder 3"/>
          <p:cNvSpPr>
            <a:spLocks noGrp="1"/>
          </p:cNvSpPr>
          <p:nvPr>
            <p:ph type="sldNum" sz="quarter" idx="12"/>
          </p:nvPr>
        </p:nvSpPr>
        <p:spPr/>
        <p:txBody>
          <a:bodyPr/>
          <a:lstStyle/>
          <a:p>
            <a:fld id="{5EEDA49D-2C12-4445-8988-A9D5F93F6E8A}" type="slidenum">
              <a:rPr lang="en-US" smtClean="0"/>
              <a:t>109</a:t>
            </a:fld>
            <a:endParaRPr lang="en-US"/>
          </a:p>
        </p:txBody>
      </p:sp>
    </p:spTree>
    <p:extLst>
      <p:ext uri="{BB962C8B-B14F-4D97-AF65-F5344CB8AC3E}">
        <p14:creationId xmlns:p14="http://schemas.microsoft.com/office/powerpoint/2010/main" val="80512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Visualization Classification</a:t>
            </a:r>
          </a:p>
        </p:txBody>
      </p:sp>
      <p:sp>
        <p:nvSpPr>
          <p:cNvPr id="3" name="内容占位符 2"/>
          <p:cNvSpPr>
            <a:spLocks noGrp="1"/>
          </p:cNvSpPr>
          <p:nvPr>
            <p:ph idx="1"/>
          </p:nvPr>
        </p:nvSpPr>
        <p:spPr/>
        <p:txBody>
          <a:bodyPr>
            <a:normAutofit/>
          </a:bodyPr>
          <a:lstStyle/>
          <a:p>
            <a:r>
              <a:rPr lang="en-US" altLang="zh-TW" dirty="0">
                <a:ea typeface="新細明體" charset="-120"/>
              </a:rPr>
              <a:t>Information Visualization</a:t>
            </a:r>
          </a:p>
          <a:p>
            <a:pPr lvl="1"/>
            <a:r>
              <a:rPr lang="en-US" altLang="en-US" dirty="0"/>
              <a:t>“... (Visualization) is the two-way and interactive interface between humans and their information resources. Visualization technologies meld the human’s capacity with the computational capacity for analytical computing…” (P1000 Report)</a:t>
            </a:r>
          </a:p>
          <a:p>
            <a:pPr lvl="1"/>
            <a:endParaRPr lang="en-US" altLang="en-US" dirty="0"/>
          </a:p>
          <a:p>
            <a:pPr lvl="1"/>
            <a:r>
              <a:rPr lang="en-US" altLang="en-US" dirty="0"/>
              <a:t>Visual representation of abstract data using computer-supported tools</a:t>
            </a:r>
          </a:p>
          <a:p>
            <a:pPr lvl="2"/>
            <a:r>
              <a:rPr lang="en-US" altLang="en-US" dirty="0"/>
              <a:t>Numerical and non-numerical data (e.g., text, geographic information)</a:t>
            </a:r>
          </a:p>
          <a:p>
            <a:pPr lvl="1"/>
            <a:r>
              <a:rPr lang="en-US" altLang="en-US" dirty="0"/>
              <a:t>Reinforce human cognition</a:t>
            </a:r>
          </a:p>
        </p:txBody>
      </p:sp>
      <p:sp>
        <p:nvSpPr>
          <p:cNvPr id="4" name="灯片编号占位符 3"/>
          <p:cNvSpPr>
            <a:spLocks noGrp="1"/>
          </p:cNvSpPr>
          <p:nvPr>
            <p:ph type="sldNum" sz="quarter" idx="12"/>
          </p:nvPr>
        </p:nvSpPr>
        <p:spPr/>
        <p:txBody>
          <a:bodyPr/>
          <a:lstStyle/>
          <a:p>
            <a:fld id="{5EEDA49D-2C12-4445-8988-A9D5F93F6E8A}" type="slidenum">
              <a:rPr lang="en-US" smtClean="0"/>
              <a:t>11</a:t>
            </a:fld>
            <a:endParaRPr lang="en-US"/>
          </a:p>
        </p:txBody>
      </p:sp>
    </p:spTree>
    <p:extLst>
      <p:ext uri="{BB962C8B-B14F-4D97-AF65-F5344CB8AC3E}">
        <p14:creationId xmlns:p14="http://schemas.microsoft.com/office/powerpoint/2010/main" val="1358646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Resources</a:t>
            </a:r>
          </a:p>
        </p:txBody>
      </p:sp>
      <p:sp>
        <p:nvSpPr>
          <p:cNvPr id="3" name="Content Placeholder 2"/>
          <p:cNvSpPr>
            <a:spLocks noGrp="1"/>
          </p:cNvSpPr>
          <p:nvPr>
            <p:ph idx="1"/>
          </p:nvPr>
        </p:nvSpPr>
        <p:spPr/>
        <p:txBody>
          <a:bodyPr>
            <a:normAutofit fontScale="85000" lnSpcReduction="20000"/>
          </a:bodyPr>
          <a:lstStyle/>
          <a:p>
            <a:r>
              <a:rPr lang="en-US" dirty="0"/>
              <a:t>IEEE Transactions on Visualization and Computer Graphics </a:t>
            </a:r>
          </a:p>
          <a:p>
            <a:pPr lvl="1"/>
            <a:r>
              <a:rPr lang="en-US" dirty="0">
                <a:hlinkClick r:id="rId2"/>
              </a:rPr>
              <a:t>http://ieeexplore.ieee.org/xpl/RecentIssue.jsp?punumber=2945</a:t>
            </a:r>
            <a:endParaRPr lang="en-US" dirty="0"/>
          </a:p>
          <a:p>
            <a:pPr lvl="1"/>
            <a:endParaRPr lang="en-US" dirty="0"/>
          </a:p>
          <a:p>
            <a:r>
              <a:rPr lang="en-US" dirty="0"/>
              <a:t>IEEE VIS Conference (</a:t>
            </a:r>
            <a:r>
              <a:rPr lang="en-US" dirty="0">
                <a:hlinkClick r:id="rId3"/>
              </a:rPr>
              <a:t>ieeevis.org</a:t>
            </a:r>
            <a:r>
              <a:rPr lang="en-US" dirty="0"/>
              <a:t>)</a:t>
            </a:r>
          </a:p>
          <a:p>
            <a:pPr lvl="1"/>
            <a:r>
              <a:rPr lang="en-US" dirty="0"/>
              <a:t>IEEE Visual Analytics Science and Technology (VAST)</a:t>
            </a:r>
          </a:p>
          <a:p>
            <a:pPr lvl="1"/>
            <a:r>
              <a:rPr lang="en-US" dirty="0"/>
              <a:t>IEEE Information Visualization (</a:t>
            </a:r>
            <a:r>
              <a:rPr lang="en-US" dirty="0" err="1"/>
              <a:t>InfoVis</a:t>
            </a:r>
            <a:r>
              <a:rPr lang="en-US" dirty="0"/>
              <a:t>)</a:t>
            </a:r>
          </a:p>
          <a:p>
            <a:pPr lvl="1"/>
            <a:r>
              <a:rPr lang="en-US" dirty="0"/>
              <a:t>IEEE Scientific Visualization (</a:t>
            </a:r>
            <a:r>
              <a:rPr lang="en-US" dirty="0" err="1"/>
              <a:t>SciVis</a:t>
            </a:r>
            <a:r>
              <a:rPr lang="en-US" dirty="0"/>
              <a:t>)</a:t>
            </a:r>
          </a:p>
          <a:p>
            <a:pPr lvl="1"/>
            <a:endParaRPr lang="en-US" dirty="0"/>
          </a:p>
          <a:p>
            <a:r>
              <a:rPr lang="en-US" dirty="0"/>
              <a:t>IEEE Computer Graphics and Applications </a:t>
            </a:r>
          </a:p>
          <a:p>
            <a:pPr lvl="1"/>
            <a:r>
              <a:rPr lang="en-US" dirty="0">
                <a:hlinkClick r:id="rId4"/>
              </a:rPr>
              <a:t>http://www.computer.org/web/computingnow/cga</a:t>
            </a:r>
            <a:endParaRPr lang="en-US" dirty="0"/>
          </a:p>
          <a:p>
            <a:pPr lvl="1"/>
            <a:endParaRPr lang="en-US" dirty="0"/>
          </a:p>
          <a:p>
            <a:r>
              <a:rPr lang="en-US" dirty="0"/>
              <a:t>ACM SIGGRAPH</a:t>
            </a:r>
          </a:p>
          <a:p>
            <a:pPr lvl="1"/>
            <a:r>
              <a:rPr lang="en-US" dirty="0">
                <a:hlinkClick r:id="rId5"/>
              </a:rPr>
              <a:t>http://www.siggraph.org/</a:t>
            </a:r>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5EEDA49D-2C12-4445-8988-A9D5F93F6E8A}" type="slidenum">
              <a:rPr lang="en-US" smtClean="0"/>
              <a:t>110</a:t>
            </a:fld>
            <a:endParaRPr lang="en-US"/>
          </a:p>
        </p:txBody>
      </p:sp>
    </p:spTree>
    <p:extLst>
      <p:ext uri="{BB962C8B-B14F-4D97-AF65-F5344CB8AC3E}">
        <p14:creationId xmlns:p14="http://schemas.microsoft.com/office/powerpoint/2010/main" val="2048342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Value of Information Visualization</a:t>
            </a:r>
          </a:p>
        </p:txBody>
      </p:sp>
      <p:sp>
        <p:nvSpPr>
          <p:cNvPr id="3" name="内容占位符 2"/>
          <p:cNvSpPr>
            <a:spLocks noGrp="1"/>
          </p:cNvSpPr>
          <p:nvPr>
            <p:ph idx="1"/>
          </p:nvPr>
        </p:nvSpPr>
        <p:spPr/>
        <p:txBody>
          <a:bodyPr>
            <a:normAutofit/>
          </a:bodyPr>
          <a:lstStyle/>
          <a:p>
            <a:r>
              <a:rPr lang="en-US" altLang="zh-TW" dirty="0">
                <a:ea typeface="新細明體" charset="-120"/>
              </a:rPr>
              <a:t>Exploring information collections becomes increasingly difficult as the volume grows.</a:t>
            </a:r>
          </a:p>
          <a:p>
            <a:pPr lvl="1"/>
            <a:endParaRPr lang="en-US" altLang="zh-TW" dirty="0">
              <a:ea typeface="新細明體" charset="-120"/>
            </a:endParaRPr>
          </a:p>
          <a:p>
            <a:r>
              <a:rPr lang="en-US" altLang="zh-TW" dirty="0">
                <a:ea typeface="新細明體" charset="-120"/>
              </a:rPr>
              <a:t>With minimal effort, the human visual system can process a large amount of information in a parallel manner.</a:t>
            </a:r>
          </a:p>
          <a:p>
            <a:pPr lvl="1"/>
            <a:endParaRPr lang="en-US" altLang="zh-TW" dirty="0">
              <a:ea typeface="新細明體" charset="-120"/>
            </a:endParaRPr>
          </a:p>
          <a:p>
            <a:r>
              <a:rPr lang="en-US" altLang="zh-TW" dirty="0">
                <a:ea typeface="新細明體" charset="-120"/>
              </a:rPr>
              <a:t>The occurrence of advanced graphical software and hardware enables the large-scale visualization and the direct manipulation of interfaces.</a:t>
            </a:r>
          </a:p>
          <a:p>
            <a:endParaRPr lang="en-US" altLang="zh-TW" dirty="0">
              <a:ea typeface="新細明體" charset="-120"/>
            </a:endParaRPr>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12</a:t>
            </a:fld>
            <a:endParaRPr lang="en-US"/>
          </a:p>
        </p:txBody>
      </p:sp>
    </p:spTree>
    <p:extLst>
      <p:ext uri="{BB962C8B-B14F-4D97-AF65-F5344CB8AC3E}">
        <p14:creationId xmlns:p14="http://schemas.microsoft.com/office/powerpoint/2010/main" val="1727902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Goals for Information Visualization</a:t>
            </a:r>
          </a:p>
        </p:txBody>
      </p:sp>
      <p:sp>
        <p:nvSpPr>
          <p:cNvPr id="3" name="内容占位符 2"/>
          <p:cNvSpPr>
            <a:spLocks noGrp="1"/>
          </p:cNvSpPr>
          <p:nvPr>
            <p:ph idx="1"/>
          </p:nvPr>
        </p:nvSpPr>
        <p:spPr/>
        <p:txBody>
          <a:bodyPr/>
          <a:lstStyle/>
          <a:p>
            <a:r>
              <a:rPr lang="en-US" dirty="0"/>
              <a:t>Provide insight</a:t>
            </a:r>
          </a:p>
          <a:p>
            <a:pPr lvl="1"/>
            <a:r>
              <a:rPr lang="en-US" dirty="0"/>
              <a:t>Explore large data sets for better understanding</a:t>
            </a:r>
          </a:p>
          <a:p>
            <a:pPr lvl="1"/>
            <a:r>
              <a:rPr lang="en-US" dirty="0"/>
              <a:t>Explain data to solve specific problems</a:t>
            </a:r>
          </a:p>
          <a:p>
            <a:pPr lvl="1"/>
            <a:r>
              <a:rPr lang="en-US" dirty="0"/>
              <a:t>Support analytical tasks, showing correlation (or causality)</a:t>
            </a:r>
          </a:p>
          <a:p>
            <a:pPr lvl="1"/>
            <a:endParaRPr lang="en-US" dirty="0"/>
          </a:p>
          <a:p>
            <a:r>
              <a:rPr lang="en-US" dirty="0"/>
              <a:t>Relieve cognitive overload</a:t>
            </a:r>
          </a:p>
          <a:p>
            <a:pPr lvl="1"/>
            <a:r>
              <a:rPr lang="en-US" dirty="0"/>
              <a:t>Conveying abstract information in intuitive ways</a:t>
            </a:r>
          </a:p>
          <a:p>
            <a:pPr marL="0" indent="0">
              <a:buNone/>
            </a:pPr>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13</a:t>
            </a:fld>
            <a:endParaRPr lang="en-US"/>
          </a:p>
        </p:txBody>
      </p:sp>
    </p:spTree>
    <p:extLst>
      <p:ext uri="{BB962C8B-B14F-4D97-AF65-F5344CB8AC3E}">
        <p14:creationId xmlns:p14="http://schemas.microsoft.com/office/powerpoint/2010/main" val="103269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918579" y="1043305"/>
            <a:ext cx="7143381" cy="53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r"/>
            <a:r>
              <a:rPr lang="en-US" altLang="en-US" sz="2400" b="1" dirty="0" smtClean="0">
                <a:latin typeface="Arial" panose="020B0604020202020204" pitchFamily="34" charset="0"/>
              </a:rPr>
              <a:t>P1000: A Picture is Worth 1000 Words (if done right)</a:t>
            </a:r>
            <a:endParaRPr lang="en-US" altLang="en-US" b="1" dirty="0">
              <a:latin typeface="Arial" panose="020B0604020202020204" pitchFamily="34" charset="0"/>
            </a:endParaRPr>
          </a:p>
        </p:txBody>
      </p:sp>
      <p:pic>
        <p:nvPicPr>
          <p:cNvPr id="11267" name="Picture 3" descr="F:\srose\Viza\untitled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5410200" cy="3984625"/>
          </a:xfrm>
          <a:prstGeom prst="rect">
            <a:avLst/>
          </a:prstGeom>
          <a:noFill/>
          <a:extLst>
            <a:ext uri="{909E8E84-426E-40DD-AFC4-6F175D3DCCD1}">
              <a14:hiddenFill xmlns:a14="http://schemas.microsoft.com/office/drawing/2010/main">
                <a:solidFill>
                  <a:srgbClr val="FFFFFF"/>
                </a:solidFill>
              </a14:hiddenFill>
            </a:ext>
          </a:extLst>
        </p:spPr>
      </p:pic>
      <p:sp>
        <p:nvSpPr>
          <p:cNvPr id="11268" name="Text Box 4"/>
          <p:cNvSpPr txBox="1">
            <a:spLocks noChangeArrowheads="1"/>
          </p:cNvSpPr>
          <p:nvPr/>
        </p:nvSpPr>
        <p:spPr bwMode="auto">
          <a:xfrm>
            <a:off x="1752600" y="5913120"/>
            <a:ext cx="58750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Arial" panose="020B0604020202020204" pitchFamily="34" charset="0"/>
              </a:rPr>
              <a:t>An example of scatter </a:t>
            </a:r>
            <a:r>
              <a:rPr lang="en-US" altLang="en-US" dirty="0" smtClean="0">
                <a:latin typeface="Arial" panose="020B0604020202020204" pitchFamily="34" charset="0"/>
              </a:rPr>
              <a:t>plot: Same regression result, Y=</a:t>
            </a:r>
            <a:r>
              <a:rPr lang="en-US" altLang="en-US" dirty="0" err="1" smtClean="0">
                <a:latin typeface="Arial" panose="020B0604020202020204" pitchFamily="34" charset="0"/>
              </a:rPr>
              <a:t>a+bX</a:t>
            </a:r>
            <a:r>
              <a:rPr lang="en-US" altLang="en-US" dirty="0" smtClean="0">
                <a:latin typeface="Arial" panose="020B0604020202020204" pitchFamily="34" charset="0"/>
              </a:rPr>
              <a:t>; different meanings</a:t>
            </a:r>
            <a:r>
              <a:rPr lang="en-US" altLang="en-US" dirty="0" smtClean="0"/>
              <a:t> </a:t>
            </a:r>
            <a:endParaRPr lang="en-US" altLang="en-US" dirty="0"/>
          </a:p>
        </p:txBody>
      </p:sp>
    </p:spTree>
    <p:extLst>
      <p:ext uri="{BB962C8B-B14F-4D97-AF65-F5344CB8AC3E}">
        <p14:creationId xmlns:p14="http://schemas.microsoft.com/office/powerpoint/2010/main" val="609382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EEDA49D-2C12-4445-8988-A9D5F93F6E8A}" type="slidenum">
              <a:rPr lang="en-US" smtClean="0"/>
              <a:t>15</a:t>
            </a:fld>
            <a:endParaRPr lang="en-US"/>
          </a:p>
        </p:txBody>
      </p:sp>
      <p:sp>
        <p:nvSpPr>
          <p:cNvPr id="5" name="文本框 4"/>
          <p:cNvSpPr txBox="1"/>
          <p:nvPr/>
        </p:nvSpPr>
        <p:spPr>
          <a:xfrm>
            <a:off x="468629" y="3566164"/>
            <a:ext cx="5386411" cy="584775"/>
          </a:xfrm>
          <a:prstGeom prst="rect">
            <a:avLst/>
          </a:prstGeom>
          <a:noFill/>
        </p:spPr>
        <p:txBody>
          <a:bodyPr wrap="none" rtlCol="0">
            <a:spAutoFit/>
          </a:bodyPr>
          <a:lstStyle/>
          <a:p>
            <a:r>
              <a:rPr lang="en-US" sz="3200" dirty="0" smtClean="0">
                <a:latin typeface="Segoe UI Black" panose="020B0A02040204020203" pitchFamily="34" charset="0"/>
                <a:ea typeface="Segoe UI Black" panose="020B0A02040204020203" pitchFamily="34" charset="0"/>
                <a:cs typeface="Segoe UI Black" panose="020B0A02040204020203" pitchFamily="34" charset="0"/>
              </a:rPr>
              <a:t>Visualization Frameworks</a:t>
            </a:r>
            <a:endParaRPr lang="en-US" sz="32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文本框 5"/>
          <p:cNvSpPr txBox="1"/>
          <p:nvPr/>
        </p:nvSpPr>
        <p:spPr>
          <a:xfrm>
            <a:off x="468629" y="4459379"/>
            <a:ext cx="7351067" cy="369332"/>
          </a:xfrm>
          <a:prstGeom prst="rect">
            <a:avLst/>
          </a:prstGeom>
          <a:noFill/>
        </p:spPr>
        <p:txBody>
          <a:bodyPr wrap="square" rtlCol="0">
            <a:spAutoFit/>
          </a:bodyPr>
          <a:lstStyle/>
          <a:p>
            <a:r>
              <a:rPr lang="en-US" dirty="0"/>
              <a:t>How to organize/categorize information visualizations?</a:t>
            </a:r>
          </a:p>
        </p:txBody>
      </p:sp>
    </p:spTree>
    <p:extLst>
      <p:ext uri="{BB962C8B-B14F-4D97-AF65-F5344CB8AC3E}">
        <p14:creationId xmlns:p14="http://schemas.microsoft.com/office/powerpoint/2010/main" val="64074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How to Organize Visualizations?</a:t>
            </a:r>
          </a:p>
        </p:txBody>
      </p:sp>
      <p:sp>
        <p:nvSpPr>
          <p:cNvPr id="3" name="内容占位符 2"/>
          <p:cNvSpPr>
            <a:spLocks noGrp="1"/>
          </p:cNvSpPr>
          <p:nvPr>
            <p:ph sz="half" idx="1"/>
          </p:nvPr>
        </p:nvSpPr>
        <p:spPr/>
        <p:txBody>
          <a:bodyPr>
            <a:normAutofit fontScale="92500"/>
          </a:bodyPr>
          <a:lstStyle/>
          <a:p>
            <a:r>
              <a:rPr lang="en-US" dirty="0"/>
              <a:t>User task type?</a:t>
            </a:r>
          </a:p>
          <a:p>
            <a:r>
              <a:rPr lang="en-US" dirty="0"/>
              <a:t>User insight need?</a:t>
            </a:r>
          </a:p>
          <a:p>
            <a:r>
              <a:rPr lang="en-US" dirty="0"/>
              <a:t>Data to be visualized?</a:t>
            </a:r>
          </a:p>
          <a:p>
            <a:r>
              <a:rPr lang="en-US" dirty="0"/>
              <a:t>Data transformation?</a:t>
            </a:r>
          </a:p>
          <a:p>
            <a:r>
              <a:rPr lang="en-US" dirty="0"/>
              <a:t>Visualization techniques?</a:t>
            </a:r>
          </a:p>
          <a:p>
            <a:r>
              <a:rPr lang="en-US" dirty="0"/>
              <a:t>Visual mapping transformation?</a:t>
            </a:r>
          </a:p>
          <a:p>
            <a:r>
              <a:rPr lang="en-US" dirty="0"/>
              <a:t>Interaction techniques?</a:t>
            </a:r>
          </a:p>
          <a:p>
            <a:r>
              <a:rPr lang="en-US" dirty="0"/>
              <a:t>…?</a:t>
            </a:r>
          </a:p>
        </p:txBody>
      </p:sp>
      <p:sp>
        <p:nvSpPr>
          <p:cNvPr id="5" name="Content Placeholder 4"/>
          <p:cNvSpPr>
            <a:spLocks noGrp="1"/>
          </p:cNvSpPr>
          <p:nvPr>
            <p:ph sz="half" idx="2"/>
          </p:nvPr>
        </p:nvSpPr>
        <p:spPr/>
        <p:txBody>
          <a:bodyPr>
            <a:normAutofit fontScale="92500"/>
          </a:bodyPr>
          <a:lstStyle/>
          <a:p>
            <a:r>
              <a:rPr lang="en-US" dirty="0"/>
              <a:t>Our focus</a:t>
            </a:r>
          </a:p>
          <a:p>
            <a:pPr lvl="1"/>
            <a:r>
              <a:rPr lang="en-US" dirty="0"/>
              <a:t>Types of questions</a:t>
            </a:r>
          </a:p>
          <a:p>
            <a:pPr lvl="2"/>
            <a:r>
              <a:rPr lang="en-US" dirty="0"/>
              <a:t>When</a:t>
            </a:r>
          </a:p>
          <a:p>
            <a:pPr lvl="2"/>
            <a:r>
              <a:rPr lang="en-US" dirty="0"/>
              <a:t>Where</a:t>
            </a:r>
          </a:p>
          <a:p>
            <a:pPr lvl="2"/>
            <a:r>
              <a:rPr lang="en-US" dirty="0"/>
              <a:t>What</a:t>
            </a:r>
          </a:p>
          <a:p>
            <a:pPr lvl="2"/>
            <a:r>
              <a:rPr lang="en-US" dirty="0"/>
              <a:t>With Whom</a:t>
            </a:r>
          </a:p>
          <a:p>
            <a:pPr lvl="1"/>
            <a:r>
              <a:rPr lang="en-US" dirty="0"/>
              <a:t>Levels of analysis</a:t>
            </a:r>
          </a:p>
          <a:p>
            <a:pPr lvl="2"/>
            <a:r>
              <a:rPr lang="en-US" dirty="0"/>
              <a:t>Macro</a:t>
            </a:r>
          </a:p>
          <a:p>
            <a:pPr lvl="2"/>
            <a:r>
              <a:rPr lang="en-US" dirty="0" err="1"/>
              <a:t>Messo</a:t>
            </a:r>
            <a:endParaRPr lang="en-US" dirty="0"/>
          </a:p>
          <a:p>
            <a:pPr lvl="2"/>
            <a:r>
              <a:rPr lang="en-US" dirty="0"/>
              <a:t>Micro</a:t>
            </a:r>
          </a:p>
        </p:txBody>
      </p:sp>
      <p:sp>
        <p:nvSpPr>
          <p:cNvPr id="4" name="灯片编号占位符 3"/>
          <p:cNvSpPr>
            <a:spLocks noGrp="1"/>
          </p:cNvSpPr>
          <p:nvPr>
            <p:ph type="sldNum" sz="quarter" idx="12"/>
          </p:nvPr>
        </p:nvSpPr>
        <p:spPr/>
        <p:txBody>
          <a:bodyPr/>
          <a:lstStyle/>
          <a:p>
            <a:fld id="{5EEDA49D-2C12-4445-8988-A9D5F93F6E8A}" type="slidenum">
              <a:rPr lang="en-US" smtClean="0"/>
              <a:t>16</a:t>
            </a:fld>
            <a:endParaRPr lang="en-US"/>
          </a:p>
        </p:txBody>
      </p:sp>
    </p:spTree>
    <p:extLst>
      <p:ext uri="{BB962C8B-B14F-4D97-AF65-F5344CB8AC3E}">
        <p14:creationId xmlns:p14="http://schemas.microsoft.com/office/powerpoint/2010/main" val="1375200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Different Question Types</a:t>
            </a:r>
          </a:p>
        </p:txBody>
      </p:sp>
      <p:sp>
        <p:nvSpPr>
          <p:cNvPr id="4" name="灯片编号占位符 3"/>
          <p:cNvSpPr>
            <a:spLocks noGrp="1"/>
          </p:cNvSpPr>
          <p:nvPr>
            <p:ph type="sldNum" sz="quarter" idx="12"/>
          </p:nvPr>
        </p:nvSpPr>
        <p:spPr/>
        <p:txBody>
          <a:bodyPr/>
          <a:lstStyle/>
          <a:p>
            <a:fld id="{5EEDA49D-2C12-4445-8988-A9D5F93F6E8A}" type="slidenum">
              <a:rPr lang="en-US" smtClean="0"/>
              <a:t>17</a:t>
            </a:fld>
            <a:endParaRPr lang="en-US"/>
          </a:p>
        </p:txBody>
      </p:sp>
      <p:grpSp>
        <p:nvGrpSpPr>
          <p:cNvPr id="8" name="组合 7"/>
          <p:cNvGrpSpPr/>
          <p:nvPr/>
        </p:nvGrpSpPr>
        <p:grpSpPr>
          <a:xfrm>
            <a:off x="441434" y="1578085"/>
            <a:ext cx="7662042" cy="5143391"/>
            <a:chOff x="441434" y="1578085"/>
            <a:chExt cx="7662042" cy="5143391"/>
          </a:xfrm>
        </p:grpSpPr>
        <p:pic>
          <p:nvPicPr>
            <p:cNvPr id="6" name="图片 5"/>
            <p:cNvPicPr>
              <a:picLocks noChangeAspect="1"/>
            </p:cNvPicPr>
            <p:nvPr/>
          </p:nvPicPr>
          <p:blipFill>
            <a:blip r:embed="rId2"/>
            <a:stretch>
              <a:fillRect/>
            </a:stretch>
          </p:blipFill>
          <p:spPr>
            <a:xfrm>
              <a:off x="5628290" y="1578085"/>
              <a:ext cx="2475186" cy="5143391"/>
            </a:xfrm>
            <a:prstGeom prst="rect">
              <a:avLst/>
            </a:prstGeom>
          </p:spPr>
        </p:pic>
        <p:pic>
          <p:nvPicPr>
            <p:cNvPr id="7" name="图片 6"/>
            <p:cNvPicPr>
              <a:picLocks noChangeAspect="1"/>
            </p:cNvPicPr>
            <p:nvPr/>
          </p:nvPicPr>
          <p:blipFill rotWithShape="1">
            <a:blip r:embed="rId3"/>
            <a:srcRect l="1" r="304"/>
            <a:stretch/>
          </p:blipFill>
          <p:spPr>
            <a:xfrm>
              <a:off x="441434" y="2122665"/>
              <a:ext cx="5171090" cy="4598811"/>
            </a:xfrm>
            <a:prstGeom prst="rect">
              <a:avLst/>
            </a:prstGeom>
          </p:spPr>
        </p:pic>
      </p:grpSp>
    </p:spTree>
    <p:extLst>
      <p:ext uri="{BB962C8B-B14F-4D97-AF65-F5344CB8AC3E}">
        <p14:creationId xmlns:p14="http://schemas.microsoft.com/office/powerpoint/2010/main" val="12364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Different Levels of Analysis</a:t>
            </a:r>
          </a:p>
        </p:txBody>
      </p:sp>
      <p:sp>
        <p:nvSpPr>
          <p:cNvPr id="4" name="灯片编号占位符 3"/>
          <p:cNvSpPr>
            <a:spLocks noGrp="1"/>
          </p:cNvSpPr>
          <p:nvPr>
            <p:ph type="sldNum" sz="quarter" idx="12"/>
          </p:nvPr>
        </p:nvSpPr>
        <p:spPr/>
        <p:txBody>
          <a:bodyPr/>
          <a:lstStyle/>
          <a:p>
            <a:fld id="{5EEDA49D-2C12-4445-8988-A9D5F93F6E8A}" type="slidenum">
              <a:rPr lang="en-US" smtClean="0"/>
              <a:t>18</a:t>
            </a:fld>
            <a:endParaRPr lang="en-US"/>
          </a:p>
        </p:txBody>
      </p:sp>
      <p:pic>
        <p:nvPicPr>
          <p:cNvPr id="5" name="图片 4"/>
          <p:cNvPicPr>
            <a:picLocks noChangeAspect="1"/>
          </p:cNvPicPr>
          <p:nvPr/>
        </p:nvPicPr>
        <p:blipFill>
          <a:blip r:embed="rId2"/>
          <a:stretch>
            <a:fillRect/>
          </a:stretch>
        </p:blipFill>
        <p:spPr>
          <a:xfrm>
            <a:off x="1686499" y="1687542"/>
            <a:ext cx="5771001" cy="5025948"/>
          </a:xfrm>
          <a:prstGeom prst="rect">
            <a:avLst/>
          </a:prstGeom>
        </p:spPr>
      </p:pic>
    </p:spTree>
    <p:extLst>
      <p:ext uri="{BB962C8B-B14F-4D97-AF65-F5344CB8AC3E}">
        <p14:creationId xmlns:p14="http://schemas.microsoft.com/office/powerpoint/2010/main" val="44150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Framework by </a:t>
            </a:r>
            <a:r>
              <a:rPr lang="en-US" sz="3600" b="1" dirty="0" err="1">
                <a:latin typeface="Segoe UI" panose="020B0502040204020203" pitchFamily="34" charset="0"/>
                <a:cs typeface="Segoe UI" panose="020B0502040204020203" pitchFamily="34" charset="0"/>
              </a:rPr>
              <a:t>Börner</a:t>
            </a:r>
            <a:r>
              <a:rPr lang="en-US" sz="3600" b="1" dirty="0">
                <a:latin typeface="Segoe UI" panose="020B0502040204020203" pitchFamily="34" charset="0"/>
                <a:cs typeface="Segoe UI" panose="020B0502040204020203" pitchFamily="34" charset="0"/>
              </a:rPr>
              <a:t> (2014)</a:t>
            </a:r>
          </a:p>
        </p:txBody>
      </p:sp>
      <p:sp>
        <p:nvSpPr>
          <p:cNvPr id="4" name="灯片编号占位符 3"/>
          <p:cNvSpPr>
            <a:spLocks noGrp="1"/>
          </p:cNvSpPr>
          <p:nvPr>
            <p:ph type="sldNum" sz="quarter" idx="12"/>
          </p:nvPr>
        </p:nvSpPr>
        <p:spPr/>
        <p:txBody>
          <a:bodyPr/>
          <a:lstStyle/>
          <a:p>
            <a:fld id="{5EEDA49D-2C12-4445-8988-A9D5F93F6E8A}" type="slidenum">
              <a:rPr lang="en-US" smtClean="0"/>
              <a:t>19</a:t>
            </a:fld>
            <a:endParaRPr lang="en-US"/>
          </a:p>
        </p:txBody>
      </p:sp>
      <p:graphicFrame>
        <p:nvGraphicFramePr>
          <p:cNvPr id="5" name="表格 4"/>
          <p:cNvGraphicFramePr>
            <a:graphicFrameLocks noGrp="1"/>
          </p:cNvGraphicFramePr>
          <p:nvPr>
            <p:extLst>
              <p:ext uri="{D42A27DB-BD31-4B8C-83A1-F6EECF244321}">
                <p14:modId xmlns:p14="http://schemas.microsoft.com/office/powerpoint/2010/main" val="3190550155"/>
              </p:ext>
            </p:extLst>
          </p:nvPr>
        </p:nvGraphicFramePr>
        <p:xfrm>
          <a:off x="308608" y="1835861"/>
          <a:ext cx="8526784" cy="4023360"/>
        </p:xfrm>
        <a:graphic>
          <a:graphicData uri="http://schemas.openxmlformats.org/drawingml/2006/table">
            <a:tbl>
              <a:tblPr firstRow="1" firstCol="1">
                <a:tableStyleId>{5940675A-B579-460E-94D1-54222C63F5DA}</a:tableStyleId>
              </a:tblPr>
              <a:tblGrid>
                <a:gridCol w="2131696">
                  <a:extLst>
                    <a:ext uri="{9D8B030D-6E8A-4147-A177-3AD203B41FA5}">
                      <a16:colId xmlns:a16="http://schemas.microsoft.com/office/drawing/2014/main" val="20000"/>
                    </a:ext>
                  </a:extLst>
                </a:gridCol>
                <a:gridCol w="2068634">
                  <a:extLst>
                    <a:ext uri="{9D8B030D-6E8A-4147-A177-3AD203B41FA5}">
                      <a16:colId xmlns:a16="http://schemas.microsoft.com/office/drawing/2014/main" val="20001"/>
                    </a:ext>
                  </a:extLst>
                </a:gridCol>
                <a:gridCol w="2194758">
                  <a:extLst>
                    <a:ext uri="{9D8B030D-6E8A-4147-A177-3AD203B41FA5}">
                      <a16:colId xmlns:a16="http://schemas.microsoft.com/office/drawing/2014/main" val="20002"/>
                    </a:ext>
                  </a:extLst>
                </a:gridCol>
                <a:gridCol w="2131696">
                  <a:extLst>
                    <a:ext uri="{9D8B030D-6E8A-4147-A177-3AD203B41FA5}">
                      <a16:colId xmlns:a16="http://schemas.microsoft.com/office/drawing/2014/main" val="20003"/>
                    </a:ext>
                  </a:extLst>
                </a:gridCol>
              </a:tblGrid>
              <a:tr h="370840">
                <a:tc>
                  <a:txBody>
                    <a:bodyPr/>
                    <a:lstStyle/>
                    <a:p>
                      <a:r>
                        <a:rPr lang="en-US" b="1" dirty="0"/>
                        <a:t>Examples in </a:t>
                      </a:r>
                    </a:p>
                    <a:p>
                      <a:r>
                        <a:rPr lang="en-US" b="1" i="1" u="none" dirty="0"/>
                        <a:t>Atlas of Knowledge</a:t>
                      </a:r>
                    </a:p>
                  </a:txBody>
                  <a:tcPr/>
                </a:tc>
                <a:tc>
                  <a:txBody>
                    <a:bodyPr/>
                    <a:lstStyle/>
                    <a:p>
                      <a:r>
                        <a:rPr lang="en-US" b="1" i="0" u="none" dirty="0"/>
                        <a:t>Micro/Individual</a:t>
                      </a:r>
                      <a:r>
                        <a:rPr lang="en-US" b="1" i="0" u="none" baseline="0" dirty="0"/>
                        <a:t> </a:t>
                      </a:r>
                    </a:p>
                    <a:p>
                      <a:r>
                        <a:rPr lang="en-US" b="1" i="0" u="none" baseline="0" dirty="0"/>
                        <a:t>(1-100 records)</a:t>
                      </a:r>
                      <a:endParaRPr lang="en-US" b="1" i="0" u="none" dirty="0"/>
                    </a:p>
                  </a:txBody>
                  <a:tcPr/>
                </a:tc>
                <a:tc>
                  <a:txBody>
                    <a:bodyPr/>
                    <a:lstStyle/>
                    <a:p>
                      <a:r>
                        <a:rPr lang="en-US" b="1" i="0" u="none" dirty="0" err="1"/>
                        <a:t>Meso</a:t>
                      </a:r>
                      <a:r>
                        <a:rPr lang="en-US" b="1" i="0" u="none" dirty="0"/>
                        <a:t>/Local </a:t>
                      </a:r>
                    </a:p>
                    <a:p>
                      <a:r>
                        <a:rPr lang="en-US" b="1" i="0" u="none" dirty="0"/>
                        <a:t>(101-10,000 records)</a:t>
                      </a:r>
                    </a:p>
                  </a:txBody>
                  <a:tcPr/>
                </a:tc>
                <a:tc>
                  <a:txBody>
                    <a:bodyPr/>
                    <a:lstStyle/>
                    <a:p>
                      <a:r>
                        <a:rPr lang="en-US" b="1" i="0" u="none" dirty="0"/>
                        <a:t>Macro/Global (10,000+ records)</a:t>
                      </a:r>
                    </a:p>
                  </a:txBody>
                  <a:tcPr/>
                </a:tc>
                <a:extLst>
                  <a:ext uri="{0D108BD9-81ED-4DB2-BD59-A6C34878D82A}">
                    <a16:rowId xmlns:a16="http://schemas.microsoft.com/office/drawing/2014/main" val="10000"/>
                  </a:ext>
                </a:extLst>
              </a:tr>
              <a:tr h="370840">
                <a:tc>
                  <a:txBody>
                    <a:bodyPr/>
                    <a:lstStyle/>
                    <a:p>
                      <a:r>
                        <a:rPr lang="en-US" b="1" i="0" dirty="0"/>
                        <a:t>Statistical Analysis/Profiling</a:t>
                      </a:r>
                    </a:p>
                  </a:txBody>
                  <a:tcPr/>
                </a:tc>
                <a:tc>
                  <a:txBody>
                    <a:bodyPr/>
                    <a:lstStyle/>
                    <a:p>
                      <a:pPr marL="0" algn="l" defTabSz="914400" rtl="0" eaLnBrk="1" latinLnBrk="0" hangingPunct="1"/>
                      <a:r>
                        <a:rPr lang="en-US" sz="1600" kern="1200" dirty="0">
                          <a:solidFill>
                            <a:schemeClr val="tx1"/>
                          </a:solidFill>
                          <a:latin typeface="+mn-lt"/>
                          <a:ea typeface="+mn-ea"/>
                          <a:cs typeface="+mn-cs"/>
                        </a:rPr>
                        <a:t>Individual person and their expertise profiles</a:t>
                      </a:r>
                    </a:p>
                  </a:txBody>
                  <a:tcPr/>
                </a:tc>
                <a:tc>
                  <a:txBody>
                    <a:bodyPr/>
                    <a:lstStyle/>
                    <a:p>
                      <a:pPr marL="0" algn="l" defTabSz="914400" rtl="0" eaLnBrk="1" latinLnBrk="0" hangingPunct="1"/>
                      <a:r>
                        <a:rPr lang="en-US" sz="1600" kern="1200" dirty="0">
                          <a:solidFill>
                            <a:schemeClr val="tx1"/>
                          </a:solidFill>
                          <a:latin typeface="+mn-lt"/>
                          <a:ea typeface="+mn-ea"/>
                          <a:cs typeface="+mn-cs"/>
                        </a:rPr>
                        <a:t>Larger labs, centers,</a:t>
                      </a:r>
                    </a:p>
                    <a:p>
                      <a:pPr marL="0" algn="l" defTabSz="914400" rtl="0" eaLnBrk="1" latinLnBrk="0" hangingPunct="1"/>
                      <a:r>
                        <a:rPr lang="en-US" sz="1600" kern="1200" dirty="0">
                          <a:solidFill>
                            <a:schemeClr val="tx1"/>
                          </a:solidFill>
                          <a:latin typeface="+mn-lt"/>
                          <a:ea typeface="+mn-ea"/>
                          <a:cs typeface="+mn-cs"/>
                        </a:rPr>
                        <a:t>universities, research</a:t>
                      </a:r>
                    </a:p>
                    <a:p>
                      <a:pPr marL="0" algn="l" defTabSz="914400" rtl="0" eaLnBrk="1" latinLnBrk="0" hangingPunct="1"/>
                      <a:r>
                        <a:rPr lang="en-US" sz="1600" kern="1200" dirty="0">
                          <a:solidFill>
                            <a:schemeClr val="tx1"/>
                          </a:solidFill>
                          <a:latin typeface="+mn-lt"/>
                          <a:ea typeface="+mn-ea"/>
                          <a:cs typeface="+mn-cs"/>
                        </a:rPr>
                        <a:t>domains, or states</a:t>
                      </a:r>
                    </a:p>
                  </a:txBody>
                  <a:tcPr/>
                </a:tc>
                <a:tc>
                  <a:txBody>
                    <a:bodyPr/>
                    <a:lstStyle/>
                    <a:p>
                      <a:pPr marL="0" algn="l" defTabSz="914400" rtl="0" eaLnBrk="1" latinLnBrk="0" hangingPunct="1"/>
                      <a:r>
                        <a:rPr lang="en-US" sz="1600" kern="1200" dirty="0">
                          <a:solidFill>
                            <a:schemeClr val="tx1"/>
                          </a:solidFill>
                          <a:latin typeface="+mn-lt"/>
                          <a:ea typeface="+mn-ea"/>
                          <a:cs typeface="+mn-cs"/>
                        </a:rPr>
                        <a:t>All of NSF, all of USA, all</a:t>
                      </a:r>
                    </a:p>
                    <a:p>
                      <a:pPr marL="0" algn="l" defTabSz="914400" rtl="0" eaLnBrk="1" latinLnBrk="0" hangingPunct="1"/>
                      <a:r>
                        <a:rPr lang="en-US" sz="1600" kern="1200" dirty="0">
                          <a:solidFill>
                            <a:schemeClr val="tx1"/>
                          </a:solidFill>
                          <a:latin typeface="+mn-lt"/>
                          <a:ea typeface="+mn-ea"/>
                          <a:cs typeface="+mn-cs"/>
                        </a:rPr>
                        <a:t>of science</a:t>
                      </a:r>
                    </a:p>
                  </a:txBody>
                  <a:tcPr/>
                </a:tc>
                <a:extLst>
                  <a:ext uri="{0D108BD9-81ED-4DB2-BD59-A6C34878D82A}">
                    <a16:rowId xmlns:a16="http://schemas.microsoft.com/office/drawing/2014/main" val="10001"/>
                  </a:ext>
                </a:extLst>
              </a:tr>
              <a:tr h="370840">
                <a:tc>
                  <a:txBody>
                    <a:bodyPr/>
                    <a:lstStyle/>
                    <a:p>
                      <a:r>
                        <a:rPr lang="en-US" b="1" i="0" dirty="0"/>
                        <a:t>Temporal Analysis (When)</a:t>
                      </a:r>
                    </a:p>
                  </a:txBody>
                  <a:tcPr/>
                </a:tc>
                <a:tc>
                  <a:txBody>
                    <a:bodyPr/>
                    <a:lstStyle/>
                    <a:p>
                      <a:pPr marL="0" algn="l" defTabSz="914400" rtl="0" eaLnBrk="1" latinLnBrk="0" hangingPunct="1"/>
                      <a:r>
                        <a:rPr lang="en-US" sz="1600" kern="1200" dirty="0">
                          <a:solidFill>
                            <a:schemeClr val="tx1"/>
                          </a:solidFill>
                          <a:latin typeface="+mn-lt"/>
                          <a:ea typeface="+mn-ea"/>
                          <a:cs typeface="+mn-cs"/>
                        </a:rPr>
                        <a:t>Funding portfolio of</a:t>
                      </a:r>
                    </a:p>
                    <a:p>
                      <a:pPr marL="0" algn="l" defTabSz="914400" rtl="0" eaLnBrk="1" latinLnBrk="0" hangingPunct="1"/>
                      <a:r>
                        <a:rPr lang="en-US" sz="1600" kern="1200" dirty="0">
                          <a:solidFill>
                            <a:schemeClr val="tx1"/>
                          </a:solidFill>
                          <a:latin typeface="+mn-lt"/>
                          <a:ea typeface="+mn-ea"/>
                          <a:cs typeface="+mn-cs"/>
                        </a:rPr>
                        <a:t>one individual</a:t>
                      </a:r>
                    </a:p>
                  </a:txBody>
                  <a:tcPr/>
                </a:tc>
                <a:tc>
                  <a:txBody>
                    <a:bodyPr/>
                    <a:lstStyle/>
                    <a:p>
                      <a:pPr marL="0" algn="l" defTabSz="914400" rtl="0" eaLnBrk="1" latinLnBrk="0" hangingPunct="1"/>
                      <a:r>
                        <a:rPr lang="en-US" sz="1600" kern="1200" dirty="0">
                          <a:solidFill>
                            <a:schemeClr val="tx1"/>
                          </a:solidFill>
                          <a:latin typeface="+mn-lt"/>
                          <a:ea typeface="+mn-ea"/>
                          <a:cs typeface="+mn-cs"/>
                        </a:rPr>
                        <a:t>Mapping topic bursts</a:t>
                      </a:r>
                    </a:p>
                    <a:p>
                      <a:pPr marL="0" algn="l" defTabSz="914400" rtl="0" eaLnBrk="1" latinLnBrk="0" hangingPunct="1"/>
                      <a:r>
                        <a:rPr lang="en-US" sz="1600" kern="1200" dirty="0">
                          <a:solidFill>
                            <a:schemeClr val="tx1"/>
                          </a:solidFill>
                          <a:latin typeface="+mn-lt"/>
                          <a:ea typeface="+mn-ea"/>
                          <a:cs typeface="+mn-cs"/>
                        </a:rPr>
                        <a:t>in 20 years of PNAS</a:t>
                      </a:r>
                    </a:p>
                  </a:txBody>
                  <a:tcPr/>
                </a:tc>
                <a:tc>
                  <a:txBody>
                    <a:bodyPr/>
                    <a:lstStyle/>
                    <a:p>
                      <a:pPr marL="0" algn="l" defTabSz="914400" rtl="0" eaLnBrk="1" latinLnBrk="0" hangingPunct="1"/>
                      <a:r>
                        <a:rPr lang="en-US" sz="1600" kern="1200" dirty="0">
                          <a:solidFill>
                            <a:schemeClr val="tx1"/>
                          </a:solidFill>
                          <a:latin typeface="+mn-lt"/>
                          <a:ea typeface="+mn-ea"/>
                          <a:cs typeface="+mn-cs"/>
                        </a:rPr>
                        <a:t>113 years of physics</a:t>
                      </a:r>
                    </a:p>
                    <a:p>
                      <a:pPr marL="0" algn="l" defTabSz="914400" rtl="0" eaLnBrk="1" latinLnBrk="0" hangingPunct="1"/>
                      <a:r>
                        <a:rPr lang="en-US" sz="1600" kern="1200" dirty="0">
                          <a:solidFill>
                            <a:schemeClr val="tx1"/>
                          </a:solidFill>
                          <a:latin typeface="+mn-lt"/>
                          <a:ea typeface="+mn-ea"/>
                          <a:cs typeface="+mn-cs"/>
                        </a:rPr>
                        <a:t>research</a:t>
                      </a:r>
                    </a:p>
                  </a:txBody>
                  <a:tcPr/>
                </a:tc>
                <a:extLst>
                  <a:ext uri="{0D108BD9-81ED-4DB2-BD59-A6C34878D82A}">
                    <a16:rowId xmlns:a16="http://schemas.microsoft.com/office/drawing/2014/main" val="10002"/>
                  </a:ext>
                </a:extLst>
              </a:tr>
              <a:tr h="370840">
                <a:tc>
                  <a:txBody>
                    <a:bodyPr/>
                    <a:lstStyle/>
                    <a:p>
                      <a:r>
                        <a:rPr lang="en-US" b="1" i="0" dirty="0"/>
                        <a:t>Geospatial Analysis</a:t>
                      </a:r>
                      <a:r>
                        <a:rPr lang="en-US" b="1" i="0" baseline="0" dirty="0"/>
                        <a:t> (Where)</a:t>
                      </a:r>
                      <a:endParaRPr lang="en-US" b="1" i="0" dirty="0"/>
                    </a:p>
                  </a:txBody>
                  <a:tcPr/>
                </a:tc>
                <a:tc>
                  <a:txBody>
                    <a:bodyPr/>
                    <a:lstStyle/>
                    <a:p>
                      <a:pPr marL="0" algn="l" defTabSz="914400" rtl="0" eaLnBrk="1" latinLnBrk="0" hangingPunct="1"/>
                      <a:r>
                        <a:rPr lang="en-US" sz="1600" kern="1200" dirty="0">
                          <a:solidFill>
                            <a:schemeClr val="tx1"/>
                          </a:solidFill>
                          <a:latin typeface="+mn-lt"/>
                          <a:ea typeface="+mn-ea"/>
                          <a:cs typeface="+mn-cs"/>
                        </a:rPr>
                        <a:t>Career trajectory of </a:t>
                      </a:r>
                    </a:p>
                    <a:p>
                      <a:pPr marL="0" algn="l" defTabSz="914400" rtl="0" eaLnBrk="1" latinLnBrk="0" hangingPunct="1"/>
                      <a:r>
                        <a:rPr lang="en-US" sz="1600" kern="1200" dirty="0">
                          <a:solidFill>
                            <a:schemeClr val="tx1"/>
                          </a:solidFill>
                          <a:latin typeface="+mn-lt"/>
                          <a:ea typeface="+mn-ea"/>
                          <a:cs typeface="+mn-cs"/>
                        </a:rPr>
                        <a:t>one individual </a:t>
                      </a:r>
                    </a:p>
                  </a:txBody>
                  <a:tcPr/>
                </a:tc>
                <a:tc>
                  <a:txBody>
                    <a:bodyPr/>
                    <a:lstStyle/>
                    <a:p>
                      <a:pPr marL="0" algn="l" defTabSz="914400" rtl="0" eaLnBrk="1" latinLnBrk="0" hangingPunct="1"/>
                      <a:r>
                        <a:rPr lang="en-US" sz="1600" kern="1200" dirty="0">
                          <a:solidFill>
                            <a:schemeClr val="tx1"/>
                          </a:solidFill>
                          <a:latin typeface="+mn-lt"/>
                          <a:ea typeface="+mn-ea"/>
                          <a:cs typeface="+mn-cs"/>
                        </a:rPr>
                        <a:t>Mapping a state’s</a:t>
                      </a:r>
                    </a:p>
                    <a:p>
                      <a:pPr marL="0" algn="l" defTabSz="914400" rtl="0" eaLnBrk="1" latinLnBrk="0" hangingPunct="1"/>
                      <a:r>
                        <a:rPr lang="en-US" sz="1600" kern="1200" dirty="0">
                          <a:solidFill>
                            <a:schemeClr val="tx1"/>
                          </a:solidFill>
                          <a:latin typeface="+mn-lt"/>
                          <a:ea typeface="+mn-ea"/>
                          <a:cs typeface="+mn-cs"/>
                        </a:rPr>
                        <a:t>intellectual landscape</a:t>
                      </a:r>
                    </a:p>
                  </a:txBody>
                  <a:tcPr/>
                </a:tc>
                <a:tc>
                  <a:txBody>
                    <a:bodyPr/>
                    <a:lstStyle/>
                    <a:p>
                      <a:pPr marL="0" algn="l" defTabSz="914400" rtl="0" eaLnBrk="1" latinLnBrk="0" hangingPunct="1"/>
                      <a:r>
                        <a:rPr lang="en-US" sz="1600" kern="1200" dirty="0">
                          <a:solidFill>
                            <a:schemeClr val="tx1"/>
                          </a:solidFill>
                          <a:latin typeface="+mn-lt"/>
                          <a:ea typeface="+mn-ea"/>
                          <a:cs typeface="+mn-cs"/>
                        </a:rPr>
                        <a:t>PNAS publications</a:t>
                      </a:r>
                    </a:p>
                  </a:txBody>
                  <a:tcPr/>
                </a:tc>
                <a:extLst>
                  <a:ext uri="{0D108BD9-81ED-4DB2-BD59-A6C34878D82A}">
                    <a16:rowId xmlns:a16="http://schemas.microsoft.com/office/drawing/2014/main" val="10003"/>
                  </a:ext>
                </a:extLst>
              </a:tr>
              <a:tr h="370840">
                <a:tc>
                  <a:txBody>
                    <a:bodyPr/>
                    <a:lstStyle/>
                    <a:p>
                      <a:r>
                        <a:rPr lang="en-US" b="1" i="0" dirty="0"/>
                        <a:t>Topical Analysis (What)</a:t>
                      </a:r>
                    </a:p>
                  </a:txBody>
                  <a:tcPr/>
                </a:tc>
                <a:tc>
                  <a:txBody>
                    <a:bodyPr/>
                    <a:lstStyle/>
                    <a:p>
                      <a:pPr marL="0" algn="l" defTabSz="914400" rtl="0" eaLnBrk="1" latinLnBrk="0" hangingPunct="1"/>
                      <a:r>
                        <a:rPr lang="en-US" sz="1600" kern="1200" dirty="0">
                          <a:solidFill>
                            <a:schemeClr val="tx1"/>
                          </a:solidFill>
                          <a:latin typeface="+mn-lt"/>
                          <a:ea typeface="+mn-ea"/>
                          <a:cs typeface="+mn-cs"/>
                        </a:rPr>
                        <a:t>Base knowledge from</a:t>
                      </a:r>
                    </a:p>
                    <a:p>
                      <a:pPr marL="0" algn="l" defTabSz="914400" rtl="0" eaLnBrk="1" latinLnBrk="0" hangingPunct="1"/>
                      <a:r>
                        <a:rPr lang="en-US" sz="1600" kern="1200" dirty="0">
                          <a:solidFill>
                            <a:schemeClr val="tx1"/>
                          </a:solidFill>
                          <a:latin typeface="+mn-lt"/>
                          <a:ea typeface="+mn-ea"/>
                          <a:cs typeface="+mn-cs"/>
                        </a:rPr>
                        <a:t>which one grant draws</a:t>
                      </a:r>
                    </a:p>
                  </a:txBody>
                  <a:tcPr/>
                </a:tc>
                <a:tc>
                  <a:txBody>
                    <a:bodyPr/>
                    <a:lstStyle/>
                    <a:p>
                      <a:pPr marL="0" algn="l" defTabSz="914400" rtl="0" eaLnBrk="1" latinLnBrk="0" hangingPunct="1"/>
                      <a:r>
                        <a:rPr lang="en-US" sz="1600" kern="1200" dirty="0">
                          <a:solidFill>
                            <a:schemeClr val="tx1"/>
                          </a:solidFill>
                          <a:latin typeface="+mn-lt"/>
                          <a:ea typeface="+mn-ea"/>
                          <a:cs typeface="+mn-cs"/>
                        </a:rPr>
                        <a:t>Knowledge flows in</a:t>
                      </a:r>
                    </a:p>
                    <a:p>
                      <a:pPr marL="0" algn="l" defTabSz="914400" rtl="0" eaLnBrk="1" latinLnBrk="0" hangingPunct="1"/>
                      <a:r>
                        <a:rPr lang="en-US" sz="1600" kern="1200" dirty="0">
                          <a:solidFill>
                            <a:schemeClr val="tx1"/>
                          </a:solidFill>
                          <a:latin typeface="+mn-lt"/>
                          <a:ea typeface="+mn-ea"/>
                          <a:cs typeface="+mn-cs"/>
                        </a:rPr>
                        <a:t>chemistry research</a:t>
                      </a:r>
                    </a:p>
                  </a:txBody>
                  <a:tcPr/>
                </a:tc>
                <a:tc>
                  <a:txBody>
                    <a:bodyPr/>
                    <a:lstStyle/>
                    <a:p>
                      <a:pPr marL="0" algn="l" defTabSz="914400" rtl="0" eaLnBrk="1" latinLnBrk="0" hangingPunct="1"/>
                      <a:r>
                        <a:rPr lang="en-US" sz="1600" kern="1200" dirty="0" err="1">
                          <a:solidFill>
                            <a:schemeClr val="tx1"/>
                          </a:solidFill>
                          <a:latin typeface="+mn-lt"/>
                          <a:ea typeface="+mn-ea"/>
                          <a:cs typeface="+mn-cs"/>
                        </a:rPr>
                        <a:t>VxOrd</a:t>
                      </a:r>
                      <a:r>
                        <a:rPr lang="en-US" sz="1600" kern="1200" dirty="0">
                          <a:solidFill>
                            <a:schemeClr val="tx1"/>
                          </a:solidFill>
                          <a:latin typeface="+mn-lt"/>
                          <a:ea typeface="+mn-ea"/>
                          <a:cs typeface="+mn-cs"/>
                        </a:rPr>
                        <a:t>/Topic maps of</a:t>
                      </a:r>
                    </a:p>
                    <a:p>
                      <a:pPr marL="0" algn="l" defTabSz="914400" rtl="0" eaLnBrk="1" latinLnBrk="0" hangingPunct="1"/>
                      <a:r>
                        <a:rPr lang="en-US" sz="1600" kern="1200" dirty="0">
                          <a:solidFill>
                            <a:schemeClr val="tx1"/>
                          </a:solidFill>
                          <a:latin typeface="+mn-lt"/>
                          <a:ea typeface="+mn-ea"/>
                          <a:cs typeface="+mn-cs"/>
                        </a:rPr>
                        <a:t>NIH funding</a:t>
                      </a:r>
                    </a:p>
                  </a:txBody>
                  <a:tcPr/>
                </a:tc>
                <a:extLst>
                  <a:ext uri="{0D108BD9-81ED-4DB2-BD59-A6C34878D82A}">
                    <a16:rowId xmlns:a16="http://schemas.microsoft.com/office/drawing/2014/main" val="10004"/>
                  </a:ext>
                </a:extLst>
              </a:tr>
              <a:tr h="370840">
                <a:tc>
                  <a:txBody>
                    <a:bodyPr/>
                    <a:lstStyle/>
                    <a:p>
                      <a:r>
                        <a:rPr lang="en-US" b="1" i="0" dirty="0"/>
                        <a:t>Network Analysis (With Whom)</a:t>
                      </a:r>
                    </a:p>
                  </a:txBody>
                  <a:tcPr/>
                </a:tc>
                <a:tc>
                  <a:txBody>
                    <a:bodyPr/>
                    <a:lstStyle/>
                    <a:p>
                      <a:pPr marL="0" algn="l" defTabSz="914400" rtl="0" eaLnBrk="1" latinLnBrk="0" hangingPunct="1"/>
                      <a:r>
                        <a:rPr lang="en-US" sz="1600" kern="1200" dirty="0">
                          <a:solidFill>
                            <a:schemeClr val="tx1"/>
                          </a:solidFill>
                          <a:latin typeface="+mn-lt"/>
                          <a:ea typeface="+mn-ea"/>
                          <a:cs typeface="+mn-cs"/>
                        </a:rPr>
                        <a:t>NSF Co‐PI network of</a:t>
                      </a:r>
                    </a:p>
                    <a:p>
                      <a:pPr marL="0" algn="l" defTabSz="914400" rtl="0" eaLnBrk="1" latinLnBrk="0" hangingPunct="1"/>
                      <a:r>
                        <a:rPr lang="en-US" sz="1600" kern="1200" dirty="0">
                          <a:solidFill>
                            <a:schemeClr val="tx1"/>
                          </a:solidFill>
                          <a:latin typeface="+mn-lt"/>
                          <a:ea typeface="+mn-ea"/>
                          <a:cs typeface="+mn-cs"/>
                        </a:rPr>
                        <a:t>one individual </a:t>
                      </a:r>
                    </a:p>
                  </a:txBody>
                  <a:tcPr/>
                </a:tc>
                <a:tc>
                  <a:txBody>
                    <a:bodyPr/>
                    <a:lstStyle/>
                    <a:p>
                      <a:pPr marL="0" algn="l" defTabSz="914400" rtl="0" eaLnBrk="1" latinLnBrk="0" hangingPunct="1"/>
                      <a:r>
                        <a:rPr lang="en-US" sz="1600" kern="1200" dirty="0">
                          <a:solidFill>
                            <a:schemeClr val="tx1"/>
                          </a:solidFill>
                          <a:latin typeface="+mn-lt"/>
                          <a:ea typeface="+mn-ea"/>
                          <a:cs typeface="+mn-cs"/>
                        </a:rPr>
                        <a:t>Co‐author network  </a:t>
                      </a:r>
                    </a:p>
                  </a:txBody>
                  <a:tcPr/>
                </a:tc>
                <a:tc>
                  <a:txBody>
                    <a:bodyPr/>
                    <a:lstStyle/>
                    <a:p>
                      <a:pPr marL="0" algn="l" defTabSz="914400" rtl="0" eaLnBrk="1" latinLnBrk="0" hangingPunct="1"/>
                      <a:r>
                        <a:rPr lang="en-US" sz="1600" kern="1200" dirty="0">
                          <a:solidFill>
                            <a:schemeClr val="tx1"/>
                          </a:solidFill>
                          <a:latin typeface="+mn-lt"/>
                          <a:ea typeface="+mn-ea"/>
                          <a:cs typeface="+mn-cs"/>
                        </a:rPr>
                        <a:t>NIH’s core competency</a:t>
                      </a:r>
                    </a:p>
                  </a:txBody>
                  <a:tcPr/>
                </a:tc>
                <a:extLst>
                  <a:ext uri="{0D108BD9-81ED-4DB2-BD59-A6C34878D82A}">
                    <a16:rowId xmlns:a16="http://schemas.microsoft.com/office/drawing/2014/main" val="10005"/>
                  </a:ext>
                </a:extLst>
              </a:tr>
            </a:tbl>
          </a:graphicData>
        </a:graphic>
      </p:graphicFrame>
      <p:sp>
        <p:nvSpPr>
          <p:cNvPr id="3" name="Rectangle 2"/>
          <p:cNvSpPr/>
          <p:nvPr/>
        </p:nvSpPr>
        <p:spPr>
          <a:xfrm>
            <a:off x="224286" y="5859221"/>
            <a:ext cx="6625087" cy="261610"/>
          </a:xfrm>
          <a:prstGeom prst="rect">
            <a:avLst/>
          </a:prstGeom>
        </p:spPr>
        <p:txBody>
          <a:bodyPr wrap="square">
            <a:spAutoFit/>
          </a:bodyPr>
          <a:lstStyle/>
          <a:p>
            <a:r>
              <a:rPr lang="en-US" sz="1100" dirty="0" err="1"/>
              <a:t>Börner</a:t>
            </a:r>
            <a:r>
              <a:rPr lang="en-US" sz="1100" dirty="0"/>
              <a:t>, K. (2015). </a:t>
            </a:r>
            <a:r>
              <a:rPr lang="en-US" sz="1100" i="1" dirty="0"/>
              <a:t>Atlas of Knowledge</a:t>
            </a:r>
            <a:r>
              <a:rPr lang="en-US" sz="1100" dirty="0"/>
              <a:t>. The MIT Press. Available online through UA Library.</a:t>
            </a:r>
          </a:p>
        </p:txBody>
      </p:sp>
    </p:spTree>
    <p:extLst>
      <p:ext uri="{BB962C8B-B14F-4D97-AF65-F5344CB8AC3E}">
        <p14:creationId xmlns:p14="http://schemas.microsoft.com/office/powerpoint/2010/main" val="2471701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b="1" dirty="0">
                <a:latin typeface="Segoe UI" panose="020B0502040204020203" pitchFamily="34" charset="0"/>
                <a:cs typeface="Segoe UI" panose="020B0502040204020203" pitchFamily="34" charset="0"/>
              </a:rPr>
              <a:t>Outline</a:t>
            </a:r>
          </a:p>
        </p:txBody>
      </p:sp>
      <p:sp>
        <p:nvSpPr>
          <p:cNvPr id="3" name="内容占位符 2"/>
          <p:cNvSpPr>
            <a:spLocks noGrp="1"/>
          </p:cNvSpPr>
          <p:nvPr>
            <p:ph idx="1"/>
          </p:nvPr>
        </p:nvSpPr>
        <p:spPr/>
        <p:txBody>
          <a:bodyPr>
            <a:normAutofit/>
          </a:bodyPr>
          <a:lstStyle/>
          <a:p>
            <a:r>
              <a:rPr lang="en-US" dirty="0" smtClean="0"/>
              <a:t>Overview &amp; History</a:t>
            </a:r>
            <a:endParaRPr lang="en-US" dirty="0"/>
          </a:p>
          <a:p>
            <a:r>
              <a:rPr lang="en-US" dirty="0" smtClean="0"/>
              <a:t>Visualization Frameworks</a:t>
            </a:r>
          </a:p>
          <a:p>
            <a:r>
              <a:rPr lang="en-US" dirty="0" smtClean="0"/>
              <a:t>UA AI Lab Examples</a:t>
            </a:r>
            <a:endParaRPr lang="en-US" dirty="0"/>
          </a:p>
          <a:p>
            <a:r>
              <a:rPr lang="en-US" dirty="0" smtClean="0"/>
              <a:t>Evaluation </a:t>
            </a:r>
            <a:r>
              <a:rPr lang="en-US" dirty="0"/>
              <a:t>Research of Information Visualization</a:t>
            </a:r>
          </a:p>
          <a:p>
            <a:r>
              <a:rPr lang="en-US" dirty="0"/>
              <a:t>Promising Trends</a:t>
            </a:r>
          </a:p>
          <a:p>
            <a:r>
              <a:rPr lang="en-US" dirty="0"/>
              <a:t>Tools Overview</a:t>
            </a:r>
          </a:p>
          <a:p>
            <a:r>
              <a:rPr lang="en-US" dirty="0"/>
              <a:t>Resources</a:t>
            </a:r>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2</a:t>
            </a:fld>
            <a:endParaRPr lang="en-US"/>
          </a:p>
        </p:txBody>
      </p:sp>
    </p:spTree>
    <p:extLst>
      <p:ext uri="{BB962C8B-B14F-4D97-AF65-F5344CB8AC3E}">
        <p14:creationId xmlns:p14="http://schemas.microsoft.com/office/powerpoint/2010/main" val="173282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Two Visualization Workflows</a:t>
            </a:r>
          </a:p>
        </p:txBody>
      </p:sp>
      <p:sp>
        <p:nvSpPr>
          <p:cNvPr id="5" name="内容占位符 4"/>
          <p:cNvSpPr>
            <a:spLocks noGrp="1"/>
          </p:cNvSpPr>
          <p:nvPr>
            <p:ph sz="half" idx="1"/>
          </p:nvPr>
        </p:nvSpPr>
        <p:spPr/>
        <p:txBody>
          <a:bodyPr>
            <a:normAutofit lnSpcReduction="10000"/>
          </a:bodyPr>
          <a:lstStyle/>
          <a:p>
            <a:r>
              <a:rPr lang="en-US" b="1" dirty="0" err="1"/>
              <a:t>Börner</a:t>
            </a:r>
            <a:r>
              <a:rPr lang="en-US" b="1" dirty="0"/>
              <a:t> (2014) – </a:t>
            </a:r>
            <a:r>
              <a:rPr lang="en-US" b="1" i="1" dirty="0"/>
              <a:t>Visual Insights</a:t>
            </a:r>
          </a:p>
          <a:p>
            <a:pPr lvl="1"/>
            <a:r>
              <a:rPr lang="en-US" dirty="0"/>
              <a:t>Read data</a:t>
            </a:r>
          </a:p>
          <a:p>
            <a:pPr lvl="2"/>
            <a:endParaRPr lang="en-US" dirty="0"/>
          </a:p>
          <a:p>
            <a:pPr lvl="1"/>
            <a:r>
              <a:rPr lang="en-US" dirty="0"/>
              <a:t>Analyze data</a:t>
            </a:r>
          </a:p>
          <a:p>
            <a:pPr lvl="2"/>
            <a:endParaRPr lang="en-US" dirty="0"/>
          </a:p>
          <a:p>
            <a:pPr lvl="1"/>
            <a:r>
              <a:rPr lang="en-US" dirty="0"/>
              <a:t>Visualize</a:t>
            </a:r>
          </a:p>
          <a:p>
            <a:pPr lvl="2"/>
            <a:r>
              <a:rPr lang="en-US" dirty="0"/>
              <a:t>Select vis. types</a:t>
            </a:r>
          </a:p>
          <a:p>
            <a:pPr lvl="2"/>
            <a:r>
              <a:rPr lang="en-US" dirty="0"/>
              <a:t>Overlay data</a:t>
            </a:r>
          </a:p>
          <a:p>
            <a:pPr lvl="2"/>
            <a:r>
              <a:rPr lang="en-US" dirty="0"/>
              <a:t>Visually encode data</a:t>
            </a:r>
          </a:p>
          <a:p>
            <a:pPr lvl="2"/>
            <a:endParaRPr lang="en-US" dirty="0"/>
          </a:p>
          <a:p>
            <a:pPr lvl="1"/>
            <a:r>
              <a:rPr lang="en-US" dirty="0"/>
              <a:t>Deploy</a:t>
            </a:r>
          </a:p>
        </p:txBody>
      </p:sp>
      <p:sp>
        <p:nvSpPr>
          <p:cNvPr id="6" name="内容占位符 5"/>
          <p:cNvSpPr>
            <a:spLocks noGrp="1"/>
          </p:cNvSpPr>
          <p:nvPr>
            <p:ph sz="half" idx="2"/>
          </p:nvPr>
        </p:nvSpPr>
        <p:spPr/>
        <p:txBody>
          <a:bodyPr>
            <a:normAutofit lnSpcReduction="10000"/>
          </a:bodyPr>
          <a:lstStyle/>
          <a:p>
            <a:r>
              <a:rPr lang="en-US" dirty="0"/>
              <a:t>Fry (2007) – </a:t>
            </a:r>
            <a:r>
              <a:rPr lang="en-US" i="1" dirty="0"/>
              <a:t>Visualizing Data</a:t>
            </a:r>
          </a:p>
          <a:p>
            <a:pPr lvl="1"/>
            <a:r>
              <a:rPr lang="en-US" dirty="0"/>
              <a:t>Acquire</a:t>
            </a:r>
          </a:p>
          <a:p>
            <a:pPr lvl="1"/>
            <a:r>
              <a:rPr lang="en-US" dirty="0"/>
              <a:t>Parse</a:t>
            </a:r>
          </a:p>
          <a:p>
            <a:pPr lvl="1"/>
            <a:r>
              <a:rPr lang="en-US" dirty="0"/>
              <a:t>Filter</a:t>
            </a:r>
          </a:p>
          <a:p>
            <a:pPr lvl="1"/>
            <a:r>
              <a:rPr lang="en-US" dirty="0"/>
              <a:t>Mine</a:t>
            </a:r>
          </a:p>
          <a:p>
            <a:pPr lvl="1"/>
            <a:r>
              <a:rPr lang="en-US" dirty="0"/>
              <a:t>Represent</a:t>
            </a:r>
          </a:p>
          <a:p>
            <a:pPr lvl="1"/>
            <a:r>
              <a:rPr lang="en-US" dirty="0"/>
              <a:t>Refine</a:t>
            </a:r>
          </a:p>
          <a:p>
            <a:pPr lvl="1"/>
            <a:r>
              <a:rPr lang="en-US" dirty="0"/>
              <a:t>Interact</a:t>
            </a:r>
          </a:p>
          <a:p>
            <a:pPr lvl="1"/>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20</a:t>
            </a:fld>
            <a:endParaRPr lang="en-US"/>
          </a:p>
        </p:txBody>
      </p:sp>
      <p:cxnSp>
        <p:nvCxnSpPr>
          <p:cNvPr id="8" name="直接箭头连接符 7"/>
          <p:cNvCxnSpPr/>
          <p:nvPr/>
        </p:nvCxnSpPr>
        <p:spPr>
          <a:xfrm>
            <a:off x="3957145" y="2724163"/>
            <a:ext cx="1072055"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 name="直接箭头连接符 8"/>
          <p:cNvCxnSpPr/>
          <p:nvPr/>
        </p:nvCxnSpPr>
        <p:spPr>
          <a:xfrm>
            <a:off x="3957145" y="2724163"/>
            <a:ext cx="1072055" cy="34684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4" name="直接箭头连接符 13"/>
          <p:cNvCxnSpPr/>
          <p:nvPr/>
        </p:nvCxnSpPr>
        <p:spPr>
          <a:xfrm>
            <a:off x="3957145" y="3419035"/>
            <a:ext cx="1072055"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直接箭头连接符 14"/>
          <p:cNvCxnSpPr/>
          <p:nvPr/>
        </p:nvCxnSpPr>
        <p:spPr>
          <a:xfrm>
            <a:off x="3957145" y="3419035"/>
            <a:ext cx="1072055" cy="39036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2" name="直接箭头连接符 21"/>
          <p:cNvCxnSpPr/>
          <p:nvPr/>
        </p:nvCxnSpPr>
        <p:spPr>
          <a:xfrm>
            <a:off x="3951233" y="4024299"/>
            <a:ext cx="1077967" cy="8260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p:cNvCxnSpPr/>
          <p:nvPr/>
        </p:nvCxnSpPr>
        <p:spPr>
          <a:xfrm>
            <a:off x="3951233" y="4024299"/>
            <a:ext cx="1077967" cy="46097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66168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Needs‐Driven Workflow</a:t>
            </a:r>
          </a:p>
        </p:txBody>
      </p:sp>
      <p:sp>
        <p:nvSpPr>
          <p:cNvPr id="5" name="灯片编号占位符 4"/>
          <p:cNvSpPr>
            <a:spLocks noGrp="1"/>
          </p:cNvSpPr>
          <p:nvPr>
            <p:ph type="sldNum" sz="quarter" idx="12"/>
          </p:nvPr>
        </p:nvSpPr>
        <p:spPr/>
        <p:txBody>
          <a:bodyPr/>
          <a:lstStyle/>
          <a:p>
            <a:fld id="{5EEDA49D-2C12-4445-8988-A9D5F93F6E8A}" type="slidenum">
              <a:rPr lang="en-US" smtClean="0"/>
              <a:t>21</a:t>
            </a:fld>
            <a:endParaRPr lang="en-US"/>
          </a:p>
        </p:txBody>
      </p:sp>
      <p:pic>
        <p:nvPicPr>
          <p:cNvPr id="10" name="内容占位符 7"/>
          <p:cNvPicPr>
            <a:picLocks noChangeAspect="1"/>
          </p:cNvPicPr>
          <p:nvPr/>
        </p:nvPicPr>
        <p:blipFill rotWithShape="1">
          <a:blip r:embed="rId2"/>
          <a:srcRect l="1" t="63604" r="44956"/>
          <a:stretch/>
        </p:blipFill>
        <p:spPr>
          <a:xfrm>
            <a:off x="700580" y="4578556"/>
            <a:ext cx="4261945" cy="1904725"/>
          </a:xfrm>
          <a:prstGeom prst="rect">
            <a:avLst/>
          </a:prstGeom>
        </p:spPr>
      </p:pic>
      <p:pic>
        <p:nvPicPr>
          <p:cNvPr id="8" name="内容占位符 7"/>
          <p:cNvPicPr>
            <a:picLocks noGrp="1" noChangeAspect="1"/>
          </p:cNvPicPr>
          <p:nvPr>
            <p:ph idx="1"/>
          </p:nvPr>
        </p:nvPicPr>
        <p:blipFill rotWithShape="1">
          <a:blip r:embed="rId2"/>
          <a:srcRect l="-1" t="5050" r="75845" b="53996"/>
          <a:stretch/>
        </p:blipFill>
        <p:spPr>
          <a:xfrm>
            <a:off x="700581" y="1514391"/>
            <a:ext cx="1870342" cy="2143209"/>
          </a:xfrm>
          <a:prstGeom prst="rect">
            <a:avLst/>
          </a:prstGeom>
        </p:spPr>
      </p:pic>
      <p:pic>
        <p:nvPicPr>
          <p:cNvPr id="13" name="内容占位符 7"/>
          <p:cNvPicPr>
            <a:picLocks noChangeAspect="1"/>
          </p:cNvPicPr>
          <p:nvPr/>
        </p:nvPicPr>
        <p:blipFill rotWithShape="1">
          <a:blip r:embed="rId2"/>
          <a:srcRect t="46890" r="50856" b="37536"/>
          <a:stretch/>
        </p:blipFill>
        <p:spPr>
          <a:xfrm>
            <a:off x="700580" y="3701386"/>
            <a:ext cx="3805159" cy="815008"/>
          </a:xfrm>
          <a:prstGeom prst="rect">
            <a:avLst/>
          </a:prstGeom>
        </p:spPr>
      </p:pic>
      <p:pic>
        <p:nvPicPr>
          <p:cNvPr id="14" name="内容占位符 7"/>
          <p:cNvPicPr>
            <a:picLocks noChangeAspect="1"/>
          </p:cNvPicPr>
          <p:nvPr/>
        </p:nvPicPr>
        <p:blipFill rotWithShape="1">
          <a:blip r:embed="rId2"/>
          <a:srcRect l="23813" t="5049" r="36821" b="73749"/>
          <a:stretch/>
        </p:blipFill>
        <p:spPr>
          <a:xfrm>
            <a:off x="2534063" y="1514390"/>
            <a:ext cx="3048001" cy="1109539"/>
          </a:xfrm>
          <a:prstGeom prst="rect">
            <a:avLst/>
          </a:prstGeom>
        </p:spPr>
      </p:pic>
      <p:pic>
        <p:nvPicPr>
          <p:cNvPr id="11" name="内容占位符 7"/>
          <p:cNvPicPr>
            <a:picLocks noChangeAspect="1"/>
          </p:cNvPicPr>
          <p:nvPr/>
        </p:nvPicPr>
        <p:blipFill rotWithShape="1">
          <a:blip r:embed="rId2"/>
          <a:srcRect l="55307" t="5049"/>
          <a:stretch/>
        </p:blipFill>
        <p:spPr>
          <a:xfrm>
            <a:off x="4981575" y="1514321"/>
            <a:ext cx="3460603" cy="4968960"/>
          </a:xfrm>
          <a:prstGeom prst="rect">
            <a:avLst/>
          </a:prstGeom>
        </p:spPr>
      </p:pic>
      <p:sp>
        <p:nvSpPr>
          <p:cNvPr id="9" name="文本框 8"/>
          <p:cNvSpPr txBox="1"/>
          <p:nvPr/>
        </p:nvSpPr>
        <p:spPr>
          <a:xfrm>
            <a:off x="7024236" y="6104424"/>
            <a:ext cx="1491114" cy="369332"/>
          </a:xfrm>
          <a:prstGeom prst="rect">
            <a:avLst/>
          </a:prstGeom>
          <a:noFill/>
        </p:spPr>
        <p:txBody>
          <a:bodyPr wrap="none" rtlCol="0">
            <a:spAutoFit/>
          </a:bodyPr>
          <a:lstStyle/>
          <a:p>
            <a:r>
              <a:rPr lang="en-US" dirty="0" err="1"/>
              <a:t>Börner</a:t>
            </a:r>
            <a:r>
              <a:rPr lang="en-US" dirty="0"/>
              <a:t> (2014)</a:t>
            </a:r>
          </a:p>
        </p:txBody>
      </p:sp>
    </p:spTree>
    <p:extLst>
      <p:ext uri="{BB962C8B-B14F-4D97-AF65-F5344CB8AC3E}">
        <p14:creationId xmlns:p14="http://schemas.microsoft.com/office/powerpoint/2010/main" val="81069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Visualization Types</a:t>
            </a:r>
          </a:p>
        </p:txBody>
      </p:sp>
      <p:sp>
        <p:nvSpPr>
          <p:cNvPr id="3" name="内容占位符 2"/>
          <p:cNvSpPr>
            <a:spLocks noGrp="1"/>
          </p:cNvSpPr>
          <p:nvPr>
            <p:ph sz="half" idx="1"/>
          </p:nvPr>
        </p:nvSpPr>
        <p:spPr>
          <a:xfrm>
            <a:off x="628650" y="2605177"/>
            <a:ext cx="3886200" cy="3571785"/>
          </a:xfrm>
        </p:spPr>
        <p:txBody>
          <a:bodyPr>
            <a:normAutofit fontScale="62500" lnSpcReduction="20000"/>
          </a:bodyPr>
          <a:lstStyle/>
          <a:p>
            <a:r>
              <a:rPr lang="en-US" dirty="0"/>
              <a:t>1-D </a:t>
            </a:r>
          </a:p>
          <a:p>
            <a:pPr lvl="1"/>
            <a:r>
              <a:rPr lang="en-US" altLang="zh-TW" dirty="0">
                <a:ea typeface="新細明體" charset="-120"/>
              </a:rPr>
              <a:t>Represent information as one-dimensional visual objects in a linear or a circular manner</a:t>
            </a:r>
          </a:p>
          <a:p>
            <a:pPr lvl="1"/>
            <a:r>
              <a:rPr lang="en-US" dirty="0"/>
              <a:t>Textual documents, source codes, name lists, and etc.</a:t>
            </a:r>
          </a:p>
          <a:p>
            <a:r>
              <a:rPr lang="en-US" dirty="0"/>
              <a:t>2-D</a:t>
            </a:r>
          </a:p>
          <a:p>
            <a:pPr lvl="1"/>
            <a:r>
              <a:rPr lang="en-US" altLang="zh-TW" dirty="0">
                <a:ea typeface="新細明體" charset="-120"/>
              </a:rPr>
              <a:t>Represent information as two-dimensional visual objects</a:t>
            </a:r>
          </a:p>
          <a:p>
            <a:pPr lvl="1"/>
            <a:r>
              <a:rPr lang="en-US" dirty="0"/>
              <a:t>Geographic maps, floor plans, newspaper layouts and etc.</a:t>
            </a:r>
          </a:p>
          <a:p>
            <a:r>
              <a:rPr lang="en-US" b="1" dirty="0"/>
              <a:t>3-D</a:t>
            </a:r>
          </a:p>
          <a:p>
            <a:pPr lvl="1"/>
            <a:r>
              <a:rPr lang="en-US" altLang="zh-TW" dirty="0">
                <a:ea typeface="新細明體" charset="-120"/>
              </a:rPr>
              <a:t>Represent information as three-dimensional visual objects</a:t>
            </a:r>
          </a:p>
          <a:p>
            <a:pPr lvl="1"/>
            <a:r>
              <a:rPr lang="en-US" altLang="zh-TW" dirty="0">
                <a:ea typeface="新細明體" charset="-120"/>
              </a:rPr>
              <a:t>Molecules, human bodies, buildings, etc.</a:t>
            </a:r>
          </a:p>
        </p:txBody>
      </p:sp>
      <p:sp>
        <p:nvSpPr>
          <p:cNvPr id="5" name="Content Placeholder 4"/>
          <p:cNvSpPr>
            <a:spLocks noGrp="1"/>
          </p:cNvSpPr>
          <p:nvPr>
            <p:ph sz="half" idx="2"/>
          </p:nvPr>
        </p:nvSpPr>
        <p:spPr>
          <a:xfrm>
            <a:off x="4629150" y="2605177"/>
            <a:ext cx="3886200" cy="3571786"/>
          </a:xfrm>
        </p:spPr>
        <p:txBody>
          <a:bodyPr>
            <a:normAutofit fontScale="62500" lnSpcReduction="20000"/>
          </a:bodyPr>
          <a:lstStyle/>
          <a:p>
            <a:r>
              <a:rPr lang="en-US" b="1" dirty="0"/>
              <a:t>Multi-dimensional</a:t>
            </a:r>
          </a:p>
          <a:p>
            <a:pPr lvl="1"/>
            <a:r>
              <a:rPr lang="en-US" altLang="zh-TW" dirty="0">
                <a:ea typeface="新細明體" charset="-120"/>
              </a:rPr>
              <a:t>Represent information as multidimensional objects and projects them into a three-dimensional or a two-dimensional space</a:t>
            </a:r>
            <a:endParaRPr lang="en-US" dirty="0"/>
          </a:p>
          <a:p>
            <a:r>
              <a:rPr lang="en-US" dirty="0"/>
              <a:t>Temporal</a:t>
            </a:r>
          </a:p>
          <a:p>
            <a:pPr lvl="1"/>
            <a:r>
              <a:rPr lang="en-US" altLang="zh-TW" dirty="0">
                <a:ea typeface="新細明體" charset="-120"/>
              </a:rPr>
              <a:t>Represent information based on temporal order</a:t>
            </a:r>
          </a:p>
          <a:p>
            <a:pPr lvl="1"/>
            <a:r>
              <a:rPr lang="en-US" altLang="zh-TW" dirty="0">
                <a:ea typeface="新細明體" charset="-120"/>
              </a:rPr>
              <a:t>Medical records, project management, historical presentations, etc.</a:t>
            </a:r>
          </a:p>
          <a:p>
            <a:r>
              <a:rPr lang="en-US" dirty="0"/>
              <a:t>Tree</a:t>
            </a:r>
          </a:p>
          <a:p>
            <a:pPr lvl="1"/>
            <a:r>
              <a:rPr lang="en-US" altLang="zh-TW" dirty="0">
                <a:ea typeface="新細明體" charset="-120"/>
              </a:rPr>
              <a:t>Represent hierarchical relationship</a:t>
            </a:r>
          </a:p>
          <a:p>
            <a:r>
              <a:rPr lang="en-US" dirty="0"/>
              <a:t>Network</a:t>
            </a:r>
          </a:p>
          <a:p>
            <a:pPr lvl="1"/>
            <a:r>
              <a:rPr lang="en-US" altLang="zh-TW" dirty="0">
                <a:ea typeface="新細明體" charset="-120"/>
              </a:rPr>
              <a:t>Represent complex relationships that a simple tree structure cannot capture</a:t>
            </a:r>
            <a:endParaRPr lang="en-US" dirty="0"/>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22</a:t>
            </a:fld>
            <a:endParaRPr lang="en-US"/>
          </a:p>
        </p:txBody>
      </p:sp>
      <p:sp>
        <p:nvSpPr>
          <p:cNvPr id="6" name="TextBox 5"/>
          <p:cNvSpPr txBox="1"/>
          <p:nvPr/>
        </p:nvSpPr>
        <p:spPr>
          <a:xfrm>
            <a:off x="571500" y="1593935"/>
            <a:ext cx="7886700" cy="1107996"/>
          </a:xfrm>
          <a:prstGeom prst="rect">
            <a:avLst/>
          </a:prstGeom>
          <a:noFill/>
        </p:spPr>
        <p:txBody>
          <a:bodyPr wrap="square" rtlCol="0">
            <a:spAutoFit/>
          </a:bodyPr>
          <a:lstStyle/>
          <a:p>
            <a:pPr marL="285750" indent="-285750">
              <a:buFont typeface="Arial" panose="020B0604020202020204" pitchFamily="34" charset="0"/>
              <a:buChar char="•"/>
            </a:pPr>
            <a:r>
              <a:rPr lang="en-US" altLang="zh-TW" sz="2400" b="1" dirty="0" err="1" smtClean="0">
                <a:ea typeface="新細明體" charset="-120"/>
              </a:rPr>
              <a:t>Shneiderman’s</a:t>
            </a:r>
            <a:r>
              <a:rPr lang="en-US" altLang="zh-TW" sz="2400" b="1" dirty="0" smtClean="0">
                <a:ea typeface="新細明體" charset="-120"/>
              </a:rPr>
              <a:t> Framework </a:t>
            </a:r>
            <a:r>
              <a:rPr lang="en-US" altLang="zh-TW" sz="2400" b="1" dirty="0">
                <a:ea typeface="新細明體" charset="-120"/>
              </a:rPr>
              <a:t>(1996) </a:t>
            </a:r>
            <a:r>
              <a:rPr lang="en-US" altLang="zh-TW" sz="2400" b="1" dirty="0" smtClean="0">
                <a:ea typeface="新細明體" charset="-120"/>
              </a:rPr>
              <a:t>includes</a:t>
            </a:r>
            <a:r>
              <a:rPr lang="en-US" altLang="zh-TW" sz="2400" b="1" dirty="0" smtClean="0">
                <a:ea typeface="新細明體" charset="-120"/>
              </a:rPr>
              <a:t> </a:t>
            </a:r>
            <a:r>
              <a:rPr lang="en-US" altLang="zh-TW" sz="2400" b="1" dirty="0">
                <a:ea typeface="新細明體" charset="-120"/>
              </a:rPr>
              <a:t>seven types of representation methods:</a:t>
            </a:r>
          </a:p>
          <a:p>
            <a:endParaRPr lang="en-US" dirty="0"/>
          </a:p>
        </p:txBody>
      </p:sp>
    </p:spTree>
    <p:extLst>
      <p:ext uri="{BB962C8B-B14F-4D97-AF65-F5344CB8AC3E}">
        <p14:creationId xmlns:p14="http://schemas.microsoft.com/office/powerpoint/2010/main" val="2973787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Visualization Types</a:t>
            </a:r>
          </a:p>
        </p:txBody>
      </p:sp>
      <p:sp>
        <p:nvSpPr>
          <p:cNvPr id="3" name="内容占位符 2"/>
          <p:cNvSpPr>
            <a:spLocks noGrp="1"/>
          </p:cNvSpPr>
          <p:nvPr>
            <p:ph idx="1"/>
          </p:nvPr>
        </p:nvSpPr>
        <p:spPr/>
        <p:txBody>
          <a:bodyPr>
            <a:normAutofit fontScale="85000" lnSpcReduction="20000"/>
          </a:bodyPr>
          <a:lstStyle/>
          <a:p>
            <a:r>
              <a:rPr lang="en-US" b="1" dirty="0" err="1"/>
              <a:t>Börner</a:t>
            </a:r>
            <a:r>
              <a:rPr lang="en-US" b="1" dirty="0"/>
              <a:t> (2014) emphasized five major types:</a:t>
            </a:r>
          </a:p>
          <a:p>
            <a:pPr lvl="1"/>
            <a:r>
              <a:rPr lang="en-US" dirty="0"/>
              <a:t>Charts </a:t>
            </a:r>
          </a:p>
          <a:p>
            <a:pPr lvl="2"/>
            <a:r>
              <a:rPr lang="en-US" dirty="0"/>
              <a:t>No reference system (e.g., word cloud, pie charts)</a:t>
            </a:r>
          </a:p>
          <a:p>
            <a:pPr lvl="1"/>
            <a:r>
              <a:rPr lang="en-US" dirty="0"/>
              <a:t>Tables</a:t>
            </a:r>
          </a:p>
          <a:p>
            <a:pPr lvl="2"/>
            <a:r>
              <a:rPr lang="en-US" dirty="0"/>
              <a:t>Categorical axes that can be selected, reordered.</a:t>
            </a:r>
          </a:p>
          <a:p>
            <a:pPr lvl="2"/>
            <a:r>
              <a:rPr lang="en-US" dirty="0"/>
              <a:t>Cells can be color coded and might contain proportional symbols. </a:t>
            </a:r>
          </a:p>
          <a:p>
            <a:pPr lvl="1"/>
            <a:r>
              <a:rPr lang="en-US" dirty="0"/>
              <a:t>Graphs</a:t>
            </a:r>
          </a:p>
          <a:p>
            <a:pPr lvl="2"/>
            <a:r>
              <a:rPr lang="en-US" dirty="0"/>
              <a:t>Quantitative or qualitative (categorical) axes</a:t>
            </a:r>
          </a:p>
          <a:p>
            <a:pPr lvl="2"/>
            <a:r>
              <a:rPr lang="en-US" dirty="0"/>
              <a:t>Timelines, bar graphs, scatter plots, etc.</a:t>
            </a:r>
          </a:p>
          <a:p>
            <a:pPr lvl="1"/>
            <a:r>
              <a:rPr lang="en-US" dirty="0"/>
              <a:t>Geospatial maps</a:t>
            </a:r>
          </a:p>
          <a:p>
            <a:pPr lvl="2"/>
            <a:r>
              <a:rPr lang="en-US" dirty="0"/>
              <a:t>Latitude and longitude reference system (e.g., city map)</a:t>
            </a:r>
          </a:p>
          <a:p>
            <a:pPr lvl="1"/>
            <a:r>
              <a:rPr lang="en-US" dirty="0"/>
              <a:t>Network graphs</a:t>
            </a:r>
          </a:p>
          <a:p>
            <a:pPr lvl="2"/>
            <a:r>
              <a:rPr lang="en-US" dirty="0"/>
              <a:t>Node position might depends on node attributes or node similarity. </a:t>
            </a:r>
          </a:p>
          <a:p>
            <a:pPr lvl="2"/>
            <a:r>
              <a:rPr lang="en-US" dirty="0"/>
              <a:t>Tree graphs: hierarchies, taxonomies, genealogies</a:t>
            </a:r>
          </a:p>
          <a:p>
            <a:pPr lvl="2"/>
            <a:r>
              <a:rPr lang="en-US" dirty="0"/>
              <a:t>Networks: social networks, migration flows</a:t>
            </a:r>
          </a:p>
        </p:txBody>
      </p:sp>
      <p:sp>
        <p:nvSpPr>
          <p:cNvPr id="4" name="灯片编号占位符 3"/>
          <p:cNvSpPr>
            <a:spLocks noGrp="1"/>
          </p:cNvSpPr>
          <p:nvPr>
            <p:ph type="sldNum" sz="quarter" idx="12"/>
          </p:nvPr>
        </p:nvSpPr>
        <p:spPr/>
        <p:txBody>
          <a:bodyPr/>
          <a:lstStyle/>
          <a:p>
            <a:fld id="{5EEDA49D-2C12-4445-8988-A9D5F93F6E8A}" type="slidenum">
              <a:rPr lang="en-US" smtClean="0"/>
              <a:t>23</a:t>
            </a:fld>
            <a:endParaRPr lang="en-US"/>
          </a:p>
        </p:txBody>
      </p:sp>
    </p:spTree>
    <p:extLst>
      <p:ext uri="{BB962C8B-B14F-4D97-AF65-F5344CB8AC3E}">
        <p14:creationId xmlns:p14="http://schemas.microsoft.com/office/powerpoint/2010/main" val="268780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Segoe UI" panose="020B0502040204020203" pitchFamily="34" charset="0"/>
                <a:cs typeface="Segoe UI" panose="020B0502040204020203" pitchFamily="34" charset="0"/>
              </a:rPr>
              <a:t>Visualization Type Selection</a:t>
            </a:r>
            <a:endParaRPr lang="en-US" dirty="0"/>
          </a:p>
        </p:txBody>
      </p:sp>
      <p:sp>
        <p:nvSpPr>
          <p:cNvPr id="3" name="Content Placeholder 2"/>
          <p:cNvSpPr>
            <a:spLocks noGrp="1"/>
          </p:cNvSpPr>
          <p:nvPr>
            <p:ph idx="1"/>
          </p:nvPr>
        </p:nvSpPr>
        <p:spPr/>
        <p:txBody>
          <a:bodyPr/>
          <a:lstStyle/>
          <a:p>
            <a:r>
              <a:rPr lang="en-US" dirty="0"/>
              <a:t>Select visualization type based on visualization </a:t>
            </a:r>
            <a:r>
              <a:rPr lang="en-US" dirty="0" smtClean="0"/>
              <a:t>framework:</a:t>
            </a:r>
          </a:p>
          <a:p>
            <a:pPr marL="0" indent="0">
              <a:buNone/>
            </a:pPr>
            <a:endParaRPr lang="en-US" dirty="0"/>
          </a:p>
          <a:p>
            <a:pPr lvl="1" fontAlgn="t"/>
            <a:r>
              <a:rPr lang="en-US" b="1" dirty="0"/>
              <a:t>Temporal Analysis (When)</a:t>
            </a:r>
          </a:p>
          <a:p>
            <a:pPr lvl="2" fontAlgn="t"/>
            <a:endParaRPr lang="en-US" b="1" dirty="0"/>
          </a:p>
          <a:p>
            <a:pPr lvl="1" fontAlgn="t"/>
            <a:r>
              <a:rPr lang="en-US" b="1" dirty="0"/>
              <a:t>Geospatial Analysis (Where)</a:t>
            </a:r>
          </a:p>
          <a:p>
            <a:pPr lvl="2" fontAlgn="t"/>
            <a:endParaRPr lang="en-US" b="1" dirty="0"/>
          </a:p>
          <a:p>
            <a:pPr lvl="1" fontAlgn="t"/>
            <a:r>
              <a:rPr lang="en-US" b="1" dirty="0"/>
              <a:t>Topical Analysis (What)</a:t>
            </a:r>
          </a:p>
          <a:p>
            <a:pPr lvl="2" fontAlgn="t"/>
            <a:endParaRPr lang="en-US" b="1" dirty="0"/>
          </a:p>
          <a:p>
            <a:pPr lvl="1" fontAlgn="t"/>
            <a:r>
              <a:rPr lang="en-US" b="1" dirty="0"/>
              <a:t>Network Analysis (With Whom)</a:t>
            </a:r>
          </a:p>
          <a:p>
            <a:pPr lvl="2"/>
            <a:endParaRPr lang="en-US" dirty="0"/>
          </a:p>
        </p:txBody>
      </p:sp>
      <p:sp>
        <p:nvSpPr>
          <p:cNvPr id="4" name="Slide Number Placeholder 3"/>
          <p:cNvSpPr>
            <a:spLocks noGrp="1"/>
          </p:cNvSpPr>
          <p:nvPr>
            <p:ph type="sldNum" sz="quarter" idx="12"/>
          </p:nvPr>
        </p:nvSpPr>
        <p:spPr/>
        <p:txBody>
          <a:bodyPr/>
          <a:lstStyle/>
          <a:p>
            <a:fld id="{5EEDA49D-2C12-4445-8988-A9D5F93F6E8A}" type="slidenum">
              <a:rPr lang="en-US" smtClean="0"/>
              <a:t>24</a:t>
            </a:fld>
            <a:endParaRPr lang="en-US"/>
          </a:p>
        </p:txBody>
      </p:sp>
    </p:spTree>
    <p:extLst>
      <p:ext uri="{BB962C8B-B14F-4D97-AF65-F5344CB8AC3E}">
        <p14:creationId xmlns:p14="http://schemas.microsoft.com/office/powerpoint/2010/main" val="2859931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Temporal </a:t>
            </a:r>
            <a:r>
              <a:rPr lang="en-US" sz="3600" b="1" dirty="0" smtClean="0">
                <a:latin typeface="Segoe UI" panose="020B0502040204020203" pitchFamily="34" charset="0"/>
                <a:cs typeface="Segoe UI" panose="020B0502040204020203" pitchFamily="34" charset="0"/>
              </a:rPr>
              <a:t>Visualization (WHEN)</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lstStyle/>
          <a:p>
            <a:r>
              <a:rPr lang="en-US" dirty="0"/>
              <a:t>Temporal data analysis and visualization answer “WHEN” questions to </a:t>
            </a:r>
          </a:p>
          <a:p>
            <a:pPr lvl="1"/>
            <a:r>
              <a:rPr lang="en-US" dirty="0"/>
              <a:t>Understand the temporal distribution of datasets</a:t>
            </a:r>
          </a:p>
          <a:p>
            <a:pPr lvl="2"/>
            <a:endParaRPr lang="en-US" dirty="0"/>
          </a:p>
          <a:p>
            <a:pPr lvl="1"/>
            <a:r>
              <a:rPr lang="en-US" dirty="0"/>
              <a:t>Identify growth rates, latency to peak times, or decay rates</a:t>
            </a:r>
          </a:p>
          <a:p>
            <a:pPr lvl="2"/>
            <a:endParaRPr lang="en-US" dirty="0"/>
          </a:p>
          <a:p>
            <a:pPr lvl="1"/>
            <a:r>
              <a:rPr lang="en-US" dirty="0"/>
              <a:t>See patterns in time-series data, such as trends, seasonality, or bursts.</a:t>
            </a:r>
          </a:p>
        </p:txBody>
      </p:sp>
      <p:sp>
        <p:nvSpPr>
          <p:cNvPr id="4" name="灯片编号占位符 3"/>
          <p:cNvSpPr>
            <a:spLocks noGrp="1"/>
          </p:cNvSpPr>
          <p:nvPr>
            <p:ph type="sldNum" sz="quarter" idx="12"/>
          </p:nvPr>
        </p:nvSpPr>
        <p:spPr/>
        <p:txBody>
          <a:bodyPr/>
          <a:lstStyle/>
          <a:p>
            <a:fld id="{5EEDA49D-2C12-4445-8988-A9D5F93F6E8A}" type="slidenum">
              <a:rPr lang="en-US" smtClean="0"/>
              <a:t>25</a:t>
            </a:fld>
            <a:endParaRPr lang="en-US"/>
          </a:p>
        </p:txBody>
      </p:sp>
    </p:spTree>
    <p:extLst>
      <p:ext uri="{BB962C8B-B14F-4D97-AF65-F5344CB8AC3E}">
        <p14:creationId xmlns:p14="http://schemas.microsoft.com/office/powerpoint/2010/main" val="396359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Temporal Visualization</a:t>
            </a:r>
          </a:p>
        </p:txBody>
      </p:sp>
      <p:sp>
        <p:nvSpPr>
          <p:cNvPr id="3" name="内容占位符 2"/>
          <p:cNvSpPr>
            <a:spLocks noGrp="1"/>
          </p:cNvSpPr>
          <p:nvPr>
            <p:ph idx="1"/>
          </p:nvPr>
        </p:nvSpPr>
        <p:spPr>
          <a:xfrm>
            <a:off x="628650" y="1825625"/>
            <a:ext cx="7886700" cy="3982006"/>
          </a:xfrm>
        </p:spPr>
        <p:txBody>
          <a:bodyPr>
            <a:normAutofit fontScale="70000" lnSpcReduction="20000"/>
          </a:bodyPr>
          <a:lstStyle/>
          <a:p>
            <a:r>
              <a:rPr lang="en-US" dirty="0"/>
              <a:t>Temporal trends</a:t>
            </a:r>
          </a:p>
          <a:p>
            <a:pPr lvl="1"/>
            <a:r>
              <a:rPr lang="en-US" dirty="0"/>
              <a:t>Increasing</a:t>
            </a:r>
          </a:p>
          <a:p>
            <a:pPr lvl="1"/>
            <a:r>
              <a:rPr lang="en-US" dirty="0"/>
              <a:t>Decreasing</a:t>
            </a:r>
          </a:p>
          <a:p>
            <a:pPr lvl="1"/>
            <a:r>
              <a:rPr lang="en-US" dirty="0"/>
              <a:t>Stable</a:t>
            </a:r>
          </a:p>
          <a:p>
            <a:pPr lvl="1"/>
            <a:r>
              <a:rPr lang="en-US" dirty="0"/>
              <a:t>Cyclic</a:t>
            </a:r>
          </a:p>
          <a:p>
            <a:pPr lvl="1"/>
            <a:endParaRPr lang="en-US" dirty="0"/>
          </a:p>
          <a:p>
            <a:r>
              <a:rPr lang="en-US" dirty="0"/>
              <a:t>Visualization Types</a:t>
            </a:r>
          </a:p>
          <a:p>
            <a:pPr lvl="1"/>
            <a:r>
              <a:rPr lang="en-US" dirty="0"/>
              <a:t>Line graph</a:t>
            </a:r>
          </a:p>
          <a:p>
            <a:pPr lvl="1"/>
            <a:r>
              <a:rPr lang="en-US" dirty="0"/>
              <a:t>Stacked graph</a:t>
            </a:r>
          </a:p>
          <a:p>
            <a:pPr lvl="1"/>
            <a:r>
              <a:rPr lang="en-US" dirty="0"/>
              <a:t>Stream graph</a:t>
            </a:r>
          </a:p>
          <a:p>
            <a:pPr lvl="1"/>
            <a:r>
              <a:rPr lang="en-US" dirty="0"/>
              <a:t>Temporal bar graph</a:t>
            </a:r>
          </a:p>
          <a:p>
            <a:pPr lvl="1"/>
            <a:r>
              <a:rPr lang="en-US" dirty="0"/>
              <a:t>Histograms</a:t>
            </a:r>
          </a:p>
          <a:p>
            <a:pPr lvl="1"/>
            <a:r>
              <a:rPr lang="en-US" dirty="0"/>
              <a:t>Heatmap</a:t>
            </a:r>
          </a:p>
          <a:p>
            <a:pPr lvl="1"/>
            <a:r>
              <a:rPr lang="en-US" dirty="0"/>
              <a:t>Small multiples</a:t>
            </a:r>
          </a:p>
          <a:p>
            <a:pPr lvl="1"/>
            <a:r>
              <a:rPr lang="en-US" dirty="0"/>
              <a:t>Polar area diagram</a:t>
            </a:r>
          </a:p>
          <a:p>
            <a:pPr lvl="1"/>
            <a:endParaRPr lang="en-US" dirty="0"/>
          </a:p>
          <a:p>
            <a:pPr lvl="1"/>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26</a:t>
            </a:fld>
            <a:endParaRPr lang="en-US"/>
          </a:p>
        </p:txBody>
      </p:sp>
      <p:pic>
        <p:nvPicPr>
          <p:cNvPr id="6" name="图片 5"/>
          <p:cNvPicPr>
            <a:picLocks noChangeAspect="1"/>
          </p:cNvPicPr>
          <p:nvPr/>
        </p:nvPicPr>
        <p:blipFill>
          <a:blip r:embed="rId2"/>
          <a:stretch>
            <a:fillRect/>
          </a:stretch>
        </p:blipFill>
        <p:spPr>
          <a:xfrm>
            <a:off x="3804285" y="2090738"/>
            <a:ext cx="4575810" cy="4086225"/>
          </a:xfrm>
          <a:prstGeom prst="rect">
            <a:avLst/>
          </a:prstGeom>
        </p:spPr>
      </p:pic>
      <p:sp>
        <p:nvSpPr>
          <p:cNvPr id="5" name="TextBox 4"/>
          <p:cNvSpPr txBox="1"/>
          <p:nvPr/>
        </p:nvSpPr>
        <p:spPr>
          <a:xfrm>
            <a:off x="763905" y="5758826"/>
            <a:ext cx="2787410" cy="646331"/>
          </a:xfrm>
          <a:prstGeom prst="rect">
            <a:avLst/>
          </a:prstGeom>
          <a:noFill/>
          <a:ln>
            <a:solidFill>
              <a:schemeClr val="tx1"/>
            </a:solidFill>
          </a:ln>
        </p:spPr>
        <p:txBody>
          <a:bodyPr wrap="square" rtlCol="0">
            <a:spAutoFit/>
          </a:bodyPr>
          <a:lstStyle/>
          <a:p>
            <a:r>
              <a:rPr lang="en-US" dirty="0"/>
              <a:t>Must include a time axis in the reference system</a:t>
            </a:r>
          </a:p>
        </p:txBody>
      </p:sp>
    </p:spTree>
    <p:extLst>
      <p:ext uri="{BB962C8B-B14F-4D97-AF65-F5344CB8AC3E}">
        <p14:creationId xmlns:p14="http://schemas.microsoft.com/office/powerpoint/2010/main" val="3671206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Temporal Visualization: Examples</a:t>
            </a:r>
          </a:p>
        </p:txBody>
      </p:sp>
      <p:sp>
        <p:nvSpPr>
          <p:cNvPr id="5" name="内容占位符 4"/>
          <p:cNvSpPr>
            <a:spLocks noGrp="1"/>
          </p:cNvSpPr>
          <p:nvPr>
            <p:ph sz="half" idx="1"/>
          </p:nvPr>
        </p:nvSpPr>
        <p:spPr/>
        <p:txBody>
          <a:bodyPr/>
          <a:lstStyle/>
          <a:p>
            <a:r>
              <a:rPr lang="en-US" b="1" dirty="0"/>
              <a:t>Line graph </a:t>
            </a:r>
            <a:r>
              <a:rPr lang="en-US" dirty="0"/>
              <a:t>shows the trends over time.</a:t>
            </a:r>
          </a:p>
        </p:txBody>
      </p:sp>
      <p:sp>
        <p:nvSpPr>
          <p:cNvPr id="6" name="内容占位符 5"/>
          <p:cNvSpPr>
            <a:spLocks noGrp="1"/>
          </p:cNvSpPr>
          <p:nvPr>
            <p:ph sz="half" idx="2"/>
          </p:nvPr>
        </p:nvSpPr>
        <p:spPr/>
        <p:txBody>
          <a:bodyPr/>
          <a:lstStyle/>
          <a:p>
            <a:r>
              <a:rPr lang="en-US" b="1" dirty="0"/>
              <a:t>Stacked graph </a:t>
            </a:r>
            <a:r>
              <a:rPr lang="en-US" dirty="0"/>
              <a:t>illustrates individual and total trends.</a:t>
            </a:r>
          </a:p>
        </p:txBody>
      </p:sp>
      <p:sp>
        <p:nvSpPr>
          <p:cNvPr id="4" name="灯片编号占位符 3"/>
          <p:cNvSpPr>
            <a:spLocks noGrp="1"/>
          </p:cNvSpPr>
          <p:nvPr>
            <p:ph type="sldNum" sz="quarter" idx="12"/>
          </p:nvPr>
        </p:nvSpPr>
        <p:spPr/>
        <p:txBody>
          <a:bodyPr/>
          <a:lstStyle/>
          <a:p>
            <a:fld id="{5EEDA49D-2C12-4445-8988-A9D5F93F6E8A}" type="slidenum">
              <a:rPr lang="en-US" smtClean="0"/>
              <a:t>27</a:t>
            </a:fld>
            <a:endParaRPr lang="en-US"/>
          </a:p>
        </p:txBody>
      </p:sp>
      <p:pic>
        <p:nvPicPr>
          <p:cNvPr id="7" name="图片 6"/>
          <p:cNvPicPr>
            <a:picLocks noChangeAspect="1"/>
          </p:cNvPicPr>
          <p:nvPr/>
        </p:nvPicPr>
        <p:blipFill rotWithShape="1">
          <a:blip r:embed="rId2"/>
          <a:srcRect t="2708"/>
          <a:stretch/>
        </p:blipFill>
        <p:spPr>
          <a:xfrm>
            <a:off x="4629150" y="3712464"/>
            <a:ext cx="4220644" cy="2554193"/>
          </a:xfrm>
          <a:prstGeom prst="rect">
            <a:avLst/>
          </a:prstGeom>
        </p:spPr>
      </p:pic>
      <p:pic>
        <p:nvPicPr>
          <p:cNvPr id="8" name="图片 7"/>
          <p:cNvPicPr>
            <a:picLocks noChangeAspect="1"/>
          </p:cNvPicPr>
          <p:nvPr/>
        </p:nvPicPr>
        <p:blipFill>
          <a:blip r:embed="rId3"/>
          <a:stretch>
            <a:fillRect/>
          </a:stretch>
        </p:blipFill>
        <p:spPr>
          <a:xfrm>
            <a:off x="514350" y="4033775"/>
            <a:ext cx="3881071" cy="2232882"/>
          </a:xfrm>
          <a:prstGeom prst="rect">
            <a:avLst/>
          </a:prstGeom>
        </p:spPr>
      </p:pic>
    </p:spTree>
    <p:extLst>
      <p:ext uri="{BB962C8B-B14F-4D97-AF65-F5344CB8AC3E}">
        <p14:creationId xmlns:p14="http://schemas.microsoft.com/office/powerpoint/2010/main" val="1898463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Temporal Visualization: Examples</a:t>
            </a:r>
          </a:p>
        </p:txBody>
      </p:sp>
      <p:sp>
        <p:nvSpPr>
          <p:cNvPr id="3" name="内容占位符 2"/>
          <p:cNvSpPr>
            <a:spLocks noGrp="1"/>
          </p:cNvSpPr>
          <p:nvPr>
            <p:ph sz="half" idx="1"/>
          </p:nvPr>
        </p:nvSpPr>
        <p:spPr>
          <a:xfrm>
            <a:off x="628650" y="1825625"/>
            <a:ext cx="7886700" cy="1048203"/>
          </a:xfrm>
        </p:spPr>
        <p:txBody>
          <a:bodyPr>
            <a:normAutofit fontScale="92500" lnSpcReduction="10000"/>
          </a:bodyPr>
          <a:lstStyle/>
          <a:p>
            <a:r>
              <a:rPr lang="en-US" b="1" dirty="0"/>
              <a:t>Stream Graph </a:t>
            </a:r>
            <a:r>
              <a:rPr lang="en-US" dirty="0"/>
              <a:t>is a stacked area graph that displaced around a central horizontal axis. It looks like flowing liquid.</a:t>
            </a:r>
          </a:p>
        </p:txBody>
      </p:sp>
      <p:sp>
        <p:nvSpPr>
          <p:cNvPr id="5" name="灯片编号占位符 4"/>
          <p:cNvSpPr>
            <a:spLocks noGrp="1"/>
          </p:cNvSpPr>
          <p:nvPr>
            <p:ph type="sldNum" sz="quarter" idx="12"/>
          </p:nvPr>
        </p:nvSpPr>
        <p:spPr/>
        <p:txBody>
          <a:bodyPr/>
          <a:lstStyle/>
          <a:p>
            <a:fld id="{5EEDA49D-2C12-4445-8988-A9D5F93F6E8A}" type="slidenum">
              <a:rPr lang="en-US" smtClean="0"/>
              <a:t>28</a:t>
            </a:fld>
            <a:endParaRPr lang="en-US" dirty="0"/>
          </a:p>
        </p:txBody>
      </p:sp>
      <p:pic>
        <p:nvPicPr>
          <p:cNvPr id="1026" name="Picture 2" descr="time series data">
            <a:extLst>
              <a:ext uri="{FF2B5EF4-FFF2-40B4-BE49-F238E27FC236}">
                <a16:creationId xmlns:a16="http://schemas.microsoft.com/office/drawing/2014/main" id="{F48D92B3-BD95-406E-BC35-C944BC84E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37" y="2508703"/>
            <a:ext cx="7299325" cy="3984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F39EE58-F744-426E-BF1C-1772099823A5}"/>
              </a:ext>
            </a:extLst>
          </p:cNvPr>
          <p:cNvSpPr txBox="1"/>
          <p:nvPr/>
        </p:nvSpPr>
        <p:spPr>
          <a:xfrm>
            <a:off x="2628678" y="6308208"/>
            <a:ext cx="3886641" cy="369332"/>
          </a:xfrm>
          <a:prstGeom prst="rect">
            <a:avLst/>
          </a:prstGeom>
          <a:noFill/>
        </p:spPr>
        <p:txBody>
          <a:bodyPr wrap="none" rtlCol="0">
            <a:spAutoFit/>
          </a:bodyPr>
          <a:lstStyle/>
          <a:p>
            <a:r>
              <a:rPr lang="en-US" dirty="0"/>
              <a:t>Last.fm music-listening habits over time</a:t>
            </a:r>
          </a:p>
        </p:txBody>
      </p:sp>
    </p:spTree>
    <p:extLst>
      <p:ext uri="{BB962C8B-B14F-4D97-AF65-F5344CB8AC3E}">
        <p14:creationId xmlns:p14="http://schemas.microsoft.com/office/powerpoint/2010/main" val="43708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Temporal Visualization: Examples</a:t>
            </a:r>
          </a:p>
        </p:txBody>
      </p:sp>
      <p:sp>
        <p:nvSpPr>
          <p:cNvPr id="3" name="内容占位符 2"/>
          <p:cNvSpPr>
            <a:spLocks noGrp="1"/>
          </p:cNvSpPr>
          <p:nvPr>
            <p:ph sz="half" idx="1"/>
          </p:nvPr>
        </p:nvSpPr>
        <p:spPr>
          <a:xfrm>
            <a:off x="628650" y="1825625"/>
            <a:ext cx="3886200" cy="1409281"/>
          </a:xfrm>
        </p:spPr>
        <p:txBody>
          <a:bodyPr>
            <a:normAutofit fontScale="92500" lnSpcReduction="10000"/>
          </a:bodyPr>
          <a:lstStyle/>
          <a:p>
            <a:r>
              <a:rPr lang="en-US" b="1" dirty="0"/>
              <a:t>Temporal bar graph (Gantt Chart) </a:t>
            </a:r>
            <a:r>
              <a:rPr lang="en-US" dirty="0"/>
              <a:t>shows the start, end, and properties of events.</a:t>
            </a:r>
          </a:p>
        </p:txBody>
      </p:sp>
      <p:sp>
        <p:nvSpPr>
          <p:cNvPr id="4" name="内容占位符 3"/>
          <p:cNvSpPr>
            <a:spLocks noGrp="1"/>
          </p:cNvSpPr>
          <p:nvPr>
            <p:ph sz="half" idx="2"/>
          </p:nvPr>
        </p:nvSpPr>
        <p:spPr/>
        <p:txBody>
          <a:bodyPr>
            <a:normAutofit fontScale="92500" lnSpcReduction="10000"/>
          </a:bodyPr>
          <a:lstStyle/>
          <a:p>
            <a:r>
              <a:rPr lang="en-US" b="1" dirty="0"/>
              <a:t>Histogram</a:t>
            </a:r>
            <a:r>
              <a:rPr lang="en-US" dirty="0"/>
              <a:t> represents the number of </a:t>
            </a:r>
            <a:r>
              <a:rPr lang="en-US" dirty="0" smtClean="0"/>
              <a:t>occurrences </a:t>
            </a:r>
            <a:r>
              <a:rPr lang="en-US" dirty="0"/>
              <a:t>of a certain value.</a:t>
            </a:r>
          </a:p>
        </p:txBody>
      </p:sp>
      <p:sp>
        <p:nvSpPr>
          <p:cNvPr id="5" name="灯片编号占位符 4"/>
          <p:cNvSpPr>
            <a:spLocks noGrp="1"/>
          </p:cNvSpPr>
          <p:nvPr>
            <p:ph type="sldNum" sz="quarter" idx="12"/>
          </p:nvPr>
        </p:nvSpPr>
        <p:spPr/>
        <p:txBody>
          <a:bodyPr/>
          <a:lstStyle/>
          <a:p>
            <a:fld id="{5EEDA49D-2C12-4445-8988-A9D5F93F6E8A}" type="slidenum">
              <a:rPr lang="en-US" smtClean="0"/>
              <a:t>29</a:t>
            </a:fld>
            <a:endParaRPr lang="en-US" dirty="0"/>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13506"/>
          <a:stretch/>
        </p:blipFill>
        <p:spPr>
          <a:xfrm>
            <a:off x="145466" y="3330576"/>
            <a:ext cx="4151027" cy="3390900"/>
          </a:xfrm>
          <a:prstGeom prst="rect">
            <a:avLst/>
          </a:prstGeom>
        </p:spPr>
      </p:pic>
      <p:pic>
        <p:nvPicPr>
          <p:cNvPr id="8" name="图片 7"/>
          <p:cNvPicPr>
            <a:picLocks noChangeAspect="1"/>
          </p:cNvPicPr>
          <p:nvPr/>
        </p:nvPicPr>
        <p:blipFill>
          <a:blip r:embed="rId3"/>
          <a:stretch>
            <a:fillRect/>
          </a:stretch>
        </p:blipFill>
        <p:spPr>
          <a:xfrm>
            <a:off x="4753165" y="3473859"/>
            <a:ext cx="3638169" cy="2441509"/>
          </a:xfrm>
          <a:prstGeom prst="rect">
            <a:avLst/>
          </a:prstGeom>
        </p:spPr>
      </p:pic>
      <p:sp>
        <p:nvSpPr>
          <p:cNvPr id="10" name="矩形 9"/>
          <p:cNvSpPr/>
          <p:nvPr/>
        </p:nvSpPr>
        <p:spPr>
          <a:xfrm>
            <a:off x="4450493" y="5938749"/>
            <a:ext cx="4693507" cy="600164"/>
          </a:xfrm>
          <a:prstGeom prst="rect">
            <a:avLst/>
          </a:prstGeom>
        </p:spPr>
        <p:txBody>
          <a:bodyPr wrap="square">
            <a:spAutoFit/>
          </a:bodyPr>
          <a:lstStyle/>
          <a:p>
            <a:r>
              <a:rPr lang="en-US" sz="1100" dirty="0"/>
              <a:t>Christensen, </a:t>
            </a:r>
            <a:r>
              <a:rPr lang="en-US" sz="1100" dirty="0" err="1"/>
              <a:t>Kaare</a:t>
            </a:r>
            <a:r>
              <a:rPr lang="en-US" sz="1100" dirty="0"/>
              <a:t>, Gabriele </a:t>
            </a:r>
            <a:r>
              <a:rPr lang="en-US" sz="1100" dirty="0" err="1"/>
              <a:t>Doblhammer</a:t>
            </a:r>
            <a:r>
              <a:rPr lang="en-US" sz="1100" dirty="0"/>
              <a:t>, Roland Rau, and James W. </a:t>
            </a:r>
            <a:r>
              <a:rPr lang="en-US" sz="1100" dirty="0" err="1"/>
              <a:t>Vaupel</a:t>
            </a:r>
            <a:r>
              <a:rPr lang="en-US" sz="1100" dirty="0"/>
              <a:t>. “Ageing Populations: The Challenges Ahead.” The Lancet 374 (9696): 1196-1208.</a:t>
            </a:r>
          </a:p>
        </p:txBody>
      </p:sp>
    </p:spTree>
    <p:extLst>
      <p:ext uri="{BB962C8B-B14F-4D97-AF65-F5344CB8AC3E}">
        <p14:creationId xmlns:p14="http://schemas.microsoft.com/office/powerpoint/2010/main" val="1124587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EEDA49D-2C12-4445-8988-A9D5F93F6E8A}" type="slidenum">
              <a:rPr lang="en-US" smtClean="0"/>
              <a:t>3</a:t>
            </a:fld>
            <a:endParaRPr lang="en-US"/>
          </a:p>
        </p:txBody>
      </p:sp>
      <p:sp>
        <p:nvSpPr>
          <p:cNvPr id="5" name="文本框 4"/>
          <p:cNvSpPr txBox="1"/>
          <p:nvPr/>
        </p:nvSpPr>
        <p:spPr>
          <a:xfrm>
            <a:off x="468630" y="3379304"/>
            <a:ext cx="2093843" cy="584775"/>
          </a:xfrm>
          <a:prstGeom prst="rect">
            <a:avLst/>
          </a:prstGeom>
          <a:noFill/>
        </p:spPr>
        <p:txBody>
          <a:bodyPr wrap="none" rtlCol="0">
            <a:spAutoFit/>
          </a:bodyPr>
          <a:lstStyle/>
          <a:p>
            <a:r>
              <a:rPr lang="en-US" sz="3200" dirty="0">
                <a:latin typeface="Segoe UI Black" panose="020B0A02040204020203" pitchFamily="34" charset="0"/>
                <a:ea typeface="Segoe UI Black" panose="020B0A02040204020203" pitchFamily="34" charset="0"/>
                <a:cs typeface="Segoe UI Black" panose="020B0A02040204020203" pitchFamily="34" charset="0"/>
              </a:rPr>
              <a:t>Overview</a:t>
            </a:r>
          </a:p>
        </p:txBody>
      </p:sp>
      <p:sp>
        <p:nvSpPr>
          <p:cNvPr id="6" name="文本框 5"/>
          <p:cNvSpPr txBox="1"/>
          <p:nvPr/>
        </p:nvSpPr>
        <p:spPr>
          <a:xfrm>
            <a:off x="468630" y="4329839"/>
            <a:ext cx="4245260" cy="1477328"/>
          </a:xfrm>
          <a:prstGeom prst="rect">
            <a:avLst/>
          </a:prstGeom>
          <a:noFill/>
        </p:spPr>
        <p:txBody>
          <a:bodyPr wrap="square" rtlCol="0">
            <a:spAutoFit/>
          </a:bodyPr>
          <a:lstStyle/>
          <a:p>
            <a:r>
              <a:rPr lang="en-US" dirty="0"/>
              <a:t>Definition of Visualization</a:t>
            </a:r>
          </a:p>
          <a:p>
            <a:r>
              <a:rPr lang="en-US" dirty="0"/>
              <a:t>A Brief History of Visualization</a:t>
            </a:r>
          </a:p>
          <a:p>
            <a:r>
              <a:rPr lang="en-US" dirty="0"/>
              <a:t>Visualization Classification</a:t>
            </a:r>
          </a:p>
          <a:p>
            <a:r>
              <a:rPr lang="en-US" dirty="0"/>
              <a:t>Value of Information Visualization</a:t>
            </a:r>
          </a:p>
          <a:p>
            <a:r>
              <a:rPr lang="en-US" dirty="0"/>
              <a:t>Goals of Information Visualization</a:t>
            </a:r>
          </a:p>
        </p:txBody>
      </p:sp>
    </p:spTree>
    <p:extLst>
      <p:ext uri="{BB962C8B-B14F-4D97-AF65-F5344CB8AC3E}">
        <p14:creationId xmlns:p14="http://schemas.microsoft.com/office/powerpoint/2010/main" val="2168556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Temporal Visualization: Examples</a:t>
            </a:r>
          </a:p>
        </p:txBody>
      </p:sp>
      <p:sp>
        <p:nvSpPr>
          <p:cNvPr id="3" name="内容占位符 2"/>
          <p:cNvSpPr>
            <a:spLocks noGrp="1"/>
          </p:cNvSpPr>
          <p:nvPr>
            <p:ph sz="half" idx="1"/>
          </p:nvPr>
        </p:nvSpPr>
        <p:spPr>
          <a:xfrm>
            <a:off x="628649" y="1825625"/>
            <a:ext cx="7886700" cy="1603375"/>
          </a:xfrm>
        </p:spPr>
        <p:txBody>
          <a:bodyPr>
            <a:normAutofit lnSpcReduction="10000"/>
          </a:bodyPr>
          <a:lstStyle/>
          <a:p>
            <a:r>
              <a:rPr lang="en-US" b="1" dirty="0"/>
              <a:t>Heatmap </a:t>
            </a:r>
            <a:r>
              <a:rPr lang="en-US" dirty="0"/>
              <a:t>visualizes time series data in a tabular format.</a:t>
            </a:r>
          </a:p>
          <a:p>
            <a:pPr lvl="1"/>
            <a:r>
              <a:rPr lang="en-US" dirty="0"/>
              <a:t>Numeric data is color-coded</a:t>
            </a:r>
          </a:p>
          <a:p>
            <a:pPr lvl="1"/>
            <a:r>
              <a:rPr lang="en-US" dirty="0"/>
              <a:t>Compact design, good for comparison</a:t>
            </a:r>
          </a:p>
        </p:txBody>
      </p:sp>
      <p:sp>
        <p:nvSpPr>
          <p:cNvPr id="5" name="灯片编号占位符 4"/>
          <p:cNvSpPr>
            <a:spLocks noGrp="1"/>
          </p:cNvSpPr>
          <p:nvPr>
            <p:ph type="sldNum" sz="quarter" idx="12"/>
          </p:nvPr>
        </p:nvSpPr>
        <p:spPr/>
        <p:txBody>
          <a:bodyPr/>
          <a:lstStyle/>
          <a:p>
            <a:fld id="{5EEDA49D-2C12-4445-8988-A9D5F93F6E8A}" type="slidenum">
              <a:rPr lang="en-US" smtClean="0"/>
              <a:t>30</a:t>
            </a:fld>
            <a:endParaRPr lang="en-US" dirty="0"/>
          </a:p>
        </p:txBody>
      </p:sp>
      <p:pic>
        <p:nvPicPr>
          <p:cNvPr id="5122" name="Picture 2" descr="https://i0.wp.com/generalassemb.ly/blog/wp-content/uploads/2015/08/The-Impact-of-Vaccines-%E2%80%93-The-Wall-Street-Journal-.png?ssl=1">
            <a:extLst>
              <a:ext uri="{FF2B5EF4-FFF2-40B4-BE49-F238E27FC236}">
                <a16:creationId xmlns:a16="http://schemas.microsoft.com/office/drawing/2014/main" id="{B07787E8-2991-48CD-A040-91446164A0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63" r="4564"/>
          <a:stretch/>
        </p:blipFill>
        <p:spPr bwMode="auto">
          <a:xfrm>
            <a:off x="522514" y="3330425"/>
            <a:ext cx="5337266" cy="35275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A65F21-198A-415D-903F-1137F700ABC9}"/>
              </a:ext>
            </a:extLst>
          </p:cNvPr>
          <p:cNvSpPr txBox="1"/>
          <p:nvPr/>
        </p:nvSpPr>
        <p:spPr>
          <a:xfrm>
            <a:off x="6118431" y="5157812"/>
            <a:ext cx="2294050" cy="923330"/>
          </a:xfrm>
          <a:prstGeom prst="rect">
            <a:avLst/>
          </a:prstGeom>
          <a:noFill/>
        </p:spPr>
        <p:txBody>
          <a:bodyPr wrap="square" rtlCol="0">
            <a:spAutoFit/>
          </a:bodyPr>
          <a:lstStyle/>
          <a:p>
            <a:r>
              <a:rPr lang="en-US" dirty="0"/>
              <a:t>Infectious diseases and vaccines</a:t>
            </a:r>
          </a:p>
          <a:p>
            <a:r>
              <a:rPr lang="en-US" dirty="0"/>
              <a:t>(WSJ 2015)</a:t>
            </a:r>
          </a:p>
        </p:txBody>
      </p:sp>
    </p:spTree>
    <p:extLst>
      <p:ext uri="{BB962C8B-B14F-4D97-AF65-F5344CB8AC3E}">
        <p14:creationId xmlns:p14="http://schemas.microsoft.com/office/powerpoint/2010/main" val="2861884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Temporal Visualizations: Examples</a:t>
            </a:r>
          </a:p>
        </p:txBody>
      </p:sp>
      <p:sp>
        <p:nvSpPr>
          <p:cNvPr id="7" name="内容占位符 6"/>
          <p:cNvSpPr>
            <a:spLocks noGrp="1"/>
          </p:cNvSpPr>
          <p:nvPr>
            <p:ph idx="1"/>
          </p:nvPr>
        </p:nvSpPr>
        <p:spPr>
          <a:xfrm>
            <a:off x="628650" y="1825625"/>
            <a:ext cx="7886700" cy="1718764"/>
          </a:xfrm>
        </p:spPr>
        <p:txBody>
          <a:bodyPr>
            <a:normAutofit fontScale="92500" lnSpcReduction="10000"/>
          </a:bodyPr>
          <a:lstStyle/>
          <a:p>
            <a:r>
              <a:rPr lang="en-US" dirty="0"/>
              <a:t>A </a:t>
            </a:r>
            <a:r>
              <a:rPr lang="en-US" b="1" dirty="0"/>
              <a:t>small multiple</a:t>
            </a:r>
            <a:r>
              <a:rPr lang="en-US" dirty="0"/>
              <a:t> is a series of similar graphs or charts using the same scale &amp; axes, allowing them to be easily compared (</a:t>
            </a:r>
            <a:r>
              <a:rPr lang="en-US" dirty="0" err="1"/>
              <a:t>Tufte</a:t>
            </a:r>
            <a:r>
              <a:rPr lang="en-US" dirty="0"/>
              <a:t> 1983).</a:t>
            </a:r>
          </a:p>
          <a:p>
            <a:pPr lvl="1"/>
            <a:r>
              <a:rPr lang="en-US" dirty="0"/>
              <a:t>Sometimes called trellis chart, lattice chart, grid chart, or panel chart</a:t>
            </a:r>
          </a:p>
        </p:txBody>
      </p:sp>
      <p:sp>
        <p:nvSpPr>
          <p:cNvPr id="5" name="灯片编号占位符 4"/>
          <p:cNvSpPr>
            <a:spLocks noGrp="1"/>
          </p:cNvSpPr>
          <p:nvPr>
            <p:ph type="sldNum" sz="quarter" idx="12"/>
          </p:nvPr>
        </p:nvSpPr>
        <p:spPr/>
        <p:txBody>
          <a:bodyPr/>
          <a:lstStyle/>
          <a:p>
            <a:fld id="{5EEDA49D-2C12-4445-8988-A9D5F93F6E8A}" type="slidenum">
              <a:rPr lang="en-US" smtClean="0"/>
              <a:t>31</a:t>
            </a:fld>
            <a:endParaRPr lang="en-US"/>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916" y="3698122"/>
            <a:ext cx="4502168" cy="3023354"/>
          </a:xfrm>
          <a:prstGeom prst="rect">
            <a:avLst/>
          </a:prstGeom>
        </p:spPr>
      </p:pic>
    </p:spTree>
    <p:extLst>
      <p:ext uri="{BB962C8B-B14F-4D97-AF65-F5344CB8AC3E}">
        <p14:creationId xmlns:p14="http://schemas.microsoft.com/office/powerpoint/2010/main" val="357051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Geospatial </a:t>
            </a:r>
            <a:r>
              <a:rPr lang="en-US" sz="3600" b="1" dirty="0" smtClean="0">
                <a:latin typeface="Segoe UI" panose="020B0502040204020203" pitchFamily="34" charset="0"/>
                <a:cs typeface="Segoe UI" panose="020B0502040204020203" pitchFamily="34" charset="0"/>
              </a:rPr>
              <a:t>Visualization (WHERE)</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normAutofit/>
          </a:bodyPr>
          <a:lstStyle/>
          <a:p>
            <a:r>
              <a:rPr lang="en-US" dirty="0"/>
              <a:t>Geospatial data analysis and visualization answer “WHERE” questions with location information to:</a:t>
            </a:r>
          </a:p>
          <a:p>
            <a:pPr lvl="1"/>
            <a:r>
              <a:rPr lang="en-US" dirty="0"/>
              <a:t>Examine spatial distribution</a:t>
            </a:r>
          </a:p>
          <a:p>
            <a:pPr lvl="1"/>
            <a:r>
              <a:rPr lang="en-US" dirty="0"/>
              <a:t>Identify movement patterns over geographic space </a:t>
            </a:r>
          </a:p>
          <a:p>
            <a:pPr lvl="1"/>
            <a:endParaRPr lang="en-US" dirty="0"/>
          </a:p>
          <a:p>
            <a:r>
              <a:rPr lang="en-US" dirty="0"/>
              <a:t>Originated in geography and cartography</a:t>
            </a:r>
          </a:p>
          <a:p>
            <a:pPr lvl="1"/>
            <a:endParaRPr lang="en-US" dirty="0"/>
          </a:p>
          <a:p>
            <a:r>
              <a:rPr lang="en-US" dirty="0"/>
              <a:t>Increasingly used in statistics, information visualization, and other scientific areas</a:t>
            </a:r>
          </a:p>
          <a:p>
            <a:pPr lvl="1"/>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32</a:t>
            </a:fld>
            <a:endParaRPr lang="en-US"/>
          </a:p>
        </p:txBody>
      </p:sp>
    </p:spTree>
    <p:extLst>
      <p:ext uri="{BB962C8B-B14F-4D97-AF65-F5344CB8AC3E}">
        <p14:creationId xmlns:p14="http://schemas.microsoft.com/office/powerpoint/2010/main" val="542586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Geospatial Visualization: Maps</a:t>
            </a:r>
          </a:p>
        </p:txBody>
      </p:sp>
      <p:sp>
        <p:nvSpPr>
          <p:cNvPr id="3" name="内容占位符 2"/>
          <p:cNvSpPr>
            <a:spLocks noGrp="1"/>
          </p:cNvSpPr>
          <p:nvPr>
            <p:ph idx="1"/>
          </p:nvPr>
        </p:nvSpPr>
        <p:spPr/>
        <p:txBody>
          <a:bodyPr>
            <a:normAutofit lnSpcReduction="10000"/>
          </a:bodyPr>
          <a:lstStyle/>
          <a:p>
            <a:r>
              <a:rPr lang="en-US" dirty="0"/>
              <a:t>General Maps</a:t>
            </a:r>
          </a:p>
          <a:p>
            <a:pPr lvl="1"/>
            <a:r>
              <a:rPr lang="en-US" dirty="0"/>
              <a:t>General reference maps</a:t>
            </a:r>
          </a:p>
          <a:p>
            <a:pPr lvl="2"/>
            <a:r>
              <a:rPr lang="en-US" dirty="0"/>
              <a:t>Names, roads, coastlines, etc.</a:t>
            </a:r>
          </a:p>
          <a:p>
            <a:pPr lvl="1"/>
            <a:r>
              <a:rPr lang="en-US" dirty="0"/>
              <a:t>Topographic maps </a:t>
            </a:r>
          </a:p>
          <a:p>
            <a:pPr lvl="2"/>
            <a:r>
              <a:rPr lang="en-US" dirty="0"/>
              <a:t>Contour lines and other details</a:t>
            </a:r>
          </a:p>
          <a:p>
            <a:pPr lvl="1"/>
            <a:r>
              <a:rPr lang="en-US" b="1" dirty="0"/>
              <a:t>Thematic maps</a:t>
            </a:r>
            <a:r>
              <a:rPr lang="en-US" dirty="0"/>
              <a:t>: Emphasize the spatial distribution of one or more geographic variables</a:t>
            </a:r>
          </a:p>
          <a:p>
            <a:pPr lvl="2"/>
            <a:r>
              <a:rPr lang="en-US" dirty="0"/>
              <a:t>Physio-geographical</a:t>
            </a:r>
          </a:p>
          <a:p>
            <a:pPr lvl="3"/>
            <a:r>
              <a:rPr lang="en-US" dirty="0"/>
              <a:t>Natural features of the earth's surface</a:t>
            </a:r>
          </a:p>
          <a:p>
            <a:pPr lvl="2"/>
            <a:r>
              <a:rPr lang="en-US" dirty="0"/>
              <a:t>Socio-economic</a:t>
            </a:r>
          </a:p>
          <a:p>
            <a:pPr lvl="3"/>
            <a:r>
              <a:rPr lang="en-US" dirty="0"/>
              <a:t>Political boundaries, population density, or voting behavior</a:t>
            </a:r>
          </a:p>
          <a:p>
            <a:pPr lvl="2"/>
            <a:r>
              <a:rPr lang="en-US" dirty="0"/>
              <a:t>Technical</a:t>
            </a:r>
          </a:p>
          <a:p>
            <a:pPr lvl="3"/>
            <a:r>
              <a:rPr lang="en-US" dirty="0"/>
              <a:t>Navigation routes</a:t>
            </a:r>
          </a:p>
        </p:txBody>
      </p:sp>
      <p:sp>
        <p:nvSpPr>
          <p:cNvPr id="4" name="灯片编号占位符 3"/>
          <p:cNvSpPr>
            <a:spLocks noGrp="1"/>
          </p:cNvSpPr>
          <p:nvPr>
            <p:ph type="sldNum" sz="quarter" idx="12"/>
          </p:nvPr>
        </p:nvSpPr>
        <p:spPr/>
        <p:txBody>
          <a:bodyPr/>
          <a:lstStyle/>
          <a:p>
            <a:fld id="{5EEDA49D-2C12-4445-8988-A9D5F93F6E8A}" type="slidenum">
              <a:rPr lang="en-US" smtClean="0"/>
              <a:t>33</a:t>
            </a:fld>
            <a:endParaRPr lang="en-US"/>
          </a:p>
        </p:txBody>
      </p:sp>
    </p:spTree>
    <p:extLst>
      <p:ext uri="{BB962C8B-B14F-4D97-AF65-F5344CB8AC3E}">
        <p14:creationId xmlns:p14="http://schemas.microsoft.com/office/powerpoint/2010/main" val="2736679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Geospatial Visualization: Examples</a:t>
            </a:r>
          </a:p>
        </p:txBody>
      </p:sp>
      <p:sp>
        <p:nvSpPr>
          <p:cNvPr id="3" name="内容占位符 2"/>
          <p:cNvSpPr>
            <a:spLocks noGrp="1"/>
          </p:cNvSpPr>
          <p:nvPr>
            <p:ph idx="1"/>
          </p:nvPr>
        </p:nvSpPr>
        <p:spPr/>
        <p:txBody>
          <a:bodyPr>
            <a:normAutofit/>
          </a:bodyPr>
          <a:lstStyle/>
          <a:p>
            <a:r>
              <a:rPr lang="en-US" dirty="0"/>
              <a:t>Map Type Examples</a:t>
            </a:r>
          </a:p>
          <a:p>
            <a:pPr lvl="1"/>
            <a:r>
              <a:rPr lang="en-US" dirty="0"/>
              <a:t>Proportional symbol map</a:t>
            </a:r>
          </a:p>
          <a:p>
            <a:pPr lvl="1"/>
            <a:r>
              <a:rPr lang="en-US" dirty="0"/>
              <a:t>Choropleth map</a:t>
            </a:r>
          </a:p>
          <a:p>
            <a:pPr lvl="1"/>
            <a:r>
              <a:rPr lang="en-US" dirty="0"/>
              <a:t>Heat (isopleth) map</a:t>
            </a:r>
          </a:p>
          <a:p>
            <a:pPr lvl="1"/>
            <a:r>
              <a:rPr lang="en-US" dirty="0"/>
              <a:t>Cartograms</a:t>
            </a:r>
          </a:p>
          <a:p>
            <a:pPr lvl="1"/>
            <a:r>
              <a:rPr lang="en-US" dirty="0"/>
              <a:t>Flow maps</a:t>
            </a:r>
          </a:p>
          <a:p>
            <a:pPr lvl="1"/>
            <a:r>
              <a:rPr lang="en-US" dirty="0"/>
              <a:t>Space-time </a:t>
            </a:r>
            <a:r>
              <a:rPr lang="en-US" dirty="0" smtClean="0"/>
              <a:t>cubes</a:t>
            </a:r>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34</a:t>
            </a:fld>
            <a:endParaRPr lang="en-US"/>
          </a:p>
        </p:txBody>
      </p:sp>
      <p:sp>
        <p:nvSpPr>
          <p:cNvPr id="5" name="TextBox 4">
            <a:extLst>
              <a:ext uri="{FF2B5EF4-FFF2-40B4-BE49-F238E27FC236}">
                <a16:creationId xmlns:a16="http://schemas.microsoft.com/office/drawing/2014/main" id="{F261CCFD-5A2A-4146-958E-CFBB7700F186}"/>
              </a:ext>
            </a:extLst>
          </p:cNvPr>
          <p:cNvSpPr txBox="1"/>
          <p:nvPr/>
        </p:nvSpPr>
        <p:spPr>
          <a:xfrm>
            <a:off x="1964600" y="5312065"/>
            <a:ext cx="5214800" cy="461665"/>
          </a:xfrm>
          <a:prstGeom prst="rect">
            <a:avLst/>
          </a:prstGeom>
          <a:noFill/>
          <a:ln>
            <a:solidFill>
              <a:schemeClr val="tx1"/>
            </a:solidFill>
          </a:ln>
        </p:spPr>
        <p:txBody>
          <a:bodyPr wrap="square" rtlCol="0">
            <a:spAutoFit/>
          </a:bodyPr>
          <a:lstStyle/>
          <a:p>
            <a:r>
              <a:rPr lang="en-US" sz="2400" dirty="0"/>
              <a:t>Must include a spatial reference system</a:t>
            </a:r>
          </a:p>
        </p:txBody>
      </p:sp>
    </p:spTree>
    <p:extLst>
      <p:ext uri="{BB962C8B-B14F-4D97-AF65-F5344CB8AC3E}">
        <p14:creationId xmlns:p14="http://schemas.microsoft.com/office/powerpoint/2010/main" val="949853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Geospatial Visualization: Examples</a:t>
            </a:r>
          </a:p>
        </p:txBody>
      </p:sp>
      <p:sp>
        <p:nvSpPr>
          <p:cNvPr id="5" name="内容占位符 4"/>
          <p:cNvSpPr>
            <a:spLocks noGrp="1"/>
          </p:cNvSpPr>
          <p:nvPr>
            <p:ph sz="half" idx="1"/>
          </p:nvPr>
        </p:nvSpPr>
        <p:spPr>
          <a:xfrm>
            <a:off x="628650" y="1825625"/>
            <a:ext cx="3886200" cy="2280549"/>
          </a:xfrm>
        </p:spPr>
        <p:txBody>
          <a:bodyPr>
            <a:normAutofit lnSpcReduction="10000"/>
          </a:bodyPr>
          <a:lstStyle/>
          <a:p>
            <a:pPr marL="228600" lvl="1">
              <a:spcBef>
                <a:spcPts val="1000"/>
              </a:spcBef>
            </a:pPr>
            <a:r>
              <a:rPr lang="en-US" b="1" dirty="0"/>
              <a:t>Proportional symbol map </a:t>
            </a:r>
            <a:r>
              <a:rPr lang="en-US" dirty="0"/>
              <a:t>represents data variables by symbols that are sized, colored, etc. according to their amount. Data is (or can be) aggregated at points within areas.</a:t>
            </a:r>
          </a:p>
        </p:txBody>
      </p:sp>
      <p:sp>
        <p:nvSpPr>
          <p:cNvPr id="6" name="内容占位符 5"/>
          <p:cNvSpPr>
            <a:spLocks noGrp="1"/>
          </p:cNvSpPr>
          <p:nvPr>
            <p:ph sz="half" idx="2"/>
          </p:nvPr>
        </p:nvSpPr>
        <p:spPr/>
        <p:txBody>
          <a:bodyPr>
            <a:normAutofit lnSpcReduction="10000"/>
          </a:bodyPr>
          <a:lstStyle/>
          <a:p>
            <a:pPr marL="228600" lvl="1">
              <a:spcBef>
                <a:spcPts val="1000"/>
              </a:spcBef>
            </a:pPr>
            <a:r>
              <a:rPr lang="en-US" b="1" dirty="0"/>
              <a:t>Choropleth map </a:t>
            </a:r>
            <a:r>
              <a:rPr lang="en-US" sz="2400" dirty="0"/>
              <a:t>represents data variables such as densities, ratios, or rates by proportionally colored or patterned areas.</a:t>
            </a:r>
          </a:p>
        </p:txBody>
      </p:sp>
      <p:sp>
        <p:nvSpPr>
          <p:cNvPr id="4" name="灯片编号占位符 3"/>
          <p:cNvSpPr>
            <a:spLocks noGrp="1"/>
          </p:cNvSpPr>
          <p:nvPr>
            <p:ph type="sldNum" sz="quarter" idx="12"/>
          </p:nvPr>
        </p:nvSpPr>
        <p:spPr/>
        <p:txBody>
          <a:bodyPr/>
          <a:lstStyle/>
          <a:p>
            <a:fld id="{5EEDA49D-2C12-4445-8988-A9D5F93F6E8A}" type="slidenum">
              <a:rPr lang="en-US" smtClean="0"/>
              <a:t>35</a:t>
            </a:fld>
            <a:endParaRPr lang="en-US"/>
          </a:p>
        </p:txBody>
      </p:sp>
      <p:pic>
        <p:nvPicPr>
          <p:cNvPr id="7" name="图片 6"/>
          <p:cNvPicPr>
            <a:picLocks noChangeAspect="1"/>
          </p:cNvPicPr>
          <p:nvPr/>
        </p:nvPicPr>
        <p:blipFill>
          <a:blip r:embed="rId2"/>
          <a:stretch>
            <a:fillRect/>
          </a:stretch>
        </p:blipFill>
        <p:spPr>
          <a:xfrm>
            <a:off x="957243" y="4375150"/>
            <a:ext cx="7229514" cy="2163763"/>
          </a:xfrm>
          <a:prstGeom prst="rect">
            <a:avLst/>
          </a:prstGeom>
        </p:spPr>
      </p:pic>
    </p:spTree>
    <p:extLst>
      <p:ext uri="{BB962C8B-B14F-4D97-AF65-F5344CB8AC3E}">
        <p14:creationId xmlns:p14="http://schemas.microsoft.com/office/powerpoint/2010/main" val="4132831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Geospatial Visualization: Examples</a:t>
            </a:r>
          </a:p>
        </p:txBody>
      </p:sp>
      <p:sp>
        <p:nvSpPr>
          <p:cNvPr id="3" name="内容占位符 2"/>
          <p:cNvSpPr>
            <a:spLocks noGrp="1"/>
          </p:cNvSpPr>
          <p:nvPr>
            <p:ph sz="half" idx="1"/>
          </p:nvPr>
        </p:nvSpPr>
        <p:spPr>
          <a:xfrm>
            <a:off x="628650" y="1825625"/>
            <a:ext cx="3886200" cy="2530715"/>
          </a:xfrm>
        </p:spPr>
        <p:txBody>
          <a:bodyPr>
            <a:normAutofit fontScale="92500"/>
          </a:bodyPr>
          <a:lstStyle/>
          <a:p>
            <a:r>
              <a:rPr lang="en-US" sz="2400" b="1" dirty="0"/>
              <a:t>Heat (isopleth) map </a:t>
            </a:r>
            <a:r>
              <a:rPr lang="en-US" sz="2400" dirty="0"/>
              <a:t>represents continuous data variable values by colors. Heat maps might show color-based contour lines that connect points of equal value or value-by-area maps.</a:t>
            </a:r>
          </a:p>
        </p:txBody>
      </p:sp>
      <p:sp>
        <p:nvSpPr>
          <p:cNvPr id="4" name="内容占位符 3"/>
          <p:cNvSpPr>
            <a:spLocks noGrp="1"/>
          </p:cNvSpPr>
          <p:nvPr>
            <p:ph sz="half" idx="2"/>
          </p:nvPr>
        </p:nvSpPr>
        <p:spPr>
          <a:xfrm>
            <a:off x="4629150" y="1825624"/>
            <a:ext cx="3886200" cy="2418571"/>
          </a:xfrm>
        </p:spPr>
        <p:txBody>
          <a:bodyPr>
            <a:normAutofit fontScale="92500"/>
          </a:bodyPr>
          <a:lstStyle/>
          <a:p>
            <a:r>
              <a:rPr lang="en-US" sz="2400" b="1" dirty="0"/>
              <a:t>Cartogram</a:t>
            </a:r>
            <a:r>
              <a:rPr lang="en-US" sz="2400" dirty="0"/>
              <a:t> is not drawn to scale. Geographical areas are distorted in proportion to data values. Familiarity with region is necessary. Mostly used for world, continental, and country maps.</a:t>
            </a:r>
          </a:p>
        </p:txBody>
      </p:sp>
      <p:sp>
        <p:nvSpPr>
          <p:cNvPr id="5" name="灯片编号占位符 4"/>
          <p:cNvSpPr>
            <a:spLocks noGrp="1"/>
          </p:cNvSpPr>
          <p:nvPr>
            <p:ph type="sldNum" sz="quarter" idx="12"/>
          </p:nvPr>
        </p:nvSpPr>
        <p:spPr/>
        <p:txBody>
          <a:bodyPr/>
          <a:lstStyle/>
          <a:p>
            <a:fld id="{5EEDA49D-2C12-4445-8988-A9D5F93F6E8A}" type="slidenum">
              <a:rPr lang="en-US" smtClean="0"/>
              <a:t>36</a:t>
            </a:fld>
            <a:endParaRPr lang="en-US"/>
          </a:p>
        </p:txBody>
      </p:sp>
      <p:pic>
        <p:nvPicPr>
          <p:cNvPr id="7" name="图片 6"/>
          <p:cNvPicPr>
            <a:picLocks noChangeAspect="1"/>
          </p:cNvPicPr>
          <p:nvPr/>
        </p:nvPicPr>
        <p:blipFill>
          <a:blip r:embed="rId2"/>
          <a:stretch>
            <a:fillRect/>
          </a:stretch>
        </p:blipFill>
        <p:spPr>
          <a:xfrm>
            <a:off x="976693" y="4165404"/>
            <a:ext cx="3386880" cy="2425896"/>
          </a:xfrm>
          <a:prstGeom prst="rect">
            <a:avLst/>
          </a:prstGeom>
        </p:spPr>
      </p:pic>
      <p:pic>
        <p:nvPicPr>
          <p:cNvPr id="8" name="图片 7"/>
          <p:cNvPicPr>
            <a:picLocks noChangeAspect="1"/>
          </p:cNvPicPr>
          <p:nvPr/>
        </p:nvPicPr>
        <p:blipFill>
          <a:blip r:embed="rId3"/>
          <a:stretch>
            <a:fillRect/>
          </a:stretch>
        </p:blipFill>
        <p:spPr>
          <a:xfrm>
            <a:off x="5051967" y="4185503"/>
            <a:ext cx="3208113" cy="2385697"/>
          </a:xfrm>
          <a:prstGeom prst="rect">
            <a:avLst/>
          </a:prstGeom>
        </p:spPr>
      </p:pic>
    </p:spTree>
    <p:extLst>
      <p:ext uri="{BB962C8B-B14F-4D97-AF65-F5344CB8AC3E}">
        <p14:creationId xmlns:p14="http://schemas.microsoft.com/office/powerpoint/2010/main" val="1180342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Geospatial Visualization: Examples</a:t>
            </a:r>
          </a:p>
        </p:txBody>
      </p:sp>
      <p:sp>
        <p:nvSpPr>
          <p:cNvPr id="3" name="内容占位符 2"/>
          <p:cNvSpPr>
            <a:spLocks noGrp="1"/>
          </p:cNvSpPr>
          <p:nvPr>
            <p:ph sz="half" idx="1"/>
          </p:nvPr>
        </p:nvSpPr>
        <p:spPr>
          <a:xfrm>
            <a:off x="628649" y="1675445"/>
            <a:ext cx="3886200" cy="2315054"/>
          </a:xfrm>
        </p:spPr>
        <p:txBody>
          <a:bodyPr>
            <a:normAutofit fontScale="92500"/>
          </a:bodyPr>
          <a:lstStyle/>
          <a:p>
            <a:r>
              <a:rPr lang="en-US" sz="2400" b="1" dirty="0"/>
              <a:t>Flow</a:t>
            </a:r>
            <a:r>
              <a:rPr lang="en-US" sz="2400" dirty="0"/>
              <a:t> </a:t>
            </a:r>
            <a:r>
              <a:rPr lang="en-US" sz="2400" b="1" dirty="0"/>
              <a:t>map</a:t>
            </a:r>
            <a:r>
              <a:rPr lang="en-US" sz="2400" dirty="0"/>
              <a:t> shows the paths that (in)tangible object take to get from one geospatial place to another. Variables such as capacity or maximum speed are encoded proportionally by line width or color.</a:t>
            </a:r>
          </a:p>
        </p:txBody>
      </p:sp>
      <p:sp>
        <p:nvSpPr>
          <p:cNvPr id="4" name="内容占位符 3"/>
          <p:cNvSpPr>
            <a:spLocks noGrp="1"/>
          </p:cNvSpPr>
          <p:nvPr>
            <p:ph sz="half" idx="2"/>
          </p:nvPr>
        </p:nvSpPr>
        <p:spPr>
          <a:xfrm>
            <a:off x="4629150" y="1690689"/>
            <a:ext cx="3886200" cy="4351338"/>
          </a:xfrm>
        </p:spPr>
        <p:txBody>
          <a:bodyPr>
            <a:normAutofit fontScale="92500"/>
          </a:bodyPr>
          <a:lstStyle/>
          <a:p>
            <a:r>
              <a:rPr lang="en-US" sz="2400" b="1" dirty="0"/>
              <a:t>Space-time</a:t>
            </a:r>
            <a:r>
              <a:rPr lang="en-US" sz="2400" dirty="0"/>
              <a:t> </a:t>
            </a:r>
            <a:r>
              <a:rPr lang="en-US" sz="2400" b="1" dirty="0" smtClean="0"/>
              <a:t>cube (3D)</a:t>
            </a:r>
            <a:r>
              <a:rPr lang="en-US" sz="2400" dirty="0" smtClean="0"/>
              <a:t> </a:t>
            </a:r>
            <a:r>
              <a:rPr lang="en-US" sz="2400" dirty="0"/>
              <a:t>displays entities, locations, and events over time.</a:t>
            </a:r>
          </a:p>
        </p:txBody>
      </p:sp>
      <p:sp>
        <p:nvSpPr>
          <p:cNvPr id="5" name="灯片编号占位符 4"/>
          <p:cNvSpPr>
            <a:spLocks noGrp="1"/>
          </p:cNvSpPr>
          <p:nvPr>
            <p:ph type="sldNum" sz="quarter" idx="12"/>
          </p:nvPr>
        </p:nvSpPr>
        <p:spPr/>
        <p:txBody>
          <a:bodyPr/>
          <a:lstStyle/>
          <a:p>
            <a:fld id="{5EEDA49D-2C12-4445-8988-A9D5F93F6E8A}" type="slidenum">
              <a:rPr lang="en-US" smtClean="0"/>
              <a:t>37</a:t>
            </a:fld>
            <a:endParaRPr lang="en-US"/>
          </a:p>
        </p:txBody>
      </p:sp>
      <p:pic>
        <p:nvPicPr>
          <p:cNvPr id="6" name="图片 5"/>
          <p:cNvPicPr>
            <a:picLocks noChangeAspect="1"/>
          </p:cNvPicPr>
          <p:nvPr/>
        </p:nvPicPr>
        <p:blipFill>
          <a:blip r:embed="rId2"/>
          <a:stretch>
            <a:fillRect/>
          </a:stretch>
        </p:blipFill>
        <p:spPr>
          <a:xfrm>
            <a:off x="920686" y="4068717"/>
            <a:ext cx="3302127" cy="2470196"/>
          </a:xfrm>
          <a:prstGeom prst="rect">
            <a:avLst/>
          </a:prstGeom>
        </p:spPr>
      </p:pic>
      <p:pic>
        <p:nvPicPr>
          <p:cNvPr id="7" name="图片 6"/>
          <p:cNvPicPr>
            <a:picLocks noChangeAspect="1"/>
          </p:cNvPicPr>
          <p:nvPr/>
        </p:nvPicPr>
        <p:blipFill>
          <a:blip r:embed="rId3"/>
          <a:stretch>
            <a:fillRect/>
          </a:stretch>
        </p:blipFill>
        <p:spPr>
          <a:xfrm>
            <a:off x="5392328" y="2870896"/>
            <a:ext cx="2359843" cy="3668017"/>
          </a:xfrm>
          <a:prstGeom prst="rect">
            <a:avLst/>
          </a:prstGeom>
        </p:spPr>
      </p:pic>
    </p:spTree>
    <p:extLst>
      <p:ext uri="{BB962C8B-B14F-4D97-AF65-F5344CB8AC3E}">
        <p14:creationId xmlns:p14="http://schemas.microsoft.com/office/powerpoint/2010/main" val="2222056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773553" y="718573"/>
            <a:ext cx="7616067"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r"/>
            <a:r>
              <a:rPr lang="en-US" altLang="en-US" sz="2400" b="1" dirty="0">
                <a:latin typeface="Arial" panose="020B0604020202020204" pitchFamily="34" charset="0"/>
              </a:rPr>
              <a:t>Textual </a:t>
            </a:r>
            <a:r>
              <a:rPr lang="en-US" altLang="en-US" sz="2400" b="1" dirty="0" smtClean="0">
                <a:latin typeface="Arial" panose="020B0604020202020204" pitchFamily="34" charset="0"/>
              </a:rPr>
              <a:t>Visualization by Maps (2D, 3D): MDS, PCA</a:t>
            </a:r>
            <a:endParaRPr lang="en-US" altLang="en-US" sz="2400" b="1" dirty="0">
              <a:latin typeface="Arial" panose="020B0604020202020204" pitchFamily="34" charset="0"/>
            </a:endParaRPr>
          </a:p>
        </p:txBody>
      </p:sp>
      <p:pic>
        <p:nvPicPr>
          <p:cNvPr id="25605" name="Picture 5" descr="F:\srose\Viza\theme_cnn8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426" y="2069023"/>
            <a:ext cx="5891980" cy="3883025"/>
          </a:xfrm>
          <a:prstGeom prst="rect">
            <a:avLst/>
          </a:prstGeom>
          <a:noFill/>
          <a:extLst>
            <a:ext uri="{909E8E84-426E-40DD-AFC4-6F175D3DCCD1}">
              <a14:hiddenFill xmlns:a14="http://schemas.microsoft.com/office/drawing/2010/main">
                <a:solidFill>
                  <a:srgbClr val="FFFFFF"/>
                </a:solidFill>
              </a14:hiddenFill>
            </a:ext>
          </a:extLst>
        </p:spPr>
      </p:pic>
      <p:sp>
        <p:nvSpPr>
          <p:cNvPr id="25608" name="Text Box 8"/>
          <p:cNvSpPr txBox="1">
            <a:spLocks noGrp="1" noChangeArrowheads="1"/>
          </p:cNvSpPr>
          <p:nvPr>
            <p:ph type="body" idx="1"/>
          </p:nvPr>
        </p:nvSpPr>
        <p:spPr bwMode="auto">
          <a:xfrm>
            <a:off x="1216742" y="1256977"/>
            <a:ext cx="5867400" cy="6496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spcBef>
                <a:spcPct val="50000"/>
              </a:spcBef>
              <a:buFontTx/>
              <a:buNone/>
            </a:pPr>
            <a:r>
              <a:rPr lang="en-US" altLang="en-US" sz="2400" b="1" dirty="0"/>
              <a:t>SPIRE system (Wise et al., 1995)</a:t>
            </a:r>
          </a:p>
        </p:txBody>
      </p:sp>
    </p:spTree>
    <p:extLst>
      <p:ext uri="{BB962C8B-B14F-4D97-AF65-F5344CB8AC3E}">
        <p14:creationId xmlns:p14="http://schemas.microsoft.com/office/powerpoint/2010/main" val="3010797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Topical </a:t>
            </a:r>
            <a:r>
              <a:rPr lang="en-US" sz="3600" b="1" dirty="0" smtClean="0">
                <a:latin typeface="Segoe UI" panose="020B0502040204020203" pitchFamily="34" charset="0"/>
                <a:cs typeface="Segoe UI" panose="020B0502040204020203" pitchFamily="34" charset="0"/>
              </a:rPr>
              <a:t>Visualization (WHAT)</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lstStyle/>
          <a:p>
            <a:r>
              <a:rPr lang="en-US" dirty="0"/>
              <a:t>To answer “WHAT” question, we </a:t>
            </a:r>
            <a:r>
              <a:rPr lang="en-US" dirty="0" smtClean="0"/>
              <a:t>use</a:t>
            </a:r>
            <a:r>
              <a:rPr lang="en-US" dirty="0" smtClean="0"/>
              <a:t> text </a:t>
            </a:r>
            <a:r>
              <a:rPr lang="en-US" dirty="0"/>
              <a:t>to identify major topics, their interrelations, and their evolution over time at different levels of analysis – micro to macro.</a:t>
            </a:r>
          </a:p>
          <a:p>
            <a:pPr lvl="1"/>
            <a:endParaRPr lang="en-US" dirty="0"/>
          </a:p>
          <a:p>
            <a:r>
              <a:rPr lang="en-US" dirty="0"/>
              <a:t>To generate visualization from text, text processing or natural language processing is needed to generate qualitative or quantitative features of the text.</a:t>
            </a:r>
          </a:p>
        </p:txBody>
      </p:sp>
      <p:sp>
        <p:nvSpPr>
          <p:cNvPr id="4" name="灯片编号占位符 3"/>
          <p:cNvSpPr>
            <a:spLocks noGrp="1"/>
          </p:cNvSpPr>
          <p:nvPr>
            <p:ph type="sldNum" sz="quarter" idx="12"/>
          </p:nvPr>
        </p:nvSpPr>
        <p:spPr/>
        <p:txBody>
          <a:bodyPr/>
          <a:lstStyle/>
          <a:p>
            <a:fld id="{5EEDA49D-2C12-4445-8988-A9D5F93F6E8A}" type="slidenum">
              <a:rPr lang="en-US" smtClean="0"/>
              <a:t>39</a:t>
            </a:fld>
            <a:endParaRPr lang="en-US"/>
          </a:p>
        </p:txBody>
      </p:sp>
    </p:spTree>
    <p:extLst>
      <p:ext uri="{BB962C8B-B14F-4D97-AF65-F5344CB8AC3E}">
        <p14:creationId xmlns:p14="http://schemas.microsoft.com/office/powerpoint/2010/main" val="3936162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altLang="zh-TW" sz="3600" b="1" dirty="0">
                <a:latin typeface="Segoe UI" panose="020B0502040204020203" pitchFamily="34" charset="0"/>
                <a:cs typeface="Segoe UI" panose="020B0502040204020203" pitchFamily="34" charset="0"/>
              </a:rPr>
              <a:t>What is Visualization?</a:t>
            </a:r>
          </a:p>
        </p:txBody>
      </p:sp>
      <p:sp>
        <p:nvSpPr>
          <p:cNvPr id="3" name="Content Placeholder 2"/>
          <p:cNvSpPr>
            <a:spLocks noGrp="1"/>
          </p:cNvSpPr>
          <p:nvPr>
            <p:ph idx="1"/>
          </p:nvPr>
        </p:nvSpPr>
        <p:spPr/>
        <p:txBody>
          <a:bodyPr>
            <a:normAutofit/>
          </a:bodyPr>
          <a:lstStyle/>
          <a:p>
            <a:r>
              <a:rPr lang="en-US" altLang="zh-TW" dirty="0">
                <a:ea typeface="新細明體" charset="-120"/>
              </a:rPr>
              <a:t>Visualization is any technique for creating images, diagrams, or animations to communicate a message. </a:t>
            </a:r>
          </a:p>
          <a:p>
            <a:r>
              <a:rPr lang="en-US" altLang="zh-TW" dirty="0">
                <a:ea typeface="新細明體" charset="-120"/>
              </a:rPr>
              <a:t>Visualization through visual imagery has been an effective way to communicate both abstract and concrete ideas since the dawn of man. </a:t>
            </a:r>
          </a:p>
          <a:p>
            <a:pPr lvl="1"/>
            <a:r>
              <a:rPr lang="en-US" altLang="zh-TW" dirty="0">
                <a:ea typeface="新細明體" charset="-120"/>
              </a:rPr>
              <a:t>Cave paintings</a:t>
            </a:r>
          </a:p>
          <a:p>
            <a:pPr lvl="1"/>
            <a:r>
              <a:rPr lang="en-US" altLang="zh-TW" dirty="0" smtClean="0">
                <a:ea typeface="新細明體" charset="-120"/>
              </a:rPr>
              <a:t>Hieroglyphs</a:t>
            </a:r>
            <a:endParaRPr lang="en-US" altLang="zh-TW" dirty="0">
              <a:ea typeface="新細明體" charset="-120"/>
            </a:endParaRPr>
          </a:p>
          <a:p>
            <a:pPr lvl="1"/>
            <a:r>
              <a:rPr lang="en-US" altLang="zh-TW" dirty="0">
                <a:ea typeface="新細明體" charset="-120"/>
              </a:rPr>
              <a:t>Maps</a:t>
            </a:r>
          </a:p>
          <a:p>
            <a:pPr lvl="1"/>
            <a:r>
              <a:rPr lang="en-US" altLang="zh-TW" dirty="0">
                <a:ea typeface="新細明體" charset="-120"/>
              </a:rPr>
              <a:t>…</a:t>
            </a:r>
          </a:p>
          <a:p>
            <a:pPr lvl="1"/>
            <a:endParaRPr lang="en-US" altLang="zh-TW" dirty="0">
              <a:ea typeface="新細明體" charset="-120"/>
            </a:endParaRPr>
          </a:p>
          <a:p>
            <a:endParaRPr lang="en-US" altLang="zh-TW" dirty="0">
              <a:ea typeface="新細明體" charset="-120"/>
            </a:endParaRPr>
          </a:p>
          <a:p>
            <a:endParaRPr lang="en-US" altLang="zh-TW" dirty="0">
              <a:ea typeface="新細明體" charset="-120"/>
            </a:endParaRPr>
          </a:p>
          <a:p>
            <a:pPr lvl="1"/>
            <a:endParaRPr lang="en-US" altLang="zh-TW" dirty="0">
              <a:ea typeface="新細明體" charset="-120"/>
            </a:endParaRPr>
          </a:p>
          <a:p>
            <a:endParaRPr lang="en-US" dirty="0"/>
          </a:p>
        </p:txBody>
      </p:sp>
      <p:sp>
        <p:nvSpPr>
          <p:cNvPr id="4" name="Slide Number Placeholder 3"/>
          <p:cNvSpPr>
            <a:spLocks noGrp="1"/>
          </p:cNvSpPr>
          <p:nvPr>
            <p:ph type="sldNum" sz="quarter" idx="12"/>
          </p:nvPr>
        </p:nvSpPr>
        <p:spPr/>
        <p:txBody>
          <a:bodyPr/>
          <a:lstStyle/>
          <a:p>
            <a:fld id="{5EEDA49D-2C12-4445-8988-A9D5F93F6E8A}" type="slidenum">
              <a:rPr lang="en-US" smtClean="0"/>
              <a:t>4</a:t>
            </a:fld>
            <a:endParaRPr lang="en-US"/>
          </a:p>
        </p:txBody>
      </p:sp>
      <p:pic>
        <p:nvPicPr>
          <p:cNvPr id="1026" name="Picture 2" descr="Image result for cave pain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365" y="4456800"/>
            <a:ext cx="3097154" cy="2064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ieroglyph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3282" y="4456799"/>
            <a:ext cx="1770846" cy="10323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3282" y="5572664"/>
            <a:ext cx="1745810" cy="94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23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Topical Visualization: Text Mining</a:t>
            </a:r>
          </a:p>
        </p:txBody>
      </p:sp>
      <p:sp>
        <p:nvSpPr>
          <p:cNvPr id="3" name="内容占位符 2"/>
          <p:cNvSpPr>
            <a:spLocks noGrp="1"/>
          </p:cNvSpPr>
          <p:nvPr>
            <p:ph idx="1"/>
          </p:nvPr>
        </p:nvSpPr>
        <p:spPr/>
        <p:txBody>
          <a:bodyPr>
            <a:normAutofit fontScale="92500"/>
          </a:bodyPr>
          <a:lstStyle/>
          <a:p>
            <a:r>
              <a:rPr lang="en-US" dirty="0"/>
              <a:t>Most of the time, an entire </a:t>
            </a:r>
            <a:r>
              <a:rPr lang="en-US" b="1" dirty="0"/>
              <a:t>text corpus</a:t>
            </a:r>
            <a:r>
              <a:rPr lang="en-US" dirty="0"/>
              <a:t> is analyzed instead of a piece of texts</a:t>
            </a:r>
            <a:r>
              <a:rPr lang="en-US" dirty="0" smtClean="0"/>
              <a:t>. Various NLP and statistical analysis techniques can be applied to text.</a:t>
            </a:r>
            <a:endParaRPr lang="en-US" dirty="0"/>
          </a:p>
          <a:p>
            <a:pPr lvl="1"/>
            <a:endParaRPr lang="en-US" dirty="0" smtClean="0"/>
          </a:p>
          <a:p>
            <a:r>
              <a:rPr lang="en-US" b="1" dirty="0"/>
              <a:t>Bag of Words</a:t>
            </a:r>
            <a:r>
              <a:rPr lang="en-US" dirty="0"/>
              <a:t> and </a:t>
            </a:r>
            <a:r>
              <a:rPr lang="en-US" b="1" dirty="0" smtClean="0"/>
              <a:t>N-grams</a:t>
            </a:r>
            <a:r>
              <a:rPr lang="en-US" dirty="0" smtClean="0"/>
              <a:t> </a:t>
            </a:r>
            <a:r>
              <a:rPr lang="en-US" dirty="0"/>
              <a:t>are language models used to construct computational representation for a corpus.</a:t>
            </a:r>
          </a:p>
          <a:p>
            <a:pPr lvl="1"/>
            <a:endParaRPr lang="en-US" dirty="0"/>
          </a:p>
          <a:p>
            <a:r>
              <a:rPr lang="en-US" dirty="0"/>
              <a:t>Please visit the resource page for a comprehensive review on </a:t>
            </a:r>
            <a:r>
              <a:rPr lang="en-US" b="1" dirty="0"/>
              <a:t>text mining techniques and tools</a:t>
            </a:r>
            <a:r>
              <a:rPr lang="en-US" dirty="0"/>
              <a:t>.</a:t>
            </a:r>
          </a:p>
          <a:p>
            <a:pPr lvl="1"/>
            <a:r>
              <a:rPr lang="en-US" dirty="0">
                <a:hlinkClick r:id="rId2"/>
              </a:rPr>
              <a:t>https://ai.arizona.edu/class-resources-page</a:t>
            </a:r>
            <a:endParaRPr lang="en-US" dirty="0"/>
          </a:p>
          <a:p>
            <a:pPr lvl="1"/>
            <a:r>
              <a:rPr lang="en-US" i="1" dirty="0" smtClean="0"/>
              <a:t>Text </a:t>
            </a:r>
            <a:r>
              <a:rPr lang="en-US" i="1" dirty="0"/>
              <a:t>Mining: Techniques, </a:t>
            </a:r>
            <a:r>
              <a:rPr lang="en-US" i="1" dirty="0" smtClean="0"/>
              <a:t>Ontologies </a:t>
            </a:r>
            <a:r>
              <a:rPr lang="en-US" i="1" dirty="0"/>
              <a:t>and </a:t>
            </a:r>
            <a:r>
              <a:rPr lang="en-US" i="1" dirty="0" smtClean="0"/>
              <a:t>Tools</a:t>
            </a:r>
            <a:endParaRPr lang="en-US" i="1" dirty="0"/>
          </a:p>
        </p:txBody>
      </p:sp>
      <p:sp>
        <p:nvSpPr>
          <p:cNvPr id="4" name="灯片编号占位符 3"/>
          <p:cNvSpPr>
            <a:spLocks noGrp="1"/>
          </p:cNvSpPr>
          <p:nvPr>
            <p:ph type="sldNum" sz="quarter" idx="12"/>
          </p:nvPr>
        </p:nvSpPr>
        <p:spPr/>
        <p:txBody>
          <a:bodyPr/>
          <a:lstStyle/>
          <a:p>
            <a:fld id="{5EEDA49D-2C12-4445-8988-A9D5F93F6E8A}" type="slidenum">
              <a:rPr lang="en-US" smtClean="0"/>
              <a:t>40</a:t>
            </a:fld>
            <a:endParaRPr lang="en-US"/>
          </a:p>
        </p:txBody>
      </p:sp>
    </p:spTree>
    <p:extLst>
      <p:ext uri="{BB962C8B-B14F-4D97-AF65-F5344CB8AC3E}">
        <p14:creationId xmlns:p14="http://schemas.microsoft.com/office/powerpoint/2010/main" val="3006474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Topical Visualization: Examples</a:t>
            </a:r>
          </a:p>
        </p:txBody>
      </p:sp>
      <p:sp>
        <p:nvSpPr>
          <p:cNvPr id="3" name="内容占位符 2"/>
          <p:cNvSpPr>
            <a:spLocks noGrp="1"/>
          </p:cNvSpPr>
          <p:nvPr>
            <p:ph idx="1"/>
          </p:nvPr>
        </p:nvSpPr>
        <p:spPr/>
        <p:txBody>
          <a:bodyPr/>
          <a:lstStyle/>
          <a:p>
            <a:r>
              <a:rPr lang="en-US" dirty="0"/>
              <a:t>Representations of </a:t>
            </a:r>
            <a:r>
              <a:rPr lang="en-US" dirty="0" smtClean="0"/>
              <a:t>Topical (</a:t>
            </a:r>
            <a:r>
              <a:rPr lang="en-US" dirty="0" err="1" smtClean="0"/>
              <a:t>Texual</a:t>
            </a:r>
            <a:r>
              <a:rPr lang="en-US" dirty="0" smtClean="0"/>
              <a:t>) </a:t>
            </a:r>
            <a:r>
              <a:rPr lang="en-US" dirty="0"/>
              <a:t>Data</a:t>
            </a:r>
          </a:p>
          <a:p>
            <a:pPr lvl="1"/>
            <a:r>
              <a:rPr lang="en-US" b="1" dirty="0"/>
              <a:t>Charts:</a:t>
            </a:r>
            <a:r>
              <a:rPr lang="en-US" dirty="0"/>
              <a:t> word cloud, text overlay</a:t>
            </a:r>
          </a:p>
          <a:p>
            <a:pPr lvl="1"/>
            <a:r>
              <a:rPr lang="en-US" b="1" dirty="0"/>
              <a:t>Tables:</a:t>
            </a:r>
            <a:r>
              <a:rPr lang="en-US" dirty="0"/>
              <a:t> GRIDL, Periodic table</a:t>
            </a:r>
          </a:p>
          <a:p>
            <a:pPr lvl="1"/>
            <a:r>
              <a:rPr lang="en-US" b="1" dirty="0"/>
              <a:t>Graphs:</a:t>
            </a:r>
            <a:r>
              <a:rPr lang="en-US" dirty="0"/>
              <a:t> circular visualization, </a:t>
            </a:r>
            <a:r>
              <a:rPr lang="en-US" dirty="0" err="1" smtClean="0"/>
              <a:t>crossmaps</a:t>
            </a:r>
            <a:r>
              <a:rPr lang="en-US" dirty="0" smtClean="0"/>
              <a:t>, glyphs</a:t>
            </a:r>
            <a:endParaRPr lang="en-US" dirty="0"/>
          </a:p>
          <a:p>
            <a:pPr lvl="1"/>
            <a:r>
              <a:rPr lang="en-US" b="1" dirty="0"/>
              <a:t>Geospatial maps: </a:t>
            </a:r>
            <a:r>
              <a:rPr lang="en-US" b="1" dirty="0" smtClean="0"/>
              <a:t>self-organizing map (SOM)</a:t>
            </a:r>
            <a:endParaRPr lang="en-US" b="1" dirty="0"/>
          </a:p>
          <a:p>
            <a:pPr lvl="1"/>
            <a:r>
              <a:rPr lang="en-US" b="1" dirty="0"/>
              <a:t>Network graphs:</a:t>
            </a:r>
            <a:r>
              <a:rPr lang="en-US" dirty="0"/>
              <a:t> word co-occurrence networks, concept maps, science map overlays, tree visualizations</a:t>
            </a:r>
          </a:p>
        </p:txBody>
      </p:sp>
      <p:sp>
        <p:nvSpPr>
          <p:cNvPr id="4" name="灯片编号占位符 3"/>
          <p:cNvSpPr>
            <a:spLocks noGrp="1"/>
          </p:cNvSpPr>
          <p:nvPr>
            <p:ph type="sldNum" sz="quarter" idx="12"/>
          </p:nvPr>
        </p:nvSpPr>
        <p:spPr/>
        <p:txBody>
          <a:bodyPr/>
          <a:lstStyle/>
          <a:p>
            <a:fld id="{5EEDA49D-2C12-4445-8988-A9D5F93F6E8A}" type="slidenum">
              <a:rPr lang="en-US" smtClean="0"/>
              <a:t>41</a:t>
            </a:fld>
            <a:endParaRPr lang="en-US"/>
          </a:p>
        </p:txBody>
      </p:sp>
    </p:spTree>
    <p:extLst>
      <p:ext uri="{BB962C8B-B14F-4D97-AF65-F5344CB8AC3E}">
        <p14:creationId xmlns:p14="http://schemas.microsoft.com/office/powerpoint/2010/main" val="291998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bwMode="auto">
          <a:xfrm>
            <a:off x="884902" y="1888331"/>
            <a:ext cx="3200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Tx/>
              <a:buNone/>
            </a:pPr>
            <a:r>
              <a:rPr lang="en-US" altLang="en-US" sz="2400" b="1" dirty="0" err="1" smtClean="0">
                <a:latin typeface="Arial" panose="020B0604020202020204" pitchFamily="34" charset="0"/>
              </a:rPr>
              <a:t>TileBars</a:t>
            </a:r>
            <a:r>
              <a:rPr lang="en-US" altLang="en-US" sz="2400" b="1" dirty="0" smtClean="0">
                <a:latin typeface="Arial" panose="020B0604020202020204" pitchFamily="34" charset="0"/>
              </a:rPr>
              <a:t>/Textile</a:t>
            </a:r>
          </a:p>
          <a:p>
            <a:pPr>
              <a:buFontTx/>
              <a:buNone/>
            </a:pPr>
            <a:r>
              <a:rPr lang="en-US" altLang="en-US" sz="2400" b="1" dirty="0" smtClean="0">
                <a:latin typeface="Arial" panose="020B0604020202020204" pitchFamily="34" charset="0"/>
              </a:rPr>
              <a:t>(Hearst</a:t>
            </a:r>
            <a:r>
              <a:rPr lang="en-US" altLang="en-US" sz="2400" b="1" dirty="0">
                <a:latin typeface="Arial" panose="020B0604020202020204" pitchFamily="34" charset="0"/>
              </a:rPr>
              <a:t>, </a:t>
            </a:r>
            <a:r>
              <a:rPr lang="en-US" altLang="en-US" sz="2400" b="1" dirty="0" smtClean="0">
                <a:latin typeface="Arial" panose="020B0604020202020204" pitchFamily="34" charset="0"/>
              </a:rPr>
              <a:t>1995), </a:t>
            </a:r>
          </a:p>
          <a:p>
            <a:pPr>
              <a:buFontTx/>
              <a:buNone/>
            </a:pPr>
            <a:r>
              <a:rPr lang="en-US" altLang="en-US" sz="2400" b="1" dirty="0" smtClean="0">
                <a:latin typeface="Arial" panose="020B0604020202020204" pitchFamily="34" charset="0"/>
              </a:rPr>
              <a:t>Xerox PARC</a:t>
            </a:r>
            <a:endParaRPr lang="en-US" altLang="en-US" sz="2400" b="1" dirty="0">
              <a:latin typeface="Arial" panose="020B0604020202020204" pitchFamily="34" charset="0"/>
            </a:endParaRPr>
          </a:p>
        </p:txBody>
      </p:sp>
      <p:pic>
        <p:nvPicPr>
          <p:cNvPr id="18436" name="Picture 4" descr="\\Ai5\Users\bzhu\visualization_pre\tileB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755775"/>
            <a:ext cx="5181600" cy="4379913"/>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Segoe UI" panose="020B0502040204020203" pitchFamily="34" charset="0"/>
                <a:cs typeface="Segoe UI" panose="020B0502040204020203" pitchFamily="34" charset="0"/>
              </a:rPr>
              <a:t>Topical Visualization: Examples</a:t>
            </a:r>
            <a:endParaRPr lang="en-US"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10598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Ai5\Users\bzhu\visualization_pre\webBook_ex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124200"/>
            <a:ext cx="3365500" cy="2303463"/>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Ai5\Users\bzhu\visualization_pre\web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4724400" cy="3195638"/>
          </a:xfrm>
          <a:prstGeom prst="rect">
            <a:avLst/>
          </a:prstGeom>
          <a:noFill/>
          <a:extLst>
            <a:ext uri="{909E8E84-426E-40DD-AFC4-6F175D3DCCD1}">
              <a14:hiddenFill xmlns:a14="http://schemas.microsoft.com/office/drawing/2010/main">
                <a:solidFill>
                  <a:srgbClr val="FFFFFF"/>
                </a:solidFill>
              </a14:hiddenFill>
            </a:ext>
          </a:extLst>
        </p:spPr>
      </p:pic>
      <p:sp>
        <p:nvSpPr>
          <p:cNvPr id="22536" name="Text Box 8"/>
          <p:cNvSpPr txBox="1">
            <a:spLocks noChangeArrowheads="1"/>
          </p:cNvSpPr>
          <p:nvPr/>
        </p:nvSpPr>
        <p:spPr bwMode="auto">
          <a:xfrm>
            <a:off x="716280" y="1576447"/>
            <a:ext cx="685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latin typeface="Arial" panose="020B0604020202020204" pitchFamily="34" charset="0"/>
              </a:rPr>
              <a:t>WebBook</a:t>
            </a:r>
            <a:r>
              <a:rPr lang="en-US" altLang="en-US" sz="2400" b="1" dirty="0">
                <a:latin typeface="Arial" panose="020B0604020202020204" pitchFamily="34" charset="0"/>
              </a:rPr>
              <a:t> and </a:t>
            </a:r>
            <a:r>
              <a:rPr lang="en-US" altLang="en-US" sz="2400" b="1" dirty="0" err="1">
                <a:latin typeface="Arial" panose="020B0604020202020204" pitchFamily="34" charset="0"/>
              </a:rPr>
              <a:t>WebForager</a:t>
            </a:r>
            <a:r>
              <a:rPr lang="en-US" altLang="en-US" sz="2400" b="1" dirty="0">
                <a:latin typeface="Arial" panose="020B0604020202020204" pitchFamily="34" charset="0"/>
              </a:rPr>
              <a:t> System (Card et al., 1996</a:t>
            </a:r>
            <a:r>
              <a:rPr lang="en-US" altLang="en-US" sz="2400" b="1" dirty="0" smtClean="0">
                <a:latin typeface="Arial" panose="020B0604020202020204" pitchFamily="34" charset="0"/>
              </a:rPr>
              <a:t>), Xerox PARC</a:t>
            </a:r>
            <a:endParaRPr lang="en-US" altLang="en-US" sz="2400" b="1" dirty="0"/>
          </a:p>
        </p:txBody>
      </p:sp>
      <p:sp>
        <p:nvSpPr>
          <p:cNvPr id="7" name="标题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Segoe UI" panose="020B0502040204020203" pitchFamily="34" charset="0"/>
                <a:cs typeface="Segoe UI" panose="020B0502040204020203" pitchFamily="34" charset="0"/>
              </a:rPr>
              <a:t>Topical Visualization: Examples</a:t>
            </a:r>
            <a:endParaRPr lang="en-US"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95818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Topical Visualization: Examples</a:t>
            </a:r>
          </a:p>
        </p:txBody>
      </p:sp>
      <p:sp>
        <p:nvSpPr>
          <p:cNvPr id="5" name="内容占位符 4"/>
          <p:cNvSpPr>
            <a:spLocks noGrp="1"/>
          </p:cNvSpPr>
          <p:nvPr>
            <p:ph sz="half" idx="1"/>
          </p:nvPr>
        </p:nvSpPr>
        <p:spPr/>
        <p:txBody>
          <a:bodyPr/>
          <a:lstStyle/>
          <a:p>
            <a:r>
              <a:rPr lang="en-US" b="1" dirty="0"/>
              <a:t>Word cloud </a:t>
            </a:r>
            <a:r>
              <a:rPr lang="en-US" dirty="0"/>
              <a:t>visualizes the frequency of the words.</a:t>
            </a:r>
          </a:p>
          <a:p>
            <a:pPr lvl="1"/>
            <a:r>
              <a:rPr lang="en-US" dirty="0"/>
              <a:t>IMDB movie titles word cloud created with </a:t>
            </a:r>
            <a:r>
              <a:rPr lang="en-US" dirty="0">
                <a:hlinkClick r:id="rId2"/>
              </a:rPr>
              <a:t>Wordle.</a:t>
            </a:r>
            <a:endParaRPr lang="en-US" dirty="0"/>
          </a:p>
        </p:txBody>
      </p:sp>
      <p:sp>
        <p:nvSpPr>
          <p:cNvPr id="6" name="内容占位符 5"/>
          <p:cNvSpPr>
            <a:spLocks noGrp="1"/>
          </p:cNvSpPr>
          <p:nvPr>
            <p:ph sz="half" idx="2"/>
          </p:nvPr>
        </p:nvSpPr>
        <p:spPr/>
        <p:txBody>
          <a:bodyPr/>
          <a:lstStyle/>
          <a:p>
            <a:r>
              <a:rPr lang="en-US" b="1" dirty="0"/>
              <a:t>Text Overlay </a:t>
            </a:r>
            <a:r>
              <a:rPr lang="en-US" dirty="0"/>
              <a:t>(</a:t>
            </a:r>
            <a:r>
              <a:rPr lang="en-US" dirty="0" err="1"/>
              <a:t>Abbassi</a:t>
            </a:r>
            <a:r>
              <a:rPr lang="en-US" dirty="0"/>
              <a:t> and Chen 2008)</a:t>
            </a:r>
          </a:p>
        </p:txBody>
      </p:sp>
      <p:sp>
        <p:nvSpPr>
          <p:cNvPr id="4" name="灯片编号占位符 3"/>
          <p:cNvSpPr>
            <a:spLocks noGrp="1"/>
          </p:cNvSpPr>
          <p:nvPr>
            <p:ph type="sldNum" sz="quarter" idx="12"/>
          </p:nvPr>
        </p:nvSpPr>
        <p:spPr/>
        <p:txBody>
          <a:bodyPr/>
          <a:lstStyle/>
          <a:p>
            <a:fld id="{5EEDA49D-2C12-4445-8988-A9D5F93F6E8A}" type="slidenum">
              <a:rPr lang="en-US" smtClean="0"/>
              <a:t>44</a:t>
            </a:fld>
            <a:endParaRPr lang="en-US"/>
          </a:p>
        </p:txBody>
      </p:sp>
      <p:pic>
        <p:nvPicPr>
          <p:cNvPr id="7" name="图片 6"/>
          <p:cNvPicPr>
            <a:picLocks noChangeAspect="1"/>
          </p:cNvPicPr>
          <p:nvPr/>
        </p:nvPicPr>
        <p:blipFill>
          <a:blip r:embed="rId3"/>
          <a:stretch>
            <a:fillRect/>
          </a:stretch>
        </p:blipFill>
        <p:spPr>
          <a:xfrm>
            <a:off x="129645" y="4001294"/>
            <a:ext cx="4470930" cy="2406143"/>
          </a:xfrm>
          <a:prstGeom prst="rect">
            <a:avLst/>
          </a:prstGeom>
        </p:spPr>
      </p:pic>
      <p:pic>
        <p:nvPicPr>
          <p:cNvPr id="8" name="图片 7"/>
          <p:cNvPicPr>
            <a:picLocks noChangeAspect="1"/>
          </p:cNvPicPr>
          <p:nvPr/>
        </p:nvPicPr>
        <p:blipFill>
          <a:blip r:embed="rId4"/>
          <a:stretch>
            <a:fillRect/>
          </a:stretch>
        </p:blipFill>
        <p:spPr>
          <a:xfrm>
            <a:off x="4691028" y="2615479"/>
            <a:ext cx="2420718" cy="2256854"/>
          </a:xfrm>
          <a:prstGeom prst="rect">
            <a:avLst/>
          </a:prstGeom>
        </p:spPr>
      </p:pic>
      <p:pic>
        <p:nvPicPr>
          <p:cNvPr id="9" name="图片 8"/>
          <p:cNvPicPr>
            <a:picLocks noChangeAspect="1"/>
          </p:cNvPicPr>
          <p:nvPr/>
        </p:nvPicPr>
        <p:blipFill>
          <a:blip r:embed="rId5"/>
          <a:stretch>
            <a:fillRect/>
          </a:stretch>
        </p:blipFill>
        <p:spPr>
          <a:xfrm>
            <a:off x="5334001" y="3878842"/>
            <a:ext cx="3256788" cy="2477509"/>
          </a:xfrm>
          <a:prstGeom prst="rect">
            <a:avLst/>
          </a:prstGeom>
        </p:spPr>
      </p:pic>
    </p:spTree>
    <p:extLst>
      <p:ext uri="{BB962C8B-B14F-4D97-AF65-F5344CB8AC3E}">
        <p14:creationId xmlns:p14="http://schemas.microsoft.com/office/powerpoint/2010/main" val="2570974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Topical Visualization: Examples</a:t>
            </a:r>
          </a:p>
        </p:txBody>
      </p:sp>
      <p:sp>
        <p:nvSpPr>
          <p:cNvPr id="3" name="内容占位符 2"/>
          <p:cNvSpPr>
            <a:spLocks noGrp="1"/>
          </p:cNvSpPr>
          <p:nvPr>
            <p:ph sz="half" idx="1"/>
          </p:nvPr>
        </p:nvSpPr>
        <p:spPr/>
        <p:txBody>
          <a:bodyPr>
            <a:normAutofit fontScale="92500" lnSpcReduction="20000"/>
          </a:bodyPr>
          <a:lstStyle/>
          <a:p>
            <a:r>
              <a:rPr lang="en-US" b="1" dirty="0"/>
              <a:t>Circular Visualization </a:t>
            </a:r>
            <a:r>
              <a:rPr lang="en-US" dirty="0"/>
              <a:t>shows the relationships between entities using arcs.</a:t>
            </a:r>
          </a:p>
        </p:txBody>
      </p:sp>
      <p:sp>
        <p:nvSpPr>
          <p:cNvPr id="4" name="内容占位符 3"/>
          <p:cNvSpPr>
            <a:spLocks noGrp="1"/>
          </p:cNvSpPr>
          <p:nvPr>
            <p:ph sz="half" idx="2"/>
          </p:nvPr>
        </p:nvSpPr>
        <p:spPr>
          <a:xfrm>
            <a:off x="4629150" y="1825625"/>
            <a:ext cx="3886200" cy="2390251"/>
          </a:xfrm>
        </p:spPr>
        <p:txBody>
          <a:bodyPr>
            <a:normAutofit fontScale="92500" lnSpcReduction="20000"/>
          </a:bodyPr>
          <a:lstStyle/>
          <a:p>
            <a:r>
              <a:rPr lang="en-US" b="1" dirty="0" err="1"/>
              <a:t>Crossmap</a:t>
            </a:r>
            <a:r>
              <a:rPr lang="en-US" dirty="0"/>
              <a:t> visualizes multiple overlapping relations among entity types. </a:t>
            </a:r>
          </a:p>
          <a:p>
            <a:pPr lvl="1"/>
            <a:r>
              <a:rPr lang="en-US" dirty="0"/>
              <a:t>The example encodes selected journal articles’ topics, types, and relationships.</a:t>
            </a:r>
          </a:p>
        </p:txBody>
      </p:sp>
      <p:sp>
        <p:nvSpPr>
          <p:cNvPr id="5" name="灯片编号占位符 4"/>
          <p:cNvSpPr>
            <a:spLocks noGrp="1"/>
          </p:cNvSpPr>
          <p:nvPr>
            <p:ph type="sldNum" sz="quarter" idx="12"/>
          </p:nvPr>
        </p:nvSpPr>
        <p:spPr/>
        <p:txBody>
          <a:bodyPr/>
          <a:lstStyle/>
          <a:p>
            <a:fld id="{5EEDA49D-2C12-4445-8988-A9D5F93F6E8A}" type="slidenum">
              <a:rPr lang="en-US" smtClean="0"/>
              <a:t>45</a:t>
            </a:fld>
            <a:endParaRPr lang="en-US"/>
          </a:p>
        </p:txBody>
      </p:sp>
      <p:pic>
        <p:nvPicPr>
          <p:cNvPr id="8194" name="Picture 2" descr="http://www.pnas.org/content/101/suppl_1/5291/F4.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9150" y="4061460"/>
            <a:ext cx="4410076" cy="24229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circos.ca/img/masthead/wildlife-blackmarket.png"/>
          <p:cNvPicPr>
            <a:picLocks noChangeAspect="1" noChangeArrowheads="1"/>
          </p:cNvPicPr>
          <p:nvPr/>
        </p:nvPicPr>
        <p:blipFill rotWithShape="1">
          <a:blip r:embed="rId3">
            <a:extLst>
              <a:ext uri="{28A0092B-C50C-407E-A947-70E740481C1C}">
                <a14:useLocalDpi xmlns:a14="http://schemas.microsoft.com/office/drawing/2010/main" val="0"/>
              </a:ext>
            </a:extLst>
          </a:blip>
          <a:srcRect l="1823" t="5900" r="39810" b="3585"/>
          <a:stretch/>
        </p:blipFill>
        <p:spPr bwMode="auto">
          <a:xfrm>
            <a:off x="148589" y="3436620"/>
            <a:ext cx="4480561" cy="272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15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865347"/>
            <a:ext cx="698754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altLang="en-US" sz="2400" b="1" dirty="0" smtClean="0">
                <a:latin typeface="Arial" panose="020B0604020202020204" pitchFamily="34" charset="0"/>
              </a:rPr>
              <a:t>Topical Visualization: Glyphs/Icons (multi-dimensional)</a:t>
            </a:r>
            <a:endParaRPr lang="en-US" altLang="en-US" sz="2400" b="1" dirty="0">
              <a:latin typeface="Arial" panose="020B0604020202020204" pitchFamily="34" charset="0"/>
            </a:endParaRPr>
          </a:p>
        </p:txBody>
      </p:sp>
      <p:pic>
        <p:nvPicPr>
          <p:cNvPr id="10248" name="Picture 8" descr="F:\srose\Viza\icon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3979606" cy="3370006"/>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F:\srose\Viza\icon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57400"/>
            <a:ext cx="3962400" cy="337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474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AA4EFC4-7BE8-4E5B-A289-2186D86F764F}" type="slidenum">
              <a:rPr lang="zh-CN" altLang="en-US"/>
              <a:pPr/>
              <a:t>47</a:t>
            </a:fld>
            <a:endParaRPr lang="en-US" altLang="zh-CN"/>
          </a:p>
        </p:txBody>
      </p:sp>
      <p:pic>
        <p:nvPicPr>
          <p:cNvPr id="325636" name="Picture 4" descr="vol39zhu_12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2182813"/>
            <a:ext cx="6096000" cy="3973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5639" name="Text Box 7"/>
          <p:cNvSpPr txBox="1">
            <a:spLocks noChangeArrowheads="1"/>
          </p:cNvSpPr>
          <p:nvPr/>
        </p:nvSpPr>
        <p:spPr bwMode="auto">
          <a:xfrm>
            <a:off x="1216573" y="836305"/>
            <a:ext cx="724852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zh-TW" sz="2400" b="1" dirty="0">
                <a:ea typeface="新細明體" charset="-120"/>
              </a:rPr>
              <a:t>Communication Garden- Content </a:t>
            </a:r>
            <a:r>
              <a:rPr lang="en-US" altLang="zh-TW" sz="2400" b="1" dirty="0" smtClean="0">
                <a:ea typeface="新細明體" charset="-120"/>
              </a:rPr>
              <a:t>Summary: Topic Flow </a:t>
            </a:r>
          </a:p>
          <a:p>
            <a:r>
              <a:rPr lang="en-US" altLang="zh-TW" sz="2400" b="1" dirty="0" smtClean="0">
                <a:ea typeface="新細明體" charset="-120"/>
              </a:rPr>
              <a:t>(Chen et al., 2001)</a:t>
            </a:r>
            <a:endParaRPr lang="en-US" altLang="zh-TW" sz="2400" b="1" dirty="0">
              <a:ea typeface="新細明體" charset="-120"/>
            </a:endParaRPr>
          </a:p>
        </p:txBody>
      </p:sp>
    </p:spTree>
    <p:extLst>
      <p:ext uri="{BB962C8B-B14F-4D97-AF65-F5344CB8AC3E}">
        <p14:creationId xmlns:p14="http://schemas.microsoft.com/office/powerpoint/2010/main" val="377103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6890A8A4-6D2B-4CEC-8076-7FA31A660CBB}" type="slidenum">
              <a:rPr lang="zh-CN" altLang="en-US"/>
              <a:pPr/>
              <a:t>48</a:t>
            </a:fld>
            <a:endParaRPr lang="en-US" altLang="zh-CN"/>
          </a:p>
        </p:txBody>
      </p:sp>
      <p:pic>
        <p:nvPicPr>
          <p:cNvPr id="323588" name="Picture 4" descr="vol39zhu_12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57117" y="1545283"/>
            <a:ext cx="3796824"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3592" name="Text Box 8"/>
          <p:cNvSpPr txBox="1">
            <a:spLocks noChangeArrowheads="1"/>
          </p:cNvSpPr>
          <p:nvPr/>
        </p:nvSpPr>
        <p:spPr bwMode="auto">
          <a:xfrm>
            <a:off x="950437" y="475218"/>
            <a:ext cx="7403149"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zh-TW" sz="2400" b="1" dirty="0">
                <a:ea typeface="新細明體" charset="-120"/>
              </a:rPr>
              <a:t>Communication Garden- Interaction </a:t>
            </a:r>
            <a:r>
              <a:rPr lang="en-US" altLang="zh-TW" sz="2400" b="1" dirty="0" smtClean="0">
                <a:ea typeface="新細明體" charset="-120"/>
              </a:rPr>
              <a:t>Summary: Threads and Senders (Chen at al. 2001)</a:t>
            </a:r>
            <a:endParaRPr lang="en-US" altLang="zh-TW" sz="2400" b="1" dirty="0">
              <a:ea typeface="新細明體" charset="-120"/>
            </a:endParaRPr>
          </a:p>
        </p:txBody>
      </p:sp>
      <p:pic>
        <p:nvPicPr>
          <p:cNvPr id="6" name="Picture 4" descr="vol39zhu_1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975861" y="1545283"/>
            <a:ext cx="3733800" cy="4572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2267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Topical Visualization: Examples</a:t>
            </a:r>
          </a:p>
        </p:txBody>
      </p:sp>
      <p:sp>
        <p:nvSpPr>
          <p:cNvPr id="3" name="内容占位符 2"/>
          <p:cNvSpPr>
            <a:spLocks noGrp="1"/>
          </p:cNvSpPr>
          <p:nvPr>
            <p:ph sz="half" idx="1"/>
          </p:nvPr>
        </p:nvSpPr>
        <p:spPr/>
        <p:txBody>
          <a:bodyPr>
            <a:normAutofit/>
          </a:bodyPr>
          <a:lstStyle/>
          <a:p>
            <a:r>
              <a:rPr lang="en-US" sz="2000" b="1" dirty="0"/>
              <a:t>SOM Map </a:t>
            </a:r>
            <a:r>
              <a:rPr lang="en-US" sz="2000" dirty="0"/>
              <a:t>uses geospatial metaphors to create abstract 2-D space and map </a:t>
            </a:r>
            <a:r>
              <a:rPr lang="en-US" sz="2000" dirty="0" smtClean="0"/>
              <a:t>topics </a:t>
            </a:r>
            <a:r>
              <a:rPr lang="en-US" sz="2000" dirty="0"/>
              <a:t>onto the </a:t>
            </a:r>
            <a:r>
              <a:rPr lang="en-US" sz="2000" dirty="0" smtClean="0"/>
              <a:t>space with neural networks – size, proximity, and layer (automatically created).</a:t>
            </a:r>
            <a:endParaRPr lang="en-US" sz="2000" dirty="0"/>
          </a:p>
        </p:txBody>
      </p:sp>
      <p:sp>
        <p:nvSpPr>
          <p:cNvPr id="4" name="内容占位符 3"/>
          <p:cNvSpPr>
            <a:spLocks noGrp="1"/>
          </p:cNvSpPr>
          <p:nvPr>
            <p:ph sz="half" idx="2"/>
          </p:nvPr>
        </p:nvSpPr>
        <p:spPr/>
        <p:txBody>
          <a:bodyPr>
            <a:normAutofit/>
          </a:bodyPr>
          <a:lstStyle/>
          <a:p>
            <a:r>
              <a:rPr lang="en-US" sz="2000" b="1" dirty="0"/>
              <a:t>Concept map </a:t>
            </a:r>
            <a:r>
              <a:rPr lang="en-US" sz="2000" dirty="0"/>
              <a:t>is a network graph that shows the relationships among </a:t>
            </a:r>
            <a:r>
              <a:rPr lang="en-US" sz="2000" dirty="0" smtClean="0"/>
              <a:t>concepts (manually created).</a:t>
            </a:r>
            <a:endParaRPr lang="en-US" sz="2000" dirty="0"/>
          </a:p>
        </p:txBody>
      </p:sp>
      <p:sp>
        <p:nvSpPr>
          <p:cNvPr id="5" name="灯片编号占位符 4"/>
          <p:cNvSpPr>
            <a:spLocks noGrp="1"/>
          </p:cNvSpPr>
          <p:nvPr>
            <p:ph type="sldNum" sz="quarter" idx="12"/>
          </p:nvPr>
        </p:nvSpPr>
        <p:spPr/>
        <p:txBody>
          <a:bodyPr/>
          <a:lstStyle/>
          <a:p>
            <a:fld id="{5EEDA49D-2C12-4445-8988-A9D5F93F6E8A}" type="slidenum">
              <a:rPr lang="en-US" smtClean="0"/>
              <a:t>49</a:t>
            </a:fld>
            <a:endParaRPr lang="en-US"/>
          </a:p>
        </p:txBody>
      </p:sp>
      <p:pic>
        <p:nvPicPr>
          <p:cNvPr id="6" name="图片 5"/>
          <p:cNvPicPr>
            <a:picLocks noChangeAspect="1"/>
          </p:cNvPicPr>
          <p:nvPr/>
        </p:nvPicPr>
        <p:blipFill>
          <a:blip r:embed="rId2"/>
          <a:stretch>
            <a:fillRect/>
          </a:stretch>
        </p:blipFill>
        <p:spPr>
          <a:xfrm>
            <a:off x="4757424" y="3649660"/>
            <a:ext cx="3522726" cy="2889253"/>
          </a:xfrm>
          <a:prstGeom prst="rect">
            <a:avLst/>
          </a:prstGeom>
        </p:spPr>
      </p:pic>
      <p:pic>
        <p:nvPicPr>
          <p:cNvPr id="7" name="Picture 4" descr="vol39zhu_9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23403" y="3701846"/>
            <a:ext cx="3630610" cy="2837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414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Brief History</a:t>
            </a:r>
          </a:p>
        </p:txBody>
      </p:sp>
      <p:sp>
        <p:nvSpPr>
          <p:cNvPr id="3" name="内容占位符 2"/>
          <p:cNvSpPr>
            <a:spLocks noGrp="1"/>
          </p:cNvSpPr>
          <p:nvPr>
            <p:ph idx="1"/>
          </p:nvPr>
        </p:nvSpPr>
        <p:spPr/>
        <p:txBody>
          <a:bodyPr>
            <a:normAutofit lnSpcReduction="10000"/>
          </a:bodyPr>
          <a:lstStyle/>
          <a:p>
            <a:r>
              <a:rPr lang="en-US" altLang="zh-TW" dirty="0">
                <a:ea typeface="新細明體" charset="-120"/>
              </a:rPr>
              <a:t>First known map: 12</a:t>
            </a:r>
            <a:r>
              <a:rPr lang="en-US" altLang="zh-TW" baseline="30000" dirty="0">
                <a:ea typeface="新細明體" charset="-120"/>
              </a:rPr>
              <a:t>th</a:t>
            </a:r>
            <a:r>
              <a:rPr lang="en-US" altLang="zh-TW" dirty="0">
                <a:ea typeface="新細明體" charset="-120"/>
              </a:rPr>
              <a:t> century (</a:t>
            </a:r>
            <a:r>
              <a:rPr lang="en-US" altLang="zh-TW" dirty="0" err="1">
                <a:ea typeface="新細明體" charset="-120"/>
              </a:rPr>
              <a:t>Tegarden</a:t>
            </a:r>
            <a:r>
              <a:rPr lang="en-US" altLang="zh-TW" dirty="0">
                <a:ea typeface="新細明體" charset="-120"/>
              </a:rPr>
              <a:t> 1999)</a:t>
            </a:r>
          </a:p>
          <a:p>
            <a:r>
              <a:rPr lang="en-US" altLang="zh-TW" dirty="0">
                <a:ea typeface="新細明體" charset="-120"/>
              </a:rPr>
              <a:t>First presentation graphics: William </a:t>
            </a:r>
            <a:r>
              <a:rPr lang="en-US" altLang="zh-TW" dirty="0" err="1">
                <a:ea typeface="新細明體" charset="-120"/>
              </a:rPr>
              <a:t>Playfair</a:t>
            </a:r>
            <a:r>
              <a:rPr lang="en-US" altLang="zh-TW" dirty="0">
                <a:ea typeface="新細明體" charset="-120"/>
              </a:rPr>
              <a:t> (1786)</a:t>
            </a:r>
          </a:p>
          <a:p>
            <a:r>
              <a:rPr lang="en-US" altLang="zh-TW" dirty="0">
                <a:ea typeface="新細明體" charset="-120"/>
              </a:rPr>
              <a:t>Multidimensional representations appeared in 19</a:t>
            </a:r>
            <a:r>
              <a:rPr lang="en-US" altLang="zh-TW" baseline="30000" dirty="0">
                <a:ea typeface="新細明體" charset="-120"/>
              </a:rPr>
              <a:t>th</a:t>
            </a:r>
            <a:r>
              <a:rPr lang="en-US" altLang="zh-TW" dirty="0">
                <a:ea typeface="新細明體" charset="-120"/>
              </a:rPr>
              <a:t> century (</a:t>
            </a:r>
            <a:r>
              <a:rPr lang="en-US" altLang="zh-TW" dirty="0" err="1">
                <a:ea typeface="新細明體" charset="-120"/>
              </a:rPr>
              <a:t>Tufte</a:t>
            </a:r>
            <a:r>
              <a:rPr lang="en-US" altLang="zh-TW" dirty="0">
                <a:ea typeface="新細明體" charset="-120"/>
              </a:rPr>
              <a:t> 1983)</a:t>
            </a:r>
          </a:p>
          <a:p>
            <a:r>
              <a:rPr lang="en-US" altLang="zh-TW" dirty="0">
                <a:ea typeface="新細明體" charset="-120"/>
              </a:rPr>
              <a:t>Examples:</a:t>
            </a:r>
          </a:p>
          <a:p>
            <a:pPr lvl="1"/>
            <a:r>
              <a:rPr lang="en-US" altLang="zh-TW" dirty="0">
                <a:ea typeface="新細明體" charset="-120"/>
              </a:rPr>
              <a:t>William </a:t>
            </a:r>
            <a:r>
              <a:rPr lang="en-US" altLang="zh-TW" dirty="0" err="1">
                <a:ea typeface="新細明體" charset="-120"/>
              </a:rPr>
              <a:t>Playfair</a:t>
            </a:r>
            <a:r>
              <a:rPr lang="en-US" altLang="zh-TW" dirty="0">
                <a:ea typeface="新細明體" charset="-120"/>
              </a:rPr>
              <a:t> (1821) – </a:t>
            </a:r>
            <a:r>
              <a:rPr lang="en-US" dirty="0"/>
              <a:t>Chart showing at one view the price of the quarter of wheat, &amp; wages of labor by the week, from the year 1565 to 1821</a:t>
            </a:r>
          </a:p>
          <a:p>
            <a:pPr lvl="1"/>
            <a:r>
              <a:rPr lang="en-US" dirty="0"/>
              <a:t>John Snow (1854) – Cholera Map in London</a:t>
            </a:r>
          </a:p>
          <a:p>
            <a:pPr lvl="1"/>
            <a:r>
              <a:rPr lang="en-US" altLang="zh-TW" dirty="0">
                <a:ea typeface="新細明體" charset="-120"/>
              </a:rPr>
              <a:t>Charles Joseph </a:t>
            </a:r>
            <a:r>
              <a:rPr lang="en-US" altLang="zh-TW" dirty="0" err="1">
                <a:ea typeface="新細明體" charset="-120"/>
              </a:rPr>
              <a:t>Minard</a:t>
            </a:r>
            <a:r>
              <a:rPr lang="en-US" altLang="zh-TW" dirty="0">
                <a:ea typeface="新細明體" charset="-120"/>
              </a:rPr>
              <a:t> (1861) – Napoleon and The Russian Campaign of 1812</a:t>
            </a:r>
          </a:p>
          <a:p>
            <a:pPr lvl="2"/>
            <a:endParaRPr lang="en-US" altLang="zh-TW" dirty="0">
              <a:ea typeface="新細明體" charset="-120"/>
            </a:endParaRPr>
          </a:p>
          <a:p>
            <a:endParaRPr lang="en-US" altLang="zh-TW" dirty="0">
              <a:ea typeface="新細明體" charset="-120"/>
            </a:endParaRPr>
          </a:p>
        </p:txBody>
      </p:sp>
      <p:sp>
        <p:nvSpPr>
          <p:cNvPr id="4" name="灯片编号占位符 3"/>
          <p:cNvSpPr>
            <a:spLocks noGrp="1"/>
          </p:cNvSpPr>
          <p:nvPr>
            <p:ph type="sldNum" sz="quarter" idx="12"/>
          </p:nvPr>
        </p:nvSpPr>
        <p:spPr/>
        <p:txBody>
          <a:bodyPr/>
          <a:lstStyle/>
          <a:p>
            <a:fld id="{5EEDA49D-2C12-4445-8988-A9D5F93F6E8A}" type="slidenum">
              <a:rPr lang="en-US" smtClean="0"/>
              <a:t>5</a:t>
            </a:fld>
            <a:endParaRPr lang="en-US"/>
          </a:p>
        </p:txBody>
      </p:sp>
    </p:spTree>
    <p:extLst>
      <p:ext uri="{BB962C8B-B14F-4D97-AF65-F5344CB8AC3E}">
        <p14:creationId xmlns:p14="http://schemas.microsoft.com/office/powerpoint/2010/main" val="3983281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Ai5\Users\bzhu\visualization_pre\Fish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 y="1363345"/>
            <a:ext cx="4406900" cy="3192463"/>
          </a:xfrm>
          <a:prstGeom prst="rect">
            <a:avLst/>
          </a:prstGeom>
          <a:noFill/>
          <a:extLst>
            <a:ext uri="{909E8E84-426E-40DD-AFC4-6F175D3DCCD1}">
              <a14:hiddenFill xmlns:a14="http://schemas.microsoft.com/office/drawing/2010/main">
                <a:solidFill>
                  <a:srgbClr val="FFFFFF"/>
                </a:solidFill>
              </a14:hiddenFill>
            </a:ext>
          </a:extLst>
        </p:spPr>
      </p:pic>
      <p:pic>
        <p:nvPicPr>
          <p:cNvPr id="58371" name="Picture 3" descr="\\Ai5\Users\bzhu\visualization_pre\Fish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940" y="2271792"/>
            <a:ext cx="4056140" cy="2941004"/>
          </a:xfrm>
          <a:prstGeom prst="rect">
            <a:avLst/>
          </a:prstGeom>
          <a:noFill/>
          <a:extLst>
            <a:ext uri="{909E8E84-426E-40DD-AFC4-6F175D3DCCD1}">
              <a14:hiddenFill xmlns:a14="http://schemas.microsoft.com/office/drawing/2010/main">
                <a:solidFill>
                  <a:srgbClr val="FFFFFF"/>
                </a:solidFill>
              </a14:hiddenFill>
            </a:ext>
          </a:extLst>
        </p:spPr>
      </p:pic>
      <p:sp>
        <p:nvSpPr>
          <p:cNvPr id="58372" name="Rectangle 4"/>
          <p:cNvSpPr>
            <a:spLocks noGrp="1" noChangeArrowheads="1"/>
          </p:cNvSpPr>
          <p:nvPr>
            <p:ph type="title"/>
          </p:nvPr>
        </p:nvSpPr>
        <p:spPr bwMode="auto">
          <a:xfrm>
            <a:off x="541020" y="454620"/>
            <a:ext cx="8016240" cy="50292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en-US" altLang="en-US" sz="2400" b="1" dirty="0">
                <a:latin typeface="Arial" panose="020B0604020202020204" pitchFamily="34" charset="0"/>
              </a:rPr>
              <a:t>Visualization Research in AI </a:t>
            </a:r>
            <a:r>
              <a:rPr lang="en-US" altLang="en-US" sz="2400" b="1" dirty="0" smtClean="0">
                <a:latin typeface="Arial" panose="020B0604020202020204" pitchFamily="34" charset="0"/>
              </a:rPr>
              <a:t>Lab: 2D, 3D </a:t>
            </a:r>
            <a:r>
              <a:rPr lang="en-US" altLang="en-US" sz="2400" b="1" dirty="0" smtClean="0">
                <a:latin typeface="Arial" panose="020B0604020202020204" pitchFamily="34" charset="0"/>
              </a:rPr>
              <a:t>and Fisheye</a:t>
            </a:r>
            <a:endParaRPr lang="en-US" altLang="en-US" sz="2400" b="1" dirty="0">
              <a:latin typeface="Arial" panose="020B0604020202020204" pitchFamily="34" charset="0"/>
            </a:endParaRPr>
          </a:p>
        </p:txBody>
      </p:sp>
      <p:sp>
        <p:nvSpPr>
          <p:cNvPr id="58373" name="Text Box 5"/>
          <p:cNvSpPr txBox="1">
            <a:spLocks noChangeArrowheads="1"/>
          </p:cNvSpPr>
          <p:nvPr/>
        </p:nvSpPr>
        <p:spPr bwMode="auto">
          <a:xfrm>
            <a:off x="4950460" y="1263332"/>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latin typeface="Arial" panose="020B0604020202020204" pitchFamily="34" charset="0"/>
              </a:rPr>
              <a:t>2D SOM</a:t>
            </a:r>
          </a:p>
        </p:txBody>
      </p:sp>
      <p:sp>
        <p:nvSpPr>
          <p:cNvPr id="58375" name="Text Box 7"/>
          <p:cNvSpPr txBox="1">
            <a:spLocks noChangeArrowheads="1"/>
          </p:cNvSpPr>
          <p:nvPr/>
        </p:nvSpPr>
        <p:spPr bwMode="auto">
          <a:xfrm>
            <a:off x="6012180" y="1816734"/>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latin typeface="Arial" panose="020B0604020202020204" pitchFamily="34" charset="0"/>
              </a:rPr>
              <a:t>Fisheye View</a:t>
            </a:r>
          </a:p>
        </p:txBody>
      </p:sp>
      <p:grpSp>
        <p:nvGrpSpPr>
          <p:cNvPr id="7" name="Group 10"/>
          <p:cNvGrpSpPr>
            <a:grpSpLocks/>
          </p:cNvGrpSpPr>
          <p:nvPr/>
        </p:nvGrpSpPr>
        <p:grpSpPr bwMode="auto">
          <a:xfrm>
            <a:off x="275590" y="3742294"/>
            <a:ext cx="4843780" cy="2886710"/>
            <a:chOff x="987" y="1263"/>
            <a:chExt cx="4533" cy="2994"/>
          </a:xfrm>
        </p:grpSpPr>
        <p:pic>
          <p:nvPicPr>
            <p:cNvPr id="8" name="Picture 11" descr="E:\users\rrs\KCC Brochure\ito5.TIF"/>
            <p:cNvPicPr>
              <a:picLocks noChangeAspect="1" noChangeArrowheads="1"/>
            </p:cNvPicPr>
            <p:nvPr/>
          </p:nvPicPr>
          <p:blipFill>
            <a:blip r:embed="rId4">
              <a:extLst>
                <a:ext uri="{28A0092B-C50C-407E-A947-70E740481C1C}">
                  <a14:useLocalDpi xmlns:a14="http://schemas.microsoft.com/office/drawing/2010/main" val="0"/>
                </a:ext>
              </a:extLst>
            </a:blip>
            <a:srcRect l="1755" t="12634" r="1755" b="4666"/>
            <a:stretch>
              <a:fillRect/>
            </a:stretch>
          </p:blipFill>
          <p:spPr bwMode="auto">
            <a:xfrm>
              <a:off x="987" y="1263"/>
              <a:ext cx="4512" cy="2953"/>
            </a:xfrm>
            <a:prstGeom prst="rect">
              <a:avLst/>
            </a:prstGeom>
            <a:noFill/>
            <a:extLst>
              <a:ext uri="{909E8E84-426E-40DD-AFC4-6F175D3DCCD1}">
                <a14:hiddenFill xmlns:a14="http://schemas.microsoft.com/office/drawing/2010/main">
                  <a:solidFill>
                    <a:srgbClr val="FFFFFF"/>
                  </a:solidFill>
                </a14:hiddenFill>
              </a:ext>
            </a:extLst>
          </p:spPr>
        </p:pic>
        <p:sp>
          <p:nvSpPr>
            <p:cNvPr id="9" name="Line 12"/>
            <p:cNvSpPr>
              <a:spLocks noChangeShapeType="1"/>
            </p:cNvSpPr>
            <p:nvPr/>
          </p:nvSpPr>
          <p:spPr bwMode="auto">
            <a:xfrm>
              <a:off x="5520" y="1344"/>
              <a:ext cx="0" cy="29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3"/>
            <p:cNvSpPr>
              <a:spLocks noChangeShapeType="1"/>
            </p:cNvSpPr>
            <p:nvPr/>
          </p:nvSpPr>
          <p:spPr bwMode="auto">
            <a:xfrm>
              <a:off x="1056" y="4239"/>
              <a:ext cx="446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 name="Text Box 5"/>
          <p:cNvSpPr txBox="1">
            <a:spLocks noChangeArrowheads="1"/>
          </p:cNvSpPr>
          <p:nvPr/>
        </p:nvSpPr>
        <p:spPr bwMode="auto">
          <a:xfrm>
            <a:off x="5447365" y="5727542"/>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smtClean="0">
                <a:latin typeface="Arial" panose="020B0604020202020204" pitchFamily="34" charset="0"/>
              </a:rPr>
              <a:t>3D </a:t>
            </a:r>
            <a:r>
              <a:rPr lang="en-US" altLang="en-US" sz="2000" dirty="0">
                <a:latin typeface="Arial" panose="020B0604020202020204" pitchFamily="34" charset="0"/>
              </a:rPr>
              <a:t>SOM</a:t>
            </a:r>
          </a:p>
        </p:txBody>
      </p:sp>
    </p:spTree>
    <p:extLst>
      <p:ext uri="{BB962C8B-B14F-4D97-AF65-F5344CB8AC3E}">
        <p14:creationId xmlns:p14="http://schemas.microsoft.com/office/powerpoint/2010/main" val="127996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02158" y="670900"/>
            <a:ext cx="6551141" cy="72355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en-US" altLang="en-US" sz="2400" b="1" dirty="0">
                <a:latin typeface="Arial" panose="020B0604020202020204" pitchFamily="34" charset="0"/>
              </a:rPr>
              <a:t>Visualization Research in AI </a:t>
            </a:r>
            <a:r>
              <a:rPr lang="en-US" altLang="en-US" sz="2400" b="1" dirty="0" smtClean="0">
                <a:latin typeface="Arial" panose="020B0604020202020204" pitchFamily="34" charset="0"/>
              </a:rPr>
              <a:t>Lab: </a:t>
            </a:r>
            <a:br>
              <a:rPr lang="en-US" altLang="en-US" sz="2400" b="1" dirty="0" smtClean="0">
                <a:latin typeface="Arial" panose="020B0604020202020204" pitchFamily="34" charset="0"/>
              </a:rPr>
            </a:br>
            <a:r>
              <a:rPr lang="en-US" altLang="en-US" sz="2400" b="1" dirty="0" smtClean="0">
                <a:latin typeface="Arial" panose="020B0604020202020204" pitchFamily="34" charset="0"/>
              </a:rPr>
              <a:t>SOM for Text (Chen et al., 1999)</a:t>
            </a:r>
            <a:endParaRPr lang="en-US" altLang="en-US" sz="2400" b="1" dirty="0">
              <a:latin typeface="Arial" panose="020B0604020202020204" pitchFamily="34" charset="0"/>
            </a:endParaRPr>
          </a:p>
        </p:txBody>
      </p:sp>
      <p:grpSp>
        <p:nvGrpSpPr>
          <p:cNvPr id="74783" name="Group 31"/>
          <p:cNvGrpSpPr>
            <a:grpSpLocks/>
          </p:cNvGrpSpPr>
          <p:nvPr/>
        </p:nvGrpSpPr>
        <p:grpSpPr bwMode="auto">
          <a:xfrm>
            <a:off x="1768660" y="2851688"/>
            <a:ext cx="6662418" cy="3677699"/>
            <a:chOff x="1152" y="1880"/>
            <a:chExt cx="5361" cy="2377"/>
          </a:xfrm>
        </p:grpSpPr>
        <p:sp>
          <p:nvSpPr>
            <p:cNvPr id="74784" name="Line 32"/>
            <p:cNvSpPr>
              <a:spLocks noChangeShapeType="1"/>
            </p:cNvSpPr>
            <p:nvPr/>
          </p:nvSpPr>
          <p:spPr bwMode="auto">
            <a:xfrm>
              <a:off x="5520" y="1905"/>
              <a:ext cx="0" cy="235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5" name="Line 33"/>
            <p:cNvSpPr>
              <a:spLocks noChangeShapeType="1"/>
            </p:cNvSpPr>
            <p:nvPr/>
          </p:nvSpPr>
          <p:spPr bwMode="auto">
            <a:xfrm>
              <a:off x="1152" y="4239"/>
              <a:ext cx="436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74786" name="Object 34"/>
            <p:cNvGraphicFramePr>
              <a:graphicFrameLocks noChangeAspect="1"/>
            </p:cNvGraphicFramePr>
            <p:nvPr>
              <p:extLst>
                <p:ext uri="{D42A27DB-BD31-4B8C-83A1-F6EECF244321}">
                  <p14:modId xmlns:p14="http://schemas.microsoft.com/office/powerpoint/2010/main" val="4068012846"/>
                </p:ext>
              </p:extLst>
            </p:nvPr>
          </p:nvGraphicFramePr>
          <p:xfrm>
            <a:off x="2678" y="1880"/>
            <a:ext cx="3835" cy="2341"/>
          </p:xfrm>
          <a:graphic>
            <a:graphicData uri="http://schemas.openxmlformats.org/presentationml/2006/ole">
              <mc:AlternateContent xmlns:mc="http://schemas.openxmlformats.org/markup-compatibility/2006">
                <mc:Choice xmlns:v="urn:schemas-microsoft-com:vml" Requires="v">
                  <p:oleObj spid="_x0000_s1046" name="Image" r:id="rId3" imgW="13152136" imgH="9581363" progId="Photoshop.Image.4">
                    <p:embed/>
                  </p:oleObj>
                </mc:Choice>
                <mc:Fallback>
                  <p:oleObj name="Image" r:id="rId3" imgW="13152136" imgH="9581363" progId="Photoshop.Image.4">
                    <p:embed/>
                    <p:pic>
                      <p:nvPicPr>
                        <p:cNvPr id="74786" name="Object 34"/>
                        <p:cNvPicPr>
                          <a:picLocks noChangeAspect="1" noChangeArrowheads="1"/>
                        </p:cNvPicPr>
                        <p:nvPr/>
                      </p:nvPicPr>
                      <p:blipFill>
                        <a:blip r:embed="rId4">
                          <a:extLst>
                            <a:ext uri="{28A0092B-C50C-407E-A947-70E740481C1C}">
                              <a14:useLocalDpi xmlns:a14="http://schemas.microsoft.com/office/drawing/2010/main" val="0"/>
                            </a:ext>
                          </a:extLst>
                        </a:blip>
                        <a:srcRect t="2684" r="19298" b="38586"/>
                        <a:stretch>
                          <a:fillRect/>
                        </a:stretch>
                      </p:blipFill>
                      <p:spPr bwMode="auto">
                        <a:xfrm>
                          <a:off x="2678" y="1880"/>
                          <a:ext cx="3835" cy="2341"/>
                        </a:xfrm>
                        <a:prstGeom prst="rect">
                          <a:avLst/>
                        </a:prstGeom>
                        <a:noFill/>
                        <a:ln w="28575">
                          <a:solidFill>
                            <a:schemeClr val="bg2"/>
                          </a:solidFill>
                          <a:miter lim="800000"/>
                          <a:headEnd/>
                          <a:tailEnd/>
                        </a:ln>
                        <a:effectLst/>
                      </p:spPr>
                    </p:pic>
                  </p:oleObj>
                </mc:Fallback>
              </mc:AlternateContent>
            </a:graphicData>
          </a:graphic>
        </p:graphicFrame>
      </p:grpSp>
      <p:grpSp>
        <p:nvGrpSpPr>
          <p:cNvPr id="13" name="Group 70"/>
          <p:cNvGrpSpPr>
            <a:grpSpLocks/>
          </p:cNvGrpSpPr>
          <p:nvPr/>
        </p:nvGrpSpPr>
        <p:grpSpPr bwMode="auto">
          <a:xfrm>
            <a:off x="693307" y="1549263"/>
            <a:ext cx="2971800" cy="4924425"/>
            <a:chOff x="384" y="864"/>
            <a:chExt cx="1993" cy="3294"/>
          </a:xfrm>
        </p:grpSpPr>
        <p:pic>
          <p:nvPicPr>
            <p:cNvPr id="14" name="Picture 71" descr="D:\TailongVirtualStudio\Presentation\101599\ny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864"/>
              <a:ext cx="1978" cy="3264"/>
            </a:xfrm>
            <a:prstGeom prst="rect">
              <a:avLst/>
            </a:prstGeom>
            <a:noFill/>
            <a:extLst>
              <a:ext uri="{909E8E84-426E-40DD-AFC4-6F175D3DCCD1}">
                <a14:hiddenFill xmlns:a14="http://schemas.microsoft.com/office/drawing/2010/main">
                  <a:solidFill>
                    <a:srgbClr val="FFFFFF"/>
                  </a:solidFill>
                </a14:hiddenFill>
              </a:ext>
            </a:extLst>
          </p:spPr>
        </p:pic>
        <p:sp>
          <p:nvSpPr>
            <p:cNvPr id="15" name="Line 72"/>
            <p:cNvSpPr>
              <a:spLocks noChangeShapeType="1"/>
            </p:cNvSpPr>
            <p:nvPr/>
          </p:nvSpPr>
          <p:spPr bwMode="auto">
            <a:xfrm>
              <a:off x="2372" y="901"/>
              <a:ext cx="0" cy="32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73"/>
            <p:cNvSpPr>
              <a:spLocks noChangeShapeType="1"/>
            </p:cNvSpPr>
            <p:nvPr/>
          </p:nvSpPr>
          <p:spPr bwMode="auto">
            <a:xfrm>
              <a:off x="457" y="4143"/>
              <a:ext cx="192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557319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74783"/>
                                        </p:tgtEl>
                                        <p:attrNameLst>
                                          <p:attrName>style.visibility</p:attrName>
                                        </p:attrNameLst>
                                      </p:cBhvr>
                                      <p:to>
                                        <p:strVal val="visible"/>
                                      </p:to>
                                    </p:set>
                                    <p:anim calcmode="lin" valueType="num">
                                      <p:cBhvr additive="base">
                                        <p:cTn id="7" dur="500" fill="hold"/>
                                        <p:tgtEl>
                                          <p:spTgt spid="74783"/>
                                        </p:tgtEl>
                                        <p:attrNameLst>
                                          <p:attrName>ppt_x</p:attrName>
                                        </p:attrNameLst>
                                      </p:cBhvr>
                                      <p:tavLst>
                                        <p:tav tm="0">
                                          <p:val>
                                            <p:strVal val="#ppt_x"/>
                                          </p:val>
                                        </p:tav>
                                        <p:tav tm="100000">
                                          <p:val>
                                            <p:strVal val="#ppt_x"/>
                                          </p:val>
                                        </p:tav>
                                      </p:tavLst>
                                    </p:anim>
                                    <p:anim calcmode="lin" valueType="num">
                                      <p:cBhvr additive="base">
                                        <p:cTn id="8" dur="500" fill="hold"/>
                                        <p:tgtEl>
                                          <p:spTgt spid="7478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2678113" y="1036638"/>
            <a:ext cx="5791200" cy="381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algn="r"/>
            <a:r>
              <a:rPr lang="en-US" altLang="en-US" sz="2400" b="1" dirty="0">
                <a:latin typeface="Arial" panose="020B0604020202020204" pitchFamily="34" charset="0"/>
              </a:rPr>
              <a:t>Visualization Research in AI Lab</a:t>
            </a:r>
          </a:p>
        </p:txBody>
      </p:sp>
      <p:sp>
        <p:nvSpPr>
          <p:cNvPr id="76805" name="Text Box 5"/>
          <p:cNvSpPr txBox="1">
            <a:spLocks noChangeArrowheads="1"/>
          </p:cNvSpPr>
          <p:nvPr/>
        </p:nvSpPr>
        <p:spPr bwMode="auto">
          <a:xfrm>
            <a:off x="609600" y="1798638"/>
            <a:ext cx="6819900" cy="415925"/>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latin typeface="Arial" panose="020B0604020202020204" pitchFamily="34" charset="0"/>
              </a:rPr>
              <a:t>From YAHOO! To OOHAY?</a:t>
            </a:r>
          </a:p>
        </p:txBody>
      </p:sp>
      <p:sp>
        <p:nvSpPr>
          <p:cNvPr id="76806" name="Rectangle 6"/>
          <p:cNvSpPr>
            <a:spLocks noChangeArrowheads="1"/>
          </p:cNvSpPr>
          <p:nvPr/>
        </p:nvSpPr>
        <p:spPr bwMode="auto">
          <a:xfrm>
            <a:off x="1039813" y="2312988"/>
            <a:ext cx="685800" cy="7620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Y</a:t>
            </a:r>
            <a:endParaRPr lang="en-US" altLang="en-US"/>
          </a:p>
        </p:txBody>
      </p:sp>
      <p:sp>
        <p:nvSpPr>
          <p:cNvPr id="76807" name="Rectangle 7"/>
          <p:cNvSpPr>
            <a:spLocks noChangeArrowheads="1"/>
          </p:cNvSpPr>
          <p:nvPr/>
        </p:nvSpPr>
        <p:spPr bwMode="auto">
          <a:xfrm>
            <a:off x="1878013" y="2312988"/>
            <a:ext cx="685800" cy="7620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a:t>
            </a:r>
            <a:endParaRPr lang="en-US" altLang="en-US"/>
          </a:p>
        </p:txBody>
      </p:sp>
      <p:sp>
        <p:nvSpPr>
          <p:cNvPr id="76808" name="Rectangle 8"/>
          <p:cNvSpPr>
            <a:spLocks noChangeArrowheads="1"/>
          </p:cNvSpPr>
          <p:nvPr/>
        </p:nvSpPr>
        <p:spPr bwMode="auto">
          <a:xfrm>
            <a:off x="2716213" y="2312988"/>
            <a:ext cx="685800" cy="7620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H</a:t>
            </a:r>
            <a:endParaRPr lang="en-US" altLang="en-US"/>
          </a:p>
        </p:txBody>
      </p:sp>
      <p:sp>
        <p:nvSpPr>
          <p:cNvPr id="76809" name="Rectangle 9"/>
          <p:cNvSpPr>
            <a:spLocks noChangeArrowheads="1"/>
          </p:cNvSpPr>
          <p:nvPr/>
        </p:nvSpPr>
        <p:spPr bwMode="auto">
          <a:xfrm>
            <a:off x="3554413" y="2312988"/>
            <a:ext cx="685800" cy="7620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10" name="Rectangle 10"/>
          <p:cNvSpPr>
            <a:spLocks noChangeArrowheads="1"/>
          </p:cNvSpPr>
          <p:nvPr/>
        </p:nvSpPr>
        <p:spPr bwMode="auto">
          <a:xfrm>
            <a:off x="4392613" y="2312988"/>
            <a:ext cx="685800" cy="7620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11" name="Rectangle 11"/>
          <p:cNvSpPr>
            <a:spLocks noChangeArrowheads="1"/>
          </p:cNvSpPr>
          <p:nvPr/>
        </p:nvSpPr>
        <p:spPr bwMode="auto">
          <a:xfrm>
            <a:off x="5230813" y="2312988"/>
            <a:ext cx="685800" cy="7620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t>
            </a:r>
            <a:endParaRPr lang="en-US" altLang="en-US"/>
          </a:p>
        </p:txBody>
      </p:sp>
      <p:grpSp>
        <p:nvGrpSpPr>
          <p:cNvPr id="76812" name="Group 12"/>
          <p:cNvGrpSpPr>
            <a:grpSpLocks/>
          </p:cNvGrpSpPr>
          <p:nvPr/>
        </p:nvGrpSpPr>
        <p:grpSpPr bwMode="auto">
          <a:xfrm>
            <a:off x="1420813" y="2770188"/>
            <a:ext cx="3429000" cy="533400"/>
            <a:chOff x="960" y="1056"/>
            <a:chExt cx="2160" cy="336"/>
          </a:xfrm>
        </p:grpSpPr>
        <p:sp>
          <p:nvSpPr>
            <p:cNvPr id="76813" name="Rectangle 13"/>
            <p:cNvSpPr>
              <a:spLocks noChangeArrowheads="1"/>
            </p:cNvSpPr>
            <p:nvPr/>
          </p:nvSpPr>
          <p:spPr bwMode="auto">
            <a:xfrm>
              <a:off x="1440" y="105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a:t>
              </a:r>
              <a:endParaRPr lang="en-US" altLang="en-US"/>
            </a:p>
          </p:txBody>
        </p:sp>
        <p:sp>
          <p:nvSpPr>
            <p:cNvPr id="76814" name="Rectangle 14"/>
            <p:cNvSpPr>
              <a:spLocks noChangeArrowheads="1"/>
            </p:cNvSpPr>
            <p:nvPr/>
          </p:nvSpPr>
          <p:spPr bwMode="auto">
            <a:xfrm>
              <a:off x="1872" y="105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H</a:t>
              </a:r>
              <a:endParaRPr lang="en-US" altLang="en-US"/>
            </a:p>
          </p:txBody>
        </p:sp>
        <p:sp>
          <p:nvSpPr>
            <p:cNvPr id="76815" name="Rectangle 15"/>
            <p:cNvSpPr>
              <a:spLocks noChangeArrowheads="1"/>
            </p:cNvSpPr>
            <p:nvPr/>
          </p:nvSpPr>
          <p:spPr bwMode="auto">
            <a:xfrm>
              <a:off x="960" y="105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Y</a:t>
              </a:r>
              <a:endParaRPr lang="en-US" altLang="en-US"/>
            </a:p>
          </p:txBody>
        </p:sp>
        <p:sp>
          <p:nvSpPr>
            <p:cNvPr id="76816" name="Rectangle 16"/>
            <p:cNvSpPr>
              <a:spLocks noChangeArrowheads="1"/>
            </p:cNvSpPr>
            <p:nvPr/>
          </p:nvSpPr>
          <p:spPr bwMode="auto">
            <a:xfrm>
              <a:off x="2256" y="105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17" name="Rectangle 17"/>
            <p:cNvSpPr>
              <a:spLocks noChangeArrowheads="1"/>
            </p:cNvSpPr>
            <p:nvPr/>
          </p:nvSpPr>
          <p:spPr bwMode="auto">
            <a:xfrm>
              <a:off x="2688" y="105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grpSp>
      <p:grpSp>
        <p:nvGrpSpPr>
          <p:cNvPr id="76818" name="Group 18"/>
          <p:cNvGrpSpPr>
            <a:grpSpLocks/>
          </p:cNvGrpSpPr>
          <p:nvPr/>
        </p:nvGrpSpPr>
        <p:grpSpPr bwMode="auto">
          <a:xfrm>
            <a:off x="2792413" y="3532188"/>
            <a:ext cx="1676400" cy="533400"/>
            <a:chOff x="1824" y="1536"/>
            <a:chExt cx="1056" cy="336"/>
          </a:xfrm>
        </p:grpSpPr>
        <p:sp>
          <p:nvSpPr>
            <p:cNvPr id="76819" name="Rectangle 19"/>
            <p:cNvSpPr>
              <a:spLocks noChangeArrowheads="1"/>
            </p:cNvSpPr>
            <p:nvPr/>
          </p:nvSpPr>
          <p:spPr bwMode="auto">
            <a:xfrm>
              <a:off x="1968" y="153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a:t>
              </a:r>
              <a:endParaRPr lang="en-US" altLang="en-US"/>
            </a:p>
          </p:txBody>
        </p:sp>
        <p:sp>
          <p:nvSpPr>
            <p:cNvPr id="76820" name="Rectangle 20"/>
            <p:cNvSpPr>
              <a:spLocks noChangeArrowheads="1"/>
            </p:cNvSpPr>
            <p:nvPr/>
          </p:nvSpPr>
          <p:spPr bwMode="auto">
            <a:xfrm>
              <a:off x="2112" y="153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H</a:t>
              </a:r>
              <a:endParaRPr lang="en-US" altLang="en-US"/>
            </a:p>
          </p:txBody>
        </p:sp>
        <p:sp>
          <p:nvSpPr>
            <p:cNvPr id="76821" name="Rectangle 21"/>
            <p:cNvSpPr>
              <a:spLocks noChangeArrowheads="1"/>
            </p:cNvSpPr>
            <p:nvPr/>
          </p:nvSpPr>
          <p:spPr bwMode="auto">
            <a:xfrm>
              <a:off x="1824" y="153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Y</a:t>
              </a:r>
              <a:endParaRPr lang="en-US" altLang="en-US"/>
            </a:p>
          </p:txBody>
        </p:sp>
        <p:sp>
          <p:nvSpPr>
            <p:cNvPr id="76822" name="Rectangle 22"/>
            <p:cNvSpPr>
              <a:spLocks noChangeArrowheads="1"/>
            </p:cNvSpPr>
            <p:nvPr/>
          </p:nvSpPr>
          <p:spPr bwMode="auto">
            <a:xfrm>
              <a:off x="2256" y="153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23" name="Rectangle 23"/>
            <p:cNvSpPr>
              <a:spLocks noChangeArrowheads="1"/>
            </p:cNvSpPr>
            <p:nvPr/>
          </p:nvSpPr>
          <p:spPr bwMode="auto">
            <a:xfrm>
              <a:off x="2448" y="153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grpSp>
      <p:grpSp>
        <p:nvGrpSpPr>
          <p:cNvPr id="76824" name="Group 24"/>
          <p:cNvGrpSpPr>
            <a:grpSpLocks/>
          </p:cNvGrpSpPr>
          <p:nvPr/>
        </p:nvGrpSpPr>
        <p:grpSpPr bwMode="auto">
          <a:xfrm>
            <a:off x="3021013" y="4294188"/>
            <a:ext cx="2133600" cy="533400"/>
            <a:chOff x="1968" y="2016"/>
            <a:chExt cx="1344" cy="336"/>
          </a:xfrm>
        </p:grpSpPr>
        <p:sp>
          <p:nvSpPr>
            <p:cNvPr id="76825" name="Rectangle 25"/>
            <p:cNvSpPr>
              <a:spLocks noChangeArrowheads="1"/>
            </p:cNvSpPr>
            <p:nvPr/>
          </p:nvSpPr>
          <p:spPr bwMode="auto">
            <a:xfrm>
              <a:off x="2688" y="201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a:t>
              </a:r>
              <a:endParaRPr lang="en-US" altLang="en-US"/>
            </a:p>
          </p:txBody>
        </p:sp>
        <p:sp>
          <p:nvSpPr>
            <p:cNvPr id="76826" name="Rectangle 26"/>
            <p:cNvSpPr>
              <a:spLocks noChangeArrowheads="1"/>
            </p:cNvSpPr>
            <p:nvPr/>
          </p:nvSpPr>
          <p:spPr bwMode="auto">
            <a:xfrm>
              <a:off x="2448" y="201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H</a:t>
              </a:r>
              <a:endParaRPr lang="en-US" altLang="en-US"/>
            </a:p>
          </p:txBody>
        </p:sp>
        <p:sp>
          <p:nvSpPr>
            <p:cNvPr id="76827" name="Rectangle 27"/>
            <p:cNvSpPr>
              <a:spLocks noChangeArrowheads="1"/>
            </p:cNvSpPr>
            <p:nvPr/>
          </p:nvSpPr>
          <p:spPr bwMode="auto">
            <a:xfrm>
              <a:off x="2880" y="201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Y</a:t>
              </a:r>
              <a:endParaRPr lang="en-US" altLang="en-US"/>
            </a:p>
          </p:txBody>
        </p:sp>
        <p:sp>
          <p:nvSpPr>
            <p:cNvPr id="76828" name="Rectangle 28"/>
            <p:cNvSpPr>
              <a:spLocks noChangeArrowheads="1"/>
            </p:cNvSpPr>
            <p:nvPr/>
          </p:nvSpPr>
          <p:spPr bwMode="auto">
            <a:xfrm>
              <a:off x="2208" y="201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29" name="Rectangle 29"/>
            <p:cNvSpPr>
              <a:spLocks noChangeArrowheads="1"/>
            </p:cNvSpPr>
            <p:nvPr/>
          </p:nvSpPr>
          <p:spPr bwMode="auto">
            <a:xfrm>
              <a:off x="1968" y="201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grpSp>
      <p:grpSp>
        <p:nvGrpSpPr>
          <p:cNvPr id="76830" name="Group 30"/>
          <p:cNvGrpSpPr>
            <a:grpSpLocks/>
          </p:cNvGrpSpPr>
          <p:nvPr/>
        </p:nvGrpSpPr>
        <p:grpSpPr bwMode="auto">
          <a:xfrm>
            <a:off x="2868613" y="4675188"/>
            <a:ext cx="2971800" cy="533400"/>
            <a:chOff x="1872" y="2304"/>
            <a:chExt cx="1872" cy="336"/>
          </a:xfrm>
        </p:grpSpPr>
        <p:sp>
          <p:nvSpPr>
            <p:cNvPr id="76831" name="Rectangle 31"/>
            <p:cNvSpPr>
              <a:spLocks noChangeArrowheads="1"/>
            </p:cNvSpPr>
            <p:nvPr/>
          </p:nvSpPr>
          <p:spPr bwMode="auto">
            <a:xfrm>
              <a:off x="2976" y="230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a:t>
              </a:r>
              <a:endParaRPr lang="en-US" altLang="en-US"/>
            </a:p>
          </p:txBody>
        </p:sp>
        <p:sp>
          <p:nvSpPr>
            <p:cNvPr id="76832" name="Rectangle 32"/>
            <p:cNvSpPr>
              <a:spLocks noChangeArrowheads="1"/>
            </p:cNvSpPr>
            <p:nvPr/>
          </p:nvSpPr>
          <p:spPr bwMode="auto">
            <a:xfrm>
              <a:off x="2592" y="230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H</a:t>
              </a:r>
              <a:endParaRPr lang="en-US" altLang="en-US"/>
            </a:p>
          </p:txBody>
        </p:sp>
        <p:sp>
          <p:nvSpPr>
            <p:cNvPr id="76833" name="Rectangle 33"/>
            <p:cNvSpPr>
              <a:spLocks noChangeArrowheads="1"/>
            </p:cNvSpPr>
            <p:nvPr/>
          </p:nvSpPr>
          <p:spPr bwMode="auto">
            <a:xfrm>
              <a:off x="3312" y="230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Y</a:t>
              </a:r>
              <a:endParaRPr lang="en-US" altLang="en-US"/>
            </a:p>
          </p:txBody>
        </p:sp>
        <p:sp>
          <p:nvSpPr>
            <p:cNvPr id="76834" name="Rectangle 34"/>
            <p:cNvSpPr>
              <a:spLocks noChangeArrowheads="1"/>
            </p:cNvSpPr>
            <p:nvPr/>
          </p:nvSpPr>
          <p:spPr bwMode="auto">
            <a:xfrm>
              <a:off x="2208" y="230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35" name="Rectangle 35"/>
            <p:cNvSpPr>
              <a:spLocks noChangeArrowheads="1"/>
            </p:cNvSpPr>
            <p:nvPr/>
          </p:nvSpPr>
          <p:spPr bwMode="auto">
            <a:xfrm>
              <a:off x="1872" y="230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grpSp>
      <p:grpSp>
        <p:nvGrpSpPr>
          <p:cNvPr id="76836" name="Group 36"/>
          <p:cNvGrpSpPr>
            <a:grpSpLocks/>
          </p:cNvGrpSpPr>
          <p:nvPr/>
        </p:nvGrpSpPr>
        <p:grpSpPr bwMode="auto">
          <a:xfrm>
            <a:off x="2335213" y="3151188"/>
            <a:ext cx="2286000" cy="533400"/>
            <a:chOff x="1536" y="1296"/>
            <a:chExt cx="1440" cy="336"/>
          </a:xfrm>
        </p:grpSpPr>
        <p:sp>
          <p:nvSpPr>
            <p:cNvPr id="76837" name="Rectangle 37"/>
            <p:cNvSpPr>
              <a:spLocks noChangeArrowheads="1"/>
            </p:cNvSpPr>
            <p:nvPr/>
          </p:nvSpPr>
          <p:spPr bwMode="auto">
            <a:xfrm>
              <a:off x="1776" y="129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a:t>
              </a:r>
              <a:endParaRPr lang="en-US" altLang="en-US"/>
            </a:p>
          </p:txBody>
        </p:sp>
        <p:sp>
          <p:nvSpPr>
            <p:cNvPr id="76838" name="Rectangle 38"/>
            <p:cNvSpPr>
              <a:spLocks noChangeArrowheads="1"/>
            </p:cNvSpPr>
            <p:nvPr/>
          </p:nvSpPr>
          <p:spPr bwMode="auto">
            <a:xfrm>
              <a:off x="2016" y="129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H</a:t>
              </a:r>
              <a:endParaRPr lang="en-US" altLang="en-US"/>
            </a:p>
          </p:txBody>
        </p:sp>
        <p:sp>
          <p:nvSpPr>
            <p:cNvPr id="76839" name="Rectangle 39"/>
            <p:cNvSpPr>
              <a:spLocks noChangeArrowheads="1"/>
            </p:cNvSpPr>
            <p:nvPr/>
          </p:nvSpPr>
          <p:spPr bwMode="auto">
            <a:xfrm>
              <a:off x="1536" y="129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Y</a:t>
              </a:r>
              <a:endParaRPr lang="en-US" altLang="en-US"/>
            </a:p>
          </p:txBody>
        </p:sp>
        <p:sp>
          <p:nvSpPr>
            <p:cNvPr id="76840" name="Rectangle 40"/>
            <p:cNvSpPr>
              <a:spLocks noChangeArrowheads="1"/>
            </p:cNvSpPr>
            <p:nvPr/>
          </p:nvSpPr>
          <p:spPr bwMode="auto">
            <a:xfrm>
              <a:off x="2256" y="129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41" name="Rectangle 41"/>
            <p:cNvSpPr>
              <a:spLocks noChangeArrowheads="1"/>
            </p:cNvSpPr>
            <p:nvPr/>
          </p:nvSpPr>
          <p:spPr bwMode="auto">
            <a:xfrm>
              <a:off x="2544" y="129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grpSp>
      <p:grpSp>
        <p:nvGrpSpPr>
          <p:cNvPr id="76842" name="Group 42"/>
          <p:cNvGrpSpPr>
            <a:grpSpLocks/>
          </p:cNvGrpSpPr>
          <p:nvPr/>
        </p:nvGrpSpPr>
        <p:grpSpPr bwMode="auto">
          <a:xfrm>
            <a:off x="3249613" y="3913188"/>
            <a:ext cx="1295400" cy="533400"/>
            <a:chOff x="2112" y="1776"/>
            <a:chExt cx="816" cy="336"/>
          </a:xfrm>
        </p:grpSpPr>
        <p:sp>
          <p:nvSpPr>
            <p:cNvPr id="76843" name="Rectangle 43"/>
            <p:cNvSpPr>
              <a:spLocks noChangeArrowheads="1"/>
            </p:cNvSpPr>
            <p:nvPr/>
          </p:nvSpPr>
          <p:spPr bwMode="auto">
            <a:xfrm>
              <a:off x="2112" y="177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a:t>
              </a:r>
              <a:endParaRPr lang="en-US" altLang="en-US"/>
            </a:p>
          </p:txBody>
        </p:sp>
        <p:sp>
          <p:nvSpPr>
            <p:cNvPr id="76844" name="Rectangle 44"/>
            <p:cNvSpPr>
              <a:spLocks noChangeArrowheads="1"/>
            </p:cNvSpPr>
            <p:nvPr/>
          </p:nvSpPr>
          <p:spPr bwMode="auto">
            <a:xfrm>
              <a:off x="2256" y="177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H</a:t>
              </a:r>
              <a:endParaRPr lang="en-US" altLang="en-US"/>
            </a:p>
          </p:txBody>
        </p:sp>
        <p:sp>
          <p:nvSpPr>
            <p:cNvPr id="76845" name="Rectangle 45"/>
            <p:cNvSpPr>
              <a:spLocks noChangeArrowheads="1"/>
            </p:cNvSpPr>
            <p:nvPr/>
          </p:nvSpPr>
          <p:spPr bwMode="auto">
            <a:xfrm>
              <a:off x="2112" y="177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Y</a:t>
              </a:r>
              <a:endParaRPr lang="en-US" altLang="en-US"/>
            </a:p>
          </p:txBody>
        </p:sp>
        <p:sp>
          <p:nvSpPr>
            <p:cNvPr id="76846" name="Rectangle 46"/>
            <p:cNvSpPr>
              <a:spLocks noChangeArrowheads="1"/>
            </p:cNvSpPr>
            <p:nvPr/>
          </p:nvSpPr>
          <p:spPr bwMode="auto">
            <a:xfrm>
              <a:off x="2400" y="177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47" name="Rectangle 47"/>
            <p:cNvSpPr>
              <a:spLocks noChangeArrowheads="1"/>
            </p:cNvSpPr>
            <p:nvPr/>
          </p:nvSpPr>
          <p:spPr bwMode="auto">
            <a:xfrm>
              <a:off x="2496" y="1776"/>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grpSp>
      <p:grpSp>
        <p:nvGrpSpPr>
          <p:cNvPr id="76848" name="Group 48"/>
          <p:cNvGrpSpPr>
            <a:grpSpLocks/>
          </p:cNvGrpSpPr>
          <p:nvPr/>
        </p:nvGrpSpPr>
        <p:grpSpPr bwMode="auto">
          <a:xfrm>
            <a:off x="2716213" y="4979988"/>
            <a:ext cx="3657600" cy="533400"/>
            <a:chOff x="1776" y="2544"/>
            <a:chExt cx="2304" cy="336"/>
          </a:xfrm>
        </p:grpSpPr>
        <p:sp>
          <p:nvSpPr>
            <p:cNvPr id="76849" name="Rectangle 49"/>
            <p:cNvSpPr>
              <a:spLocks noChangeArrowheads="1"/>
            </p:cNvSpPr>
            <p:nvPr/>
          </p:nvSpPr>
          <p:spPr bwMode="auto">
            <a:xfrm>
              <a:off x="3168" y="254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a:t>
              </a:r>
              <a:endParaRPr lang="en-US" altLang="en-US"/>
            </a:p>
          </p:txBody>
        </p:sp>
        <p:sp>
          <p:nvSpPr>
            <p:cNvPr id="76850" name="Rectangle 50"/>
            <p:cNvSpPr>
              <a:spLocks noChangeArrowheads="1"/>
            </p:cNvSpPr>
            <p:nvPr/>
          </p:nvSpPr>
          <p:spPr bwMode="auto">
            <a:xfrm>
              <a:off x="2688" y="254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H</a:t>
              </a:r>
              <a:endParaRPr lang="en-US" altLang="en-US"/>
            </a:p>
          </p:txBody>
        </p:sp>
        <p:sp>
          <p:nvSpPr>
            <p:cNvPr id="76851" name="Rectangle 51"/>
            <p:cNvSpPr>
              <a:spLocks noChangeArrowheads="1"/>
            </p:cNvSpPr>
            <p:nvPr/>
          </p:nvSpPr>
          <p:spPr bwMode="auto">
            <a:xfrm>
              <a:off x="3648" y="254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Y</a:t>
              </a:r>
              <a:endParaRPr lang="en-US" altLang="en-US"/>
            </a:p>
          </p:txBody>
        </p:sp>
        <p:sp>
          <p:nvSpPr>
            <p:cNvPr id="76852" name="Rectangle 52"/>
            <p:cNvSpPr>
              <a:spLocks noChangeArrowheads="1"/>
            </p:cNvSpPr>
            <p:nvPr/>
          </p:nvSpPr>
          <p:spPr bwMode="auto">
            <a:xfrm>
              <a:off x="2160" y="254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53" name="Rectangle 53"/>
            <p:cNvSpPr>
              <a:spLocks noChangeArrowheads="1"/>
            </p:cNvSpPr>
            <p:nvPr/>
          </p:nvSpPr>
          <p:spPr bwMode="auto">
            <a:xfrm>
              <a:off x="1776" y="2544"/>
              <a:ext cx="432" cy="33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grpSp>
      <p:sp>
        <p:nvSpPr>
          <p:cNvPr id="76854" name="Rectangle 54"/>
          <p:cNvSpPr>
            <a:spLocks noChangeArrowheads="1"/>
          </p:cNvSpPr>
          <p:nvPr/>
        </p:nvSpPr>
        <p:spPr bwMode="auto">
          <a:xfrm>
            <a:off x="2487613" y="5284788"/>
            <a:ext cx="4953000" cy="990600"/>
          </a:xfrm>
          <a:prstGeom prst="rect">
            <a:avLst/>
          </a:prstGeom>
          <a:gradFill rotWithShape="0">
            <a:gsLst>
              <a:gs pos="0">
                <a:srgbClr val="99CCFF">
                  <a:gamma/>
                  <a:shade val="48627"/>
                  <a:invGamma/>
                </a:srgbClr>
              </a:gs>
              <a:gs pos="100000">
                <a:srgbClr val="99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5" name="Rectangle 55"/>
          <p:cNvSpPr>
            <a:spLocks noChangeArrowheads="1"/>
          </p:cNvSpPr>
          <p:nvPr/>
        </p:nvSpPr>
        <p:spPr bwMode="auto">
          <a:xfrm>
            <a:off x="2563813" y="5360988"/>
            <a:ext cx="685800" cy="8382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endParaRPr lang="en-US" altLang="en-US"/>
          </a:p>
        </p:txBody>
      </p:sp>
      <p:sp>
        <p:nvSpPr>
          <p:cNvPr id="76856" name="Rectangle 56"/>
          <p:cNvSpPr>
            <a:spLocks noChangeArrowheads="1"/>
          </p:cNvSpPr>
          <p:nvPr/>
        </p:nvSpPr>
        <p:spPr bwMode="auto">
          <a:xfrm>
            <a:off x="3402013" y="5360988"/>
            <a:ext cx="685800" cy="8382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endParaRPr lang="en-US" altLang="en-US"/>
          </a:p>
        </p:txBody>
      </p:sp>
      <p:sp>
        <p:nvSpPr>
          <p:cNvPr id="76857" name="Rectangle 57"/>
          <p:cNvSpPr>
            <a:spLocks noChangeArrowheads="1"/>
          </p:cNvSpPr>
          <p:nvPr/>
        </p:nvSpPr>
        <p:spPr bwMode="auto">
          <a:xfrm>
            <a:off x="4240213" y="5360988"/>
            <a:ext cx="685800" cy="8382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endParaRPr lang="en-US" altLang="en-US"/>
          </a:p>
        </p:txBody>
      </p:sp>
      <p:sp>
        <p:nvSpPr>
          <p:cNvPr id="76858" name="Rectangle 58"/>
          <p:cNvSpPr>
            <a:spLocks noChangeArrowheads="1"/>
          </p:cNvSpPr>
          <p:nvPr/>
        </p:nvSpPr>
        <p:spPr bwMode="auto">
          <a:xfrm>
            <a:off x="5078413" y="5360988"/>
            <a:ext cx="685800" cy="8382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endParaRPr lang="en-US" altLang="en-US"/>
          </a:p>
        </p:txBody>
      </p:sp>
      <p:sp>
        <p:nvSpPr>
          <p:cNvPr id="76859" name="Rectangle 59"/>
          <p:cNvSpPr>
            <a:spLocks noChangeArrowheads="1"/>
          </p:cNvSpPr>
          <p:nvPr/>
        </p:nvSpPr>
        <p:spPr bwMode="auto">
          <a:xfrm>
            <a:off x="5916613" y="5360988"/>
            <a:ext cx="685800" cy="8382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endParaRPr lang="en-US" altLang="en-US"/>
          </a:p>
        </p:txBody>
      </p:sp>
      <p:grpSp>
        <p:nvGrpSpPr>
          <p:cNvPr id="76860" name="Group 60"/>
          <p:cNvGrpSpPr>
            <a:grpSpLocks/>
          </p:cNvGrpSpPr>
          <p:nvPr/>
        </p:nvGrpSpPr>
        <p:grpSpPr bwMode="auto">
          <a:xfrm>
            <a:off x="2563813" y="5538788"/>
            <a:ext cx="4038600" cy="431800"/>
            <a:chOff x="1680" y="2992"/>
            <a:chExt cx="2544" cy="272"/>
          </a:xfrm>
        </p:grpSpPr>
        <p:sp>
          <p:nvSpPr>
            <p:cNvPr id="76861" name="Rectangle 61"/>
            <p:cNvSpPr>
              <a:spLocks noChangeArrowheads="1"/>
            </p:cNvSpPr>
            <p:nvPr/>
          </p:nvSpPr>
          <p:spPr bwMode="auto">
            <a:xfrm>
              <a:off x="1680" y="3017"/>
              <a:ext cx="432" cy="22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62" name="Rectangle 62"/>
            <p:cNvSpPr>
              <a:spLocks noChangeArrowheads="1"/>
            </p:cNvSpPr>
            <p:nvPr/>
          </p:nvSpPr>
          <p:spPr bwMode="auto">
            <a:xfrm>
              <a:off x="2201" y="2992"/>
              <a:ext cx="432" cy="264"/>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O</a:t>
              </a:r>
              <a:endParaRPr lang="en-US" altLang="en-US"/>
            </a:p>
          </p:txBody>
        </p:sp>
        <p:sp>
          <p:nvSpPr>
            <p:cNvPr id="76863" name="Rectangle 63"/>
            <p:cNvSpPr>
              <a:spLocks noChangeArrowheads="1"/>
            </p:cNvSpPr>
            <p:nvPr/>
          </p:nvSpPr>
          <p:spPr bwMode="auto">
            <a:xfrm>
              <a:off x="2736" y="3000"/>
              <a:ext cx="432" cy="264"/>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H</a:t>
              </a:r>
              <a:endParaRPr lang="en-US" altLang="en-US"/>
            </a:p>
          </p:txBody>
        </p:sp>
        <p:sp>
          <p:nvSpPr>
            <p:cNvPr id="76864" name="Rectangle 64"/>
            <p:cNvSpPr>
              <a:spLocks noChangeArrowheads="1"/>
            </p:cNvSpPr>
            <p:nvPr/>
          </p:nvSpPr>
          <p:spPr bwMode="auto">
            <a:xfrm>
              <a:off x="3264" y="3000"/>
              <a:ext cx="432" cy="264"/>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a:t>
              </a:r>
              <a:endParaRPr lang="en-US" altLang="en-US"/>
            </a:p>
          </p:txBody>
        </p:sp>
        <p:sp>
          <p:nvSpPr>
            <p:cNvPr id="76865" name="Rectangle 65"/>
            <p:cNvSpPr>
              <a:spLocks noChangeArrowheads="1"/>
            </p:cNvSpPr>
            <p:nvPr/>
          </p:nvSpPr>
          <p:spPr bwMode="auto">
            <a:xfrm>
              <a:off x="3792" y="2993"/>
              <a:ext cx="432" cy="264"/>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Y</a:t>
              </a:r>
              <a:endParaRPr lang="en-US" altLang="en-US"/>
            </a:p>
          </p:txBody>
        </p:sp>
      </p:grpSp>
      <p:sp>
        <p:nvSpPr>
          <p:cNvPr id="76866" name="Rectangle 66"/>
          <p:cNvSpPr>
            <a:spLocks noChangeArrowheads="1"/>
          </p:cNvSpPr>
          <p:nvPr/>
        </p:nvSpPr>
        <p:spPr bwMode="auto">
          <a:xfrm>
            <a:off x="6719888" y="5360988"/>
            <a:ext cx="685800" cy="8382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a:solidFill>
                  <a:srgbClr val="CC6600"/>
                </a:solidFill>
              </a:rPr>
              <a:t>?</a:t>
            </a:r>
            <a:endParaRPr lang="en-US" altLang="en-US"/>
          </a:p>
        </p:txBody>
      </p:sp>
      <p:sp>
        <p:nvSpPr>
          <p:cNvPr id="76867" name="Text Box 67"/>
          <p:cNvSpPr txBox="1">
            <a:spLocks noChangeArrowheads="1"/>
          </p:cNvSpPr>
          <p:nvPr/>
        </p:nvSpPr>
        <p:spPr bwMode="auto">
          <a:xfrm>
            <a:off x="1573213" y="3760788"/>
            <a:ext cx="16764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CC6600"/>
                </a:solidFill>
                <a:latin typeface="Arial" panose="020B0604020202020204" pitchFamily="34" charset="0"/>
              </a:rPr>
              <a:t>O</a:t>
            </a:r>
            <a:r>
              <a:rPr lang="en-US" altLang="en-US" b="1">
                <a:latin typeface="Arial" panose="020B0604020202020204" pitchFamily="34" charset="0"/>
              </a:rPr>
              <a:t>riented</a:t>
            </a:r>
            <a:endParaRPr lang="en-US" altLang="en-US" sz="3600" b="1">
              <a:solidFill>
                <a:srgbClr val="CC6600"/>
              </a:solidFill>
              <a:latin typeface="Arial" panose="020B0604020202020204" pitchFamily="34" charset="0"/>
            </a:endParaRPr>
          </a:p>
        </p:txBody>
      </p:sp>
      <p:sp>
        <p:nvSpPr>
          <p:cNvPr id="76868" name="Text Box 68"/>
          <p:cNvSpPr txBox="1">
            <a:spLocks noChangeArrowheads="1"/>
          </p:cNvSpPr>
          <p:nvPr/>
        </p:nvSpPr>
        <p:spPr bwMode="auto">
          <a:xfrm>
            <a:off x="3021013" y="3760788"/>
            <a:ext cx="22098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CC6600"/>
                </a:solidFill>
                <a:latin typeface="Arial" panose="020B0604020202020204" pitchFamily="34" charset="0"/>
              </a:rPr>
              <a:t>H</a:t>
            </a:r>
            <a:r>
              <a:rPr lang="en-US" altLang="en-US" b="1">
                <a:latin typeface="Arial" panose="020B0604020202020204" pitchFamily="34" charset="0"/>
              </a:rPr>
              <a:t>ierarchical</a:t>
            </a:r>
            <a:endParaRPr lang="en-US" altLang="en-US" sz="3600" b="1">
              <a:solidFill>
                <a:srgbClr val="CC6600"/>
              </a:solidFill>
              <a:latin typeface="Arial" panose="020B0604020202020204" pitchFamily="34" charset="0"/>
            </a:endParaRPr>
          </a:p>
        </p:txBody>
      </p:sp>
      <p:sp>
        <p:nvSpPr>
          <p:cNvPr id="76869" name="Text Box 69"/>
          <p:cNvSpPr txBox="1">
            <a:spLocks noChangeArrowheads="1"/>
          </p:cNvSpPr>
          <p:nvPr/>
        </p:nvSpPr>
        <p:spPr bwMode="auto">
          <a:xfrm>
            <a:off x="5002213" y="3760788"/>
            <a:ext cx="18288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CC6600"/>
                </a:solidFill>
                <a:latin typeface="Arial" panose="020B0604020202020204" pitchFamily="34" charset="0"/>
              </a:rPr>
              <a:t>A</a:t>
            </a:r>
            <a:r>
              <a:rPr lang="en-US" altLang="en-US" b="1">
                <a:latin typeface="Arial" panose="020B0604020202020204" pitchFamily="34" charset="0"/>
              </a:rPr>
              <a:t>utomatic</a:t>
            </a:r>
            <a:endParaRPr lang="en-US" altLang="en-US" sz="3600" b="1">
              <a:solidFill>
                <a:srgbClr val="CC6600"/>
              </a:solidFill>
              <a:latin typeface="Arial" panose="020B0604020202020204" pitchFamily="34" charset="0"/>
            </a:endParaRPr>
          </a:p>
        </p:txBody>
      </p:sp>
      <p:sp>
        <p:nvSpPr>
          <p:cNvPr id="76870" name="Text Box 70"/>
          <p:cNvSpPr txBox="1">
            <a:spLocks noChangeArrowheads="1"/>
          </p:cNvSpPr>
          <p:nvPr/>
        </p:nvSpPr>
        <p:spPr bwMode="auto">
          <a:xfrm>
            <a:off x="6678613" y="3760788"/>
            <a:ext cx="19812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CC6600"/>
                </a:solidFill>
                <a:latin typeface="Arial" panose="020B0604020202020204" pitchFamily="34" charset="0"/>
              </a:rPr>
              <a:t>Y</a:t>
            </a:r>
            <a:r>
              <a:rPr lang="en-US" altLang="en-US" b="1">
                <a:latin typeface="Arial" panose="020B0604020202020204" pitchFamily="34" charset="0"/>
              </a:rPr>
              <a:t>ellowpage</a:t>
            </a:r>
            <a:endParaRPr lang="en-US" altLang="en-US" sz="3600" b="1">
              <a:solidFill>
                <a:srgbClr val="CC6600"/>
              </a:solidFill>
              <a:latin typeface="Arial" panose="020B0604020202020204" pitchFamily="34" charset="0"/>
            </a:endParaRPr>
          </a:p>
        </p:txBody>
      </p:sp>
      <p:sp>
        <p:nvSpPr>
          <p:cNvPr id="76871" name="Line 71"/>
          <p:cNvSpPr>
            <a:spLocks noChangeShapeType="1"/>
          </p:cNvSpPr>
          <p:nvPr/>
        </p:nvSpPr>
        <p:spPr bwMode="auto">
          <a:xfrm>
            <a:off x="430213" y="4370388"/>
            <a:ext cx="8229600" cy="0"/>
          </a:xfrm>
          <a:prstGeom prst="line">
            <a:avLst/>
          </a:prstGeom>
          <a:noFill/>
          <a:ln w="5715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2" name="Text Box 72"/>
          <p:cNvSpPr txBox="1">
            <a:spLocks noChangeArrowheads="1"/>
          </p:cNvSpPr>
          <p:nvPr/>
        </p:nvSpPr>
        <p:spPr bwMode="auto">
          <a:xfrm>
            <a:off x="354013" y="3760788"/>
            <a:ext cx="13716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CC6600"/>
                </a:solidFill>
                <a:latin typeface="Arial" panose="020B0604020202020204" pitchFamily="34" charset="0"/>
              </a:rPr>
              <a:t>O</a:t>
            </a:r>
            <a:r>
              <a:rPr lang="en-US" altLang="en-US" b="1">
                <a:latin typeface="Arial" panose="020B0604020202020204" pitchFamily="34" charset="0"/>
              </a:rPr>
              <a:t>bject</a:t>
            </a:r>
            <a:endParaRPr lang="en-US" altLang="en-US" sz="3600" b="1">
              <a:solidFill>
                <a:srgbClr val="CC6600"/>
              </a:solidFill>
              <a:latin typeface="Arial" panose="020B0604020202020204" pitchFamily="34" charset="0"/>
            </a:endParaRPr>
          </a:p>
        </p:txBody>
      </p:sp>
    </p:spTree>
    <p:extLst>
      <p:ext uri="{BB962C8B-B14F-4D97-AF65-F5344CB8AC3E}">
        <p14:creationId xmlns:p14="http://schemas.microsoft.com/office/powerpoint/2010/main" val="2237863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additive="base">
                                        <p:cTn id="7" dur="500" fill="hold"/>
                                        <p:tgtEl>
                                          <p:spTgt spid="76805"/>
                                        </p:tgtEl>
                                        <p:attrNameLst>
                                          <p:attrName>ppt_x</p:attrName>
                                        </p:attrNameLst>
                                      </p:cBhvr>
                                      <p:tavLst>
                                        <p:tav tm="0">
                                          <p:val>
                                            <p:strVal val="1+#ppt_w/2"/>
                                          </p:val>
                                        </p:tav>
                                        <p:tav tm="100000">
                                          <p:val>
                                            <p:strVal val="#ppt_x"/>
                                          </p:val>
                                        </p:tav>
                                      </p:tavLst>
                                    </p:anim>
                                    <p:anim calcmode="lin" valueType="num">
                                      <p:cBhvr additive="base">
                                        <p:cTn id="8" dur="500" fill="hold"/>
                                        <p:tgtEl>
                                          <p:spTgt spid="7680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76806">
                                            <p:txEl>
                                              <p:charRg st="4294967295" end="4294967295"/>
                                            </p:txEl>
                                          </p:spTgt>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76807">
                                            <p:txEl>
                                              <p:charRg st="4294967295" end="4294967295"/>
                                            </p:txEl>
                                          </p:spTgt>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76808">
                                            <p:txEl>
                                              <p:charRg st="4294967295" end="4294967295"/>
                                            </p:txEl>
                                          </p:spTgt>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76809">
                                            <p:txEl>
                                              <p:charRg st="4294967295" end="4294967295"/>
                                            </p:txEl>
                                          </p:spTgt>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76810">
                                            <p:txEl>
                                              <p:charRg st="4294967295" end="4294967295"/>
                                            </p:txEl>
                                          </p:spTgt>
                                        </p:tgtEl>
                                        <p:attrNameLst>
                                          <p:attrName>style.visibility</p:attrName>
                                        </p:attrNameLst>
                                      </p:cBhvr>
                                      <p:to>
                                        <p:strVal val="visible"/>
                                      </p:to>
                                    </p:set>
                                  </p:childTnLst>
                                </p:cTn>
                              </p:par>
                            </p:childTnLst>
                          </p:cTn>
                        </p:par>
                        <p:par>
                          <p:cTn id="24" fill="hold" nodeType="afterGroup">
                            <p:stCondLst>
                              <p:cond delay="3000"/>
                            </p:stCondLst>
                            <p:childTnLst>
                              <p:par>
                                <p:cTn id="25" presetID="1" presetClass="entr" presetSubtype="0" fill="hold" grpId="0" nodeType="afterEffect">
                                  <p:stCondLst>
                                    <p:cond delay="0"/>
                                  </p:stCondLst>
                                  <p:childTnLst>
                                    <p:set>
                                      <p:cBhvr>
                                        <p:cTn id="26" dur="1" fill="hold">
                                          <p:stCondLst>
                                            <p:cond delay="499"/>
                                          </p:stCondLst>
                                        </p:cTn>
                                        <p:tgtEl>
                                          <p:spTgt spid="76811">
                                            <p:txEl>
                                              <p:charRg st="4294967295" end="4294967295"/>
                                            </p:txEl>
                                          </p:spTgt>
                                        </p:tgtEl>
                                        <p:attrNameLst>
                                          <p:attrName>style.visibility</p:attrName>
                                        </p:attrNameLst>
                                      </p:cBhvr>
                                      <p:to>
                                        <p:strVal val="visible"/>
                                      </p:to>
                                    </p:set>
                                  </p:childTnLst>
                                </p:cTn>
                              </p:par>
                            </p:childTnLst>
                          </p:cTn>
                        </p:par>
                        <p:par>
                          <p:cTn id="27" fill="hold" nodeType="afterGroup">
                            <p:stCondLst>
                              <p:cond delay="3500"/>
                            </p:stCondLst>
                            <p:childTnLst>
                              <p:par>
                                <p:cTn id="28" presetID="11" presetClass="entr" presetSubtype="0" fill="hold" nodeType="afterEffect">
                                  <p:stCondLst>
                                    <p:cond delay="0"/>
                                  </p:stCondLst>
                                  <p:childTnLst>
                                    <p:set>
                                      <p:cBhvr>
                                        <p:cTn id="29" dur="500">
                                          <p:stCondLst>
                                            <p:cond delay="0"/>
                                          </p:stCondLst>
                                        </p:cTn>
                                        <p:tgtEl>
                                          <p:spTgt spid="76812"/>
                                        </p:tgtEl>
                                        <p:attrNameLst>
                                          <p:attrName>style.visibility</p:attrName>
                                        </p:attrNameLst>
                                      </p:cBhvr>
                                      <p:to>
                                        <p:strVal val="visible"/>
                                      </p:to>
                                    </p:set>
                                  </p:childTnLst>
                                </p:cTn>
                              </p:par>
                            </p:childTnLst>
                          </p:cTn>
                        </p:par>
                        <p:par>
                          <p:cTn id="30" fill="hold" nodeType="afterGroup">
                            <p:stCondLst>
                              <p:cond delay="4000"/>
                            </p:stCondLst>
                            <p:childTnLst>
                              <p:par>
                                <p:cTn id="31" presetID="11" presetClass="entr" presetSubtype="0" fill="hold" nodeType="afterEffect">
                                  <p:stCondLst>
                                    <p:cond delay="0"/>
                                  </p:stCondLst>
                                  <p:childTnLst>
                                    <p:set>
                                      <p:cBhvr>
                                        <p:cTn id="32" dur="500">
                                          <p:stCondLst>
                                            <p:cond delay="0"/>
                                          </p:stCondLst>
                                        </p:cTn>
                                        <p:tgtEl>
                                          <p:spTgt spid="76836"/>
                                        </p:tgtEl>
                                        <p:attrNameLst>
                                          <p:attrName>style.visibility</p:attrName>
                                        </p:attrNameLst>
                                      </p:cBhvr>
                                      <p:to>
                                        <p:strVal val="visible"/>
                                      </p:to>
                                    </p:set>
                                  </p:childTnLst>
                                </p:cTn>
                              </p:par>
                            </p:childTnLst>
                          </p:cTn>
                        </p:par>
                        <p:par>
                          <p:cTn id="33" fill="hold" nodeType="afterGroup">
                            <p:stCondLst>
                              <p:cond delay="4500"/>
                            </p:stCondLst>
                            <p:childTnLst>
                              <p:par>
                                <p:cTn id="34" presetID="11" presetClass="entr" presetSubtype="0" fill="hold" nodeType="afterEffect">
                                  <p:stCondLst>
                                    <p:cond delay="0"/>
                                  </p:stCondLst>
                                  <p:childTnLst>
                                    <p:set>
                                      <p:cBhvr>
                                        <p:cTn id="35" dur="500">
                                          <p:stCondLst>
                                            <p:cond delay="0"/>
                                          </p:stCondLst>
                                        </p:cTn>
                                        <p:tgtEl>
                                          <p:spTgt spid="76818"/>
                                        </p:tgtEl>
                                        <p:attrNameLst>
                                          <p:attrName>style.visibility</p:attrName>
                                        </p:attrNameLst>
                                      </p:cBhvr>
                                      <p:to>
                                        <p:strVal val="visible"/>
                                      </p:to>
                                    </p:set>
                                  </p:childTnLst>
                                </p:cTn>
                              </p:par>
                            </p:childTnLst>
                          </p:cTn>
                        </p:par>
                        <p:par>
                          <p:cTn id="36" fill="hold" nodeType="afterGroup">
                            <p:stCondLst>
                              <p:cond delay="5000"/>
                            </p:stCondLst>
                            <p:childTnLst>
                              <p:par>
                                <p:cTn id="37" presetID="11" presetClass="entr" presetSubtype="0" fill="hold" nodeType="afterEffect">
                                  <p:stCondLst>
                                    <p:cond delay="0"/>
                                  </p:stCondLst>
                                  <p:childTnLst>
                                    <p:set>
                                      <p:cBhvr>
                                        <p:cTn id="38" dur="500">
                                          <p:stCondLst>
                                            <p:cond delay="0"/>
                                          </p:stCondLst>
                                        </p:cTn>
                                        <p:tgtEl>
                                          <p:spTgt spid="76842"/>
                                        </p:tgtEl>
                                        <p:attrNameLst>
                                          <p:attrName>style.visibility</p:attrName>
                                        </p:attrNameLst>
                                      </p:cBhvr>
                                      <p:to>
                                        <p:strVal val="visible"/>
                                      </p:to>
                                    </p:set>
                                  </p:childTnLst>
                                </p:cTn>
                              </p:par>
                            </p:childTnLst>
                          </p:cTn>
                        </p:par>
                        <p:par>
                          <p:cTn id="39" fill="hold" nodeType="afterGroup">
                            <p:stCondLst>
                              <p:cond delay="5500"/>
                            </p:stCondLst>
                            <p:childTnLst>
                              <p:par>
                                <p:cTn id="40" presetID="11" presetClass="entr" presetSubtype="0" fill="hold" nodeType="afterEffect">
                                  <p:stCondLst>
                                    <p:cond delay="0"/>
                                  </p:stCondLst>
                                  <p:childTnLst>
                                    <p:set>
                                      <p:cBhvr>
                                        <p:cTn id="41" dur="500">
                                          <p:stCondLst>
                                            <p:cond delay="0"/>
                                          </p:stCondLst>
                                        </p:cTn>
                                        <p:tgtEl>
                                          <p:spTgt spid="76824"/>
                                        </p:tgtEl>
                                        <p:attrNameLst>
                                          <p:attrName>style.visibility</p:attrName>
                                        </p:attrNameLst>
                                      </p:cBhvr>
                                      <p:to>
                                        <p:strVal val="visible"/>
                                      </p:to>
                                    </p:set>
                                  </p:childTnLst>
                                </p:cTn>
                              </p:par>
                            </p:childTnLst>
                          </p:cTn>
                        </p:par>
                        <p:par>
                          <p:cTn id="42" fill="hold" nodeType="afterGroup">
                            <p:stCondLst>
                              <p:cond delay="6000"/>
                            </p:stCondLst>
                            <p:childTnLst>
                              <p:par>
                                <p:cTn id="43" presetID="11" presetClass="entr" presetSubtype="0" fill="hold" nodeType="afterEffect">
                                  <p:stCondLst>
                                    <p:cond delay="0"/>
                                  </p:stCondLst>
                                  <p:childTnLst>
                                    <p:set>
                                      <p:cBhvr>
                                        <p:cTn id="44" dur="500">
                                          <p:stCondLst>
                                            <p:cond delay="0"/>
                                          </p:stCondLst>
                                        </p:cTn>
                                        <p:tgtEl>
                                          <p:spTgt spid="76830"/>
                                        </p:tgtEl>
                                        <p:attrNameLst>
                                          <p:attrName>style.visibility</p:attrName>
                                        </p:attrNameLst>
                                      </p:cBhvr>
                                      <p:to>
                                        <p:strVal val="visible"/>
                                      </p:to>
                                    </p:set>
                                  </p:childTnLst>
                                </p:cTn>
                              </p:par>
                            </p:childTnLst>
                          </p:cTn>
                        </p:par>
                        <p:par>
                          <p:cTn id="45" fill="hold" nodeType="afterGroup">
                            <p:stCondLst>
                              <p:cond delay="6500"/>
                            </p:stCondLst>
                            <p:childTnLst>
                              <p:par>
                                <p:cTn id="46" presetID="11" presetClass="entr" presetSubtype="0" fill="hold" nodeType="afterEffect">
                                  <p:stCondLst>
                                    <p:cond delay="0"/>
                                  </p:stCondLst>
                                  <p:childTnLst>
                                    <p:set>
                                      <p:cBhvr>
                                        <p:cTn id="47" dur="500">
                                          <p:stCondLst>
                                            <p:cond delay="0"/>
                                          </p:stCondLst>
                                        </p:cTn>
                                        <p:tgtEl>
                                          <p:spTgt spid="76848"/>
                                        </p:tgtEl>
                                        <p:attrNameLst>
                                          <p:attrName>style.visibility</p:attrName>
                                        </p:attrNameLst>
                                      </p:cBhvr>
                                      <p:to>
                                        <p:strVal val="visible"/>
                                      </p:to>
                                    </p:set>
                                  </p:childTnLst>
                                </p:cTn>
                              </p:par>
                            </p:childTnLst>
                          </p:cTn>
                        </p:par>
                        <p:par>
                          <p:cTn id="48" fill="hold" nodeType="afterGroup">
                            <p:stCondLst>
                              <p:cond delay="7000"/>
                            </p:stCondLst>
                            <p:childTnLst>
                              <p:par>
                                <p:cTn id="49" presetID="12" presetClass="entr" presetSubtype="1" fill="hold" nodeType="afterEffect">
                                  <p:stCondLst>
                                    <p:cond delay="0"/>
                                  </p:stCondLst>
                                  <p:childTnLst>
                                    <p:set>
                                      <p:cBhvr>
                                        <p:cTn id="50" dur="1" fill="hold">
                                          <p:stCondLst>
                                            <p:cond delay="0"/>
                                          </p:stCondLst>
                                        </p:cTn>
                                        <p:tgtEl>
                                          <p:spTgt spid="76860"/>
                                        </p:tgtEl>
                                        <p:attrNameLst>
                                          <p:attrName>style.visibility</p:attrName>
                                        </p:attrNameLst>
                                      </p:cBhvr>
                                      <p:to>
                                        <p:strVal val="visible"/>
                                      </p:to>
                                    </p:set>
                                    <p:anim calcmode="lin" valueType="num">
                                      <p:cBhvr additive="base">
                                        <p:cTn id="51" dur="500"/>
                                        <p:tgtEl>
                                          <p:spTgt spid="76860"/>
                                        </p:tgtEl>
                                        <p:attrNameLst>
                                          <p:attrName>ppt_y</p:attrName>
                                        </p:attrNameLst>
                                      </p:cBhvr>
                                      <p:tavLst>
                                        <p:tav tm="0">
                                          <p:val>
                                            <p:strVal val="#ppt_y-#ppt_h*1.125000"/>
                                          </p:val>
                                        </p:tav>
                                        <p:tav tm="100000">
                                          <p:val>
                                            <p:strVal val="#ppt_y"/>
                                          </p:val>
                                        </p:tav>
                                      </p:tavLst>
                                    </p:anim>
                                    <p:animEffect transition="in" filter="wipe(down)">
                                      <p:cBhvr>
                                        <p:cTn id="52" dur="500"/>
                                        <p:tgtEl>
                                          <p:spTgt spid="76860"/>
                                        </p:tgtEl>
                                      </p:cBhvr>
                                    </p:animEffect>
                                  </p:childTnLst>
                                </p:cTn>
                              </p:par>
                            </p:childTnLst>
                          </p:cTn>
                        </p:par>
                        <p:par>
                          <p:cTn id="53" fill="hold" nodeType="afterGroup">
                            <p:stCondLst>
                              <p:cond delay="7500"/>
                            </p:stCondLst>
                            <p:childTnLst>
                              <p:par>
                                <p:cTn id="54" presetID="9" presetClass="entr" presetSubtype="0" fill="hold" nodeType="afterEffect">
                                  <p:stCondLst>
                                    <p:cond delay="0"/>
                                  </p:stCondLst>
                                  <p:childTnLst>
                                    <p:set>
                                      <p:cBhvr>
                                        <p:cTn id="55" dur="1" fill="hold">
                                          <p:stCondLst>
                                            <p:cond delay="0"/>
                                          </p:stCondLst>
                                        </p:cTn>
                                        <p:tgtEl>
                                          <p:spTgt spid="76854"/>
                                        </p:tgtEl>
                                        <p:attrNameLst>
                                          <p:attrName>style.visibility</p:attrName>
                                        </p:attrNameLst>
                                      </p:cBhvr>
                                      <p:to>
                                        <p:strVal val="visible"/>
                                      </p:to>
                                    </p:set>
                                    <p:animEffect transition="in" filter="dissolve">
                                      <p:cBhvr>
                                        <p:cTn id="56" dur="500"/>
                                        <p:tgtEl>
                                          <p:spTgt spid="76854"/>
                                        </p:tgtEl>
                                      </p:cBhvr>
                                    </p:animEffect>
                                  </p:childTnLst>
                                </p:cTn>
                              </p:par>
                            </p:childTnLst>
                          </p:cTn>
                        </p:par>
                        <p:par>
                          <p:cTn id="57" fill="hold" nodeType="afterGroup">
                            <p:stCondLst>
                              <p:cond delay="8000"/>
                            </p:stCondLst>
                            <p:childTnLst>
                              <p:par>
                                <p:cTn id="58" presetID="2" presetClass="entr" presetSubtype="2" fill="hold" grpId="0" nodeType="afterEffect">
                                  <p:stCondLst>
                                    <p:cond delay="0"/>
                                  </p:stCondLst>
                                  <p:childTnLst>
                                    <p:set>
                                      <p:cBhvr>
                                        <p:cTn id="59" dur="1" fill="hold">
                                          <p:stCondLst>
                                            <p:cond delay="0"/>
                                          </p:stCondLst>
                                        </p:cTn>
                                        <p:tgtEl>
                                          <p:spTgt spid="76866"/>
                                        </p:tgtEl>
                                        <p:attrNameLst>
                                          <p:attrName>style.visibility</p:attrName>
                                        </p:attrNameLst>
                                      </p:cBhvr>
                                      <p:to>
                                        <p:strVal val="visible"/>
                                      </p:to>
                                    </p:set>
                                    <p:anim calcmode="lin" valueType="num">
                                      <p:cBhvr additive="base">
                                        <p:cTn id="60" dur="500" fill="hold"/>
                                        <p:tgtEl>
                                          <p:spTgt spid="76866"/>
                                        </p:tgtEl>
                                        <p:attrNameLst>
                                          <p:attrName>ppt_x</p:attrName>
                                        </p:attrNameLst>
                                      </p:cBhvr>
                                      <p:tavLst>
                                        <p:tav tm="0">
                                          <p:val>
                                            <p:strVal val="1+#ppt_w/2"/>
                                          </p:val>
                                        </p:tav>
                                        <p:tav tm="100000">
                                          <p:val>
                                            <p:strVal val="#ppt_x"/>
                                          </p:val>
                                        </p:tav>
                                      </p:tavLst>
                                    </p:anim>
                                    <p:anim calcmode="lin" valueType="num">
                                      <p:cBhvr additive="base">
                                        <p:cTn id="61" dur="500" fill="hold"/>
                                        <p:tgtEl>
                                          <p:spTgt spid="76866"/>
                                        </p:tgtEl>
                                        <p:attrNameLst>
                                          <p:attrName>ppt_y</p:attrName>
                                        </p:attrNameLst>
                                      </p:cBhvr>
                                      <p:tavLst>
                                        <p:tav tm="0">
                                          <p:val>
                                            <p:strVal val="#ppt_y"/>
                                          </p:val>
                                        </p:tav>
                                        <p:tav tm="100000">
                                          <p:val>
                                            <p:strVal val="#ppt_y"/>
                                          </p:val>
                                        </p:tav>
                                      </p:tavLst>
                                    </p:anim>
                                  </p:childTnLst>
                                </p:cTn>
                              </p:par>
                            </p:childTnLst>
                          </p:cTn>
                        </p:par>
                        <p:par>
                          <p:cTn id="62" fill="hold" nodeType="afterGroup">
                            <p:stCondLst>
                              <p:cond delay="8500"/>
                            </p:stCondLst>
                            <p:childTnLst>
                              <p:par>
                                <p:cTn id="63" presetID="2" presetClass="entr" presetSubtype="2" fill="hold" nodeType="afterEffect">
                                  <p:stCondLst>
                                    <p:cond delay="0"/>
                                  </p:stCondLst>
                                  <p:childTnLst>
                                    <p:set>
                                      <p:cBhvr>
                                        <p:cTn id="64" dur="1" fill="hold">
                                          <p:stCondLst>
                                            <p:cond delay="0"/>
                                          </p:stCondLst>
                                        </p:cTn>
                                        <p:tgtEl>
                                          <p:spTgt spid="76871"/>
                                        </p:tgtEl>
                                        <p:attrNameLst>
                                          <p:attrName>style.visibility</p:attrName>
                                        </p:attrNameLst>
                                      </p:cBhvr>
                                      <p:to>
                                        <p:strVal val="visible"/>
                                      </p:to>
                                    </p:set>
                                    <p:anim calcmode="lin" valueType="num">
                                      <p:cBhvr additive="base">
                                        <p:cTn id="65" dur="500" fill="hold"/>
                                        <p:tgtEl>
                                          <p:spTgt spid="76871"/>
                                        </p:tgtEl>
                                        <p:attrNameLst>
                                          <p:attrName>ppt_x</p:attrName>
                                        </p:attrNameLst>
                                      </p:cBhvr>
                                      <p:tavLst>
                                        <p:tav tm="0">
                                          <p:val>
                                            <p:strVal val="1+#ppt_w/2"/>
                                          </p:val>
                                        </p:tav>
                                        <p:tav tm="100000">
                                          <p:val>
                                            <p:strVal val="#ppt_x"/>
                                          </p:val>
                                        </p:tav>
                                      </p:tavLst>
                                    </p:anim>
                                    <p:anim calcmode="lin" valueType="num">
                                      <p:cBhvr additive="base">
                                        <p:cTn id="66" dur="500" fill="hold"/>
                                        <p:tgtEl>
                                          <p:spTgt spid="76871"/>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9000"/>
                            </p:stCondLst>
                            <p:childTnLst>
                              <p:par>
                                <p:cTn id="68" presetID="9" presetClass="entr" presetSubtype="0" fill="hold" grpId="0" nodeType="afterEffect">
                                  <p:stCondLst>
                                    <p:cond delay="0"/>
                                  </p:stCondLst>
                                  <p:childTnLst>
                                    <p:set>
                                      <p:cBhvr>
                                        <p:cTn id="69" dur="1" fill="hold">
                                          <p:stCondLst>
                                            <p:cond delay="0"/>
                                          </p:stCondLst>
                                        </p:cTn>
                                        <p:tgtEl>
                                          <p:spTgt spid="76872"/>
                                        </p:tgtEl>
                                        <p:attrNameLst>
                                          <p:attrName>style.visibility</p:attrName>
                                        </p:attrNameLst>
                                      </p:cBhvr>
                                      <p:to>
                                        <p:strVal val="visible"/>
                                      </p:to>
                                    </p:set>
                                    <p:animEffect transition="in" filter="dissolve">
                                      <p:cBhvr>
                                        <p:cTn id="70" dur="500"/>
                                        <p:tgtEl>
                                          <p:spTgt spid="76872"/>
                                        </p:tgtEl>
                                      </p:cBhvr>
                                    </p:animEffect>
                                  </p:childTnLst>
                                </p:cTn>
                              </p:par>
                            </p:childTnLst>
                          </p:cTn>
                        </p:par>
                        <p:par>
                          <p:cTn id="71" fill="hold" nodeType="afterGroup">
                            <p:stCondLst>
                              <p:cond delay="9500"/>
                            </p:stCondLst>
                            <p:childTnLst>
                              <p:par>
                                <p:cTn id="72" presetID="9" presetClass="entr" presetSubtype="0" fill="hold" grpId="0" nodeType="afterEffect">
                                  <p:stCondLst>
                                    <p:cond delay="0"/>
                                  </p:stCondLst>
                                  <p:childTnLst>
                                    <p:set>
                                      <p:cBhvr>
                                        <p:cTn id="73" dur="1" fill="hold">
                                          <p:stCondLst>
                                            <p:cond delay="0"/>
                                          </p:stCondLst>
                                        </p:cTn>
                                        <p:tgtEl>
                                          <p:spTgt spid="76867"/>
                                        </p:tgtEl>
                                        <p:attrNameLst>
                                          <p:attrName>style.visibility</p:attrName>
                                        </p:attrNameLst>
                                      </p:cBhvr>
                                      <p:to>
                                        <p:strVal val="visible"/>
                                      </p:to>
                                    </p:set>
                                    <p:animEffect transition="in" filter="dissolve">
                                      <p:cBhvr>
                                        <p:cTn id="74" dur="500"/>
                                        <p:tgtEl>
                                          <p:spTgt spid="76867"/>
                                        </p:tgtEl>
                                      </p:cBhvr>
                                    </p:animEffect>
                                  </p:childTnLst>
                                </p:cTn>
                              </p:par>
                            </p:childTnLst>
                          </p:cTn>
                        </p:par>
                        <p:par>
                          <p:cTn id="75" fill="hold" nodeType="afterGroup">
                            <p:stCondLst>
                              <p:cond delay="10000"/>
                            </p:stCondLst>
                            <p:childTnLst>
                              <p:par>
                                <p:cTn id="76" presetID="9" presetClass="entr" presetSubtype="0" fill="hold" grpId="0" nodeType="afterEffect">
                                  <p:stCondLst>
                                    <p:cond delay="0"/>
                                  </p:stCondLst>
                                  <p:childTnLst>
                                    <p:set>
                                      <p:cBhvr>
                                        <p:cTn id="77" dur="1" fill="hold">
                                          <p:stCondLst>
                                            <p:cond delay="0"/>
                                          </p:stCondLst>
                                        </p:cTn>
                                        <p:tgtEl>
                                          <p:spTgt spid="76868"/>
                                        </p:tgtEl>
                                        <p:attrNameLst>
                                          <p:attrName>style.visibility</p:attrName>
                                        </p:attrNameLst>
                                      </p:cBhvr>
                                      <p:to>
                                        <p:strVal val="visible"/>
                                      </p:to>
                                    </p:set>
                                    <p:animEffect transition="in" filter="dissolve">
                                      <p:cBhvr>
                                        <p:cTn id="78" dur="500"/>
                                        <p:tgtEl>
                                          <p:spTgt spid="76868"/>
                                        </p:tgtEl>
                                      </p:cBhvr>
                                    </p:animEffect>
                                  </p:childTnLst>
                                </p:cTn>
                              </p:par>
                            </p:childTnLst>
                          </p:cTn>
                        </p:par>
                        <p:par>
                          <p:cTn id="79" fill="hold" nodeType="afterGroup">
                            <p:stCondLst>
                              <p:cond delay="10500"/>
                            </p:stCondLst>
                            <p:childTnLst>
                              <p:par>
                                <p:cTn id="80" presetID="9" presetClass="entr" presetSubtype="0" fill="hold" grpId="0" nodeType="afterEffect">
                                  <p:stCondLst>
                                    <p:cond delay="0"/>
                                  </p:stCondLst>
                                  <p:childTnLst>
                                    <p:set>
                                      <p:cBhvr>
                                        <p:cTn id="81" dur="1" fill="hold">
                                          <p:stCondLst>
                                            <p:cond delay="0"/>
                                          </p:stCondLst>
                                        </p:cTn>
                                        <p:tgtEl>
                                          <p:spTgt spid="76869"/>
                                        </p:tgtEl>
                                        <p:attrNameLst>
                                          <p:attrName>style.visibility</p:attrName>
                                        </p:attrNameLst>
                                      </p:cBhvr>
                                      <p:to>
                                        <p:strVal val="visible"/>
                                      </p:to>
                                    </p:set>
                                    <p:animEffect transition="in" filter="dissolve">
                                      <p:cBhvr>
                                        <p:cTn id="82" dur="500"/>
                                        <p:tgtEl>
                                          <p:spTgt spid="76869"/>
                                        </p:tgtEl>
                                      </p:cBhvr>
                                    </p:animEffect>
                                  </p:childTnLst>
                                </p:cTn>
                              </p:par>
                            </p:childTnLst>
                          </p:cTn>
                        </p:par>
                        <p:par>
                          <p:cTn id="83" fill="hold" nodeType="afterGroup">
                            <p:stCondLst>
                              <p:cond delay="11000"/>
                            </p:stCondLst>
                            <p:childTnLst>
                              <p:par>
                                <p:cTn id="84" presetID="9" presetClass="entr" presetSubtype="0" fill="hold" grpId="0" nodeType="afterEffect">
                                  <p:stCondLst>
                                    <p:cond delay="0"/>
                                  </p:stCondLst>
                                  <p:childTnLst>
                                    <p:set>
                                      <p:cBhvr>
                                        <p:cTn id="85" dur="1" fill="hold">
                                          <p:stCondLst>
                                            <p:cond delay="0"/>
                                          </p:stCondLst>
                                        </p:cTn>
                                        <p:tgtEl>
                                          <p:spTgt spid="76870"/>
                                        </p:tgtEl>
                                        <p:attrNameLst>
                                          <p:attrName>style.visibility</p:attrName>
                                        </p:attrNameLst>
                                      </p:cBhvr>
                                      <p:to>
                                        <p:strVal val="visible"/>
                                      </p:to>
                                    </p:set>
                                    <p:animEffect transition="in" filter="dissolve">
                                      <p:cBhvr>
                                        <p:cTn id="86" dur="500"/>
                                        <p:tgtEl>
                                          <p:spTgt spid="7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autoUpdateAnimBg="0"/>
      <p:bldP spid="76806" grpId="0" autoUpdateAnimBg="0"/>
      <p:bldP spid="76807" grpId="0" autoUpdateAnimBg="0"/>
      <p:bldP spid="76808" grpId="0" autoUpdateAnimBg="0"/>
      <p:bldP spid="76809" grpId="0" autoUpdateAnimBg="0"/>
      <p:bldP spid="76810" grpId="0" autoUpdateAnimBg="0"/>
      <p:bldP spid="76811" grpId="0" autoUpdateAnimBg="0"/>
      <p:bldP spid="76866" grpId="0" animBg="1" autoUpdateAnimBg="0"/>
      <p:bldP spid="76867" grpId="0" autoUpdateAnimBg="0"/>
      <p:bldP spid="76868" grpId="0" autoUpdateAnimBg="0"/>
      <p:bldP spid="76869" grpId="0" autoUpdateAnimBg="0"/>
      <p:bldP spid="76870" grpId="0" autoUpdateAnimBg="0"/>
      <p:bldP spid="76872"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304800" y="647700"/>
            <a:ext cx="5791200" cy="381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algn="r"/>
            <a:r>
              <a:rPr lang="en-US" altLang="en-US" sz="2400" b="1" dirty="0">
                <a:latin typeface="Arial" panose="020B0604020202020204" pitchFamily="34" charset="0"/>
              </a:rPr>
              <a:t>Visualization Research in AI Lab</a:t>
            </a:r>
          </a:p>
        </p:txBody>
      </p:sp>
      <p:pic>
        <p:nvPicPr>
          <p:cNvPr id="78955" name="Picture 107" descr="D:\J_Projects\Dr.Chen SlidesShows\Interspace Oohay Intelink\PREPARE\Pics\ET-1.jpg"/>
          <p:cNvPicPr>
            <a:picLocks noChangeAspect="1" noChangeArrowheads="1"/>
          </p:cNvPicPr>
          <p:nvPr/>
        </p:nvPicPr>
        <p:blipFill>
          <a:blip r:embed="rId2">
            <a:extLst>
              <a:ext uri="{28A0092B-C50C-407E-A947-70E740481C1C}">
                <a14:useLocalDpi xmlns:a14="http://schemas.microsoft.com/office/drawing/2010/main" val="0"/>
              </a:ext>
            </a:extLst>
          </a:blip>
          <a:srcRect l="29672" t="12721"/>
          <a:stretch>
            <a:fillRect/>
          </a:stretch>
        </p:blipFill>
        <p:spPr bwMode="auto">
          <a:xfrm>
            <a:off x="152400" y="1752600"/>
            <a:ext cx="4391025" cy="44005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78956" name="Group 108"/>
          <p:cNvGrpSpPr>
            <a:grpSpLocks/>
          </p:cNvGrpSpPr>
          <p:nvPr/>
        </p:nvGrpSpPr>
        <p:grpSpPr bwMode="auto">
          <a:xfrm>
            <a:off x="2286000" y="3352800"/>
            <a:ext cx="2286000" cy="2362200"/>
            <a:chOff x="1536" y="2112"/>
            <a:chExt cx="1440" cy="1488"/>
          </a:xfrm>
        </p:grpSpPr>
        <p:sp>
          <p:nvSpPr>
            <p:cNvPr id="78957" name="Rectangle 109"/>
            <p:cNvSpPr>
              <a:spLocks noChangeArrowheads="1"/>
            </p:cNvSpPr>
            <p:nvPr/>
          </p:nvSpPr>
          <p:spPr bwMode="auto">
            <a:xfrm>
              <a:off x="1536" y="2112"/>
              <a:ext cx="1440" cy="1488"/>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8" name="Text Box 110"/>
            <p:cNvSpPr txBox="1">
              <a:spLocks noChangeArrowheads="1"/>
            </p:cNvSpPr>
            <p:nvPr/>
          </p:nvSpPr>
          <p:spPr bwMode="auto">
            <a:xfrm>
              <a:off x="2160" y="2928"/>
              <a:ext cx="62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solidFill>
                    <a:srgbClr val="FF3300"/>
                  </a:solidFill>
                  <a:latin typeface="Arial" panose="020B0604020202020204" pitchFamily="34" charset="0"/>
                </a:rPr>
                <a:t>MUSIC</a:t>
              </a:r>
              <a:endParaRPr lang="en-US" altLang="en-US" sz="1800">
                <a:latin typeface="Arial" panose="020B0604020202020204" pitchFamily="34" charset="0"/>
              </a:endParaRPr>
            </a:p>
          </p:txBody>
        </p:sp>
      </p:grpSp>
      <p:pic>
        <p:nvPicPr>
          <p:cNvPr id="78959" name="Picture 111" descr="D:\J_Projects\Dr.Chen SlidesShows\Interspace Oohay Intelink\PREPARE\Pics\ET-2.jpg"/>
          <p:cNvPicPr>
            <a:picLocks noChangeAspect="1" noChangeArrowheads="1"/>
          </p:cNvPicPr>
          <p:nvPr/>
        </p:nvPicPr>
        <p:blipFill>
          <a:blip r:embed="rId3">
            <a:extLst>
              <a:ext uri="{28A0092B-C50C-407E-A947-70E740481C1C}">
                <a14:useLocalDpi xmlns:a14="http://schemas.microsoft.com/office/drawing/2010/main" val="0"/>
              </a:ext>
            </a:extLst>
          </a:blip>
          <a:srcRect l="29756" b="12367"/>
          <a:stretch>
            <a:fillRect/>
          </a:stretch>
        </p:blipFill>
        <p:spPr bwMode="auto">
          <a:xfrm>
            <a:off x="304800" y="1905000"/>
            <a:ext cx="4449763" cy="44958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78960" name="Group 112"/>
          <p:cNvGrpSpPr>
            <a:grpSpLocks/>
          </p:cNvGrpSpPr>
          <p:nvPr/>
        </p:nvGrpSpPr>
        <p:grpSpPr bwMode="auto">
          <a:xfrm>
            <a:off x="2209800" y="2133600"/>
            <a:ext cx="838200" cy="1295400"/>
            <a:chOff x="1536" y="1344"/>
            <a:chExt cx="528" cy="816"/>
          </a:xfrm>
        </p:grpSpPr>
        <p:sp>
          <p:nvSpPr>
            <p:cNvPr id="78961" name="Rectangle 113"/>
            <p:cNvSpPr>
              <a:spLocks noChangeArrowheads="1"/>
            </p:cNvSpPr>
            <p:nvPr/>
          </p:nvSpPr>
          <p:spPr bwMode="auto">
            <a:xfrm>
              <a:off x="1536" y="1344"/>
              <a:ext cx="432" cy="816"/>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2" name="Text Box 114"/>
            <p:cNvSpPr txBox="1">
              <a:spLocks noChangeArrowheads="1"/>
            </p:cNvSpPr>
            <p:nvPr/>
          </p:nvSpPr>
          <p:spPr bwMode="auto">
            <a:xfrm>
              <a:off x="1536" y="1872"/>
              <a:ext cx="5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solidFill>
                    <a:srgbClr val="FF3300"/>
                  </a:solidFill>
                  <a:latin typeface="Arial" panose="020B0604020202020204" pitchFamily="34" charset="0"/>
                </a:rPr>
                <a:t>ROCK</a:t>
              </a:r>
              <a:endParaRPr lang="en-US" altLang="en-US" sz="1600">
                <a:latin typeface="Arial" panose="020B0604020202020204" pitchFamily="34" charset="0"/>
              </a:endParaRPr>
            </a:p>
          </p:txBody>
        </p:sp>
      </p:grpSp>
      <p:pic>
        <p:nvPicPr>
          <p:cNvPr id="78963" name="Picture 115" descr="D:\J_Projects\Dr.Chen SlidesShows\Interspace Oohay Intelink\PREPARE\Pics\ET-3.jpg"/>
          <p:cNvPicPr>
            <a:picLocks noChangeAspect="1" noChangeArrowheads="1"/>
          </p:cNvPicPr>
          <p:nvPr/>
        </p:nvPicPr>
        <p:blipFill>
          <a:blip r:embed="rId4">
            <a:extLst>
              <a:ext uri="{28A0092B-C50C-407E-A947-70E740481C1C}">
                <a14:useLocalDpi xmlns:a14="http://schemas.microsoft.com/office/drawing/2010/main" val="0"/>
              </a:ext>
            </a:extLst>
          </a:blip>
          <a:srcRect r="29042" b="12213"/>
          <a:stretch>
            <a:fillRect/>
          </a:stretch>
        </p:blipFill>
        <p:spPr bwMode="auto">
          <a:xfrm>
            <a:off x="533400" y="2133600"/>
            <a:ext cx="4495800" cy="44958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8964" name="Picture 116" descr="D:\J_Projects\Dr.Chen SlidesShows\Interspace Oohay Intelink\PREPARE\Pics\ET-3P.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3400" y="5257800"/>
            <a:ext cx="3378200" cy="1319213"/>
          </a:xfrm>
          <a:prstGeom prst="rect">
            <a:avLst/>
          </a:prstGeom>
          <a:noFill/>
          <a:extLst>
            <a:ext uri="{909E8E84-426E-40DD-AFC4-6F175D3DCCD1}">
              <a14:hiddenFill xmlns:a14="http://schemas.microsoft.com/office/drawing/2010/main">
                <a:solidFill>
                  <a:srgbClr val="FFFFFF"/>
                </a:solidFill>
              </a14:hiddenFill>
            </a:ext>
          </a:extLst>
        </p:spPr>
      </p:pic>
      <p:grpSp>
        <p:nvGrpSpPr>
          <p:cNvPr id="78965" name="Group 117"/>
          <p:cNvGrpSpPr>
            <a:grpSpLocks/>
          </p:cNvGrpSpPr>
          <p:nvPr/>
        </p:nvGrpSpPr>
        <p:grpSpPr bwMode="auto">
          <a:xfrm>
            <a:off x="5638800" y="4267200"/>
            <a:ext cx="3268663" cy="2314575"/>
            <a:chOff x="3552" y="2688"/>
            <a:chExt cx="2059" cy="1458"/>
          </a:xfrm>
        </p:grpSpPr>
        <p:sp>
          <p:nvSpPr>
            <p:cNvPr id="78966" name="Line 118"/>
            <p:cNvSpPr>
              <a:spLocks noChangeShapeType="1"/>
            </p:cNvSpPr>
            <p:nvPr/>
          </p:nvSpPr>
          <p:spPr bwMode="auto">
            <a:xfrm flipH="1">
              <a:off x="3552" y="3120"/>
              <a:ext cx="576" cy="1008"/>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7" name="Line 119"/>
            <p:cNvSpPr>
              <a:spLocks noChangeShapeType="1"/>
            </p:cNvSpPr>
            <p:nvPr/>
          </p:nvSpPr>
          <p:spPr bwMode="auto">
            <a:xfrm>
              <a:off x="4676" y="2833"/>
              <a:ext cx="144" cy="1313"/>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8" name="Line 120"/>
            <p:cNvSpPr>
              <a:spLocks noChangeShapeType="1"/>
            </p:cNvSpPr>
            <p:nvPr/>
          </p:nvSpPr>
          <p:spPr bwMode="auto">
            <a:xfrm>
              <a:off x="5184" y="2688"/>
              <a:ext cx="427" cy="617"/>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969" name="Group 121"/>
          <p:cNvGrpSpPr>
            <a:grpSpLocks/>
          </p:cNvGrpSpPr>
          <p:nvPr/>
        </p:nvGrpSpPr>
        <p:grpSpPr bwMode="auto">
          <a:xfrm>
            <a:off x="5562600" y="3783013"/>
            <a:ext cx="3302000" cy="1435100"/>
            <a:chOff x="3504" y="2383"/>
            <a:chExt cx="2080" cy="904"/>
          </a:xfrm>
        </p:grpSpPr>
        <p:pic>
          <p:nvPicPr>
            <p:cNvPr id="78970" name="Picture 122" descr="D:\J_Projects\Dr.Chen SlidesShows\Interspace Oohay Intelink\PREPARE\Pics\ET-2P.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4" y="2383"/>
              <a:ext cx="2080" cy="904"/>
            </a:xfrm>
            <a:prstGeom prst="rect">
              <a:avLst/>
            </a:prstGeom>
            <a:noFill/>
            <a:extLst>
              <a:ext uri="{909E8E84-426E-40DD-AFC4-6F175D3DCCD1}">
                <a14:hiddenFill xmlns:a14="http://schemas.microsoft.com/office/drawing/2010/main">
                  <a:solidFill>
                    <a:srgbClr val="FFFFFF"/>
                  </a:solidFill>
                </a14:hiddenFill>
              </a:ext>
            </a:extLst>
          </p:spPr>
        </p:pic>
        <p:grpSp>
          <p:nvGrpSpPr>
            <p:cNvPr id="78971" name="Group 123"/>
            <p:cNvGrpSpPr>
              <a:grpSpLocks/>
            </p:cNvGrpSpPr>
            <p:nvPr/>
          </p:nvGrpSpPr>
          <p:grpSpPr bwMode="auto">
            <a:xfrm>
              <a:off x="4368" y="2527"/>
              <a:ext cx="576" cy="336"/>
              <a:chOff x="4368" y="2352"/>
              <a:chExt cx="576" cy="336"/>
            </a:xfrm>
          </p:grpSpPr>
          <p:sp>
            <p:nvSpPr>
              <p:cNvPr id="78972" name="Line 124"/>
              <p:cNvSpPr>
                <a:spLocks noChangeShapeType="1"/>
              </p:cNvSpPr>
              <p:nvPr/>
            </p:nvSpPr>
            <p:spPr bwMode="auto">
              <a:xfrm flipH="1">
                <a:off x="4368" y="2352"/>
                <a:ext cx="288" cy="336"/>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3" name="Line 125"/>
              <p:cNvSpPr>
                <a:spLocks noChangeShapeType="1"/>
              </p:cNvSpPr>
              <p:nvPr/>
            </p:nvSpPr>
            <p:spPr bwMode="auto">
              <a:xfrm>
                <a:off x="4368" y="2688"/>
                <a:ext cx="288"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4" name="Line 126"/>
              <p:cNvSpPr>
                <a:spLocks noChangeShapeType="1"/>
              </p:cNvSpPr>
              <p:nvPr/>
            </p:nvSpPr>
            <p:spPr bwMode="auto">
              <a:xfrm flipV="1">
                <a:off x="4656" y="2352"/>
                <a:ext cx="288" cy="336"/>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5" name="Line 127"/>
              <p:cNvSpPr>
                <a:spLocks noChangeShapeType="1"/>
              </p:cNvSpPr>
              <p:nvPr/>
            </p:nvSpPr>
            <p:spPr bwMode="auto">
              <a:xfrm flipH="1">
                <a:off x="4656" y="2352"/>
                <a:ext cx="288"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8976" name="Group 128"/>
          <p:cNvGrpSpPr>
            <a:grpSpLocks/>
          </p:cNvGrpSpPr>
          <p:nvPr/>
        </p:nvGrpSpPr>
        <p:grpSpPr bwMode="auto">
          <a:xfrm>
            <a:off x="5562600" y="2678113"/>
            <a:ext cx="3276600" cy="2568575"/>
            <a:chOff x="3504" y="1687"/>
            <a:chExt cx="2064" cy="1618"/>
          </a:xfrm>
        </p:grpSpPr>
        <p:sp>
          <p:nvSpPr>
            <p:cNvPr id="78977" name="Line 129"/>
            <p:cNvSpPr>
              <a:spLocks noChangeShapeType="1"/>
            </p:cNvSpPr>
            <p:nvPr/>
          </p:nvSpPr>
          <p:spPr bwMode="auto">
            <a:xfrm flipV="1">
              <a:off x="3504" y="2009"/>
              <a:ext cx="336" cy="1296"/>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8" name="Line 130"/>
            <p:cNvSpPr>
              <a:spLocks noChangeShapeType="1"/>
            </p:cNvSpPr>
            <p:nvPr/>
          </p:nvSpPr>
          <p:spPr bwMode="auto">
            <a:xfrm flipV="1">
              <a:off x="4800" y="2009"/>
              <a:ext cx="48" cy="1296"/>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9" name="Line 131"/>
            <p:cNvSpPr>
              <a:spLocks noChangeShapeType="1"/>
            </p:cNvSpPr>
            <p:nvPr/>
          </p:nvSpPr>
          <p:spPr bwMode="auto">
            <a:xfrm flipH="1" flipV="1">
              <a:off x="5280" y="1687"/>
              <a:ext cx="288" cy="706"/>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0" name="Line 132"/>
            <p:cNvSpPr>
              <a:spLocks noChangeShapeType="1"/>
            </p:cNvSpPr>
            <p:nvPr/>
          </p:nvSpPr>
          <p:spPr bwMode="auto">
            <a:xfrm flipH="1">
              <a:off x="4800" y="2215"/>
              <a:ext cx="48" cy="1072"/>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8981" name="Rectangle 133"/>
          <p:cNvSpPr>
            <a:spLocks noChangeArrowheads="1"/>
          </p:cNvSpPr>
          <p:nvPr/>
        </p:nvSpPr>
        <p:spPr bwMode="auto">
          <a:xfrm>
            <a:off x="4935384" y="1305720"/>
            <a:ext cx="38862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algn="r"/>
            <a:r>
              <a:rPr lang="en-US" altLang="en-US" sz="2000" b="1" dirty="0">
                <a:solidFill>
                  <a:srgbClr val="FF0000"/>
                </a:solidFill>
                <a:latin typeface="Arial" panose="020B0604020202020204" pitchFamily="34" charset="0"/>
              </a:rPr>
              <a:t>OOHAY: Visualizing the Web</a:t>
            </a:r>
            <a:endParaRPr lang="en-US" altLang="en-US" b="1" dirty="0">
              <a:solidFill>
                <a:srgbClr val="FF0000"/>
              </a:solidFill>
            </a:endParaRPr>
          </a:p>
        </p:txBody>
      </p:sp>
      <p:grpSp>
        <p:nvGrpSpPr>
          <p:cNvPr id="78982" name="Group 134"/>
          <p:cNvGrpSpPr>
            <a:grpSpLocks/>
          </p:cNvGrpSpPr>
          <p:nvPr/>
        </p:nvGrpSpPr>
        <p:grpSpPr bwMode="auto">
          <a:xfrm>
            <a:off x="7848600" y="6134100"/>
            <a:ext cx="1143000" cy="495300"/>
            <a:chOff x="4944" y="3864"/>
            <a:chExt cx="720" cy="312"/>
          </a:xfrm>
        </p:grpSpPr>
        <p:sp>
          <p:nvSpPr>
            <p:cNvPr id="78983" name="Rectangle 135"/>
            <p:cNvSpPr>
              <a:spLocks noChangeArrowheads="1"/>
            </p:cNvSpPr>
            <p:nvPr/>
          </p:nvSpPr>
          <p:spPr bwMode="auto">
            <a:xfrm>
              <a:off x="4944" y="3864"/>
              <a:ext cx="68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algn="r"/>
              <a:r>
                <a:rPr lang="en-US" altLang="en-US" sz="2400" b="1">
                  <a:latin typeface="Arial" panose="020B0604020202020204" pitchFamily="34" charset="0"/>
                </a:rPr>
                <a:t>… 50</a:t>
              </a:r>
              <a:endParaRPr lang="en-US" altLang="en-US"/>
            </a:p>
          </p:txBody>
        </p:sp>
        <p:sp>
          <p:nvSpPr>
            <p:cNvPr id="78984" name="Rectangle 136"/>
            <p:cNvSpPr>
              <a:spLocks noChangeArrowheads="1"/>
            </p:cNvSpPr>
            <p:nvPr/>
          </p:nvSpPr>
          <p:spPr bwMode="auto">
            <a:xfrm>
              <a:off x="5568" y="3864"/>
              <a:ext cx="9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algn="r"/>
              <a:r>
                <a:rPr lang="en-US" altLang="en-US" sz="1200" b="1">
                  <a:latin typeface="Arial" panose="020B0604020202020204" pitchFamily="34" charset="0"/>
                </a:rPr>
                <a:t>6</a:t>
              </a:r>
              <a:endParaRPr lang="en-US" altLang="en-US"/>
            </a:p>
          </p:txBody>
        </p:sp>
      </p:grpSp>
      <p:grpSp>
        <p:nvGrpSpPr>
          <p:cNvPr id="78985" name="Group 137"/>
          <p:cNvGrpSpPr>
            <a:grpSpLocks/>
          </p:cNvGrpSpPr>
          <p:nvPr/>
        </p:nvGrpSpPr>
        <p:grpSpPr bwMode="auto">
          <a:xfrm>
            <a:off x="5562600" y="2389188"/>
            <a:ext cx="3302000" cy="1368425"/>
            <a:chOff x="3504" y="960"/>
            <a:chExt cx="2080" cy="862"/>
          </a:xfrm>
        </p:grpSpPr>
        <p:pic>
          <p:nvPicPr>
            <p:cNvPr id="78986" name="Picture 138" descr="D:\J_Projects\Dr.Chen SlidesShows\Interspace Oohay Intelink\PREPARE\Pics\ET-1P.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4" y="960"/>
              <a:ext cx="2080" cy="862"/>
            </a:xfrm>
            <a:prstGeom prst="rect">
              <a:avLst/>
            </a:prstGeom>
            <a:noFill/>
            <a:extLst>
              <a:ext uri="{909E8E84-426E-40DD-AFC4-6F175D3DCCD1}">
                <a14:hiddenFill xmlns:a14="http://schemas.microsoft.com/office/drawing/2010/main">
                  <a:solidFill>
                    <a:srgbClr val="FFFFFF"/>
                  </a:solidFill>
                </a14:hiddenFill>
              </a:ext>
            </a:extLst>
          </p:spPr>
        </p:pic>
        <p:grpSp>
          <p:nvGrpSpPr>
            <p:cNvPr id="78987" name="Group 139"/>
            <p:cNvGrpSpPr>
              <a:grpSpLocks/>
            </p:cNvGrpSpPr>
            <p:nvPr/>
          </p:nvGrpSpPr>
          <p:grpSpPr bwMode="auto">
            <a:xfrm>
              <a:off x="3840" y="1142"/>
              <a:ext cx="1440" cy="528"/>
              <a:chOff x="3840" y="3504"/>
              <a:chExt cx="1440" cy="528"/>
            </a:xfrm>
          </p:grpSpPr>
          <p:sp>
            <p:nvSpPr>
              <p:cNvPr id="78988" name="Line 140"/>
              <p:cNvSpPr>
                <a:spLocks noChangeShapeType="1"/>
              </p:cNvSpPr>
              <p:nvPr/>
            </p:nvSpPr>
            <p:spPr bwMode="auto">
              <a:xfrm flipH="1">
                <a:off x="3840" y="3504"/>
                <a:ext cx="432" cy="528"/>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9" name="Line 141"/>
              <p:cNvSpPr>
                <a:spLocks noChangeShapeType="1"/>
              </p:cNvSpPr>
              <p:nvPr/>
            </p:nvSpPr>
            <p:spPr bwMode="auto">
              <a:xfrm>
                <a:off x="3840" y="4032"/>
                <a:ext cx="1008"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90" name="Line 142"/>
              <p:cNvSpPr>
                <a:spLocks noChangeShapeType="1"/>
              </p:cNvSpPr>
              <p:nvPr/>
            </p:nvSpPr>
            <p:spPr bwMode="auto">
              <a:xfrm flipV="1">
                <a:off x="4848" y="3504"/>
                <a:ext cx="432" cy="528"/>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91" name="Line 143"/>
              <p:cNvSpPr>
                <a:spLocks noChangeShapeType="1"/>
              </p:cNvSpPr>
              <p:nvPr/>
            </p:nvSpPr>
            <p:spPr bwMode="auto">
              <a:xfrm flipH="1">
                <a:off x="4272" y="3504"/>
                <a:ext cx="1008"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1916963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78955"/>
                                        </p:tgtEl>
                                        <p:attrNameLst>
                                          <p:attrName>style.visibility</p:attrName>
                                        </p:attrNameLst>
                                      </p:cBhvr>
                                      <p:to>
                                        <p:strVal val="visible"/>
                                      </p:to>
                                    </p:set>
                                    <p:anim calcmode="lin" valueType="num">
                                      <p:cBhvr additive="base">
                                        <p:cTn id="7" dur="500" fill="hold"/>
                                        <p:tgtEl>
                                          <p:spTgt spid="78955"/>
                                        </p:tgtEl>
                                        <p:attrNameLst>
                                          <p:attrName>ppt_x</p:attrName>
                                        </p:attrNameLst>
                                      </p:cBhvr>
                                      <p:tavLst>
                                        <p:tav tm="0">
                                          <p:val>
                                            <p:strVal val="#ppt_x"/>
                                          </p:val>
                                        </p:tav>
                                        <p:tav tm="100000">
                                          <p:val>
                                            <p:strVal val="#ppt_x"/>
                                          </p:val>
                                        </p:tav>
                                      </p:tavLst>
                                    </p:anim>
                                    <p:anim calcmode="lin" valueType="num">
                                      <p:cBhvr additive="base">
                                        <p:cTn id="8" dur="500" fill="hold"/>
                                        <p:tgtEl>
                                          <p:spTgt spid="7895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78956"/>
                                        </p:tgtEl>
                                        <p:attrNameLst>
                                          <p:attrName>style.visibility</p:attrName>
                                        </p:attrNameLst>
                                      </p:cBhvr>
                                      <p:to>
                                        <p:strVal val="visible"/>
                                      </p:to>
                                    </p:set>
                                    <p:animEffect transition="in" filter="dissolve">
                                      <p:cBhvr>
                                        <p:cTn id="13" dur="500"/>
                                        <p:tgtEl>
                                          <p:spTgt spid="78956"/>
                                        </p:tgtEl>
                                      </p:cBhvr>
                                    </p:animEffect>
                                  </p:childTnLst>
                                </p:cTn>
                              </p:par>
                            </p:childTnLst>
                          </p:cTn>
                        </p:par>
                        <p:par>
                          <p:cTn id="14" fill="hold" nodeType="afterGroup">
                            <p:stCondLst>
                              <p:cond delay="500"/>
                            </p:stCondLst>
                            <p:childTnLst>
                              <p:par>
                                <p:cTn id="15" presetID="2" presetClass="entr" presetSubtype="8" fill="hold" nodeType="afterEffect">
                                  <p:stCondLst>
                                    <p:cond delay="0"/>
                                  </p:stCondLst>
                                  <p:childTnLst>
                                    <p:set>
                                      <p:cBhvr>
                                        <p:cTn id="16" dur="1" fill="hold">
                                          <p:stCondLst>
                                            <p:cond delay="0"/>
                                          </p:stCondLst>
                                        </p:cTn>
                                        <p:tgtEl>
                                          <p:spTgt spid="78985"/>
                                        </p:tgtEl>
                                        <p:attrNameLst>
                                          <p:attrName>style.visibility</p:attrName>
                                        </p:attrNameLst>
                                      </p:cBhvr>
                                      <p:to>
                                        <p:strVal val="visible"/>
                                      </p:to>
                                    </p:set>
                                    <p:anim calcmode="lin" valueType="num">
                                      <p:cBhvr additive="base">
                                        <p:cTn id="17" dur="500" fill="hold"/>
                                        <p:tgtEl>
                                          <p:spTgt spid="78985"/>
                                        </p:tgtEl>
                                        <p:attrNameLst>
                                          <p:attrName>ppt_x</p:attrName>
                                        </p:attrNameLst>
                                      </p:cBhvr>
                                      <p:tavLst>
                                        <p:tav tm="0">
                                          <p:val>
                                            <p:strVal val="0-#ppt_w/2"/>
                                          </p:val>
                                        </p:tav>
                                        <p:tav tm="100000">
                                          <p:val>
                                            <p:strVal val="#ppt_x"/>
                                          </p:val>
                                        </p:tav>
                                      </p:tavLst>
                                    </p:anim>
                                    <p:anim calcmode="lin" valueType="num">
                                      <p:cBhvr additive="base">
                                        <p:cTn id="18" dur="500" fill="hold"/>
                                        <p:tgtEl>
                                          <p:spTgt spid="7898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nodeType="clickEffect">
                                  <p:stCondLst>
                                    <p:cond delay="0"/>
                                  </p:stCondLst>
                                  <p:childTnLst>
                                    <p:set>
                                      <p:cBhvr>
                                        <p:cTn id="22" dur="1" fill="hold">
                                          <p:stCondLst>
                                            <p:cond delay="0"/>
                                          </p:stCondLst>
                                        </p:cTn>
                                        <p:tgtEl>
                                          <p:spTgt spid="78959"/>
                                        </p:tgtEl>
                                        <p:attrNameLst>
                                          <p:attrName>style.visibility</p:attrName>
                                        </p:attrNameLst>
                                      </p:cBhvr>
                                      <p:to>
                                        <p:strVal val="visible"/>
                                      </p:to>
                                    </p:set>
                                    <p:anim calcmode="lin" valueType="num">
                                      <p:cBhvr additive="base">
                                        <p:cTn id="23" dur="500" fill="hold"/>
                                        <p:tgtEl>
                                          <p:spTgt spid="78959"/>
                                        </p:tgtEl>
                                        <p:attrNameLst>
                                          <p:attrName>ppt_x</p:attrName>
                                        </p:attrNameLst>
                                      </p:cBhvr>
                                      <p:tavLst>
                                        <p:tav tm="0">
                                          <p:val>
                                            <p:strVal val="#ppt_x"/>
                                          </p:val>
                                        </p:tav>
                                        <p:tav tm="100000">
                                          <p:val>
                                            <p:strVal val="#ppt_x"/>
                                          </p:val>
                                        </p:tav>
                                      </p:tavLst>
                                    </p:anim>
                                    <p:anim calcmode="lin" valueType="num">
                                      <p:cBhvr additive="base">
                                        <p:cTn id="24" dur="500" fill="hold"/>
                                        <p:tgtEl>
                                          <p:spTgt spid="78959"/>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78960"/>
                                        </p:tgtEl>
                                        <p:attrNameLst>
                                          <p:attrName>style.visibility</p:attrName>
                                        </p:attrNameLst>
                                      </p:cBhvr>
                                      <p:to>
                                        <p:strVal val="visible"/>
                                      </p:to>
                                    </p:set>
                                    <p:animEffect transition="in" filter="dissolve">
                                      <p:cBhvr>
                                        <p:cTn id="29" dur="500"/>
                                        <p:tgtEl>
                                          <p:spTgt spid="78960"/>
                                        </p:tgtEl>
                                      </p:cBhvr>
                                    </p:animEffect>
                                  </p:childTnLst>
                                </p:cTn>
                              </p:par>
                            </p:childTnLst>
                          </p:cTn>
                        </p:par>
                        <p:par>
                          <p:cTn id="30" fill="hold" nodeType="afterGroup">
                            <p:stCondLst>
                              <p:cond delay="500"/>
                            </p:stCondLst>
                            <p:childTnLst>
                              <p:par>
                                <p:cTn id="31" presetID="9" presetClass="entr" presetSubtype="0" fill="hold" nodeType="afterEffect">
                                  <p:stCondLst>
                                    <p:cond delay="0"/>
                                  </p:stCondLst>
                                  <p:childTnLst>
                                    <p:set>
                                      <p:cBhvr>
                                        <p:cTn id="32" dur="1" fill="hold">
                                          <p:stCondLst>
                                            <p:cond delay="0"/>
                                          </p:stCondLst>
                                        </p:cTn>
                                        <p:tgtEl>
                                          <p:spTgt spid="78976"/>
                                        </p:tgtEl>
                                        <p:attrNameLst>
                                          <p:attrName>style.visibility</p:attrName>
                                        </p:attrNameLst>
                                      </p:cBhvr>
                                      <p:to>
                                        <p:strVal val="visible"/>
                                      </p:to>
                                    </p:set>
                                    <p:animEffect transition="in" filter="dissolve">
                                      <p:cBhvr>
                                        <p:cTn id="33" dur="500"/>
                                        <p:tgtEl>
                                          <p:spTgt spid="78976"/>
                                        </p:tgtEl>
                                      </p:cBhvr>
                                    </p:animEffect>
                                  </p:childTnLst>
                                </p:cTn>
                              </p:par>
                            </p:childTnLst>
                          </p:cTn>
                        </p:par>
                        <p:par>
                          <p:cTn id="34" fill="hold" nodeType="afterGroup">
                            <p:stCondLst>
                              <p:cond delay="1000"/>
                            </p:stCondLst>
                            <p:childTnLst>
                              <p:par>
                                <p:cTn id="35" presetID="2" presetClass="entr" presetSubtype="8" fill="hold" nodeType="afterEffect">
                                  <p:stCondLst>
                                    <p:cond delay="0"/>
                                  </p:stCondLst>
                                  <p:childTnLst>
                                    <p:set>
                                      <p:cBhvr>
                                        <p:cTn id="36" dur="1" fill="hold">
                                          <p:stCondLst>
                                            <p:cond delay="0"/>
                                          </p:stCondLst>
                                        </p:cTn>
                                        <p:tgtEl>
                                          <p:spTgt spid="78969"/>
                                        </p:tgtEl>
                                        <p:attrNameLst>
                                          <p:attrName>style.visibility</p:attrName>
                                        </p:attrNameLst>
                                      </p:cBhvr>
                                      <p:to>
                                        <p:strVal val="visible"/>
                                      </p:to>
                                    </p:set>
                                    <p:anim calcmode="lin" valueType="num">
                                      <p:cBhvr additive="base">
                                        <p:cTn id="37" dur="500" fill="hold"/>
                                        <p:tgtEl>
                                          <p:spTgt spid="78969"/>
                                        </p:tgtEl>
                                        <p:attrNameLst>
                                          <p:attrName>ppt_x</p:attrName>
                                        </p:attrNameLst>
                                      </p:cBhvr>
                                      <p:tavLst>
                                        <p:tav tm="0">
                                          <p:val>
                                            <p:strVal val="0-#ppt_w/2"/>
                                          </p:val>
                                        </p:tav>
                                        <p:tav tm="100000">
                                          <p:val>
                                            <p:strVal val="#ppt_x"/>
                                          </p:val>
                                        </p:tav>
                                      </p:tavLst>
                                    </p:anim>
                                    <p:anim calcmode="lin" valueType="num">
                                      <p:cBhvr additive="base">
                                        <p:cTn id="38" dur="500" fill="hold"/>
                                        <p:tgtEl>
                                          <p:spTgt spid="7896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nodeType="clickEffect">
                                  <p:stCondLst>
                                    <p:cond delay="0"/>
                                  </p:stCondLst>
                                  <p:childTnLst>
                                    <p:set>
                                      <p:cBhvr>
                                        <p:cTn id="42" dur="1" fill="hold">
                                          <p:stCondLst>
                                            <p:cond delay="0"/>
                                          </p:stCondLst>
                                        </p:cTn>
                                        <p:tgtEl>
                                          <p:spTgt spid="78963"/>
                                        </p:tgtEl>
                                        <p:attrNameLst>
                                          <p:attrName>style.visibility</p:attrName>
                                        </p:attrNameLst>
                                      </p:cBhvr>
                                      <p:to>
                                        <p:strVal val="visible"/>
                                      </p:to>
                                    </p:set>
                                    <p:anim calcmode="lin" valueType="num">
                                      <p:cBhvr additive="base">
                                        <p:cTn id="43" dur="500" fill="hold"/>
                                        <p:tgtEl>
                                          <p:spTgt spid="78963"/>
                                        </p:tgtEl>
                                        <p:attrNameLst>
                                          <p:attrName>ppt_x</p:attrName>
                                        </p:attrNameLst>
                                      </p:cBhvr>
                                      <p:tavLst>
                                        <p:tav tm="0">
                                          <p:val>
                                            <p:strVal val="#ppt_x"/>
                                          </p:val>
                                        </p:tav>
                                        <p:tav tm="100000">
                                          <p:val>
                                            <p:strVal val="#ppt_x"/>
                                          </p:val>
                                        </p:tav>
                                      </p:tavLst>
                                    </p:anim>
                                    <p:anim calcmode="lin" valueType="num">
                                      <p:cBhvr additive="base">
                                        <p:cTn id="44" dur="500" fill="hold"/>
                                        <p:tgtEl>
                                          <p:spTgt spid="78963"/>
                                        </p:tgtEl>
                                        <p:attrNameLst>
                                          <p:attrName>ppt_y</p:attrName>
                                        </p:attrNameLst>
                                      </p:cBhvr>
                                      <p:tavLst>
                                        <p:tav tm="0">
                                          <p:val>
                                            <p:strVal val="0-#ppt_h/2"/>
                                          </p:val>
                                        </p:tav>
                                        <p:tav tm="100000">
                                          <p:val>
                                            <p:strVal val="#ppt_y"/>
                                          </p:val>
                                        </p:tav>
                                      </p:tavLst>
                                    </p:anim>
                                  </p:childTnLst>
                                </p:cTn>
                              </p:par>
                            </p:childTnLst>
                          </p:cTn>
                        </p:par>
                        <p:par>
                          <p:cTn id="45" fill="hold" nodeType="afterGroup">
                            <p:stCondLst>
                              <p:cond delay="500"/>
                            </p:stCondLst>
                            <p:childTnLst>
                              <p:par>
                                <p:cTn id="46" presetID="9" presetClass="entr" presetSubtype="0" fill="hold" nodeType="afterEffect">
                                  <p:stCondLst>
                                    <p:cond delay="0"/>
                                  </p:stCondLst>
                                  <p:childTnLst>
                                    <p:set>
                                      <p:cBhvr>
                                        <p:cTn id="47" dur="1" fill="hold">
                                          <p:stCondLst>
                                            <p:cond delay="0"/>
                                          </p:stCondLst>
                                        </p:cTn>
                                        <p:tgtEl>
                                          <p:spTgt spid="78965"/>
                                        </p:tgtEl>
                                        <p:attrNameLst>
                                          <p:attrName>style.visibility</p:attrName>
                                        </p:attrNameLst>
                                      </p:cBhvr>
                                      <p:to>
                                        <p:strVal val="visible"/>
                                      </p:to>
                                    </p:set>
                                    <p:animEffect transition="in" filter="dissolve">
                                      <p:cBhvr>
                                        <p:cTn id="48" dur="500"/>
                                        <p:tgtEl>
                                          <p:spTgt spid="78965"/>
                                        </p:tgtEl>
                                      </p:cBhvr>
                                    </p:animEffect>
                                  </p:childTnLst>
                                </p:cTn>
                              </p:par>
                            </p:childTnLst>
                          </p:cTn>
                        </p:par>
                        <p:par>
                          <p:cTn id="49" fill="hold" nodeType="afterGroup">
                            <p:stCondLst>
                              <p:cond delay="1000"/>
                            </p:stCondLst>
                            <p:childTnLst>
                              <p:par>
                                <p:cTn id="50" presetID="2" presetClass="entr" presetSubtype="1" fill="hold" nodeType="afterEffect">
                                  <p:stCondLst>
                                    <p:cond delay="0"/>
                                  </p:stCondLst>
                                  <p:childTnLst>
                                    <p:set>
                                      <p:cBhvr>
                                        <p:cTn id="51" dur="1" fill="hold">
                                          <p:stCondLst>
                                            <p:cond delay="0"/>
                                          </p:stCondLst>
                                        </p:cTn>
                                        <p:tgtEl>
                                          <p:spTgt spid="78964"/>
                                        </p:tgtEl>
                                        <p:attrNameLst>
                                          <p:attrName>style.visibility</p:attrName>
                                        </p:attrNameLst>
                                      </p:cBhvr>
                                      <p:to>
                                        <p:strVal val="visible"/>
                                      </p:to>
                                    </p:set>
                                    <p:anim calcmode="lin" valueType="num">
                                      <p:cBhvr additive="base">
                                        <p:cTn id="52" dur="500" fill="hold"/>
                                        <p:tgtEl>
                                          <p:spTgt spid="78964"/>
                                        </p:tgtEl>
                                        <p:attrNameLst>
                                          <p:attrName>ppt_x</p:attrName>
                                        </p:attrNameLst>
                                      </p:cBhvr>
                                      <p:tavLst>
                                        <p:tav tm="0">
                                          <p:val>
                                            <p:strVal val="#ppt_x"/>
                                          </p:val>
                                        </p:tav>
                                        <p:tav tm="100000">
                                          <p:val>
                                            <p:strVal val="#ppt_x"/>
                                          </p:val>
                                        </p:tav>
                                      </p:tavLst>
                                    </p:anim>
                                    <p:anim calcmode="lin" valueType="num">
                                      <p:cBhvr additive="base">
                                        <p:cTn id="53" dur="500" fill="hold"/>
                                        <p:tgtEl>
                                          <p:spTgt spid="78964"/>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1500"/>
                            </p:stCondLst>
                            <p:childTnLst>
                              <p:par>
                                <p:cTn id="55" presetID="2" presetClass="entr" presetSubtype="8" fill="hold" nodeType="afterEffect">
                                  <p:stCondLst>
                                    <p:cond delay="0"/>
                                  </p:stCondLst>
                                  <p:childTnLst>
                                    <p:set>
                                      <p:cBhvr>
                                        <p:cTn id="56" dur="1" fill="hold">
                                          <p:stCondLst>
                                            <p:cond delay="0"/>
                                          </p:stCondLst>
                                        </p:cTn>
                                        <p:tgtEl>
                                          <p:spTgt spid="78982"/>
                                        </p:tgtEl>
                                        <p:attrNameLst>
                                          <p:attrName>style.visibility</p:attrName>
                                        </p:attrNameLst>
                                      </p:cBhvr>
                                      <p:to>
                                        <p:strVal val="visible"/>
                                      </p:to>
                                    </p:set>
                                    <p:anim calcmode="lin" valueType="num">
                                      <p:cBhvr additive="base">
                                        <p:cTn id="57" dur="500" fill="hold"/>
                                        <p:tgtEl>
                                          <p:spTgt spid="78982"/>
                                        </p:tgtEl>
                                        <p:attrNameLst>
                                          <p:attrName>ppt_x</p:attrName>
                                        </p:attrNameLst>
                                      </p:cBhvr>
                                      <p:tavLst>
                                        <p:tav tm="0">
                                          <p:val>
                                            <p:strVal val="0-#ppt_w/2"/>
                                          </p:val>
                                        </p:tav>
                                        <p:tav tm="100000">
                                          <p:val>
                                            <p:strVal val="#ppt_x"/>
                                          </p:val>
                                        </p:tav>
                                      </p:tavLst>
                                    </p:anim>
                                    <p:anim calcmode="lin" valueType="num">
                                      <p:cBhvr additive="base">
                                        <p:cTn id="58" dur="500" fill="hold"/>
                                        <p:tgtEl>
                                          <p:spTgt spid="789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1600200"/>
            <a:ext cx="8153400" cy="4481513"/>
            <a:chOff x="144" y="1008"/>
            <a:chExt cx="4992" cy="2823"/>
          </a:xfrm>
        </p:grpSpPr>
        <p:pic>
          <p:nvPicPr>
            <p:cNvPr id="33812" name="Picture 3" descr="\\Ai5\users\martinez\graphics\helpfulmed--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008"/>
              <a:ext cx="3888" cy="2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13" name="Rectangle 4"/>
            <p:cNvSpPr>
              <a:spLocks noChangeArrowheads="1"/>
            </p:cNvSpPr>
            <p:nvPr/>
          </p:nvSpPr>
          <p:spPr bwMode="auto">
            <a:xfrm>
              <a:off x="3792" y="1056"/>
              <a:ext cx="192" cy="192"/>
            </a:xfrm>
            <a:prstGeom prst="rect">
              <a:avLst/>
            </a:prstGeom>
            <a:solidFill>
              <a:srgbClr val="FFFFFF"/>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1</a:t>
              </a:r>
              <a:endParaRPr lang="en-US">
                <a:latin typeface="Times New Roman" panose="02020603050405020304" pitchFamily="18" charset="0"/>
              </a:endParaRPr>
            </a:p>
          </p:txBody>
        </p:sp>
        <p:sp>
          <p:nvSpPr>
            <p:cNvPr id="33814" name="Rectangle 5"/>
            <p:cNvSpPr>
              <a:spLocks noChangeArrowheads="1"/>
            </p:cNvSpPr>
            <p:nvPr/>
          </p:nvSpPr>
          <p:spPr bwMode="auto">
            <a:xfrm>
              <a:off x="4032" y="1056"/>
              <a:ext cx="1104"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Visual Site Browser</a:t>
              </a:r>
              <a:endParaRPr lang="en-US">
                <a:latin typeface="Times New Roman" panose="02020603050405020304" pitchFamily="18" charset="0"/>
              </a:endParaRPr>
            </a:p>
          </p:txBody>
        </p:sp>
      </p:grpSp>
      <p:sp>
        <p:nvSpPr>
          <p:cNvPr id="33795" name="Rectangle 6"/>
          <p:cNvSpPr>
            <a:spLocks noChangeArrowheads="1"/>
          </p:cNvSpPr>
          <p:nvPr/>
        </p:nvSpPr>
        <p:spPr bwMode="auto">
          <a:xfrm>
            <a:off x="381000" y="607829"/>
            <a:ext cx="5232400" cy="838200"/>
          </a:xfrm>
          <a:prstGeom prst="rect">
            <a:avLst/>
          </a:prstGeom>
          <a:noFill/>
          <a:ln w="9525">
            <a:noFill/>
            <a:miter lim="800000"/>
            <a:headEnd/>
            <a:tailEnd/>
          </a:ln>
        </p:spPr>
        <p:txBody>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pPr algn="ctr"/>
            <a:r>
              <a:rPr lang="en-US" b="1" dirty="0" smtClean="0"/>
              <a:t>Cancer Map: 2M </a:t>
            </a:r>
            <a:r>
              <a:rPr lang="en-US" b="1" dirty="0" err="1" smtClean="0"/>
              <a:t>CancerLit</a:t>
            </a:r>
            <a:r>
              <a:rPr lang="en-US" b="1" dirty="0" smtClean="0"/>
              <a:t> articles, 1500 maps (OOHAY, DLI)</a:t>
            </a:r>
            <a:endParaRPr lang="en-US" b="1" dirty="0"/>
          </a:p>
        </p:txBody>
      </p:sp>
      <p:grpSp>
        <p:nvGrpSpPr>
          <p:cNvPr id="3" name="Group 7"/>
          <p:cNvGrpSpPr>
            <a:grpSpLocks/>
          </p:cNvGrpSpPr>
          <p:nvPr/>
        </p:nvGrpSpPr>
        <p:grpSpPr bwMode="auto">
          <a:xfrm>
            <a:off x="482600" y="1981200"/>
            <a:ext cx="8128000" cy="4287838"/>
            <a:chOff x="864" y="1248"/>
            <a:chExt cx="4656" cy="2701"/>
          </a:xfrm>
        </p:grpSpPr>
        <p:sp>
          <p:nvSpPr>
            <p:cNvPr id="33809" name="Rectangle 8"/>
            <p:cNvSpPr>
              <a:spLocks noChangeArrowheads="1"/>
            </p:cNvSpPr>
            <p:nvPr/>
          </p:nvSpPr>
          <p:spPr bwMode="auto">
            <a:xfrm>
              <a:off x="4128" y="1248"/>
              <a:ext cx="1392"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Top level map</a:t>
              </a:r>
              <a:endParaRPr lang="en-US">
                <a:latin typeface="Times New Roman" panose="02020603050405020304" pitchFamily="18" charset="0"/>
              </a:endParaRPr>
            </a:p>
          </p:txBody>
        </p:sp>
        <p:pic>
          <p:nvPicPr>
            <p:cNvPr id="33810" name="Picture 9" descr="A:\ma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248"/>
              <a:ext cx="3255" cy="2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11" name="Rectangle 10"/>
            <p:cNvSpPr>
              <a:spLocks noChangeArrowheads="1"/>
            </p:cNvSpPr>
            <p:nvPr/>
          </p:nvSpPr>
          <p:spPr bwMode="auto">
            <a:xfrm>
              <a:off x="3888" y="1296"/>
              <a:ext cx="192" cy="192"/>
            </a:xfrm>
            <a:prstGeom prst="rect">
              <a:avLst/>
            </a:prstGeom>
            <a:solidFill>
              <a:schemeClr val="bg1"/>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2</a:t>
              </a:r>
              <a:endParaRPr lang="en-US">
                <a:latin typeface="Times New Roman" panose="02020603050405020304" pitchFamily="18" charset="0"/>
              </a:endParaRPr>
            </a:p>
          </p:txBody>
        </p:sp>
      </p:grpSp>
      <p:grpSp>
        <p:nvGrpSpPr>
          <p:cNvPr id="4" name="Group 11"/>
          <p:cNvGrpSpPr>
            <a:grpSpLocks/>
          </p:cNvGrpSpPr>
          <p:nvPr/>
        </p:nvGrpSpPr>
        <p:grpSpPr bwMode="auto">
          <a:xfrm>
            <a:off x="1016000" y="2362200"/>
            <a:ext cx="7823200" cy="4351338"/>
            <a:chOff x="1056" y="1488"/>
            <a:chExt cx="4704" cy="2741"/>
          </a:xfrm>
        </p:grpSpPr>
        <p:sp>
          <p:nvSpPr>
            <p:cNvPr id="33806" name="Rectangle 12"/>
            <p:cNvSpPr>
              <a:spLocks noChangeArrowheads="1"/>
            </p:cNvSpPr>
            <p:nvPr/>
          </p:nvSpPr>
          <p:spPr bwMode="auto">
            <a:xfrm>
              <a:off x="4368" y="1536"/>
              <a:ext cx="1392"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Diagnosis, Differential</a:t>
              </a:r>
              <a:endParaRPr lang="en-US">
                <a:latin typeface="Times New Roman" panose="02020603050405020304" pitchFamily="18" charset="0"/>
              </a:endParaRPr>
            </a:p>
          </p:txBody>
        </p:sp>
        <p:pic>
          <p:nvPicPr>
            <p:cNvPr id="33807" name="Picture 13" descr="A:\map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1488"/>
              <a:ext cx="3304" cy="2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8" name="Rectangle 14"/>
            <p:cNvSpPr>
              <a:spLocks noChangeArrowheads="1"/>
            </p:cNvSpPr>
            <p:nvPr/>
          </p:nvSpPr>
          <p:spPr bwMode="auto">
            <a:xfrm>
              <a:off x="4128" y="1536"/>
              <a:ext cx="192" cy="192"/>
            </a:xfrm>
            <a:prstGeom prst="rect">
              <a:avLst/>
            </a:prstGeom>
            <a:solidFill>
              <a:schemeClr val="bg1"/>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3</a:t>
              </a:r>
              <a:endParaRPr lang="en-US">
                <a:latin typeface="Times New Roman" panose="02020603050405020304" pitchFamily="18" charset="0"/>
              </a:endParaRPr>
            </a:p>
          </p:txBody>
        </p:sp>
      </p:grpSp>
      <p:grpSp>
        <p:nvGrpSpPr>
          <p:cNvPr id="5" name="Group 15"/>
          <p:cNvGrpSpPr>
            <a:grpSpLocks/>
          </p:cNvGrpSpPr>
          <p:nvPr/>
        </p:nvGrpSpPr>
        <p:grpSpPr bwMode="auto">
          <a:xfrm>
            <a:off x="1511300" y="2819400"/>
            <a:ext cx="7391400" cy="4038600"/>
            <a:chOff x="1248" y="1776"/>
            <a:chExt cx="4512" cy="2668"/>
          </a:xfrm>
        </p:grpSpPr>
        <p:pic>
          <p:nvPicPr>
            <p:cNvPr id="33803" name="Picture 16" descr="A:\map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1776"/>
              <a:ext cx="3216" cy="26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4" name="Rectangle 17"/>
            <p:cNvSpPr>
              <a:spLocks noChangeArrowheads="1"/>
            </p:cNvSpPr>
            <p:nvPr/>
          </p:nvSpPr>
          <p:spPr bwMode="auto">
            <a:xfrm>
              <a:off x="4224" y="1824"/>
              <a:ext cx="192" cy="192"/>
            </a:xfrm>
            <a:prstGeom prst="rect">
              <a:avLst/>
            </a:prstGeom>
            <a:solidFill>
              <a:srgbClr val="FFFFFF"/>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4</a:t>
              </a:r>
              <a:endParaRPr lang="en-US">
                <a:latin typeface="Times New Roman" panose="02020603050405020304" pitchFamily="18" charset="0"/>
              </a:endParaRPr>
            </a:p>
          </p:txBody>
        </p:sp>
        <p:sp>
          <p:nvSpPr>
            <p:cNvPr id="33805" name="Rectangle 18"/>
            <p:cNvSpPr>
              <a:spLocks noChangeArrowheads="1"/>
            </p:cNvSpPr>
            <p:nvPr/>
          </p:nvSpPr>
          <p:spPr bwMode="auto">
            <a:xfrm>
              <a:off x="4464" y="1824"/>
              <a:ext cx="1296"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Brain Neoplasms</a:t>
              </a:r>
              <a:endParaRPr lang="en-US">
                <a:latin typeface="Times New Roman" panose="02020603050405020304" pitchFamily="18" charset="0"/>
              </a:endParaRPr>
            </a:p>
          </p:txBody>
        </p:sp>
      </p:grpSp>
      <p:grpSp>
        <p:nvGrpSpPr>
          <p:cNvPr id="6" name="Group 19"/>
          <p:cNvGrpSpPr>
            <a:grpSpLocks/>
          </p:cNvGrpSpPr>
          <p:nvPr/>
        </p:nvGrpSpPr>
        <p:grpSpPr bwMode="auto">
          <a:xfrm>
            <a:off x="2057400" y="3200400"/>
            <a:ext cx="7086600" cy="3657600"/>
            <a:chOff x="1056" y="2016"/>
            <a:chExt cx="4464" cy="2304"/>
          </a:xfrm>
        </p:grpSpPr>
        <p:sp>
          <p:nvSpPr>
            <p:cNvPr id="33800" name="Rectangle 20"/>
            <p:cNvSpPr>
              <a:spLocks noChangeArrowheads="1"/>
            </p:cNvSpPr>
            <p:nvPr/>
          </p:nvSpPr>
          <p:spPr bwMode="auto">
            <a:xfrm>
              <a:off x="4416" y="2160"/>
              <a:ext cx="1104"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Brain Tumors</a:t>
              </a:r>
              <a:endParaRPr lang="en-US">
                <a:latin typeface="Times New Roman" panose="02020603050405020304" pitchFamily="18" charset="0"/>
              </a:endParaRPr>
            </a:p>
          </p:txBody>
        </p:sp>
        <p:pic>
          <p:nvPicPr>
            <p:cNvPr id="33801" name="Picture 21" descr="A:\map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 y="2016"/>
              <a:ext cx="3391" cy="2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2" name="Rectangle 22"/>
            <p:cNvSpPr>
              <a:spLocks noChangeArrowheads="1"/>
            </p:cNvSpPr>
            <p:nvPr/>
          </p:nvSpPr>
          <p:spPr bwMode="auto">
            <a:xfrm>
              <a:off x="4224" y="2160"/>
              <a:ext cx="192" cy="192"/>
            </a:xfrm>
            <a:prstGeom prst="rect">
              <a:avLst/>
            </a:prstGeom>
            <a:solidFill>
              <a:srgbClr val="FFFFFF"/>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5</a:t>
              </a:r>
              <a:endParaRPr lang="en-US">
                <a:latin typeface="Times New Roman" panose="02020603050405020304" pitchFamily="18" charset="0"/>
              </a:endParaRPr>
            </a:p>
          </p:txBody>
        </p:sp>
      </p:grpSp>
    </p:spTree>
    <p:extLst>
      <p:ext uri="{BB962C8B-B14F-4D97-AF65-F5344CB8AC3E}">
        <p14:creationId xmlns:p14="http://schemas.microsoft.com/office/powerpoint/2010/main" val="4036961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om_m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 y="533400"/>
            <a:ext cx="7848600" cy="592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79" name="Picture 3" descr="som_m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371600"/>
            <a:ext cx="7543800"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0" name="Picture 4" descr="som_me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2879725"/>
            <a:ext cx="7886700" cy="397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383458" y="38100"/>
            <a:ext cx="7086600" cy="495300"/>
          </a:xfrm>
          <a:prstGeom prst="rect">
            <a:avLst/>
          </a:prstGeom>
          <a:noFill/>
          <a:ln w="9525">
            <a:noFill/>
            <a:miter lim="800000"/>
            <a:headEnd/>
            <a:tailEnd/>
          </a:ln>
        </p:spPr>
        <p:txBody>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pPr algn="ctr"/>
            <a:r>
              <a:rPr lang="en-US" b="1" dirty="0" smtClean="0"/>
              <a:t>Taiwan Health Topic Map: 500K news articles</a:t>
            </a:r>
            <a:endParaRPr lang="en-US" b="1" dirty="0"/>
          </a:p>
        </p:txBody>
      </p:sp>
    </p:spTree>
    <p:extLst>
      <p:ext uri="{BB962C8B-B14F-4D97-AF65-F5344CB8AC3E}">
        <p14:creationId xmlns:p14="http://schemas.microsoft.com/office/powerpoint/2010/main" val="1110229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dissolve">
                                      <p:cBhvr>
                                        <p:cTn id="7" dur="500"/>
                                        <p:tgtEl>
                                          <p:spTgt spid="2549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4980"/>
                                        </p:tgtEl>
                                        <p:attrNameLst>
                                          <p:attrName>style.visibility</p:attrName>
                                        </p:attrNameLst>
                                      </p:cBhvr>
                                      <p:to>
                                        <p:strVal val="visible"/>
                                      </p:to>
                                    </p:set>
                                    <p:animEffect transition="in" filter="dissolve">
                                      <p:cBhvr>
                                        <p:cTn id="12" dur="500"/>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48629B9A-6CA4-4601-992A-5D4A59C40C34}" type="slidenum">
              <a:rPr lang="en-US" altLang="zh-CN" sz="1400"/>
              <a:pPr>
                <a:spcBef>
                  <a:spcPct val="0"/>
                </a:spcBef>
                <a:buFontTx/>
                <a:buNone/>
              </a:pPr>
              <a:t>56</a:t>
            </a:fld>
            <a:endParaRPr lang="en-US" altLang="zh-CN" sz="1400"/>
          </a:p>
        </p:txBody>
      </p:sp>
      <p:sp>
        <p:nvSpPr>
          <p:cNvPr id="48131" name="Rectangle 2"/>
          <p:cNvSpPr>
            <a:spLocks noGrp="1" noChangeArrowheads="1"/>
          </p:cNvSpPr>
          <p:nvPr>
            <p:ph type="title"/>
          </p:nvPr>
        </p:nvSpPr>
        <p:spPr>
          <a:xfrm>
            <a:off x="1051560" y="650560"/>
            <a:ext cx="7364730" cy="838200"/>
          </a:xfrm>
        </p:spPr>
        <p:txBody>
          <a:bodyPr>
            <a:noAutofit/>
          </a:bodyPr>
          <a:lstStyle/>
          <a:p>
            <a:pPr eaLnBrk="1" hangingPunct="1"/>
            <a:r>
              <a:rPr lang="en-US" altLang="en-US" sz="2400" b="1" dirty="0" err="1" smtClean="0"/>
              <a:t>Writeprints</a:t>
            </a:r>
            <a:r>
              <a:rPr lang="en-US" altLang="en-US" sz="2400" b="1" dirty="0"/>
              <a:t/>
            </a:r>
            <a:br>
              <a:rPr lang="en-US" altLang="en-US" sz="2400" b="1" dirty="0"/>
            </a:br>
            <a:r>
              <a:rPr lang="en-US" altLang="en-US" sz="2400" b="1" dirty="0" smtClean="0"/>
              <a:t>(Abbasi &amp; Chen,</a:t>
            </a:r>
            <a:br>
              <a:rPr lang="en-US" altLang="en-US" sz="2400" b="1" dirty="0" smtClean="0"/>
            </a:br>
            <a:r>
              <a:rPr lang="en-US" altLang="en-US" sz="2400" b="1" dirty="0" smtClean="0"/>
              <a:t>2008)</a:t>
            </a:r>
          </a:p>
        </p:txBody>
      </p:sp>
      <p:pic>
        <p:nvPicPr>
          <p:cNvPr id="48134" name="Picture 12" descr="WriteprintBW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2257" t="-5295" r="-2107" b="-7059"/>
          <a:stretch>
            <a:fillRect/>
          </a:stretch>
        </p:blipFill>
        <p:spPr>
          <a:xfrm>
            <a:off x="3912785" y="282166"/>
            <a:ext cx="3543300" cy="1511395"/>
          </a:xfrm>
          <a:noFill/>
          <a:ln>
            <a:solidFill>
              <a:srgbClr val="C0C0C0"/>
            </a:solidFill>
            <a:miter lim="800000"/>
            <a:headEnd/>
            <a:tailEnd/>
          </a:ln>
        </p:spPr>
      </p:pic>
      <p:pic>
        <p:nvPicPr>
          <p:cNvPr id="8"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t="3751" b="3625"/>
          <a:stretch>
            <a:fillRect/>
          </a:stretch>
        </p:blipFill>
        <p:spPr>
          <a:xfrm>
            <a:off x="967740" y="4549777"/>
            <a:ext cx="2857500" cy="2059781"/>
          </a:xfrm>
          <a:noFill/>
        </p:spPr>
      </p:pic>
      <p:sp>
        <p:nvSpPr>
          <p:cNvPr id="9" name="Rectangle 3"/>
          <p:cNvSpPr>
            <a:spLocks noChangeArrowheads="1"/>
          </p:cNvSpPr>
          <p:nvPr/>
        </p:nvSpPr>
        <p:spPr bwMode="auto">
          <a:xfrm>
            <a:off x="4282440" y="2320926"/>
            <a:ext cx="3086100" cy="4400550"/>
          </a:xfrm>
          <a:prstGeom prst="rect">
            <a:avLst/>
          </a:prstGeom>
          <a:solidFill>
            <a:srgbClr val="DDDDDD"/>
          </a:solidFill>
          <a:ln w="9525">
            <a:solidFill>
              <a:schemeClr val="tx1"/>
            </a:solidFill>
            <a:miter lim="800000"/>
            <a:headEnd/>
            <a:tailEnd/>
          </a:ln>
        </p:spPr>
        <p:txBody>
          <a:bodyPr wrap="none" anchor="ctr"/>
          <a:lstStyle/>
          <a:p>
            <a:pPr fontAlgn="base">
              <a:spcBef>
                <a:spcPct val="20000"/>
              </a:spcBef>
              <a:spcAft>
                <a:spcPct val="0"/>
              </a:spcAft>
              <a:buClr>
                <a:srgbClr val="99CCFF"/>
              </a:buClr>
              <a:buSzPct val="70000"/>
              <a:buFont typeface="Wingdings" pitchFamily="2" charset="2"/>
              <a:buChar char="l"/>
            </a:pPr>
            <a:endParaRPr lang="en-US">
              <a:solidFill>
                <a:srgbClr val="000000"/>
              </a:solidFill>
              <a:ea typeface="宋体" pitchFamily="2" charset="-122"/>
            </a:endParaRPr>
          </a:p>
        </p:txBody>
      </p:sp>
      <p:sp>
        <p:nvSpPr>
          <p:cNvPr id="10" name="Text Box 4"/>
          <p:cNvSpPr txBox="1">
            <a:spLocks noChangeArrowheads="1"/>
          </p:cNvSpPr>
          <p:nvPr/>
        </p:nvSpPr>
        <p:spPr bwMode="auto">
          <a:xfrm>
            <a:off x="4341760" y="1907861"/>
            <a:ext cx="2685351" cy="3693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800" b="1" dirty="0"/>
              <a:t>Anonymous Messages</a:t>
            </a:r>
          </a:p>
        </p:txBody>
      </p:sp>
      <p:sp>
        <p:nvSpPr>
          <p:cNvPr id="11" name="Text Box 5"/>
          <p:cNvSpPr txBox="1">
            <a:spLocks noChangeArrowheads="1"/>
          </p:cNvSpPr>
          <p:nvPr/>
        </p:nvSpPr>
        <p:spPr bwMode="auto">
          <a:xfrm>
            <a:off x="1175887" y="1916195"/>
            <a:ext cx="2219518" cy="3693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800" b="1" dirty="0"/>
              <a:t>Author </a:t>
            </a:r>
            <a:r>
              <a:rPr lang="en-US" sz="1800" b="1" dirty="0" err="1"/>
              <a:t>Writeprints</a:t>
            </a:r>
            <a:endParaRPr lang="en-US" sz="1800" b="1" dirty="0"/>
          </a:p>
        </p:txBody>
      </p:sp>
      <p:sp>
        <p:nvSpPr>
          <p:cNvPr id="12" name="Rectangle 6"/>
          <p:cNvSpPr>
            <a:spLocks noChangeArrowheads="1"/>
          </p:cNvSpPr>
          <p:nvPr/>
        </p:nvSpPr>
        <p:spPr bwMode="auto">
          <a:xfrm>
            <a:off x="853440" y="2320926"/>
            <a:ext cx="3086100" cy="4400550"/>
          </a:xfrm>
          <a:prstGeom prst="rect">
            <a:avLst/>
          </a:prstGeom>
          <a:solidFill>
            <a:srgbClr val="969696"/>
          </a:solidFill>
          <a:ln w="9525">
            <a:solidFill>
              <a:schemeClr val="tx1"/>
            </a:solidFill>
            <a:miter lim="800000"/>
            <a:headEnd/>
            <a:tailEnd/>
          </a:ln>
        </p:spPr>
        <p:txBody>
          <a:bodyPr wrap="none" anchor="ctr"/>
          <a:lstStyle/>
          <a:p>
            <a:pPr fontAlgn="base">
              <a:spcBef>
                <a:spcPct val="20000"/>
              </a:spcBef>
              <a:spcAft>
                <a:spcPct val="0"/>
              </a:spcAft>
              <a:buClr>
                <a:srgbClr val="99CCFF"/>
              </a:buClr>
              <a:buSzPct val="70000"/>
              <a:buFont typeface="Wingdings" pitchFamily="2" charset="2"/>
              <a:buChar char="l"/>
            </a:pPr>
            <a:endParaRPr lang="en-US">
              <a:solidFill>
                <a:srgbClr val="000000"/>
              </a:solidFill>
              <a:ea typeface="宋体" pitchFamily="2" charset="-122"/>
            </a:endParaRPr>
          </a:p>
        </p:txBody>
      </p:sp>
      <p:sp>
        <p:nvSpPr>
          <p:cNvPr id="13" name="Line 7"/>
          <p:cNvSpPr>
            <a:spLocks noChangeShapeType="1"/>
          </p:cNvSpPr>
          <p:nvPr/>
        </p:nvSpPr>
        <p:spPr bwMode="auto">
          <a:xfrm flipH="1">
            <a:off x="3770259" y="3279460"/>
            <a:ext cx="685800" cy="16573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a:solidFill>
                <a:srgbClr val="000000"/>
              </a:solidFill>
              <a:ea typeface="宋体" pitchFamily="2" charset="-122"/>
            </a:endParaRPr>
          </a:p>
        </p:txBody>
      </p:sp>
      <p:sp>
        <p:nvSpPr>
          <p:cNvPr id="14" name="Line 8"/>
          <p:cNvSpPr>
            <a:spLocks noChangeShapeType="1"/>
          </p:cNvSpPr>
          <p:nvPr/>
        </p:nvSpPr>
        <p:spPr bwMode="auto">
          <a:xfrm flipH="1" flipV="1">
            <a:off x="3770259" y="3393760"/>
            <a:ext cx="685800" cy="17716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a:solidFill>
                <a:srgbClr val="000000"/>
              </a:solidFill>
              <a:ea typeface="宋体" pitchFamily="2" charset="-122"/>
            </a:endParaRPr>
          </a:p>
        </p:txBody>
      </p:sp>
      <p:pic>
        <p:nvPicPr>
          <p:cNvPr id="1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t="3751" b="3751"/>
          <a:stretch>
            <a:fillRect/>
          </a:stretch>
        </p:blipFill>
        <p:spPr bwMode="auto">
          <a:xfrm>
            <a:off x="967740" y="4549777"/>
            <a:ext cx="2857500" cy="2026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10"/>
          <p:cNvSpPr txBox="1">
            <a:spLocks noChangeArrowheads="1"/>
          </p:cNvSpPr>
          <p:nvPr/>
        </p:nvSpPr>
        <p:spPr bwMode="auto">
          <a:xfrm>
            <a:off x="3027310" y="4479611"/>
            <a:ext cx="7893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200" b="1">
                <a:solidFill>
                  <a:srgbClr val="FF0000"/>
                </a:solidFill>
              </a:rPr>
              <a:t>Author B</a:t>
            </a:r>
          </a:p>
        </p:txBody>
      </p:sp>
      <p:pic>
        <p:nvPicPr>
          <p:cNvPr id="1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t="3751" b="3751"/>
          <a:stretch>
            <a:fillRect/>
          </a:stretch>
        </p:blipFill>
        <p:spPr bwMode="auto">
          <a:xfrm>
            <a:off x="912759" y="2365060"/>
            <a:ext cx="2857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12"/>
          <p:cNvSpPr txBox="1">
            <a:spLocks noChangeArrowheads="1"/>
          </p:cNvSpPr>
          <p:nvPr/>
        </p:nvSpPr>
        <p:spPr bwMode="auto">
          <a:xfrm>
            <a:off x="3027310" y="2307911"/>
            <a:ext cx="8377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200" b="1">
                <a:solidFill>
                  <a:srgbClr val="FF0000"/>
                </a:solidFill>
              </a:rPr>
              <a:t>Author A</a:t>
            </a:r>
          </a:p>
        </p:txBody>
      </p:sp>
      <p:pic>
        <p:nvPicPr>
          <p:cNvPr id="19"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t="3751" b="3751"/>
          <a:stretch>
            <a:fillRect/>
          </a:stretch>
        </p:blipFill>
        <p:spPr bwMode="auto">
          <a:xfrm>
            <a:off x="4341759" y="2365060"/>
            <a:ext cx="2857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 Box 14"/>
          <p:cNvSpPr txBox="1">
            <a:spLocks noChangeArrowheads="1"/>
          </p:cNvSpPr>
          <p:nvPr/>
        </p:nvSpPr>
        <p:spPr bwMode="auto">
          <a:xfrm>
            <a:off x="6284859" y="2307911"/>
            <a:ext cx="113845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200" b="1">
                <a:solidFill>
                  <a:srgbClr val="FF0000"/>
                </a:solidFill>
              </a:rPr>
              <a:t>10 messages</a:t>
            </a:r>
          </a:p>
        </p:txBody>
      </p:sp>
      <p:pic>
        <p:nvPicPr>
          <p:cNvPr id="21"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t="3751" b="3751"/>
          <a:stretch>
            <a:fillRect/>
          </a:stretch>
        </p:blipFill>
        <p:spPr bwMode="auto">
          <a:xfrm>
            <a:off x="4396741" y="4549776"/>
            <a:ext cx="2850356"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16"/>
          <p:cNvSpPr txBox="1">
            <a:spLocks noChangeArrowheads="1"/>
          </p:cNvSpPr>
          <p:nvPr/>
        </p:nvSpPr>
        <p:spPr bwMode="auto">
          <a:xfrm>
            <a:off x="6284859" y="4479611"/>
            <a:ext cx="113845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200" b="1">
                <a:solidFill>
                  <a:srgbClr val="FF0000"/>
                </a:solidFill>
              </a:rPr>
              <a:t>10 messages</a:t>
            </a:r>
          </a:p>
        </p:txBody>
      </p:sp>
    </p:spTree>
    <p:extLst>
      <p:ext uri="{BB962C8B-B14F-4D97-AF65-F5344CB8AC3E}">
        <p14:creationId xmlns:p14="http://schemas.microsoft.com/office/powerpoint/2010/main" val="142718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1+#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20" grpId="0"/>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AAB5ECD4-B367-448E-B1F4-6AB78B4B7A09}" type="slidenum">
              <a:rPr lang="en-US" altLang="zh-CN" sz="1400"/>
              <a:pPr>
                <a:spcBef>
                  <a:spcPct val="0"/>
                </a:spcBef>
                <a:buFontTx/>
                <a:buNone/>
              </a:pPr>
              <a:t>57</a:t>
            </a:fld>
            <a:endParaRPr lang="en-US" altLang="zh-CN" sz="1400"/>
          </a:p>
        </p:txBody>
      </p:sp>
      <p:sp>
        <p:nvSpPr>
          <p:cNvPr id="49155" name="Rectangle 2"/>
          <p:cNvSpPr>
            <a:spLocks noGrp="1" noChangeArrowheads="1"/>
          </p:cNvSpPr>
          <p:nvPr>
            <p:ph type="title"/>
          </p:nvPr>
        </p:nvSpPr>
        <p:spPr>
          <a:xfrm>
            <a:off x="617220" y="898524"/>
            <a:ext cx="8229600" cy="838200"/>
          </a:xfrm>
        </p:spPr>
        <p:txBody>
          <a:bodyPr>
            <a:noAutofit/>
          </a:bodyPr>
          <a:lstStyle/>
          <a:p>
            <a:pPr eaLnBrk="1" hangingPunct="1"/>
            <a:r>
              <a:rPr lang="en-US" altLang="en-US" sz="2400" b="1" dirty="0" smtClean="0"/>
              <a:t>Text Overlay:</a:t>
            </a:r>
            <a:br>
              <a:rPr lang="en-US" altLang="en-US" sz="2400" b="1" dirty="0" smtClean="0"/>
            </a:br>
            <a:r>
              <a:rPr lang="en-US" altLang="en-US" sz="2400" b="1" dirty="0" smtClean="0"/>
              <a:t>Ink Blots </a:t>
            </a:r>
            <a:br>
              <a:rPr lang="en-US" altLang="en-US" sz="2400" b="1" dirty="0" smtClean="0"/>
            </a:br>
            <a:r>
              <a:rPr lang="en-US" altLang="en-US" sz="2400" b="1" dirty="0" smtClean="0"/>
              <a:t>(Abbasi &amp; Chen, 2008)</a:t>
            </a:r>
          </a:p>
        </p:txBody>
      </p:sp>
      <p:pic>
        <p:nvPicPr>
          <p:cNvPr id="49158" name="Picture 7" descr="InkBlots"/>
          <p:cNvPicPr>
            <a:picLocks noGrp="1" noChangeArrowheads="1"/>
          </p:cNvPicPr>
          <p:nvPr>
            <p:ph sz="quarter" idx="2"/>
          </p:nvPr>
        </p:nvPicPr>
        <p:blipFill>
          <a:blip r:embed="rId2">
            <a:extLst>
              <a:ext uri="{28A0092B-C50C-407E-A947-70E740481C1C}">
                <a14:useLocalDpi xmlns:a14="http://schemas.microsoft.com/office/drawing/2010/main" val="0"/>
              </a:ext>
            </a:extLst>
          </a:blip>
          <a:srcRect l="-1978" t="-5237" r="-1978" b="-5237"/>
          <a:stretch>
            <a:fillRect/>
          </a:stretch>
        </p:blipFill>
        <p:spPr>
          <a:xfrm>
            <a:off x="3893574" y="345916"/>
            <a:ext cx="4122421" cy="1943417"/>
          </a:xfrm>
          <a:noFill/>
          <a:ln>
            <a:solidFill>
              <a:srgbClr val="C0C0C0"/>
            </a:solidFill>
            <a:miter lim="800000"/>
            <a:headEnd/>
            <a:tailEnd/>
          </a:ln>
        </p:spPr>
      </p:pic>
      <p:pic>
        <p:nvPicPr>
          <p:cNvPr id="8" name="Picture 12"/>
          <p:cNvPicPr>
            <a:picLocks noGrp="1" noChangeArrowheads="1"/>
          </p:cNvPicPr>
          <p:nvPr>
            <p:ph sz="quarter" idx="1"/>
          </p:nvPr>
        </p:nvPicPr>
        <p:blipFill>
          <a:blip r:embed="rId3">
            <a:extLst>
              <a:ext uri="{28A0092B-C50C-407E-A947-70E740481C1C}">
                <a14:useLocalDpi xmlns:a14="http://schemas.microsoft.com/office/drawing/2010/main" val="0"/>
              </a:ext>
            </a:extLst>
          </a:blip>
          <a:srcRect l="937" t="59750" r="67032" b="8501"/>
          <a:stretch>
            <a:fillRect/>
          </a:stretch>
        </p:blipFill>
        <p:spPr>
          <a:xfrm>
            <a:off x="716280" y="2590800"/>
            <a:ext cx="2505075" cy="1819275"/>
          </a:xfrm>
          <a:ln>
            <a:solidFill>
              <a:schemeClr val="tx1"/>
            </a:solidFill>
            <a:miter lim="800000"/>
            <a:headEnd/>
            <a:tailEnd/>
          </a:ln>
        </p:spPr>
      </p:pic>
      <p:pic>
        <p:nvPicPr>
          <p:cNvPr id="9" name="Picture 13"/>
          <p:cNvPicPr>
            <a:picLocks noChangeAspect="1" noChangeArrowheads="1"/>
          </p:cNvPicPr>
          <p:nvPr/>
        </p:nvPicPr>
        <p:blipFill>
          <a:blip r:embed="rId4">
            <a:extLst>
              <a:ext uri="{28A0092B-C50C-407E-A947-70E740481C1C}">
                <a14:useLocalDpi xmlns:a14="http://schemas.microsoft.com/office/drawing/2010/main" val="0"/>
              </a:ext>
            </a:extLst>
          </a:blip>
          <a:srcRect l="66562" t="60875" r="2063" b="8125"/>
          <a:stretch>
            <a:fillRect/>
          </a:stretch>
        </p:blipFill>
        <p:spPr>
          <a:xfrm>
            <a:off x="3307080" y="2590800"/>
            <a:ext cx="2422525" cy="1817688"/>
          </a:xfrm>
          <a:prstGeom prst="rect">
            <a:avLst/>
          </a:prstGeom>
          <a:noFill/>
        </p:spPr>
      </p:pic>
      <p:pic>
        <p:nvPicPr>
          <p:cNvPr id="10" name="Picture 15"/>
          <p:cNvPicPr>
            <a:picLocks noChangeAspect="1" noChangeArrowheads="1"/>
          </p:cNvPicPr>
          <p:nvPr/>
        </p:nvPicPr>
        <p:blipFill>
          <a:blip r:embed="rId5">
            <a:extLst>
              <a:ext uri="{28A0092B-C50C-407E-A947-70E740481C1C}">
                <a14:useLocalDpi xmlns:a14="http://schemas.microsoft.com/office/drawing/2010/main" val="0"/>
              </a:ext>
            </a:extLst>
          </a:blip>
          <a:srcRect l="66188" t="60875" r="2063" b="8125"/>
          <a:stretch>
            <a:fillRect/>
          </a:stretch>
        </p:blipFill>
        <p:spPr>
          <a:xfrm>
            <a:off x="5745480" y="2590800"/>
            <a:ext cx="2422525" cy="1817688"/>
          </a:xfrm>
          <a:prstGeom prst="rect">
            <a:avLst/>
          </a:prstGeom>
          <a:noFill/>
        </p:spPr>
      </p:pic>
      <p:pic>
        <p:nvPicPr>
          <p:cNvPr id="11" name="Picture 17"/>
          <p:cNvPicPr>
            <a:picLocks noChangeArrowheads="1"/>
          </p:cNvPicPr>
          <p:nvPr/>
        </p:nvPicPr>
        <p:blipFill>
          <a:blip r:embed="rId6">
            <a:extLst>
              <a:ext uri="{28A0092B-C50C-407E-A947-70E740481C1C}">
                <a14:useLocalDpi xmlns:a14="http://schemas.microsoft.com/office/drawing/2010/main" val="0"/>
              </a:ext>
            </a:extLst>
          </a:blip>
          <a:srcRect l="937" t="59750" r="67032" b="8501"/>
          <a:stretch>
            <a:fillRect/>
          </a:stretch>
        </p:blipFill>
        <p:spPr>
          <a:xfrm>
            <a:off x="716280" y="4648200"/>
            <a:ext cx="2505075" cy="1819275"/>
          </a:xfrm>
          <a:prstGeom prst="rect">
            <a:avLst/>
          </a:prstGeom>
          <a:noFill/>
          <a:ln>
            <a:solidFill>
              <a:schemeClr val="tx1"/>
            </a:solidFill>
            <a:miter lim="800000"/>
            <a:headEnd/>
            <a:tailEnd/>
          </a:ln>
        </p:spPr>
      </p:pic>
      <p:pic>
        <p:nvPicPr>
          <p:cNvPr id="12" name="Picture 19"/>
          <p:cNvPicPr>
            <a:picLocks noChangeArrowheads="1"/>
          </p:cNvPicPr>
          <p:nvPr/>
        </p:nvPicPr>
        <p:blipFill>
          <a:blip r:embed="rId7">
            <a:extLst>
              <a:ext uri="{28A0092B-C50C-407E-A947-70E740481C1C}">
                <a14:useLocalDpi xmlns:a14="http://schemas.microsoft.com/office/drawing/2010/main" val="0"/>
              </a:ext>
            </a:extLst>
          </a:blip>
          <a:srcRect l="66562" t="60875" r="2063" b="8250"/>
          <a:stretch>
            <a:fillRect/>
          </a:stretch>
        </p:blipFill>
        <p:spPr bwMode="auto">
          <a:xfrm>
            <a:off x="3307080" y="4648200"/>
            <a:ext cx="24225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p:cNvPicPr>
            <a:picLocks noChangeArrowheads="1"/>
          </p:cNvPicPr>
          <p:nvPr/>
        </p:nvPicPr>
        <p:blipFill>
          <a:blip r:embed="rId8">
            <a:extLst>
              <a:ext uri="{28A0092B-C50C-407E-A947-70E740481C1C}">
                <a14:useLocalDpi xmlns:a14="http://schemas.microsoft.com/office/drawing/2010/main" val="0"/>
              </a:ext>
            </a:extLst>
          </a:blip>
          <a:srcRect l="66188" t="60875" r="2063" b="8125"/>
          <a:stretch>
            <a:fillRect/>
          </a:stretch>
        </p:blipFill>
        <p:spPr bwMode="auto">
          <a:xfrm>
            <a:off x="5745480" y="4648200"/>
            <a:ext cx="24225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3"/>
          <p:cNvSpPr txBox="1">
            <a:spLocks noChangeArrowheads="1"/>
          </p:cNvSpPr>
          <p:nvPr/>
        </p:nvSpPr>
        <p:spPr bwMode="auto">
          <a:xfrm>
            <a:off x="716280" y="4419600"/>
            <a:ext cx="7391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en-US" sz="1200" b="1" u="none">
                <a:cs typeface="Arial" panose="020B0604020202020204" pitchFamily="34" charset="0"/>
              </a:rPr>
              <a:t>After Scandal Text</a:t>
            </a:r>
          </a:p>
        </p:txBody>
      </p:sp>
    </p:spTree>
    <p:extLst>
      <p:ext uri="{BB962C8B-B14F-4D97-AF65-F5344CB8AC3E}">
        <p14:creationId xmlns:p14="http://schemas.microsoft.com/office/powerpoint/2010/main" val="25444208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Tree &amp; Network </a:t>
            </a:r>
            <a:r>
              <a:rPr lang="en-US" sz="3600" b="1" dirty="0" smtClean="0">
                <a:latin typeface="Segoe UI" panose="020B0502040204020203" pitchFamily="34" charset="0"/>
                <a:cs typeface="Segoe UI" panose="020B0502040204020203" pitchFamily="34" charset="0"/>
              </a:rPr>
              <a:t>Visualization (WITH WHOM)</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normAutofit lnSpcReduction="10000"/>
          </a:bodyPr>
          <a:lstStyle/>
          <a:p>
            <a:r>
              <a:rPr lang="en-US" dirty="0"/>
              <a:t>The “WITH WHOM” question can be answered by tree and network visualization.</a:t>
            </a:r>
          </a:p>
          <a:p>
            <a:pPr lvl="1"/>
            <a:r>
              <a:rPr lang="en-US" dirty="0"/>
              <a:t>Tree visualization utilizes structural, hierarchical data.</a:t>
            </a:r>
          </a:p>
          <a:p>
            <a:pPr lvl="2"/>
            <a:r>
              <a:rPr lang="en-US" dirty="0"/>
              <a:t>Radial Tree Map, Hierarchical Edge Bundling</a:t>
            </a:r>
          </a:p>
          <a:p>
            <a:pPr lvl="2"/>
            <a:r>
              <a:rPr lang="en-US" dirty="0" err="1"/>
              <a:t>Treemap</a:t>
            </a:r>
            <a:endParaRPr lang="en-US" dirty="0"/>
          </a:p>
          <a:p>
            <a:pPr lvl="1"/>
            <a:r>
              <a:rPr lang="en-US" dirty="0"/>
              <a:t>Network visualization use different layouts to deal with more complex relationships between nodes.</a:t>
            </a:r>
          </a:p>
          <a:p>
            <a:pPr lvl="2"/>
            <a:r>
              <a:rPr lang="en-US" dirty="0"/>
              <a:t>Random layout</a:t>
            </a:r>
          </a:p>
          <a:p>
            <a:pPr lvl="2"/>
            <a:r>
              <a:rPr lang="en-US" dirty="0"/>
              <a:t>Circular layout</a:t>
            </a:r>
          </a:p>
          <a:p>
            <a:pPr lvl="2"/>
            <a:r>
              <a:rPr lang="en-US" dirty="0"/>
              <a:t>Force directed layout</a:t>
            </a:r>
          </a:p>
          <a:p>
            <a:pPr lvl="2"/>
            <a:r>
              <a:rPr lang="en-US" dirty="0"/>
              <a:t>Bipartite layout</a:t>
            </a:r>
          </a:p>
          <a:p>
            <a:pPr lvl="2"/>
            <a:r>
              <a:rPr lang="en-US" dirty="0"/>
              <a:t>Subway map layout</a:t>
            </a:r>
          </a:p>
          <a:p>
            <a:pPr lvl="2"/>
            <a:r>
              <a:rPr lang="en-US" dirty="0"/>
              <a:t>Network overlays on geospatial maps</a:t>
            </a:r>
          </a:p>
        </p:txBody>
      </p:sp>
      <p:sp>
        <p:nvSpPr>
          <p:cNvPr id="4" name="灯片编号占位符 3"/>
          <p:cNvSpPr>
            <a:spLocks noGrp="1"/>
          </p:cNvSpPr>
          <p:nvPr>
            <p:ph type="sldNum" sz="quarter" idx="12"/>
          </p:nvPr>
        </p:nvSpPr>
        <p:spPr/>
        <p:txBody>
          <a:bodyPr/>
          <a:lstStyle/>
          <a:p>
            <a:fld id="{5EEDA49D-2C12-4445-8988-A9D5F93F6E8A}" type="slidenum">
              <a:rPr lang="en-US" smtClean="0"/>
              <a:t>58</a:t>
            </a:fld>
            <a:endParaRPr lang="en-US"/>
          </a:p>
        </p:txBody>
      </p:sp>
    </p:spTree>
    <p:extLst>
      <p:ext uri="{BB962C8B-B14F-4D97-AF65-F5344CB8AC3E}">
        <p14:creationId xmlns:p14="http://schemas.microsoft.com/office/powerpoint/2010/main" val="35708583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Tree Visualization: Examples</a:t>
            </a:r>
          </a:p>
        </p:txBody>
      </p:sp>
      <p:sp>
        <p:nvSpPr>
          <p:cNvPr id="5" name="内容占位符 4"/>
          <p:cNvSpPr>
            <a:spLocks noGrp="1"/>
          </p:cNvSpPr>
          <p:nvPr>
            <p:ph sz="half" idx="1"/>
          </p:nvPr>
        </p:nvSpPr>
        <p:spPr/>
        <p:txBody>
          <a:bodyPr>
            <a:normAutofit fontScale="92500" lnSpcReduction="10000"/>
          </a:bodyPr>
          <a:lstStyle/>
          <a:p>
            <a:r>
              <a:rPr lang="en-US" sz="2400" b="1" dirty="0"/>
              <a:t>Radial Tree Map </a:t>
            </a:r>
            <a:r>
              <a:rPr lang="en-US" sz="2400" dirty="0"/>
              <a:t>is a method of displaying a tree structure in a way that expands outwards, radially.</a:t>
            </a:r>
          </a:p>
        </p:txBody>
      </p:sp>
      <p:sp>
        <p:nvSpPr>
          <p:cNvPr id="6" name="内容占位符 5"/>
          <p:cNvSpPr>
            <a:spLocks noGrp="1"/>
          </p:cNvSpPr>
          <p:nvPr>
            <p:ph sz="half" idx="2"/>
          </p:nvPr>
        </p:nvSpPr>
        <p:spPr>
          <a:xfrm>
            <a:off x="4628186" y="1825626"/>
            <a:ext cx="3887164" cy="1945186"/>
          </a:xfrm>
        </p:spPr>
        <p:txBody>
          <a:bodyPr>
            <a:normAutofit fontScale="92500" lnSpcReduction="10000"/>
          </a:bodyPr>
          <a:lstStyle/>
          <a:p>
            <a:r>
              <a:rPr lang="en-US" sz="2400" b="1" dirty="0"/>
              <a:t>Hierarchical Edge Bundles</a:t>
            </a:r>
            <a:r>
              <a:rPr lang="en-US" sz="2400" dirty="0"/>
              <a:t> builds on Radial Tree Map.</a:t>
            </a:r>
          </a:p>
          <a:p>
            <a:pPr lvl="1"/>
            <a:r>
              <a:rPr lang="en-US" sz="2000" dirty="0"/>
              <a:t>Edges shows relationship between leaves, following the tree hierarchy.</a:t>
            </a:r>
          </a:p>
          <a:p>
            <a:pPr lvl="1"/>
            <a:r>
              <a:rPr lang="en-US" sz="2000" dirty="0"/>
              <a:t>Adjacent edges are bundled to reduce visual clutters.</a:t>
            </a:r>
          </a:p>
        </p:txBody>
      </p:sp>
      <p:sp>
        <p:nvSpPr>
          <p:cNvPr id="4" name="灯片编号占位符 3"/>
          <p:cNvSpPr>
            <a:spLocks noGrp="1"/>
          </p:cNvSpPr>
          <p:nvPr>
            <p:ph type="sldNum" sz="quarter" idx="12"/>
          </p:nvPr>
        </p:nvSpPr>
        <p:spPr/>
        <p:txBody>
          <a:bodyPr/>
          <a:lstStyle/>
          <a:p>
            <a:fld id="{5EEDA49D-2C12-4445-8988-A9D5F93F6E8A}" type="slidenum">
              <a:rPr lang="en-US" smtClean="0"/>
              <a:t>59</a:t>
            </a:fld>
            <a:endParaRPr lang="en-US"/>
          </a:p>
        </p:txBody>
      </p:sp>
      <p:pic>
        <p:nvPicPr>
          <p:cNvPr id="10242" name="Picture 2" descr="https://upload.wikimedia.org/wikipedia/commons/thumb/e/e1/Radial_tree_-_Graphic_Statistics_in_Management.svg/2000px-Radial_tree_-_Graphic_Statistics_in_Management.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14" r="8963"/>
          <a:stretch/>
        </p:blipFill>
        <p:spPr bwMode="auto">
          <a:xfrm>
            <a:off x="887848" y="3521076"/>
            <a:ext cx="336780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hierarchical edge bundling">
            <a:extLst>
              <a:ext uri="{FF2B5EF4-FFF2-40B4-BE49-F238E27FC236}">
                <a16:creationId xmlns:a16="http://schemas.microsoft.com/office/drawing/2014/main" id="{24A82DF6-86BE-4E85-9D37-91BF1C197F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818" y="3709851"/>
            <a:ext cx="3077899" cy="308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42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Brief History</a:t>
            </a:r>
          </a:p>
        </p:txBody>
      </p:sp>
      <p:sp>
        <p:nvSpPr>
          <p:cNvPr id="3" name="内容占位符 2"/>
          <p:cNvSpPr>
            <a:spLocks noGrp="1"/>
          </p:cNvSpPr>
          <p:nvPr>
            <p:ph idx="1"/>
          </p:nvPr>
        </p:nvSpPr>
        <p:spPr/>
        <p:txBody>
          <a:bodyPr/>
          <a:lstStyle/>
          <a:p>
            <a:endParaRPr lang="en-US"/>
          </a:p>
        </p:txBody>
      </p:sp>
      <p:sp>
        <p:nvSpPr>
          <p:cNvPr id="4" name="灯片编号占位符 3"/>
          <p:cNvSpPr>
            <a:spLocks noGrp="1"/>
          </p:cNvSpPr>
          <p:nvPr>
            <p:ph type="sldNum" sz="quarter" idx="12"/>
          </p:nvPr>
        </p:nvSpPr>
        <p:spPr/>
        <p:txBody>
          <a:bodyPr/>
          <a:lstStyle/>
          <a:p>
            <a:fld id="{5EEDA49D-2C12-4445-8988-A9D5F93F6E8A}" type="slidenum">
              <a:rPr lang="en-US" smtClean="0"/>
              <a:t>6</a:t>
            </a:fld>
            <a:endParaRPr lang="en-US"/>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50555"/>
            <a:ext cx="8229600" cy="43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628650" y="5524164"/>
            <a:ext cx="8058150" cy="923330"/>
          </a:xfrm>
          <a:prstGeom prst="rect">
            <a:avLst/>
          </a:prstGeom>
          <a:noFill/>
        </p:spPr>
        <p:txBody>
          <a:bodyPr wrap="square" rtlCol="0">
            <a:spAutoFit/>
          </a:bodyPr>
          <a:lstStyle/>
          <a:p>
            <a:pPr marL="285750" indent="-285750">
              <a:buFont typeface="Arial" panose="020B0604020202020204" pitchFamily="34" charset="0"/>
              <a:buChar char="•"/>
            </a:pPr>
            <a:r>
              <a:rPr lang="en-US" dirty="0"/>
              <a:t>Time-series comparison, aimed to show wheat price declined regarding the increase of wages</a:t>
            </a:r>
          </a:p>
          <a:p>
            <a:pPr marL="285750" indent="-285750">
              <a:buFont typeface="Arial" panose="020B0604020202020204" pitchFamily="34" charset="0"/>
              <a:buChar char="•"/>
            </a:pPr>
            <a:r>
              <a:rPr lang="en-US" dirty="0"/>
              <a:t>Integration of bar charts and line graph</a:t>
            </a:r>
          </a:p>
        </p:txBody>
      </p:sp>
      <p:sp>
        <p:nvSpPr>
          <p:cNvPr id="7" name="矩形 6"/>
          <p:cNvSpPr/>
          <p:nvPr/>
        </p:nvSpPr>
        <p:spPr>
          <a:xfrm>
            <a:off x="628650" y="6421551"/>
            <a:ext cx="2357120" cy="369332"/>
          </a:xfrm>
          <a:prstGeom prst="rect">
            <a:avLst/>
          </a:prstGeom>
        </p:spPr>
        <p:txBody>
          <a:bodyPr wrap="none">
            <a:spAutoFit/>
          </a:bodyPr>
          <a:lstStyle/>
          <a:p>
            <a:r>
              <a:rPr lang="en-US" altLang="zh-TW" dirty="0">
                <a:ea typeface="新細明體" charset="-120"/>
              </a:rPr>
              <a:t>William </a:t>
            </a:r>
            <a:r>
              <a:rPr lang="en-US" altLang="zh-TW" dirty="0" err="1">
                <a:ea typeface="新細明體" charset="-120"/>
              </a:rPr>
              <a:t>Playfair</a:t>
            </a:r>
            <a:r>
              <a:rPr lang="en-US" altLang="zh-TW" dirty="0">
                <a:ea typeface="新細明體" charset="-120"/>
              </a:rPr>
              <a:t> (1821) </a:t>
            </a:r>
            <a:endParaRPr lang="en-US" dirty="0"/>
          </a:p>
        </p:txBody>
      </p:sp>
    </p:spTree>
    <p:extLst>
      <p:ext uri="{BB962C8B-B14F-4D97-AF65-F5344CB8AC3E}">
        <p14:creationId xmlns:p14="http://schemas.microsoft.com/office/powerpoint/2010/main" val="1568505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EEDA49D-2C12-4445-8988-A9D5F93F6E8A}" type="slidenum">
              <a:rPr lang="en-US" smtClean="0"/>
              <a:t>60</a:t>
            </a:fld>
            <a:endParaRPr lang="en-US"/>
          </a:p>
        </p:txBody>
      </p:sp>
      <p:pic>
        <p:nvPicPr>
          <p:cNvPr id="7" name="Picture 6"/>
          <p:cNvPicPr/>
          <p:nvPr/>
        </p:nvPicPr>
        <p:blipFill>
          <a:blip r:embed="rId2"/>
          <a:stretch>
            <a:fillRect/>
          </a:stretch>
        </p:blipFill>
        <p:spPr>
          <a:xfrm>
            <a:off x="1216025" y="1341120"/>
            <a:ext cx="4789568" cy="2138680"/>
          </a:xfrm>
          <a:prstGeom prst="rect">
            <a:avLst/>
          </a:prstGeom>
        </p:spPr>
      </p:pic>
      <p:pic>
        <p:nvPicPr>
          <p:cNvPr id="8" name="Picture 7"/>
          <p:cNvPicPr/>
          <p:nvPr/>
        </p:nvPicPr>
        <p:blipFill>
          <a:blip r:embed="rId3"/>
          <a:stretch>
            <a:fillRect/>
          </a:stretch>
        </p:blipFill>
        <p:spPr>
          <a:xfrm>
            <a:off x="1216025" y="3479800"/>
            <a:ext cx="3072765" cy="2614930"/>
          </a:xfrm>
          <a:prstGeom prst="rect">
            <a:avLst/>
          </a:prstGeom>
        </p:spPr>
      </p:pic>
      <p:pic>
        <p:nvPicPr>
          <p:cNvPr id="9" name="Picture 8"/>
          <p:cNvPicPr/>
          <p:nvPr/>
        </p:nvPicPr>
        <p:blipFill>
          <a:blip r:embed="rId4"/>
          <a:stretch>
            <a:fillRect/>
          </a:stretch>
        </p:blipFill>
        <p:spPr>
          <a:xfrm>
            <a:off x="4572000" y="3479800"/>
            <a:ext cx="2854325" cy="2649855"/>
          </a:xfrm>
          <a:prstGeom prst="rect">
            <a:avLst/>
          </a:prstGeom>
        </p:spPr>
      </p:pic>
      <p:sp>
        <p:nvSpPr>
          <p:cNvPr id="2" name="Rectangle 1"/>
          <p:cNvSpPr/>
          <p:nvPr/>
        </p:nvSpPr>
        <p:spPr>
          <a:xfrm>
            <a:off x="6168231" y="1527030"/>
            <a:ext cx="2516188" cy="1277786"/>
          </a:xfrm>
          <a:prstGeom prst="rect">
            <a:avLst/>
          </a:prstGeom>
        </p:spPr>
        <p:txBody>
          <a:bodyPr wrap="square">
            <a:spAutoFit/>
          </a:bodyPr>
          <a:lstStyle/>
          <a:p>
            <a:pPr>
              <a:lnSpc>
                <a:spcPct val="107000"/>
              </a:lnSpc>
              <a:spcAft>
                <a:spcPts val="800"/>
              </a:spcAft>
            </a:pPr>
            <a:r>
              <a:rPr lang="en-U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Two-dimensional antigenic </a:t>
            </a:r>
            <a:r>
              <a:rPr lang="en-US" b="1"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dendrogram</a:t>
            </a:r>
            <a:r>
              <a:rPr lang="en-US" b="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and phylogenetic tree</a:t>
            </a:r>
            <a:r>
              <a:rPr lang="en-U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p:cNvSpPr>
            <a:spLocks noGrp="1"/>
          </p:cNvSpPr>
          <p:nvPr>
            <p:ph type="title"/>
          </p:nvPr>
        </p:nvSpPr>
        <p:spPr>
          <a:xfrm>
            <a:off x="1216025" y="185745"/>
            <a:ext cx="7886700" cy="1325563"/>
          </a:xfrm>
        </p:spPr>
        <p:txBody>
          <a:bodyPr>
            <a:normAutofit/>
          </a:bodyPr>
          <a:lstStyle/>
          <a:p>
            <a:r>
              <a:rPr lang="en-US" sz="3600" b="1" dirty="0">
                <a:latin typeface="Segoe UI" panose="020B0502040204020203" pitchFamily="34" charset="0"/>
                <a:cs typeface="Segoe UI" panose="020B0502040204020203" pitchFamily="34" charset="0"/>
              </a:rPr>
              <a:t>Tree Visualization: Examples</a:t>
            </a:r>
            <a:endParaRPr lang="en-US" sz="3600" dirty="0"/>
          </a:p>
        </p:txBody>
      </p:sp>
    </p:spTree>
    <p:extLst>
      <p:ext uri="{BB962C8B-B14F-4D97-AF65-F5344CB8AC3E}">
        <p14:creationId xmlns:p14="http://schemas.microsoft.com/office/powerpoint/2010/main" val="37309843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Segoe UI" panose="020B0502040204020203" pitchFamily="34" charset="0"/>
                <a:cs typeface="Segoe UI" panose="020B0502040204020203" pitchFamily="34" charset="0"/>
              </a:rPr>
              <a:t>Tree Visualization: Examples</a:t>
            </a:r>
            <a:endParaRPr lang="en-US" sz="3600" dirty="0"/>
          </a:p>
        </p:txBody>
      </p:sp>
      <p:sp>
        <p:nvSpPr>
          <p:cNvPr id="3" name="Content Placeholder 2"/>
          <p:cNvSpPr>
            <a:spLocks noGrp="1"/>
          </p:cNvSpPr>
          <p:nvPr>
            <p:ph sz="half" idx="1"/>
          </p:nvPr>
        </p:nvSpPr>
        <p:spPr>
          <a:xfrm>
            <a:off x="628650" y="1825625"/>
            <a:ext cx="7886700" cy="1091746"/>
          </a:xfrm>
        </p:spPr>
        <p:txBody>
          <a:bodyPr>
            <a:normAutofit/>
          </a:bodyPr>
          <a:lstStyle/>
          <a:p>
            <a:r>
              <a:rPr lang="en-US" b="1" dirty="0" err="1"/>
              <a:t>Treemap</a:t>
            </a:r>
            <a:r>
              <a:rPr lang="en-US" dirty="0"/>
              <a:t> is a space-constrained visualization of hierarchical structure (Ben </a:t>
            </a:r>
            <a:r>
              <a:rPr lang="en-US" dirty="0" err="1"/>
              <a:t>Shneiderman</a:t>
            </a:r>
            <a:r>
              <a:rPr lang="en-US" dirty="0"/>
              <a:t> 1992).</a:t>
            </a:r>
          </a:p>
        </p:txBody>
      </p:sp>
      <p:sp>
        <p:nvSpPr>
          <p:cNvPr id="5" name="Slide Number Placeholder 4"/>
          <p:cNvSpPr>
            <a:spLocks noGrp="1"/>
          </p:cNvSpPr>
          <p:nvPr>
            <p:ph type="sldNum" sz="quarter" idx="12"/>
          </p:nvPr>
        </p:nvSpPr>
        <p:spPr/>
        <p:txBody>
          <a:bodyPr/>
          <a:lstStyle/>
          <a:p>
            <a:fld id="{5EEDA49D-2C12-4445-8988-A9D5F93F6E8A}" type="slidenum">
              <a:rPr lang="en-US" smtClean="0"/>
              <a:t>61</a:t>
            </a:fld>
            <a:endParaRPr lang="en-US"/>
          </a:p>
        </p:txBody>
      </p:sp>
      <p:pic>
        <p:nvPicPr>
          <p:cNvPr id="7172" name="Picture 4" descr="Image result for treemap">
            <a:extLst>
              <a:ext uri="{FF2B5EF4-FFF2-40B4-BE49-F238E27FC236}">
                <a16:creationId xmlns:a16="http://schemas.microsoft.com/office/drawing/2014/main" id="{EDABEB36-5621-4A8F-B1A6-0F42D4A4A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679" y="2724869"/>
            <a:ext cx="6574971" cy="38239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507B24-BB1C-472F-9B3E-E72C026294DE}"/>
              </a:ext>
            </a:extLst>
          </p:cNvPr>
          <p:cNvSpPr txBox="1"/>
          <p:nvPr/>
        </p:nvSpPr>
        <p:spPr>
          <a:xfrm>
            <a:off x="7486650" y="5260398"/>
            <a:ext cx="1326970" cy="646331"/>
          </a:xfrm>
          <a:prstGeom prst="rect">
            <a:avLst/>
          </a:prstGeom>
          <a:noFill/>
        </p:spPr>
        <p:txBody>
          <a:bodyPr wrap="square" rtlCol="0">
            <a:spAutoFit/>
          </a:bodyPr>
          <a:lstStyle/>
          <a:p>
            <a:r>
              <a:rPr lang="en-US" dirty="0"/>
              <a:t>Car Model Sales</a:t>
            </a:r>
          </a:p>
        </p:txBody>
      </p:sp>
    </p:spTree>
    <p:extLst>
      <p:ext uri="{BB962C8B-B14F-4D97-AF65-F5344CB8AC3E}">
        <p14:creationId xmlns:p14="http://schemas.microsoft.com/office/powerpoint/2010/main" val="1668610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Network Visualization: Layouts</a:t>
            </a:r>
          </a:p>
        </p:txBody>
      </p:sp>
      <p:sp>
        <p:nvSpPr>
          <p:cNvPr id="3" name="内容占位符 2"/>
          <p:cNvSpPr>
            <a:spLocks noGrp="1"/>
          </p:cNvSpPr>
          <p:nvPr>
            <p:ph sz="half" idx="1"/>
          </p:nvPr>
        </p:nvSpPr>
        <p:spPr/>
        <p:txBody>
          <a:bodyPr/>
          <a:lstStyle/>
          <a:p>
            <a:r>
              <a:rPr lang="en-US" b="1" dirty="0"/>
              <a:t>Random layout</a:t>
            </a:r>
          </a:p>
          <a:p>
            <a:pPr lvl="1"/>
            <a:r>
              <a:rPr lang="en-US" dirty="0"/>
              <a:t>Fast</a:t>
            </a:r>
          </a:p>
          <a:p>
            <a:pPr lvl="1"/>
            <a:r>
              <a:rPr lang="en-US" dirty="0"/>
              <a:t>Impression of size and density</a:t>
            </a:r>
          </a:p>
        </p:txBody>
      </p:sp>
      <p:sp>
        <p:nvSpPr>
          <p:cNvPr id="4" name="内容占位符 3"/>
          <p:cNvSpPr>
            <a:spLocks noGrp="1"/>
          </p:cNvSpPr>
          <p:nvPr>
            <p:ph sz="half" idx="2"/>
          </p:nvPr>
        </p:nvSpPr>
        <p:spPr/>
        <p:txBody>
          <a:bodyPr/>
          <a:lstStyle/>
          <a:p>
            <a:r>
              <a:rPr lang="en-US" b="1" dirty="0"/>
              <a:t>Circular layout</a:t>
            </a:r>
          </a:p>
          <a:p>
            <a:pPr lvl="1"/>
            <a:r>
              <a:rPr lang="en-US" dirty="0"/>
              <a:t>Fast</a:t>
            </a:r>
          </a:p>
          <a:p>
            <a:pPr lvl="1"/>
            <a:r>
              <a:rPr lang="en-US" dirty="0"/>
              <a:t>Can provide sequential information</a:t>
            </a:r>
          </a:p>
        </p:txBody>
      </p:sp>
      <p:sp>
        <p:nvSpPr>
          <p:cNvPr id="5" name="灯片编号占位符 4"/>
          <p:cNvSpPr>
            <a:spLocks noGrp="1"/>
          </p:cNvSpPr>
          <p:nvPr>
            <p:ph type="sldNum" sz="quarter" idx="12"/>
          </p:nvPr>
        </p:nvSpPr>
        <p:spPr/>
        <p:txBody>
          <a:bodyPr/>
          <a:lstStyle/>
          <a:p>
            <a:fld id="{5EEDA49D-2C12-4445-8988-A9D5F93F6E8A}" type="slidenum">
              <a:rPr lang="en-US" smtClean="0"/>
              <a:t>62</a:t>
            </a:fld>
            <a:endParaRPr lang="en-US"/>
          </a:p>
        </p:txBody>
      </p:sp>
      <p:pic>
        <p:nvPicPr>
          <p:cNvPr id="6" name="图片 5"/>
          <p:cNvPicPr>
            <a:picLocks noChangeAspect="1"/>
          </p:cNvPicPr>
          <p:nvPr/>
        </p:nvPicPr>
        <p:blipFill>
          <a:blip r:embed="rId2"/>
          <a:stretch>
            <a:fillRect/>
          </a:stretch>
        </p:blipFill>
        <p:spPr>
          <a:xfrm>
            <a:off x="857250" y="3467100"/>
            <a:ext cx="3429000" cy="3390900"/>
          </a:xfrm>
          <a:prstGeom prst="rect">
            <a:avLst/>
          </a:prstGeom>
        </p:spPr>
      </p:pic>
      <p:pic>
        <p:nvPicPr>
          <p:cNvPr id="7" name="图片 6"/>
          <p:cNvPicPr>
            <a:picLocks noChangeAspect="1"/>
          </p:cNvPicPr>
          <p:nvPr/>
        </p:nvPicPr>
        <p:blipFill>
          <a:blip r:embed="rId3"/>
          <a:stretch>
            <a:fillRect/>
          </a:stretch>
        </p:blipFill>
        <p:spPr>
          <a:xfrm>
            <a:off x="4852987" y="3324225"/>
            <a:ext cx="3438525" cy="3533775"/>
          </a:xfrm>
          <a:prstGeom prst="rect">
            <a:avLst/>
          </a:prstGeom>
        </p:spPr>
      </p:pic>
    </p:spTree>
    <p:extLst>
      <p:ext uri="{BB962C8B-B14F-4D97-AF65-F5344CB8AC3E}">
        <p14:creationId xmlns:p14="http://schemas.microsoft.com/office/powerpoint/2010/main" val="20220516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Network Visualization: Layouts</a:t>
            </a:r>
          </a:p>
        </p:txBody>
      </p:sp>
      <p:sp>
        <p:nvSpPr>
          <p:cNvPr id="3" name="内容占位符 2"/>
          <p:cNvSpPr>
            <a:spLocks noGrp="1"/>
          </p:cNvSpPr>
          <p:nvPr>
            <p:ph sz="half" idx="1"/>
          </p:nvPr>
        </p:nvSpPr>
        <p:spPr>
          <a:xfrm>
            <a:off x="509778" y="1391285"/>
            <a:ext cx="3886200" cy="4351338"/>
          </a:xfrm>
        </p:spPr>
        <p:txBody>
          <a:bodyPr>
            <a:normAutofit/>
          </a:bodyPr>
          <a:lstStyle/>
          <a:p>
            <a:r>
              <a:rPr lang="en-US" sz="2400" b="1" dirty="0"/>
              <a:t>Force directed layout</a:t>
            </a:r>
          </a:p>
          <a:p>
            <a:pPr lvl="1"/>
            <a:r>
              <a:rPr lang="en-US" dirty="0"/>
              <a:t>Utilizes similarity or distance relationships among </a:t>
            </a:r>
            <a:r>
              <a:rPr lang="en-US" dirty="0" smtClean="0"/>
              <a:t>nodes, e.g., </a:t>
            </a:r>
            <a:r>
              <a:rPr lang="en-US" b="1" dirty="0" smtClean="0"/>
              <a:t>Springer Embedder</a:t>
            </a:r>
            <a:endParaRPr lang="en-US" b="1" dirty="0"/>
          </a:p>
        </p:txBody>
      </p:sp>
      <p:sp>
        <p:nvSpPr>
          <p:cNvPr id="4" name="内容占位符 3"/>
          <p:cNvSpPr>
            <a:spLocks noGrp="1"/>
          </p:cNvSpPr>
          <p:nvPr>
            <p:ph sz="half" idx="2"/>
          </p:nvPr>
        </p:nvSpPr>
        <p:spPr>
          <a:xfrm>
            <a:off x="4572000" y="1391285"/>
            <a:ext cx="3886200" cy="4351338"/>
          </a:xfrm>
        </p:spPr>
        <p:txBody>
          <a:bodyPr/>
          <a:lstStyle/>
          <a:p>
            <a:r>
              <a:rPr lang="en-US" b="1" dirty="0"/>
              <a:t>Bipartite layout</a:t>
            </a:r>
          </a:p>
          <a:p>
            <a:pPr lvl="1"/>
            <a:r>
              <a:rPr lang="en-US" dirty="0"/>
              <a:t>Renders networks with two node types as two lists</a:t>
            </a:r>
          </a:p>
          <a:p>
            <a:endParaRPr lang="en-US" dirty="0"/>
          </a:p>
        </p:txBody>
      </p:sp>
      <p:sp>
        <p:nvSpPr>
          <p:cNvPr id="5" name="灯片编号占位符 4"/>
          <p:cNvSpPr>
            <a:spLocks noGrp="1"/>
          </p:cNvSpPr>
          <p:nvPr>
            <p:ph type="sldNum" sz="quarter" idx="12"/>
          </p:nvPr>
        </p:nvSpPr>
        <p:spPr/>
        <p:txBody>
          <a:bodyPr/>
          <a:lstStyle/>
          <a:p>
            <a:fld id="{5EEDA49D-2C12-4445-8988-A9D5F93F6E8A}" type="slidenum">
              <a:rPr lang="en-US" smtClean="0"/>
              <a:t>63</a:t>
            </a:fld>
            <a:endParaRPr lang="en-US"/>
          </a:p>
        </p:txBody>
      </p:sp>
      <p:pic>
        <p:nvPicPr>
          <p:cNvPr id="6" name="图片 5"/>
          <p:cNvPicPr>
            <a:picLocks noChangeAspect="1"/>
          </p:cNvPicPr>
          <p:nvPr/>
        </p:nvPicPr>
        <p:blipFill>
          <a:blip r:embed="rId2"/>
          <a:stretch>
            <a:fillRect/>
          </a:stretch>
        </p:blipFill>
        <p:spPr>
          <a:xfrm>
            <a:off x="747903" y="3254057"/>
            <a:ext cx="3409950" cy="3514725"/>
          </a:xfrm>
          <a:prstGeom prst="rect">
            <a:avLst/>
          </a:prstGeom>
        </p:spPr>
      </p:pic>
      <p:pic>
        <p:nvPicPr>
          <p:cNvPr id="7" name="图片 6"/>
          <p:cNvPicPr>
            <a:picLocks noChangeAspect="1"/>
          </p:cNvPicPr>
          <p:nvPr/>
        </p:nvPicPr>
        <p:blipFill>
          <a:blip r:embed="rId3"/>
          <a:stretch>
            <a:fillRect/>
          </a:stretch>
        </p:blipFill>
        <p:spPr>
          <a:xfrm>
            <a:off x="5232739" y="3148013"/>
            <a:ext cx="2450421" cy="3390900"/>
          </a:xfrm>
          <a:prstGeom prst="rect">
            <a:avLst/>
          </a:prstGeom>
        </p:spPr>
      </p:pic>
    </p:spTree>
    <p:extLst>
      <p:ext uri="{BB962C8B-B14F-4D97-AF65-F5344CB8AC3E}">
        <p14:creationId xmlns:p14="http://schemas.microsoft.com/office/powerpoint/2010/main" val="3878385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Network Visualization: Layouts</a:t>
            </a:r>
          </a:p>
        </p:txBody>
      </p:sp>
      <p:sp>
        <p:nvSpPr>
          <p:cNvPr id="3" name="内容占位符 2"/>
          <p:cNvSpPr>
            <a:spLocks noGrp="1"/>
          </p:cNvSpPr>
          <p:nvPr>
            <p:ph sz="half" idx="1"/>
          </p:nvPr>
        </p:nvSpPr>
        <p:spPr/>
        <p:txBody>
          <a:bodyPr>
            <a:normAutofit/>
          </a:bodyPr>
          <a:lstStyle/>
          <a:p>
            <a:r>
              <a:rPr lang="en-US" sz="2400" b="1" dirty="0"/>
              <a:t>Subway map layout</a:t>
            </a:r>
          </a:p>
          <a:p>
            <a:pPr lvl="1"/>
            <a:r>
              <a:rPr lang="en-US" sz="2000" dirty="0"/>
              <a:t>Aim for evenly distributed nodes, uniform edge lengths, and orthogonal drawings</a:t>
            </a:r>
          </a:p>
          <a:p>
            <a:pPr lvl="1"/>
            <a:r>
              <a:rPr lang="en-US" sz="2000" dirty="0"/>
              <a:t>E.g. Ph.D. Thesis map (2004)</a:t>
            </a:r>
          </a:p>
        </p:txBody>
      </p:sp>
      <p:sp>
        <p:nvSpPr>
          <p:cNvPr id="4" name="内容占位符 3"/>
          <p:cNvSpPr>
            <a:spLocks noGrp="1"/>
          </p:cNvSpPr>
          <p:nvPr>
            <p:ph sz="half" idx="2"/>
          </p:nvPr>
        </p:nvSpPr>
        <p:spPr>
          <a:xfrm>
            <a:off x="4629150" y="1825626"/>
            <a:ext cx="3886200" cy="1723918"/>
          </a:xfrm>
        </p:spPr>
        <p:txBody>
          <a:bodyPr>
            <a:normAutofit/>
          </a:bodyPr>
          <a:lstStyle/>
          <a:p>
            <a:r>
              <a:rPr lang="en-US" sz="2400" b="1" dirty="0"/>
              <a:t>Network overlays on geospatial maps</a:t>
            </a:r>
          </a:p>
          <a:p>
            <a:pPr lvl="1"/>
            <a:r>
              <a:rPr lang="en-US" sz="2000" dirty="0"/>
              <a:t>Use a geospatial reference system to place nodes</a:t>
            </a:r>
          </a:p>
          <a:p>
            <a:pPr lvl="1"/>
            <a:r>
              <a:rPr lang="en-US" sz="2000" dirty="0"/>
              <a:t>E.g., airport traffic</a:t>
            </a:r>
          </a:p>
          <a:p>
            <a:endParaRPr lang="en-US" dirty="0"/>
          </a:p>
        </p:txBody>
      </p:sp>
      <p:sp>
        <p:nvSpPr>
          <p:cNvPr id="5" name="灯片编号占位符 4"/>
          <p:cNvSpPr>
            <a:spLocks noGrp="1"/>
          </p:cNvSpPr>
          <p:nvPr>
            <p:ph type="sldNum" sz="quarter" idx="12"/>
          </p:nvPr>
        </p:nvSpPr>
        <p:spPr/>
        <p:txBody>
          <a:bodyPr/>
          <a:lstStyle/>
          <a:p>
            <a:fld id="{5EEDA49D-2C12-4445-8988-A9D5F93F6E8A}" type="slidenum">
              <a:rPr lang="en-US" smtClean="0"/>
              <a:t>64</a:t>
            </a:fld>
            <a:endParaRPr lang="en-US"/>
          </a:p>
        </p:txBody>
      </p:sp>
      <p:pic>
        <p:nvPicPr>
          <p:cNvPr id="6" name="图片 5"/>
          <p:cNvPicPr>
            <a:picLocks noChangeAspect="1"/>
          </p:cNvPicPr>
          <p:nvPr/>
        </p:nvPicPr>
        <p:blipFill>
          <a:blip r:embed="rId2"/>
          <a:stretch>
            <a:fillRect/>
          </a:stretch>
        </p:blipFill>
        <p:spPr>
          <a:xfrm>
            <a:off x="4845020" y="4281616"/>
            <a:ext cx="3454460" cy="2074735"/>
          </a:xfrm>
          <a:prstGeom prst="rect">
            <a:avLst/>
          </a:prstGeom>
        </p:spPr>
      </p:pic>
      <p:pic>
        <p:nvPicPr>
          <p:cNvPr id="11266" name="Picture 2" descr="http://www.scimaps.org/images/maps/865W/IT_01_06_PhD-Map.jpg"/>
          <p:cNvPicPr>
            <a:picLocks noChangeAspect="1" noChangeArrowheads="1"/>
          </p:cNvPicPr>
          <p:nvPr/>
        </p:nvPicPr>
        <p:blipFill rotWithShape="1">
          <a:blip r:embed="rId3">
            <a:extLst>
              <a:ext uri="{28A0092B-C50C-407E-A947-70E740481C1C}">
                <a14:useLocalDpi xmlns:a14="http://schemas.microsoft.com/office/drawing/2010/main" val="0"/>
              </a:ext>
            </a:extLst>
          </a:blip>
          <a:srcRect l="14315" t="16624" r="14656" b="20116"/>
          <a:stretch/>
        </p:blipFill>
        <p:spPr bwMode="auto">
          <a:xfrm>
            <a:off x="524686" y="3549544"/>
            <a:ext cx="3939379" cy="280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1191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b="1" dirty="0" smtClean="0"/>
              <a:t>Interactive </a:t>
            </a:r>
            <a:r>
              <a:rPr lang="en-US" sz="3600" b="1" dirty="0"/>
              <a:t>Visualization</a:t>
            </a:r>
          </a:p>
        </p:txBody>
      </p:sp>
      <p:sp>
        <p:nvSpPr>
          <p:cNvPr id="6" name="内容占位符 5"/>
          <p:cNvSpPr>
            <a:spLocks noGrp="1"/>
          </p:cNvSpPr>
          <p:nvPr>
            <p:ph idx="1"/>
          </p:nvPr>
        </p:nvSpPr>
        <p:spPr/>
        <p:txBody>
          <a:bodyPr/>
          <a:lstStyle/>
          <a:p>
            <a:r>
              <a:rPr lang="en-US" dirty="0"/>
              <a:t>Previous sections </a:t>
            </a:r>
            <a:r>
              <a:rPr lang="en-US" dirty="0" smtClean="0"/>
              <a:t>demonstrate </a:t>
            </a:r>
            <a:r>
              <a:rPr lang="en-US" dirty="0"/>
              <a:t>the workflow to create a static visualization.</a:t>
            </a:r>
          </a:p>
          <a:p>
            <a:pPr lvl="1"/>
            <a:endParaRPr lang="en-US" dirty="0"/>
          </a:p>
          <a:p>
            <a:r>
              <a:rPr lang="en-US" dirty="0"/>
              <a:t>In order to present more information and make visualization dynamic, we can show multiple static images side by side or as an animation.</a:t>
            </a:r>
          </a:p>
          <a:p>
            <a:pPr lvl="1"/>
            <a:endParaRPr lang="en-US" dirty="0"/>
          </a:p>
          <a:p>
            <a:r>
              <a:rPr lang="en-US" dirty="0"/>
              <a:t>Another way to make dynamic visualization is to introduce interaction into the design process.</a:t>
            </a:r>
          </a:p>
        </p:txBody>
      </p:sp>
      <p:sp>
        <p:nvSpPr>
          <p:cNvPr id="5" name="灯片编号占位符 4"/>
          <p:cNvSpPr>
            <a:spLocks noGrp="1"/>
          </p:cNvSpPr>
          <p:nvPr>
            <p:ph type="sldNum" sz="quarter" idx="12"/>
          </p:nvPr>
        </p:nvSpPr>
        <p:spPr/>
        <p:txBody>
          <a:bodyPr/>
          <a:lstStyle/>
          <a:p>
            <a:fld id="{5EEDA49D-2C12-4445-8988-A9D5F93F6E8A}" type="slidenum">
              <a:rPr lang="en-US" smtClean="0"/>
              <a:t>65</a:t>
            </a:fld>
            <a:endParaRPr lang="en-US"/>
          </a:p>
        </p:txBody>
      </p:sp>
    </p:spTree>
    <p:extLst>
      <p:ext uri="{BB962C8B-B14F-4D97-AF65-F5344CB8AC3E}">
        <p14:creationId xmlns:p14="http://schemas.microsoft.com/office/powerpoint/2010/main" val="12074585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err="1">
                <a:latin typeface="Segoe UI" panose="020B0502040204020203" pitchFamily="34" charset="0"/>
                <a:cs typeface="Segoe UI" panose="020B0502040204020203" pitchFamily="34" charset="0"/>
              </a:rPr>
              <a:t>Shneiderman's</a:t>
            </a:r>
            <a:r>
              <a:rPr lang="en-US" sz="3600" b="1" dirty="0">
                <a:latin typeface="Segoe UI" panose="020B0502040204020203" pitchFamily="34" charset="0"/>
                <a:cs typeface="Segoe UI" panose="020B0502040204020203" pitchFamily="34" charset="0"/>
              </a:rPr>
              <a:t> </a:t>
            </a:r>
            <a:r>
              <a:rPr lang="en-US" sz="3600" b="1" dirty="0" smtClean="0">
                <a:latin typeface="Segoe UI" panose="020B0502040204020203" pitchFamily="34" charset="0"/>
                <a:cs typeface="Segoe UI" panose="020B0502040204020203" pitchFamily="34" charset="0"/>
              </a:rPr>
              <a:t>Framework</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normAutofit fontScale="92500" lnSpcReduction="10000"/>
          </a:bodyPr>
          <a:lstStyle/>
          <a:p>
            <a:r>
              <a:rPr lang="en-US" dirty="0"/>
              <a:t>User-Interface Interaction</a:t>
            </a:r>
          </a:p>
          <a:p>
            <a:pPr lvl="1"/>
            <a:r>
              <a:rPr lang="en-US" dirty="0"/>
              <a:t>Immediate interaction not only allows direct manipulation of the visual objects displayed but also allows users to select what to be displayed (Card et al. 1999)</a:t>
            </a:r>
          </a:p>
          <a:p>
            <a:pPr lvl="1"/>
            <a:r>
              <a:rPr lang="en-US" b="1" dirty="0" err="1"/>
              <a:t>Shneiderman</a:t>
            </a:r>
            <a:r>
              <a:rPr lang="en-US" b="1" dirty="0"/>
              <a:t> (1996) summarized six types of interface functionality</a:t>
            </a:r>
          </a:p>
          <a:p>
            <a:pPr lvl="2"/>
            <a:r>
              <a:rPr lang="en-US" b="1" dirty="0"/>
              <a:t>Overview</a:t>
            </a:r>
          </a:p>
          <a:p>
            <a:pPr lvl="2"/>
            <a:r>
              <a:rPr lang="en-US" b="1" dirty="0"/>
              <a:t>Zoom</a:t>
            </a:r>
          </a:p>
          <a:p>
            <a:pPr lvl="2"/>
            <a:r>
              <a:rPr lang="en-US" b="1" dirty="0"/>
              <a:t>Filtering</a:t>
            </a:r>
          </a:p>
          <a:p>
            <a:pPr lvl="2"/>
            <a:r>
              <a:rPr lang="en-US" b="1" dirty="0"/>
              <a:t>Details on demand</a:t>
            </a:r>
          </a:p>
          <a:p>
            <a:pPr lvl="2"/>
            <a:r>
              <a:rPr lang="en-US" b="1" dirty="0"/>
              <a:t>Relate</a:t>
            </a:r>
          </a:p>
          <a:p>
            <a:pPr lvl="2"/>
            <a:r>
              <a:rPr lang="en-US" b="1" dirty="0"/>
              <a:t>History</a:t>
            </a:r>
          </a:p>
          <a:p>
            <a:pPr lvl="1"/>
            <a:r>
              <a:rPr lang="en-US" dirty="0"/>
              <a:t>“Overview first, zoom and filter, then details-on-demand.”</a:t>
            </a:r>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66</a:t>
            </a:fld>
            <a:endParaRPr lang="en-US"/>
          </a:p>
        </p:txBody>
      </p:sp>
    </p:spTree>
    <p:extLst>
      <p:ext uri="{BB962C8B-B14F-4D97-AF65-F5344CB8AC3E}">
        <p14:creationId xmlns:p14="http://schemas.microsoft.com/office/powerpoint/2010/main" val="34226241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altLang="zh-TW" sz="3600" b="1" dirty="0">
                <a:latin typeface="Segoe UI" panose="020B0502040204020203" pitchFamily="34" charset="0"/>
                <a:cs typeface="Segoe UI" panose="020B0502040204020203" pitchFamily="34" charset="0"/>
              </a:rPr>
              <a:t>Two Interaction Approaches</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lstStyle/>
          <a:p>
            <a:r>
              <a:rPr lang="en-US" altLang="zh-TW" b="1" dirty="0">
                <a:ea typeface="新細明體" charset="-120"/>
              </a:rPr>
              <a:t>Overview + Detail </a:t>
            </a:r>
          </a:p>
          <a:p>
            <a:pPr lvl="1"/>
            <a:r>
              <a:rPr lang="en-US" altLang="zh-TW" dirty="0">
                <a:ea typeface="新細明體" charset="-120"/>
              </a:rPr>
              <a:t>First overview provides overall patterns to users; then details about the part of interest to the use can be displayed (Card et al. 1999).</a:t>
            </a:r>
          </a:p>
          <a:p>
            <a:pPr lvl="1"/>
            <a:r>
              <a:rPr lang="en-US" altLang="zh-TW" dirty="0">
                <a:ea typeface="新細明體" charset="-120"/>
              </a:rPr>
              <a:t>Spatial zooming &amp; semantic zooming are usually used</a:t>
            </a:r>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67</a:t>
            </a:fld>
            <a:endParaRPr lang="en-US"/>
          </a:p>
        </p:txBody>
      </p:sp>
      <p:pic>
        <p:nvPicPr>
          <p:cNvPr id="5" name="Picture 2" descr="Image result for visualization overview 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966" y="4166558"/>
            <a:ext cx="4379227" cy="215788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90" y="3850455"/>
            <a:ext cx="3361310" cy="279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808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3600" b="1" dirty="0">
                <a:latin typeface="Segoe UI" panose="020B0502040204020203" pitchFamily="34" charset="0"/>
                <a:cs typeface="Segoe UI" panose="020B0502040204020203" pitchFamily="34" charset="0"/>
              </a:rPr>
              <a:t>Two Interaction Approaches</a:t>
            </a:r>
            <a:endParaRPr lang="en-US" dirty="0"/>
          </a:p>
        </p:txBody>
      </p:sp>
      <p:sp>
        <p:nvSpPr>
          <p:cNvPr id="3" name="Content Placeholder 2"/>
          <p:cNvSpPr>
            <a:spLocks noGrp="1"/>
          </p:cNvSpPr>
          <p:nvPr>
            <p:ph idx="1"/>
          </p:nvPr>
        </p:nvSpPr>
        <p:spPr>
          <a:xfrm>
            <a:off x="628650" y="1574165"/>
            <a:ext cx="7886700" cy="1918239"/>
          </a:xfrm>
        </p:spPr>
        <p:txBody>
          <a:bodyPr>
            <a:normAutofit fontScale="85000" lnSpcReduction="10000"/>
          </a:bodyPr>
          <a:lstStyle/>
          <a:p>
            <a:r>
              <a:rPr lang="en-US" altLang="zh-TW" sz="3300" b="1" dirty="0">
                <a:ea typeface="新細明體" charset="-120"/>
              </a:rPr>
              <a:t>Focus + Context</a:t>
            </a:r>
          </a:p>
          <a:p>
            <a:pPr lvl="1"/>
            <a:r>
              <a:rPr lang="en-US" altLang="zh-TW" dirty="0">
                <a:ea typeface="新細明體" charset="-120"/>
              </a:rPr>
              <a:t>Details (focus) and overview (context) dynamically on the same view. Users could change the region of focus dynamically.</a:t>
            </a:r>
          </a:p>
          <a:p>
            <a:pPr lvl="1"/>
            <a:r>
              <a:rPr lang="en-US" altLang="zh-TW" dirty="0">
                <a:ea typeface="新細明體" charset="-120"/>
              </a:rPr>
              <a:t>Information Landscape (Andrews 1995)</a:t>
            </a:r>
          </a:p>
          <a:p>
            <a:pPr lvl="1"/>
            <a:r>
              <a:rPr lang="en-US" altLang="zh-TW" dirty="0">
                <a:ea typeface="新細明體" charset="-120"/>
              </a:rPr>
              <a:t>Cone Tree (Robertson et al. 1991)</a:t>
            </a:r>
          </a:p>
          <a:p>
            <a:pPr lvl="1"/>
            <a:r>
              <a:rPr lang="en-US" altLang="zh-TW" dirty="0">
                <a:ea typeface="新細明體" charset="-120"/>
              </a:rPr>
              <a:t>Fish-eye (Furnas 1986)</a:t>
            </a:r>
          </a:p>
          <a:p>
            <a:endParaRPr lang="en-US" dirty="0"/>
          </a:p>
        </p:txBody>
      </p:sp>
      <p:sp>
        <p:nvSpPr>
          <p:cNvPr id="4" name="Slide Number Placeholder 3"/>
          <p:cNvSpPr>
            <a:spLocks noGrp="1"/>
          </p:cNvSpPr>
          <p:nvPr>
            <p:ph type="sldNum" sz="quarter" idx="12"/>
          </p:nvPr>
        </p:nvSpPr>
        <p:spPr/>
        <p:txBody>
          <a:bodyPr/>
          <a:lstStyle/>
          <a:p>
            <a:fld id="{5EEDA49D-2C12-4445-8988-A9D5F93F6E8A}" type="slidenum">
              <a:rPr lang="en-US" smtClean="0"/>
              <a:t>68</a:t>
            </a:fld>
            <a:endParaRPr lang="en-US"/>
          </a:p>
        </p:txBody>
      </p:sp>
      <p:pic>
        <p:nvPicPr>
          <p:cNvPr id="3074"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7102" y="3955389"/>
            <a:ext cx="2221124" cy="2221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35849" t="31321" r="6887" b="20503"/>
          <a:stretch/>
        </p:blipFill>
        <p:spPr>
          <a:xfrm>
            <a:off x="499253" y="3955389"/>
            <a:ext cx="3520162" cy="2221124"/>
          </a:xfrm>
          <a:prstGeom prst="rect">
            <a:avLst/>
          </a:prstGeom>
        </p:spPr>
      </p:pic>
      <p:pic>
        <p:nvPicPr>
          <p:cNvPr id="307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051" y="3955389"/>
            <a:ext cx="2102838" cy="222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23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944880" y="1063645"/>
            <a:ext cx="37719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r"/>
            <a:r>
              <a:rPr lang="en-US" altLang="en-US" sz="2400" b="1" dirty="0">
                <a:latin typeface="Arial" panose="020B0604020202020204" pitchFamily="34" charset="0"/>
              </a:rPr>
              <a:t>Textual Visualization</a:t>
            </a:r>
          </a:p>
        </p:txBody>
      </p:sp>
      <p:pic>
        <p:nvPicPr>
          <p:cNvPr id="29699" name="Picture 3" descr="F:\srose\Viza\hyp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220" y="2263140"/>
            <a:ext cx="5585460" cy="3986213"/>
          </a:xfrm>
          <a:prstGeom prst="rect">
            <a:avLst/>
          </a:prstGeom>
          <a:noFill/>
          <a:extLst>
            <a:ext uri="{909E8E84-426E-40DD-AFC4-6F175D3DCCD1}">
              <a14:hiddenFill xmlns:a14="http://schemas.microsoft.com/office/drawing/2010/main">
                <a:solidFill>
                  <a:srgbClr val="FFFFFF"/>
                </a:solidFill>
              </a14:hiddenFill>
            </a:ext>
          </a:extLst>
        </p:spPr>
      </p:pic>
      <p:sp>
        <p:nvSpPr>
          <p:cNvPr id="29700" name="Text Box 4"/>
          <p:cNvSpPr txBox="1">
            <a:spLocks noChangeArrowheads="1"/>
          </p:cNvSpPr>
          <p:nvPr/>
        </p:nvSpPr>
        <p:spPr bwMode="auto">
          <a:xfrm>
            <a:off x="1638300" y="1623060"/>
            <a:ext cx="64084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latin typeface="Arial" panose="020B0604020202020204" pitchFamily="34" charset="0"/>
              </a:rPr>
              <a:t>Hyperbolic Trees (Lamping et al., 1995)</a:t>
            </a:r>
          </a:p>
        </p:txBody>
      </p:sp>
    </p:spTree>
    <p:extLst>
      <p:ext uri="{BB962C8B-B14F-4D97-AF65-F5344CB8AC3E}">
        <p14:creationId xmlns:p14="http://schemas.microsoft.com/office/powerpoint/2010/main" val="346079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Brief History</a:t>
            </a:r>
          </a:p>
        </p:txBody>
      </p:sp>
      <p:sp>
        <p:nvSpPr>
          <p:cNvPr id="4" name="灯片编号占位符 3"/>
          <p:cNvSpPr>
            <a:spLocks noGrp="1"/>
          </p:cNvSpPr>
          <p:nvPr>
            <p:ph type="sldNum" sz="quarter" idx="12"/>
          </p:nvPr>
        </p:nvSpPr>
        <p:spPr/>
        <p:txBody>
          <a:bodyPr/>
          <a:lstStyle/>
          <a:p>
            <a:fld id="{5EEDA49D-2C12-4445-8988-A9D5F93F6E8A}" type="slidenum">
              <a:rPr lang="en-US" smtClean="0"/>
              <a:t>7</a:t>
            </a:fld>
            <a:endParaRPr lang="en-US"/>
          </a:p>
        </p:txBody>
      </p:sp>
      <p:pic>
        <p:nvPicPr>
          <p:cNvPr id="1026" name="Picture 2" descr="https://upload.wikimedia.org/wikipedia/commons/thumb/2/27/Snow-cholera-map-1.jpg/800px-Snow-cholera-m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90689"/>
            <a:ext cx="5055474" cy="471423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746517" y="1705743"/>
            <a:ext cx="3013170" cy="2308324"/>
          </a:xfrm>
          <a:prstGeom prst="rect">
            <a:avLst/>
          </a:prstGeom>
          <a:noFill/>
        </p:spPr>
        <p:txBody>
          <a:bodyPr wrap="square" rtlCol="0">
            <a:spAutoFit/>
          </a:bodyPr>
          <a:lstStyle/>
          <a:p>
            <a:r>
              <a:rPr lang="en-US" dirty="0"/>
              <a:t>John Snow mapped the cholera cases on the map. The cases were clustered around the pump in Broad street.</a:t>
            </a:r>
          </a:p>
          <a:p>
            <a:endParaRPr lang="en-US" dirty="0"/>
          </a:p>
          <a:p>
            <a:pPr marL="285750" indent="-285750">
              <a:buFont typeface="Arial" panose="020B0604020202020204" pitchFamily="34" charset="0"/>
              <a:buChar char="•"/>
            </a:pPr>
            <a:r>
              <a:rPr lang="en-US" dirty="0"/>
              <a:t>Each death case is a bar</a:t>
            </a:r>
          </a:p>
          <a:p>
            <a:pPr marL="285750" indent="-285750">
              <a:buFont typeface="Arial" panose="020B0604020202020204" pitchFamily="34" charset="0"/>
              <a:buChar char="•"/>
            </a:pPr>
            <a:r>
              <a:rPr lang="en-US" dirty="0"/>
              <a:t>“Spot map” – Geo-spatial based mapping</a:t>
            </a:r>
          </a:p>
        </p:txBody>
      </p:sp>
      <p:sp>
        <p:nvSpPr>
          <p:cNvPr id="3" name="矩形 2"/>
          <p:cNvSpPr/>
          <p:nvPr/>
        </p:nvSpPr>
        <p:spPr>
          <a:xfrm>
            <a:off x="5746517" y="5971965"/>
            <a:ext cx="1852495" cy="369332"/>
          </a:xfrm>
          <a:prstGeom prst="rect">
            <a:avLst/>
          </a:prstGeom>
        </p:spPr>
        <p:txBody>
          <a:bodyPr wrap="none">
            <a:spAutoFit/>
          </a:bodyPr>
          <a:lstStyle/>
          <a:p>
            <a:r>
              <a:rPr lang="en-US" dirty="0"/>
              <a:t>John Snow (1854)</a:t>
            </a:r>
          </a:p>
        </p:txBody>
      </p:sp>
    </p:spTree>
    <p:extLst>
      <p:ext uri="{BB962C8B-B14F-4D97-AF65-F5344CB8AC3E}">
        <p14:creationId xmlns:p14="http://schemas.microsoft.com/office/powerpoint/2010/main" val="1127120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Interactive Vis. Example: </a:t>
            </a:r>
            <a:r>
              <a:rPr lang="en-US" sz="3600" b="1" dirty="0" err="1">
                <a:latin typeface="Segoe UI" panose="020B0502040204020203" pitchFamily="34" charset="0"/>
                <a:cs typeface="Segoe UI" panose="020B0502040204020203" pitchFamily="34" charset="0"/>
              </a:rPr>
              <a:t>Gapminder</a:t>
            </a:r>
            <a:r>
              <a:rPr lang="en-US" sz="3600" b="1" dirty="0">
                <a:latin typeface="Segoe UI" panose="020B0502040204020203" pitchFamily="34" charset="0"/>
                <a:cs typeface="Segoe UI" panose="020B0502040204020203" pitchFamily="34" charset="0"/>
              </a:rPr>
              <a:t> </a:t>
            </a:r>
            <a:r>
              <a:rPr lang="en-US" sz="3600" b="1" dirty="0" smtClean="0">
                <a:latin typeface="Segoe UI" panose="020B0502040204020203" pitchFamily="34" charset="0"/>
                <a:cs typeface="Segoe UI" panose="020B0502040204020203" pitchFamily="34" charset="0"/>
              </a:rPr>
              <a:t>World (</a:t>
            </a:r>
            <a:r>
              <a:rPr lang="en-US" sz="3600" b="1" dirty="0" err="1" smtClean="0">
                <a:latin typeface="Segoe UI" panose="020B0502040204020203" pitchFamily="34" charset="0"/>
                <a:cs typeface="Segoe UI" panose="020B0502040204020203" pitchFamily="34" charset="0"/>
              </a:rPr>
              <a:t>viz</a:t>
            </a:r>
            <a:r>
              <a:rPr lang="en-US" sz="3600" b="1" dirty="0" smtClean="0">
                <a:latin typeface="Segoe UI" panose="020B0502040204020203" pitchFamily="34" charset="0"/>
                <a:cs typeface="Segoe UI" panose="020B0502040204020203" pitchFamily="34" charset="0"/>
              </a:rPr>
              <a:t> over time)</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lstStyle/>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70</a:t>
            </a:fld>
            <a:endParaRPr lang="en-US"/>
          </a:p>
        </p:txBody>
      </p:sp>
      <p:pic>
        <p:nvPicPr>
          <p:cNvPr id="5" name="图片 4"/>
          <p:cNvPicPr>
            <a:picLocks noChangeAspect="1"/>
          </p:cNvPicPr>
          <p:nvPr/>
        </p:nvPicPr>
        <p:blipFill>
          <a:blip r:embed="rId2"/>
          <a:stretch>
            <a:fillRect/>
          </a:stretch>
        </p:blipFill>
        <p:spPr>
          <a:xfrm>
            <a:off x="1574488" y="1646237"/>
            <a:ext cx="5995023" cy="4484826"/>
          </a:xfrm>
          <a:prstGeom prst="rect">
            <a:avLst/>
          </a:prstGeom>
        </p:spPr>
      </p:pic>
      <p:sp>
        <p:nvSpPr>
          <p:cNvPr id="6" name="矩形 5"/>
          <p:cNvSpPr/>
          <p:nvPr/>
        </p:nvSpPr>
        <p:spPr>
          <a:xfrm>
            <a:off x="628650" y="6211669"/>
            <a:ext cx="8064776" cy="646331"/>
          </a:xfrm>
          <a:prstGeom prst="rect">
            <a:avLst/>
          </a:prstGeom>
        </p:spPr>
        <p:txBody>
          <a:bodyPr wrap="square">
            <a:spAutoFit/>
          </a:bodyPr>
          <a:lstStyle/>
          <a:p>
            <a:r>
              <a:rPr lang="en-US" dirty="0">
                <a:hlinkClick r:id="rId3"/>
              </a:rPr>
              <a:t>http://www.gapminder.org/world/</a:t>
            </a:r>
            <a:endParaRPr lang="en-US" dirty="0"/>
          </a:p>
          <a:p>
            <a:r>
              <a:rPr lang="en-US" dirty="0">
                <a:hlinkClick r:id="rId4"/>
              </a:rPr>
              <a:t>https://www.youtube.com/watch?v=BPt8ElTQMIg</a:t>
            </a:r>
            <a:r>
              <a:rPr lang="en-US" dirty="0"/>
              <a:t>   (Hans </a:t>
            </a:r>
            <a:r>
              <a:rPr lang="en-US" dirty="0" err="1"/>
              <a:t>Rosling</a:t>
            </a:r>
            <a:r>
              <a:rPr lang="en-US" dirty="0"/>
              <a:t> telling story)</a:t>
            </a:r>
          </a:p>
        </p:txBody>
      </p:sp>
    </p:spTree>
    <p:extLst>
      <p:ext uri="{BB962C8B-B14F-4D97-AF65-F5344CB8AC3E}">
        <p14:creationId xmlns:p14="http://schemas.microsoft.com/office/powerpoint/2010/main" val="2418857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EEDA49D-2C12-4445-8988-A9D5F93F6E8A}" type="slidenum">
              <a:rPr lang="en-US" smtClean="0"/>
              <a:t>71</a:t>
            </a:fld>
            <a:endParaRPr lang="en-US"/>
          </a:p>
        </p:txBody>
      </p:sp>
      <p:sp>
        <p:nvSpPr>
          <p:cNvPr id="5" name="文本框 4"/>
          <p:cNvSpPr txBox="1"/>
          <p:nvPr/>
        </p:nvSpPr>
        <p:spPr>
          <a:xfrm>
            <a:off x="560070" y="3905084"/>
            <a:ext cx="8074646" cy="584775"/>
          </a:xfrm>
          <a:prstGeom prst="rect">
            <a:avLst/>
          </a:prstGeom>
          <a:noFill/>
        </p:spPr>
        <p:txBody>
          <a:bodyPr wrap="none" rtlCol="0">
            <a:spAutoFit/>
          </a:bodyPr>
          <a:lstStyle/>
          <a:p>
            <a:r>
              <a:rPr lang="en-US" sz="3200" dirty="0" smtClean="0">
                <a:latin typeface="Segoe UI Black" panose="020B0A02040204020203" pitchFamily="34" charset="0"/>
                <a:ea typeface="Segoe UI Black" panose="020B0A02040204020203" pitchFamily="34" charset="0"/>
                <a:cs typeface="Segoe UI Black" panose="020B0A02040204020203" pitchFamily="34" charset="0"/>
              </a:rPr>
              <a:t>AI Lab Visualization Systems/Examples</a:t>
            </a:r>
            <a:endParaRPr lang="en-US" sz="32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6564336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0"/>
          </p:nvPr>
        </p:nvSpPr>
        <p:spPr/>
        <p:txBody>
          <a:bodyPr/>
          <a:lstStyle/>
          <a:p>
            <a:pPr>
              <a:defRPr/>
            </a:pPr>
            <a:fld id="{E75207A0-AFDC-4AC8-8D71-5740D4ADCFB5}" type="slidenum">
              <a:rPr lang="zh-CN" altLang="en-US" smtClean="0"/>
              <a:pPr>
                <a:defRPr/>
              </a:pPr>
              <a:t>72</a:t>
            </a:fld>
            <a:endParaRPr lang="en-US" altLang="zh-CN"/>
          </a:p>
        </p:txBody>
      </p:sp>
      <p:sp>
        <p:nvSpPr>
          <p:cNvPr id="43011" name="Rectangle 2"/>
          <p:cNvSpPr>
            <a:spLocks noGrp="1" noChangeArrowheads="1"/>
          </p:cNvSpPr>
          <p:nvPr>
            <p:ph type="title"/>
          </p:nvPr>
        </p:nvSpPr>
        <p:spPr>
          <a:xfrm>
            <a:off x="1143000" y="549274"/>
            <a:ext cx="6713220" cy="581025"/>
          </a:xfrm>
        </p:spPr>
        <p:txBody>
          <a:bodyPr>
            <a:noAutofit/>
          </a:bodyPr>
          <a:lstStyle/>
          <a:p>
            <a:r>
              <a:rPr lang="en-US" sz="2400" b="1" dirty="0" smtClean="0"/>
              <a:t>COPLINK for </a:t>
            </a:r>
            <a:r>
              <a:rPr lang="en-US" sz="2400" b="1" dirty="0"/>
              <a:t>Crime </a:t>
            </a:r>
            <a:r>
              <a:rPr lang="en-US" sz="2400" b="1" dirty="0"/>
              <a:t>Information Sharing &amp; Data </a:t>
            </a:r>
            <a:r>
              <a:rPr lang="en-US" sz="2400" b="1" dirty="0" smtClean="0"/>
              <a:t>Mining (Chen et al. 2002)</a:t>
            </a:r>
            <a:endParaRPr lang="en-US" sz="2400" b="1" dirty="0"/>
          </a:p>
        </p:txBody>
      </p:sp>
      <p:sp>
        <p:nvSpPr>
          <p:cNvPr id="1610756" name="Line 4"/>
          <p:cNvSpPr>
            <a:spLocks noChangeShapeType="1"/>
          </p:cNvSpPr>
          <p:nvPr/>
        </p:nvSpPr>
        <p:spPr bwMode="auto">
          <a:xfrm flipH="1" flipV="1">
            <a:off x="6972300" y="5429250"/>
            <a:ext cx="114300" cy="171450"/>
          </a:xfrm>
          <a:prstGeom prst="line">
            <a:avLst/>
          </a:prstGeom>
          <a:noFill/>
          <a:ln w="9525">
            <a:solidFill>
              <a:schemeClr val="tx1"/>
            </a:solidFill>
            <a:round/>
            <a:headEnd/>
            <a:tailEnd type="triangle" w="lg" len="lg"/>
          </a:ln>
        </p:spPr>
        <p:txBody>
          <a:bodyPr/>
          <a:lstStyle/>
          <a:p>
            <a:endParaRPr lang="en-US" sz="1350"/>
          </a:p>
        </p:txBody>
      </p:sp>
      <p:pic>
        <p:nvPicPr>
          <p:cNvPr id="1610762" name="Picture 10"/>
          <p:cNvPicPr>
            <a:picLocks noChangeAspect="1" noChangeArrowheads="1"/>
          </p:cNvPicPr>
          <p:nvPr/>
        </p:nvPicPr>
        <p:blipFill>
          <a:blip r:embed="rId2" cstate="print"/>
          <a:srcRect/>
          <a:stretch>
            <a:fillRect/>
          </a:stretch>
        </p:blipFill>
        <p:spPr bwMode="auto">
          <a:xfrm>
            <a:off x="1143000" y="1485901"/>
            <a:ext cx="3429000" cy="2472545"/>
          </a:xfrm>
          <a:prstGeom prst="rect">
            <a:avLst/>
          </a:prstGeom>
          <a:noFill/>
          <a:ln w="9525">
            <a:noFill/>
            <a:miter lim="800000"/>
            <a:headEnd/>
            <a:tailEnd/>
          </a:ln>
        </p:spPr>
      </p:pic>
      <p:pic>
        <p:nvPicPr>
          <p:cNvPr id="1610763" name="Picture 11"/>
          <p:cNvPicPr>
            <a:picLocks noChangeAspect="1" noChangeArrowheads="1"/>
          </p:cNvPicPr>
          <p:nvPr/>
        </p:nvPicPr>
        <p:blipFill>
          <a:blip r:embed="rId3" cstate="print"/>
          <a:srcRect/>
          <a:stretch>
            <a:fillRect/>
          </a:stretch>
        </p:blipFill>
        <p:spPr bwMode="auto">
          <a:xfrm>
            <a:off x="4572000" y="1485900"/>
            <a:ext cx="3429000" cy="2343150"/>
          </a:xfrm>
          <a:prstGeom prst="rect">
            <a:avLst/>
          </a:prstGeom>
          <a:noFill/>
          <a:ln w="9525">
            <a:noFill/>
            <a:miter lim="800000"/>
            <a:headEnd/>
            <a:tailEnd/>
          </a:ln>
        </p:spPr>
      </p:pic>
      <p:pic>
        <p:nvPicPr>
          <p:cNvPr id="13" name="Picture 2" descr="cl6"/>
          <p:cNvPicPr>
            <a:picLocks noChangeAspect="1" noChangeArrowheads="1"/>
          </p:cNvPicPr>
          <p:nvPr/>
        </p:nvPicPr>
        <p:blipFill>
          <a:blip r:embed="rId4" cstate="print"/>
          <a:srcRect/>
          <a:stretch>
            <a:fillRect/>
          </a:stretch>
        </p:blipFill>
        <p:spPr bwMode="auto">
          <a:xfrm>
            <a:off x="1143000" y="3574194"/>
            <a:ext cx="3486150" cy="2426556"/>
          </a:xfrm>
          <a:prstGeom prst="rect">
            <a:avLst/>
          </a:prstGeom>
          <a:noFill/>
          <a:ln w="9525">
            <a:noFill/>
            <a:miter lim="800000"/>
            <a:headEnd/>
            <a:tailEnd/>
          </a:ln>
        </p:spPr>
      </p:pic>
      <p:pic>
        <p:nvPicPr>
          <p:cNvPr id="14" name="Picture 2" descr="cl12"/>
          <p:cNvPicPr>
            <a:picLocks noChangeAspect="1" noChangeArrowheads="1"/>
          </p:cNvPicPr>
          <p:nvPr/>
        </p:nvPicPr>
        <p:blipFill>
          <a:blip r:embed="rId5" cstate="print"/>
          <a:srcRect/>
          <a:stretch>
            <a:fillRect/>
          </a:stretch>
        </p:blipFill>
        <p:spPr bwMode="auto">
          <a:xfrm>
            <a:off x="4572000" y="3600450"/>
            <a:ext cx="3429000" cy="2400300"/>
          </a:xfrm>
          <a:prstGeom prst="rect">
            <a:avLst/>
          </a:prstGeom>
          <a:noFill/>
          <a:ln w="9525">
            <a:noFill/>
            <a:miter lim="800000"/>
            <a:headEnd/>
            <a:tailEnd/>
          </a:ln>
        </p:spPr>
      </p:pic>
    </p:spTree>
    <p:extLst>
      <p:ext uri="{BB962C8B-B14F-4D97-AF65-F5344CB8AC3E}">
        <p14:creationId xmlns:p14="http://schemas.microsoft.com/office/powerpoint/2010/main" val="2748128048"/>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SimSun" panose="02010600030101010101" pitchFamily="2" charset="-122"/>
              </a:defRPr>
            </a:lvl1pPr>
            <a:lvl2pPr marL="557213" indent="-214313">
              <a:spcBef>
                <a:spcPct val="20000"/>
              </a:spcBef>
              <a:buChar char="–"/>
              <a:defRPr sz="2100">
                <a:solidFill>
                  <a:schemeClr val="tx1"/>
                </a:solidFill>
                <a:latin typeface="Arial" panose="020B0604020202020204" pitchFamily="34" charset="0"/>
                <a:ea typeface="SimSun" panose="02010600030101010101" pitchFamily="2" charset="-122"/>
              </a:defRPr>
            </a:lvl2pPr>
            <a:lvl3pPr marL="857250" indent="-171450">
              <a:spcBef>
                <a:spcPct val="20000"/>
              </a:spcBef>
              <a:buChar char="•"/>
              <a:defRPr sz="1800">
                <a:solidFill>
                  <a:schemeClr val="tx1"/>
                </a:solidFill>
                <a:latin typeface="Arial" panose="020B0604020202020204" pitchFamily="34" charset="0"/>
                <a:ea typeface="SimSun" panose="02010600030101010101" pitchFamily="2" charset="-122"/>
              </a:defRPr>
            </a:lvl3pPr>
            <a:lvl4pPr marL="1200150" indent="-171450">
              <a:spcBef>
                <a:spcPct val="20000"/>
              </a:spcBef>
              <a:buChar char="–"/>
              <a:defRPr sz="1500">
                <a:solidFill>
                  <a:schemeClr val="tx1"/>
                </a:solidFill>
                <a:latin typeface="Arial" panose="020B0604020202020204" pitchFamily="34" charset="0"/>
                <a:ea typeface="SimSun" panose="02010600030101010101" pitchFamily="2" charset="-122"/>
              </a:defRPr>
            </a:lvl4pPr>
            <a:lvl5pPr marL="1543050" indent="-171450">
              <a:spcBef>
                <a:spcPct val="20000"/>
              </a:spcBef>
              <a:buChar char="»"/>
              <a:defRPr sz="1500">
                <a:solidFill>
                  <a:schemeClr val="tx1"/>
                </a:solidFill>
                <a:latin typeface="Arial" panose="020B0604020202020204" pitchFamily="34" charset="0"/>
                <a:ea typeface="SimSun" panose="02010600030101010101" pitchFamily="2" charset="-122"/>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SimSun" panose="02010600030101010101" pitchFamily="2" charset="-122"/>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SimSun" panose="02010600030101010101" pitchFamily="2" charset="-122"/>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SimSun" panose="02010600030101010101" pitchFamily="2" charset="-122"/>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SimSun" panose="02010600030101010101" pitchFamily="2" charset="-122"/>
              </a:defRPr>
            </a:lvl9pPr>
          </a:lstStyle>
          <a:p>
            <a:pPr>
              <a:spcBef>
                <a:spcPct val="0"/>
              </a:spcBef>
              <a:buFontTx/>
              <a:buNone/>
            </a:pPr>
            <a:fld id="{283CC658-F59E-48A2-8566-ED66742B8DBC}" type="slidenum">
              <a:rPr lang="en-US" altLang="zh-CN" sz="1050"/>
              <a:pPr>
                <a:spcBef>
                  <a:spcPct val="0"/>
                </a:spcBef>
                <a:buFontTx/>
                <a:buNone/>
              </a:pPr>
              <a:t>73</a:t>
            </a:fld>
            <a:endParaRPr lang="en-US" altLang="zh-CN" sz="1050"/>
          </a:p>
        </p:txBody>
      </p:sp>
      <p:sp>
        <p:nvSpPr>
          <p:cNvPr id="70659" name="Rectangle 2"/>
          <p:cNvSpPr>
            <a:spLocks noGrp="1" noChangeArrowheads="1"/>
          </p:cNvSpPr>
          <p:nvPr>
            <p:ph type="title"/>
          </p:nvPr>
        </p:nvSpPr>
        <p:spPr>
          <a:xfrm>
            <a:off x="1200150" y="1151423"/>
            <a:ext cx="7498769" cy="343241"/>
          </a:xfrm>
        </p:spPr>
        <p:txBody>
          <a:bodyPr>
            <a:noAutofit/>
          </a:bodyPr>
          <a:lstStyle/>
          <a:p>
            <a:pPr eaLnBrk="1" hangingPunct="1"/>
            <a:r>
              <a:rPr lang="en-US" sz="2400" b="1" dirty="0" err="1" smtClean="0"/>
              <a:t>CyberGate</a:t>
            </a:r>
            <a:r>
              <a:rPr lang="en-US" sz="2400" b="1" dirty="0" smtClean="0"/>
              <a:t> for CMC </a:t>
            </a:r>
            <a:r>
              <a:rPr lang="en-US" sz="2400" b="1" dirty="0"/>
              <a:t>(Abbasi</a:t>
            </a:r>
            <a:r>
              <a:rPr lang="en-US" sz="2400" b="1" dirty="0" smtClean="0"/>
              <a:t>, Chen </a:t>
            </a:r>
            <a:r>
              <a:rPr lang="en-US" sz="2400" b="1" dirty="0"/>
              <a:t>et al., </a:t>
            </a:r>
            <a:r>
              <a:rPr lang="en-US" sz="2400" b="1" dirty="0" smtClean="0"/>
              <a:t>2008)</a:t>
            </a:r>
            <a:endParaRPr lang="en-US" sz="2400" b="1" dirty="0"/>
          </a:p>
        </p:txBody>
      </p:sp>
      <p:pic>
        <p:nvPicPr>
          <p:cNvPr id="7066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312" b="5000"/>
          <a:stretch>
            <a:fillRect/>
          </a:stretch>
        </p:blipFill>
        <p:spPr>
          <a:xfrm>
            <a:off x="1200150" y="1885950"/>
            <a:ext cx="6743700" cy="4031069"/>
          </a:xfrm>
          <a:noFill/>
        </p:spPr>
      </p:pic>
    </p:spTree>
    <p:extLst>
      <p:ext uri="{BB962C8B-B14F-4D97-AF65-F5344CB8AC3E}">
        <p14:creationId xmlns:p14="http://schemas.microsoft.com/office/powerpoint/2010/main" val="12767807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2"/>
          <p:cNvSpPr>
            <a:spLocks noGrp="1"/>
          </p:cNvSpPr>
          <p:nvPr>
            <p:ph type="sldNum" sz="quarter" idx="4294967295"/>
          </p:nvPr>
        </p:nvSpPr>
        <p:spPr bwMode="auto">
          <a:xfrm>
            <a:off x="4736306" y="5718573"/>
            <a:ext cx="1600200" cy="22621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800">
                <a:solidFill>
                  <a:schemeClr val="tx2"/>
                </a:solidFill>
                <a:latin typeface="Helvetica" panose="020B0604020202020204" pitchFamily="34" charset="0"/>
                <a:cs typeface="Arial" panose="020B0604020202020204" pitchFamily="34" charset="0"/>
              </a:defRPr>
            </a:lvl1pPr>
            <a:lvl2pPr marL="557213" indent="-214313">
              <a:defRPr sz="1800">
                <a:solidFill>
                  <a:schemeClr val="tx2"/>
                </a:solidFill>
                <a:latin typeface="Helvetica" panose="020B0604020202020204" pitchFamily="34" charset="0"/>
                <a:cs typeface="Arial" panose="020B0604020202020204" pitchFamily="34" charset="0"/>
              </a:defRPr>
            </a:lvl2pPr>
            <a:lvl3pPr marL="857250" indent="-171450">
              <a:defRPr sz="1800">
                <a:solidFill>
                  <a:schemeClr val="tx2"/>
                </a:solidFill>
                <a:latin typeface="Helvetica" panose="020B0604020202020204" pitchFamily="34" charset="0"/>
                <a:cs typeface="Arial" panose="020B0604020202020204" pitchFamily="34" charset="0"/>
              </a:defRPr>
            </a:lvl3pPr>
            <a:lvl4pPr marL="1200150" indent="-171450">
              <a:defRPr sz="1800">
                <a:solidFill>
                  <a:schemeClr val="tx2"/>
                </a:solidFill>
                <a:latin typeface="Helvetica" panose="020B0604020202020204" pitchFamily="34" charset="0"/>
                <a:cs typeface="Arial" panose="020B0604020202020204" pitchFamily="34" charset="0"/>
              </a:defRPr>
            </a:lvl4pPr>
            <a:lvl5pPr marL="1543050" indent="-171450">
              <a:defRPr sz="1800">
                <a:solidFill>
                  <a:schemeClr val="tx2"/>
                </a:solidFill>
                <a:latin typeface="Helvetica" panose="020B0604020202020204" pitchFamily="34" charset="0"/>
                <a:cs typeface="Arial" panose="020B0604020202020204" pitchFamily="34" charset="0"/>
              </a:defRPr>
            </a:lvl5pPr>
            <a:lvl6pPr marL="1885950" indent="-171450" algn="ctr" eaLnBrk="0" fontAlgn="base" hangingPunct="0">
              <a:spcBef>
                <a:spcPct val="0"/>
              </a:spcBef>
              <a:spcAft>
                <a:spcPct val="0"/>
              </a:spcAft>
              <a:defRPr sz="1800">
                <a:solidFill>
                  <a:schemeClr val="tx2"/>
                </a:solidFill>
                <a:latin typeface="Helvetica" panose="020B0604020202020204" pitchFamily="34" charset="0"/>
                <a:cs typeface="Arial" panose="020B0604020202020204" pitchFamily="34" charset="0"/>
              </a:defRPr>
            </a:lvl6pPr>
            <a:lvl7pPr marL="2228850" indent="-171450" algn="ctr" eaLnBrk="0" fontAlgn="base" hangingPunct="0">
              <a:spcBef>
                <a:spcPct val="0"/>
              </a:spcBef>
              <a:spcAft>
                <a:spcPct val="0"/>
              </a:spcAft>
              <a:defRPr sz="1800">
                <a:solidFill>
                  <a:schemeClr val="tx2"/>
                </a:solidFill>
                <a:latin typeface="Helvetica" panose="020B0604020202020204" pitchFamily="34" charset="0"/>
                <a:cs typeface="Arial" panose="020B0604020202020204" pitchFamily="34" charset="0"/>
              </a:defRPr>
            </a:lvl7pPr>
            <a:lvl8pPr marL="2571750" indent="-171450" algn="ctr" eaLnBrk="0" fontAlgn="base" hangingPunct="0">
              <a:spcBef>
                <a:spcPct val="0"/>
              </a:spcBef>
              <a:spcAft>
                <a:spcPct val="0"/>
              </a:spcAft>
              <a:defRPr sz="1800">
                <a:solidFill>
                  <a:schemeClr val="tx2"/>
                </a:solidFill>
                <a:latin typeface="Helvetica" panose="020B0604020202020204" pitchFamily="34" charset="0"/>
                <a:cs typeface="Arial" panose="020B0604020202020204" pitchFamily="34" charset="0"/>
              </a:defRPr>
            </a:lvl8pPr>
            <a:lvl9pPr marL="2914650" indent="-171450" algn="ctr" eaLnBrk="0" fontAlgn="base" hangingPunct="0">
              <a:spcBef>
                <a:spcPct val="0"/>
              </a:spcBef>
              <a:spcAft>
                <a:spcPct val="0"/>
              </a:spcAft>
              <a:defRPr sz="1800">
                <a:solidFill>
                  <a:schemeClr val="tx2"/>
                </a:solidFill>
                <a:latin typeface="Helvetica" panose="020B0604020202020204" pitchFamily="34" charset="0"/>
                <a:cs typeface="Arial" panose="020B0604020202020204" pitchFamily="34" charset="0"/>
              </a:defRPr>
            </a:lvl9pPr>
          </a:lstStyle>
          <a:p>
            <a:fld id="{B935ACC6-3D88-45A6-86F3-1A9DABE7FBDB}" type="slidenum">
              <a:rPr lang="zh-CN" altLang="en-US">
                <a:ea typeface="SimSun" panose="02010600030101010101" pitchFamily="2" charset="-122"/>
              </a:rPr>
              <a:pPr/>
              <a:t>74</a:t>
            </a:fld>
            <a:endParaRPr lang="en-US" altLang="zh-CN">
              <a:ea typeface="SimSun" panose="02010600030101010101" pitchFamily="2" charset="-122"/>
            </a:endParaRPr>
          </a:p>
        </p:txBody>
      </p:sp>
      <p:sp>
        <p:nvSpPr>
          <p:cNvPr id="51203" name="Line 4"/>
          <p:cNvSpPr>
            <a:spLocks noChangeShapeType="1"/>
          </p:cNvSpPr>
          <p:nvPr/>
        </p:nvSpPr>
        <p:spPr bwMode="auto">
          <a:xfrm flipH="1" flipV="1">
            <a:off x="6972300" y="5429250"/>
            <a:ext cx="114300" cy="171450"/>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a:lstStyle/>
          <a:p>
            <a:endParaRPr lang="en-US" sz="1350"/>
          </a:p>
        </p:txBody>
      </p:sp>
      <p:pic>
        <p:nvPicPr>
          <p:cNvPr id="51204" name="Picture 2" descr="cl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428750"/>
            <a:ext cx="348615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1428750"/>
            <a:ext cx="337185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6"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3943350"/>
            <a:ext cx="34861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7" name="Picture 4" descr="intlFMD_6-22-200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0581" y="3886200"/>
            <a:ext cx="337185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8" name="Picture 6" descr="lu-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6550" y="4114801"/>
            <a:ext cx="1314450" cy="1316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9" name="TextBox 18"/>
          <p:cNvSpPr txBox="1">
            <a:spLocks noChangeArrowheads="1"/>
          </p:cNvSpPr>
          <p:nvPr/>
        </p:nvSpPr>
        <p:spPr bwMode="auto">
          <a:xfrm>
            <a:off x="998220" y="259467"/>
            <a:ext cx="7261860" cy="1200329"/>
          </a:xfrm>
          <a:prstGeom prst="rect">
            <a:avLst/>
          </a:prstGeom>
          <a:solidFill>
            <a:schemeClr val="bg1"/>
          </a:solidFill>
          <a:ln w="9525">
            <a:noFill/>
            <a:miter lim="800000"/>
            <a:headEnd/>
            <a:tailEnd/>
          </a:ln>
        </p:spPr>
        <p:txBody>
          <a:bodyPr wrap="square">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b="1" dirty="0" err="1" smtClean="0">
                <a:solidFill>
                  <a:schemeClr val="tx1"/>
                </a:solidFill>
              </a:rPr>
              <a:t>BioPortal</a:t>
            </a:r>
            <a:r>
              <a:rPr lang="en-US" b="1" dirty="0" smtClean="0">
                <a:solidFill>
                  <a:schemeClr val="tx1"/>
                </a:solidFill>
              </a:rPr>
              <a:t> for Infectious </a:t>
            </a:r>
            <a:r>
              <a:rPr lang="en-US" b="1" dirty="0">
                <a:solidFill>
                  <a:schemeClr val="tx1"/>
                </a:solidFill>
              </a:rPr>
              <a:t>Disease Tracking and Visualization, SARS, WNV, FMD </a:t>
            </a:r>
            <a:r>
              <a:rPr lang="en-US" b="1" dirty="0" smtClean="0">
                <a:solidFill>
                  <a:schemeClr val="tx1"/>
                </a:solidFill>
              </a:rPr>
              <a:t>(Chen et al., </a:t>
            </a:r>
            <a:r>
              <a:rPr lang="en-US" b="1" dirty="0">
                <a:solidFill>
                  <a:schemeClr val="tx1"/>
                </a:solidFill>
              </a:rPr>
              <a:t>2009)</a:t>
            </a:r>
          </a:p>
        </p:txBody>
      </p:sp>
    </p:spTree>
    <p:extLst>
      <p:ext uri="{BB962C8B-B14F-4D97-AF65-F5344CB8AC3E}">
        <p14:creationId xmlns:p14="http://schemas.microsoft.com/office/powerpoint/2010/main" val="839052687"/>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49" y="555241"/>
            <a:ext cx="8229601" cy="457200"/>
          </a:xfrm>
        </p:spPr>
        <p:txBody>
          <a:bodyPr>
            <a:noAutofit/>
          </a:bodyPr>
          <a:lstStyle/>
          <a:p>
            <a:r>
              <a:rPr lang="en-US" sz="2400" b="1" dirty="0" err="1" smtClean="0"/>
              <a:t>AZSecure</a:t>
            </a:r>
            <a:r>
              <a:rPr lang="en-US" sz="2400" b="1" dirty="0" smtClean="0"/>
              <a:t> Hacker Assets Portal for Cyber Threat Intelligence (Chen et al., 2016)</a:t>
            </a:r>
            <a:endParaRPr lang="en-US" sz="2400" b="1" dirty="0"/>
          </a:p>
        </p:txBody>
      </p:sp>
      <p:sp>
        <p:nvSpPr>
          <p:cNvPr id="4" name="Slide Number Placeholder 3"/>
          <p:cNvSpPr>
            <a:spLocks noGrp="1"/>
          </p:cNvSpPr>
          <p:nvPr>
            <p:ph type="sldNum" sz="quarter" idx="12"/>
          </p:nvPr>
        </p:nvSpPr>
        <p:spPr/>
        <p:txBody>
          <a:bodyPr/>
          <a:lstStyle/>
          <a:p>
            <a:fld id="{EED52553-B058-46A8-80FD-FCB8F898C0C8}" type="slidenum">
              <a:rPr lang="en-US" smtClean="0"/>
              <a:t>75</a:t>
            </a:fld>
            <a:endParaRPr lang="en-US"/>
          </a:p>
        </p:txBody>
      </p:sp>
      <p:pic>
        <p:nvPicPr>
          <p:cNvPr id="5" name="Picture 4"/>
          <p:cNvPicPr>
            <a:picLocks noChangeAspect="1"/>
          </p:cNvPicPr>
          <p:nvPr/>
        </p:nvPicPr>
        <p:blipFill rotWithShape="1">
          <a:blip r:embed="rId3"/>
          <a:srcRect b="24830"/>
          <a:stretch/>
        </p:blipFill>
        <p:spPr>
          <a:xfrm>
            <a:off x="75955" y="1526957"/>
            <a:ext cx="4582987" cy="1706046"/>
          </a:xfrm>
          <a:prstGeom prst="rect">
            <a:avLst/>
          </a:prstGeom>
          <a:ln w="12700">
            <a:solidFill>
              <a:schemeClr val="tx1"/>
            </a:solidFill>
          </a:ln>
        </p:spPr>
      </p:pic>
      <p:sp>
        <p:nvSpPr>
          <p:cNvPr id="3" name="TextBox 2"/>
          <p:cNvSpPr txBox="1"/>
          <p:nvPr/>
        </p:nvSpPr>
        <p:spPr>
          <a:xfrm>
            <a:off x="-21172" y="1298357"/>
            <a:ext cx="5016029" cy="253916"/>
          </a:xfrm>
          <a:prstGeom prst="rect">
            <a:avLst/>
          </a:prstGeom>
          <a:noFill/>
        </p:spPr>
        <p:txBody>
          <a:bodyPr wrap="square" rtlCol="0">
            <a:spAutoFit/>
          </a:bodyPr>
          <a:lstStyle/>
          <a:p>
            <a:r>
              <a:rPr lang="en-US" sz="1050">
                <a:solidFill>
                  <a:srgbClr val="C00000"/>
                </a:solidFill>
              </a:rPr>
              <a:t>(a) Home page, linking to (b &amp; c) </a:t>
            </a:r>
            <a:r>
              <a:rPr lang="en-US" sz="1050" b="1">
                <a:solidFill>
                  <a:srgbClr val="C00000"/>
                </a:solidFill>
              </a:rPr>
              <a:t>Assets</a:t>
            </a:r>
            <a:r>
              <a:rPr lang="en-US" sz="1050">
                <a:solidFill>
                  <a:srgbClr val="C00000"/>
                </a:solidFill>
              </a:rPr>
              <a:t>, (d) </a:t>
            </a:r>
            <a:r>
              <a:rPr lang="en-US" sz="1050" b="1">
                <a:solidFill>
                  <a:srgbClr val="C00000"/>
                </a:solidFill>
              </a:rPr>
              <a:t>Dashboard</a:t>
            </a:r>
            <a:r>
              <a:rPr lang="en-US" sz="1050">
                <a:solidFill>
                  <a:srgbClr val="C00000"/>
                </a:solidFill>
              </a:rPr>
              <a:t>, and (e) </a:t>
            </a:r>
            <a:r>
              <a:rPr lang="en-US" sz="1050" b="1">
                <a:solidFill>
                  <a:srgbClr val="C00000"/>
                </a:solidFill>
              </a:rPr>
              <a:t>Malware Families</a:t>
            </a:r>
            <a:r>
              <a:rPr lang="en-US" sz="1050">
                <a:solidFill>
                  <a:srgbClr val="C00000"/>
                </a:solidFill>
              </a:rPr>
              <a:t>:</a:t>
            </a:r>
            <a:endParaRPr lang="en-US" sz="1050">
              <a:solidFill>
                <a:srgbClr val="C00000"/>
              </a:solidFill>
            </a:endParaRPr>
          </a:p>
        </p:txBody>
      </p:sp>
      <p:grpSp>
        <p:nvGrpSpPr>
          <p:cNvPr id="26" name="Group 25"/>
          <p:cNvGrpSpPr/>
          <p:nvPr/>
        </p:nvGrpSpPr>
        <p:grpSpPr>
          <a:xfrm>
            <a:off x="1541662" y="2727107"/>
            <a:ext cx="2812513" cy="1440180"/>
            <a:chOff x="3046412" y="1934267"/>
            <a:chExt cx="4065735" cy="2203613"/>
          </a:xfrm>
        </p:grpSpPr>
        <p:pic>
          <p:nvPicPr>
            <p:cNvPr id="9" name="Picture 8"/>
            <p:cNvPicPr>
              <a:picLocks noChangeAspect="1"/>
            </p:cNvPicPr>
            <p:nvPr/>
          </p:nvPicPr>
          <p:blipFill>
            <a:blip r:embed="rId4"/>
            <a:stretch>
              <a:fillRect/>
            </a:stretch>
          </p:blipFill>
          <p:spPr>
            <a:xfrm>
              <a:off x="3046412" y="1943320"/>
              <a:ext cx="4065735" cy="2194560"/>
            </a:xfrm>
            <a:prstGeom prst="rect">
              <a:avLst/>
            </a:prstGeom>
            <a:ln w="12700">
              <a:solidFill>
                <a:schemeClr val="tx1"/>
              </a:solidFill>
            </a:ln>
          </p:spPr>
        </p:pic>
        <p:sp>
          <p:nvSpPr>
            <p:cNvPr id="24" name="Rectangle 23"/>
            <p:cNvSpPr/>
            <p:nvPr/>
          </p:nvSpPr>
          <p:spPr>
            <a:xfrm>
              <a:off x="5002626" y="1934267"/>
              <a:ext cx="228600" cy="12097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p:cNvGrpSpPr/>
          <p:nvPr/>
        </p:nvGrpSpPr>
        <p:grpSpPr>
          <a:xfrm>
            <a:off x="2456899" y="3850303"/>
            <a:ext cx="3080717" cy="1848605"/>
            <a:chOff x="4620151" y="4101878"/>
            <a:chExt cx="4106553" cy="2464807"/>
          </a:xfrm>
        </p:grpSpPr>
        <p:pic>
          <p:nvPicPr>
            <p:cNvPr id="14" name="Picture 13"/>
            <p:cNvPicPr>
              <a:picLocks noChangeAspect="1"/>
            </p:cNvPicPr>
            <p:nvPr/>
          </p:nvPicPr>
          <p:blipFill>
            <a:blip r:embed="rId5"/>
            <a:stretch>
              <a:fillRect/>
            </a:stretch>
          </p:blipFill>
          <p:spPr>
            <a:xfrm>
              <a:off x="4620151" y="4101878"/>
              <a:ext cx="4106553" cy="2464807"/>
            </a:xfrm>
            <a:prstGeom prst="rect">
              <a:avLst/>
            </a:prstGeom>
            <a:ln w="12700">
              <a:solidFill>
                <a:schemeClr val="tx1"/>
              </a:solidFill>
            </a:ln>
          </p:spPr>
        </p:pic>
        <p:sp>
          <p:nvSpPr>
            <p:cNvPr id="29" name="Rectangle 28"/>
            <p:cNvSpPr/>
            <p:nvPr/>
          </p:nvSpPr>
          <p:spPr>
            <a:xfrm>
              <a:off x="4634534" y="4787451"/>
              <a:ext cx="365760"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 name="TextBox 15"/>
          <p:cNvSpPr txBox="1"/>
          <p:nvPr/>
        </p:nvSpPr>
        <p:spPr>
          <a:xfrm>
            <a:off x="-31715" y="3361672"/>
            <a:ext cx="1600617" cy="577081"/>
          </a:xfrm>
          <a:prstGeom prst="rect">
            <a:avLst/>
          </a:prstGeom>
          <a:noFill/>
        </p:spPr>
        <p:txBody>
          <a:bodyPr wrap="square" rtlCol="0">
            <a:spAutoFit/>
          </a:bodyPr>
          <a:lstStyle/>
          <a:p>
            <a:pPr algn="r"/>
            <a:r>
              <a:rPr lang="en-US" sz="1050">
                <a:solidFill>
                  <a:srgbClr val="C00000"/>
                </a:solidFill>
              </a:rPr>
              <a:t>(b) </a:t>
            </a:r>
            <a:r>
              <a:rPr lang="en-US" sz="1050" b="1">
                <a:solidFill>
                  <a:srgbClr val="C00000"/>
                </a:solidFill>
              </a:rPr>
              <a:t>Assets</a:t>
            </a:r>
            <a:r>
              <a:rPr lang="en-US" sz="1050">
                <a:solidFill>
                  <a:srgbClr val="C00000"/>
                </a:solidFill>
              </a:rPr>
              <a:t> page, linking to Source Code and Attachments</a:t>
            </a:r>
            <a:endParaRPr lang="en-US" sz="1050">
              <a:solidFill>
                <a:srgbClr val="C00000"/>
              </a:solidFill>
            </a:endParaRPr>
          </a:p>
        </p:txBody>
      </p:sp>
      <p:cxnSp>
        <p:nvCxnSpPr>
          <p:cNvPr id="32" name="Straight Arrow Connector 31"/>
          <p:cNvCxnSpPr>
            <a:endCxn id="29" idx="0"/>
          </p:cNvCxnSpPr>
          <p:nvPr/>
        </p:nvCxnSpPr>
        <p:spPr>
          <a:xfrm>
            <a:off x="2285404" y="4041556"/>
            <a:ext cx="319481" cy="32292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87224" y="4305433"/>
            <a:ext cx="2074034" cy="577081"/>
          </a:xfrm>
          <a:prstGeom prst="rect">
            <a:avLst/>
          </a:prstGeom>
          <a:noFill/>
        </p:spPr>
        <p:txBody>
          <a:bodyPr wrap="square" rtlCol="0">
            <a:spAutoFit/>
          </a:bodyPr>
          <a:lstStyle/>
          <a:p>
            <a:pPr algn="r"/>
            <a:r>
              <a:rPr lang="en-US" sz="1050">
                <a:solidFill>
                  <a:srgbClr val="C00000"/>
                </a:solidFill>
              </a:rPr>
              <a:t>(c) Source Code page; sortable by asset name, exploit type, date, etc.</a:t>
            </a:r>
            <a:endParaRPr lang="en-US" sz="1050">
              <a:solidFill>
                <a:srgbClr val="C00000"/>
              </a:solidFill>
            </a:endParaRPr>
          </a:p>
        </p:txBody>
      </p:sp>
      <p:grpSp>
        <p:nvGrpSpPr>
          <p:cNvPr id="70" name="Group 69"/>
          <p:cNvGrpSpPr/>
          <p:nvPr/>
        </p:nvGrpSpPr>
        <p:grpSpPr>
          <a:xfrm>
            <a:off x="6680440" y="1518612"/>
            <a:ext cx="2378603" cy="2351495"/>
            <a:chOff x="8904934" y="979474"/>
            <a:chExt cx="3170644" cy="3135326"/>
          </a:xfrm>
        </p:grpSpPr>
        <p:pic>
          <p:nvPicPr>
            <p:cNvPr id="8" name="Picture 7"/>
            <p:cNvPicPr>
              <a:picLocks noChangeAspect="1"/>
            </p:cNvPicPr>
            <p:nvPr/>
          </p:nvPicPr>
          <p:blipFill>
            <a:blip r:embed="rId6"/>
            <a:stretch>
              <a:fillRect/>
            </a:stretch>
          </p:blipFill>
          <p:spPr>
            <a:xfrm>
              <a:off x="8913811" y="979474"/>
              <a:ext cx="3161767" cy="3135326"/>
            </a:xfrm>
            <a:prstGeom prst="rect">
              <a:avLst/>
            </a:prstGeom>
            <a:ln w="12700">
              <a:solidFill>
                <a:schemeClr val="tx1"/>
              </a:solidFill>
            </a:ln>
          </p:spPr>
        </p:pic>
        <p:sp>
          <p:nvSpPr>
            <p:cNvPr id="43" name="Rectangle 42"/>
            <p:cNvSpPr/>
            <p:nvPr/>
          </p:nvSpPr>
          <p:spPr>
            <a:xfrm>
              <a:off x="8904934" y="1143888"/>
              <a:ext cx="609600" cy="2047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1" name="Group 50"/>
          <p:cNvGrpSpPr/>
          <p:nvPr/>
        </p:nvGrpSpPr>
        <p:grpSpPr>
          <a:xfrm>
            <a:off x="5613897" y="3444396"/>
            <a:ext cx="3445146" cy="2774006"/>
            <a:chOff x="7079836" y="1219200"/>
            <a:chExt cx="3792453" cy="2519261"/>
          </a:xfrm>
        </p:grpSpPr>
        <p:pic>
          <p:nvPicPr>
            <p:cNvPr id="12" name="Picture 11"/>
            <p:cNvPicPr>
              <a:picLocks noChangeAspect="1"/>
            </p:cNvPicPr>
            <p:nvPr/>
          </p:nvPicPr>
          <p:blipFill rotWithShape="1">
            <a:blip r:embed="rId7"/>
            <a:srcRect b="4957"/>
            <a:stretch/>
          </p:blipFill>
          <p:spPr>
            <a:xfrm>
              <a:off x="7085012" y="1219200"/>
              <a:ext cx="3787277" cy="2519261"/>
            </a:xfrm>
            <a:prstGeom prst="rect">
              <a:avLst/>
            </a:prstGeom>
            <a:ln w="12700">
              <a:solidFill>
                <a:schemeClr val="tx1"/>
              </a:solidFill>
            </a:ln>
          </p:spPr>
        </p:pic>
        <p:sp>
          <p:nvSpPr>
            <p:cNvPr id="41" name="Rectangle 40"/>
            <p:cNvSpPr/>
            <p:nvPr/>
          </p:nvSpPr>
          <p:spPr>
            <a:xfrm>
              <a:off x="7079836" y="1502398"/>
              <a:ext cx="1005840"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4" name="Rectangle 43"/>
          <p:cNvSpPr/>
          <p:nvPr/>
        </p:nvSpPr>
        <p:spPr>
          <a:xfrm>
            <a:off x="2719461" y="1560915"/>
            <a:ext cx="480185" cy="13716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p:cNvSpPr/>
          <p:nvPr/>
        </p:nvSpPr>
        <p:spPr>
          <a:xfrm>
            <a:off x="2385127" y="1560249"/>
            <a:ext cx="274391" cy="13716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p:cNvSpPr/>
          <p:nvPr/>
        </p:nvSpPr>
        <p:spPr>
          <a:xfrm>
            <a:off x="3298167" y="1560915"/>
            <a:ext cx="480185" cy="13716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7" name="Straight Arrow Connector 46"/>
          <p:cNvCxnSpPr>
            <a:endCxn id="24" idx="0"/>
          </p:cNvCxnSpPr>
          <p:nvPr/>
        </p:nvCxnSpPr>
        <p:spPr>
          <a:xfrm>
            <a:off x="2475701" y="1698075"/>
            <a:ext cx="498260" cy="10290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2"/>
            <a:endCxn id="41" idx="1"/>
          </p:cNvCxnSpPr>
          <p:nvPr/>
        </p:nvCxnSpPr>
        <p:spPr>
          <a:xfrm>
            <a:off x="2959554" y="1698075"/>
            <a:ext cx="2654344" cy="201599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717160" y="6218402"/>
            <a:ext cx="2841198" cy="415498"/>
          </a:xfrm>
          <a:prstGeom prst="rect">
            <a:avLst/>
          </a:prstGeom>
          <a:noFill/>
        </p:spPr>
        <p:txBody>
          <a:bodyPr wrap="square" rtlCol="0">
            <a:spAutoFit/>
          </a:bodyPr>
          <a:lstStyle/>
          <a:p>
            <a:r>
              <a:rPr lang="en-US" sz="1050" dirty="0">
                <a:solidFill>
                  <a:srgbClr val="C00000"/>
                </a:solidFill>
              </a:rPr>
              <a:t>(d) </a:t>
            </a:r>
            <a:r>
              <a:rPr lang="en-US" sz="1050" b="1" dirty="0">
                <a:solidFill>
                  <a:srgbClr val="C00000"/>
                </a:solidFill>
              </a:rPr>
              <a:t>Dashboard</a:t>
            </a:r>
            <a:r>
              <a:rPr lang="en-US" sz="1050" dirty="0">
                <a:solidFill>
                  <a:srgbClr val="C00000"/>
                </a:solidFill>
              </a:rPr>
              <a:t> for drill-down analysis of hackers &amp; assets over time</a:t>
            </a:r>
            <a:endParaRPr lang="en-US" sz="1050" dirty="0">
              <a:solidFill>
                <a:srgbClr val="C00000"/>
              </a:solidFill>
            </a:endParaRPr>
          </a:p>
        </p:txBody>
      </p:sp>
      <p:cxnSp>
        <p:nvCxnSpPr>
          <p:cNvPr id="61" name="Straight Arrow Connector 60"/>
          <p:cNvCxnSpPr>
            <a:stCxn id="46" idx="2"/>
            <a:endCxn id="43" idx="1"/>
          </p:cNvCxnSpPr>
          <p:nvPr/>
        </p:nvCxnSpPr>
        <p:spPr>
          <a:xfrm>
            <a:off x="3538260" y="1698075"/>
            <a:ext cx="3142181" cy="2064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109349" y="1823168"/>
            <a:ext cx="1553806" cy="900246"/>
          </a:xfrm>
          <a:prstGeom prst="rect">
            <a:avLst/>
          </a:prstGeom>
          <a:noFill/>
        </p:spPr>
        <p:txBody>
          <a:bodyPr wrap="square" rtlCol="0">
            <a:spAutoFit/>
          </a:bodyPr>
          <a:lstStyle/>
          <a:p>
            <a:pPr algn="r"/>
            <a:r>
              <a:rPr lang="en-US" sz="1050">
                <a:solidFill>
                  <a:srgbClr val="C00000"/>
                </a:solidFill>
              </a:rPr>
              <a:t>(e) </a:t>
            </a:r>
            <a:r>
              <a:rPr lang="en-US" sz="1050" b="1">
                <a:solidFill>
                  <a:srgbClr val="C00000"/>
                </a:solidFill>
              </a:rPr>
              <a:t>Malware Families</a:t>
            </a:r>
            <a:r>
              <a:rPr lang="en-US" sz="1050">
                <a:solidFill>
                  <a:srgbClr val="C00000"/>
                </a:solidFill>
              </a:rPr>
              <a:t>, for depicting relationships among assets over time (Crypter Family shown)</a:t>
            </a:r>
            <a:endParaRPr lang="en-US" sz="1050">
              <a:solidFill>
                <a:srgbClr val="C00000"/>
              </a:solidFill>
            </a:endParaRPr>
          </a:p>
        </p:txBody>
      </p:sp>
    </p:spTree>
    <p:extLst>
      <p:ext uri="{BB962C8B-B14F-4D97-AF65-F5344CB8AC3E}">
        <p14:creationId xmlns:p14="http://schemas.microsoft.com/office/powerpoint/2010/main" val="3647125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EEDA49D-2C12-4445-8988-A9D5F93F6E8A}" type="slidenum">
              <a:rPr lang="en-US" smtClean="0"/>
              <a:t>76</a:t>
            </a:fld>
            <a:endParaRPr lang="en-US"/>
          </a:p>
        </p:txBody>
      </p:sp>
      <p:sp>
        <p:nvSpPr>
          <p:cNvPr id="5" name="文本框 4"/>
          <p:cNvSpPr txBox="1"/>
          <p:nvPr/>
        </p:nvSpPr>
        <p:spPr>
          <a:xfrm>
            <a:off x="560070" y="3905084"/>
            <a:ext cx="4230645" cy="584775"/>
          </a:xfrm>
          <a:prstGeom prst="rect">
            <a:avLst/>
          </a:prstGeom>
          <a:noFill/>
        </p:spPr>
        <p:txBody>
          <a:bodyPr wrap="none" rtlCol="0">
            <a:spAutoFit/>
          </a:bodyPr>
          <a:lstStyle/>
          <a:p>
            <a:r>
              <a:rPr lang="en-US" sz="3200" dirty="0">
                <a:latin typeface="Segoe UI Black" panose="020B0A02040204020203" pitchFamily="34" charset="0"/>
                <a:ea typeface="Segoe UI Black" panose="020B0A02040204020203" pitchFamily="34" charset="0"/>
                <a:cs typeface="Segoe UI Black" panose="020B0A02040204020203" pitchFamily="34" charset="0"/>
              </a:rPr>
              <a:t>Evaluation Research</a:t>
            </a:r>
          </a:p>
        </p:txBody>
      </p:sp>
    </p:spTree>
    <p:extLst>
      <p:ext uri="{BB962C8B-B14F-4D97-AF65-F5344CB8AC3E}">
        <p14:creationId xmlns:p14="http://schemas.microsoft.com/office/powerpoint/2010/main" val="556042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altLang="zh-TW" sz="3600" b="1" dirty="0">
                <a:latin typeface="Segoe UI" panose="020B0502040204020203" pitchFamily="34" charset="0"/>
                <a:cs typeface="Segoe UI" panose="020B0502040204020203" pitchFamily="34" charset="0"/>
              </a:rPr>
              <a:t>Evaluation Research of Information Visualization</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normAutofit/>
          </a:bodyPr>
          <a:lstStyle/>
          <a:p>
            <a:r>
              <a:rPr lang="en-US" altLang="zh-TW" sz="2000" dirty="0">
                <a:ea typeface="新細明體" charset="-120"/>
              </a:rPr>
              <a:t>Empirical usability </a:t>
            </a:r>
            <a:r>
              <a:rPr lang="en-US" altLang="zh-TW" sz="2000" dirty="0" smtClean="0">
                <a:ea typeface="新細明體" charset="-120"/>
              </a:rPr>
              <a:t>studies: T</a:t>
            </a:r>
            <a:r>
              <a:rPr lang="en-US" altLang="zh-TW" sz="1800" dirty="0" smtClean="0">
                <a:ea typeface="新細明體" charset="-120"/>
              </a:rPr>
              <a:t>o </a:t>
            </a:r>
            <a:r>
              <a:rPr lang="en-US" altLang="zh-TW" sz="1800" dirty="0">
                <a:ea typeface="新細明體" charset="-120"/>
              </a:rPr>
              <a:t>understand the pros and cons of specific visualization designs or systems</a:t>
            </a:r>
          </a:p>
          <a:p>
            <a:pPr lvl="1"/>
            <a:r>
              <a:rPr lang="en-US" altLang="zh-TW" sz="1800" b="1" dirty="0" smtClean="0">
                <a:ea typeface="新細明體" charset="-120"/>
              </a:rPr>
              <a:t>Laboratory </a:t>
            </a:r>
            <a:r>
              <a:rPr lang="en-US" altLang="zh-TW" sz="1800" b="1" dirty="0">
                <a:ea typeface="新細明體" charset="-120"/>
              </a:rPr>
              <a:t>experiments approach</a:t>
            </a:r>
          </a:p>
          <a:p>
            <a:pPr lvl="2"/>
            <a:r>
              <a:rPr lang="en-US" altLang="zh-TW" sz="1600" dirty="0">
                <a:ea typeface="新細明體" charset="-120"/>
              </a:rPr>
              <a:t>Comparing a glyph-based interface and a text based interface (Zhu &amp; Chen 2001)</a:t>
            </a:r>
          </a:p>
          <a:p>
            <a:pPr lvl="2"/>
            <a:r>
              <a:rPr lang="en-US" altLang="zh-TW" sz="1600" dirty="0">
                <a:ea typeface="新細明體" charset="-120"/>
              </a:rPr>
              <a:t>Comparing different visualization techniques (</a:t>
            </a:r>
            <a:r>
              <a:rPr lang="en-US" altLang="zh-TW" sz="1600" dirty="0" err="1">
                <a:ea typeface="新細明體" charset="-120"/>
              </a:rPr>
              <a:t>Stasko</a:t>
            </a:r>
            <a:r>
              <a:rPr lang="en-US" altLang="zh-TW" sz="1600" dirty="0">
                <a:ea typeface="新細明體" charset="-120"/>
              </a:rPr>
              <a:t> et al. 2000)</a:t>
            </a:r>
          </a:p>
          <a:p>
            <a:pPr lvl="1"/>
            <a:r>
              <a:rPr lang="en-US" altLang="zh-TW" sz="1800" b="1" dirty="0">
                <a:ea typeface="新細明體" charset="-120"/>
              </a:rPr>
              <a:t>De-featuring approach</a:t>
            </a:r>
          </a:p>
          <a:p>
            <a:pPr lvl="2"/>
            <a:r>
              <a:rPr lang="en-US" altLang="zh-TW" sz="1600" dirty="0">
                <a:ea typeface="新細明體" charset="-120"/>
              </a:rPr>
              <a:t>Evaluate simple but </a:t>
            </a:r>
            <a:r>
              <a:rPr lang="en-US" altLang="zh-TW" sz="1600" b="1" dirty="0">
                <a:ea typeface="新細明體" charset="-120"/>
              </a:rPr>
              <a:t>basic visual operations (e.g., searching, grouping, counting) </a:t>
            </a:r>
            <a:r>
              <a:rPr lang="en-US" altLang="zh-TW" sz="1600" dirty="0">
                <a:ea typeface="新細明體" charset="-120"/>
              </a:rPr>
              <a:t>with accuracy of operation results and time to completion (</a:t>
            </a:r>
            <a:r>
              <a:rPr lang="en-US" altLang="zh-TW" sz="1600" dirty="0" err="1">
                <a:ea typeface="新細明體" charset="-120"/>
              </a:rPr>
              <a:t>Pirolli</a:t>
            </a:r>
            <a:r>
              <a:rPr lang="en-US" altLang="zh-TW" sz="1600" dirty="0">
                <a:ea typeface="新細明體" charset="-120"/>
              </a:rPr>
              <a:t> et al. 2000; </a:t>
            </a:r>
            <a:r>
              <a:rPr lang="en-US" altLang="zh-TW" sz="1600" dirty="0" err="1">
                <a:ea typeface="新細明體" charset="-120"/>
              </a:rPr>
              <a:t>Stasko</a:t>
            </a:r>
            <a:r>
              <a:rPr lang="en-US" altLang="zh-TW" sz="1600" dirty="0">
                <a:ea typeface="新細明體" charset="-120"/>
              </a:rPr>
              <a:t> et al. 2000; </a:t>
            </a:r>
            <a:r>
              <a:rPr lang="en-US" altLang="zh-TW" sz="1600" dirty="0" smtClean="0">
                <a:ea typeface="新細明體" charset="-120"/>
              </a:rPr>
              <a:t>Zhu &amp; Chen, 2002; Ong</a:t>
            </a:r>
            <a:r>
              <a:rPr lang="en-US" altLang="zh-TW" sz="1600" dirty="0">
                <a:ea typeface="新細明體" charset="-120"/>
              </a:rPr>
              <a:t> </a:t>
            </a:r>
            <a:r>
              <a:rPr lang="en-US" altLang="zh-TW" sz="1600" dirty="0" smtClean="0">
                <a:ea typeface="新細明體" charset="-120"/>
              </a:rPr>
              <a:t>&amp; Chen </a:t>
            </a:r>
            <a:r>
              <a:rPr lang="en-US" altLang="zh-TW" sz="1600" dirty="0">
                <a:ea typeface="新細明體" charset="-120"/>
              </a:rPr>
              <a:t>2005)</a:t>
            </a:r>
          </a:p>
          <a:p>
            <a:pPr lvl="1"/>
            <a:r>
              <a:rPr lang="en-US" altLang="zh-TW" sz="1800" b="1" dirty="0" smtClean="0">
                <a:ea typeface="新細明體" charset="-120"/>
              </a:rPr>
              <a:t>Complex, realistic, task-driven evaluation studies </a:t>
            </a:r>
            <a:r>
              <a:rPr lang="en-US" altLang="zh-TW" sz="1800" dirty="0" smtClean="0">
                <a:ea typeface="新細明體" charset="-120"/>
              </a:rPr>
              <a:t>have </a:t>
            </a:r>
            <a:r>
              <a:rPr lang="en-US" altLang="zh-TW" sz="1800" dirty="0">
                <a:ea typeface="新細明體" charset="-120"/>
              </a:rPr>
              <a:t>been conducted frequently (e.g., Pohl &amp; </a:t>
            </a:r>
            <a:r>
              <a:rPr lang="en-US" altLang="zh-TW" sz="1800" dirty="0" err="1">
                <a:ea typeface="新細明體" charset="-120"/>
              </a:rPr>
              <a:t>Purgathofer</a:t>
            </a:r>
            <a:r>
              <a:rPr lang="en-US" altLang="zh-TW" sz="1800" dirty="0">
                <a:ea typeface="新細明體" charset="-120"/>
              </a:rPr>
              <a:t> 2000, </a:t>
            </a:r>
            <a:r>
              <a:rPr lang="en-US" altLang="zh-TW" sz="1800" dirty="0" err="1">
                <a:ea typeface="新細明體" charset="-120"/>
              </a:rPr>
              <a:t>Risden</a:t>
            </a:r>
            <a:r>
              <a:rPr lang="en-US" altLang="zh-TW" sz="1800" dirty="0">
                <a:ea typeface="新細明體" charset="-120"/>
              </a:rPr>
              <a:t> et al. 2000, North &amp; </a:t>
            </a:r>
            <a:r>
              <a:rPr lang="en-US" altLang="zh-TW" sz="1800" dirty="0" err="1">
                <a:ea typeface="新細明體" charset="-120"/>
              </a:rPr>
              <a:t>Shneiderman</a:t>
            </a:r>
            <a:r>
              <a:rPr lang="en-US" altLang="zh-TW" sz="1800" dirty="0">
                <a:ea typeface="新細明體" charset="-120"/>
              </a:rPr>
              <a:t> 2000). They could measure usefulness. But it is difficult to identify each visualization factors’ contribution.</a:t>
            </a:r>
          </a:p>
          <a:p>
            <a:pPr lvl="1"/>
            <a:r>
              <a:rPr lang="en-US" altLang="zh-TW" sz="1800" b="1" dirty="0">
                <a:ea typeface="新細明體" charset="-120"/>
              </a:rPr>
              <a:t>Behavioral </a:t>
            </a:r>
            <a:r>
              <a:rPr lang="en-US" altLang="zh-TW" sz="1800" b="1" dirty="0" smtClean="0">
                <a:ea typeface="新細明體" charset="-120"/>
              </a:rPr>
              <a:t>and survey methods </a:t>
            </a:r>
            <a:r>
              <a:rPr lang="en-US" altLang="zh-TW" sz="1800" dirty="0" smtClean="0">
                <a:ea typeface="新細明體" charset="-120"/>
              </a:rPr>
              <a:t>are often used.</a:t>
            </a:r>
            <a:endParaRPr lang="en-US" altLang="zh-TW" sz="1800" dirty="0">
              <a:ea typeface="新細明體" charset="-120"/>
            </a:endParaRPr>
          </a:p>
        </p:txBody>
      </p:sp>
      <p:sp>
        <p:nvSpPr>
          <p:cNvPr id="4" name="灯片编号占位符 3"/>
          <p:cNvSpPr>
            <a:spLocks noGrp="1"/>
          </p:cNvSpPr>
          <p:nvPr>
            <p:ph type="sldNum" sz="quarter" idx="12"/>
          </p:nvPr>
        </p:nvSpPr>
        <p:spPr/>
        <p:txBody>
          <a:bodyPr/>
          <a:lstStyle/>
          <a:p>
            <a:fld id="{5EEDA49D-2C12-4445-8988-A9D5F93F6E8A}" type="slidenum">
              <a:rPr lang="en-US" smtClean="0"/>
              <a:t>77</a:t>
            </a:fld>
            <a:endParaRPr lang="en-US"/>
          </a:p>
        </p:txBody>
      </p:sp>
    </p:spTree>
    <p:extLst>
      <p:ext uri="{BB962C8B-B14F-4D97-AF65-F5344CB8AC3E}">
        <p14:creationId xmlns:p14="http://schemas.microsoft.com/office/powerpoint/2010/main" val="3654982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altLang="zh-TW" sz="3600" b="1" dirty="0">
                <a:latin typeface="Segoe UI" panose="020B0502040204020203" pitchFamily="34" charset="0"/>
                <a:cs typeface="Segoe UI" panose="020B0502040204020203" pitchFamily="34" charset="0"/>
              </a:rPr>
              <a:t>Evaluation Research of Information Visualization</a:t>
            </a:r>
            <a:endParaRPr lang="en-US" sz="3600" b="1" dirty="0">
              <a:latin typeface="Segoe UI" panose="020B0502040204020203" pitchFamily="34" charset="0"/>
              <a:cs typeface="Segoe UI" panose="020B0502040204020203" pitchFamily="34" charset="0"/>
            </a:endParaRPr>
          </a:p>
        </p:txBody>
      </p:sp>
      <p:sp>
        <p:nvSpPr>
          <p:cNvPr id="3" name="内容占位符 2"/>
          <p:cNvSpPr>
            <a:spLocks noGrp="1"/>
          </p:cNvSpPr>
          <p:nvPr>
            <p:ph idx="1"/>
          </p:nvPr>
        </p:nvSpPr>
        <p:spPr/>
        <p:txBody>
          <a:bodyPr/>
          <a:lstStyle/>
          <a:p>
            <a:r>
              <a:rPr lang="en-US" altLang="zh-TW" sz="2000" b="1" dirty="0" smtClean="0">
                <a:ea typeface="新細明體" charset="-120"/>
              </a:rPr>
              <a:t>Fundamental perception studies and theory building</a:t>
            </a:r>
          </a:p>
          <a:p>
            <a:pPr lvl="1"/>
            <a:r>
              <a:rPr lang="en-US" altLang="zh-TW" sz="1800" dirty="0" smtClean="0">
                <a:ea typeface="新細明體" charset="-120"/>
              </a:rPr>
              <a:t>To investigate basic perceptual effects of certain visualization factors or stimuli</a:t>
            </a:r>
          </a:p>
          <a:p>
            <a:pPr lvl="1"/>
            <a:r>
              <a:rPr lang="en-US" altLang="zh-TW" sz="1800" b="1" dirty="0" smtClean="0">
                <a:ea typeface="新細明體" charset="-120"/>
              </a:rPr>
              <a:t>Theories </a:t>
            </a:r>
            <a:r>
              <a:rPr lang="en-US" altLang="zh-TW" sz="1800" b="1" dirty="0">
                <a:ea typeface="新細明體" charset="-120"/>
              </a:rPr>
              <a:t>from psychology and neuroscience </a:t>
            </a:r>
            <a:r>
              <a:rPr lang="en-US" altLang="zh-TW" sz="1800" dirty="0">
                <a:ea typeface="新細明體" charset="-120"/>
              </a:rPr>
              <a:t>are used to understand the perceptual impact </a:t>
            </a:r>
            <a:r>
              <a:rPr lang="en-US" altLang="zh-TW" sz="1800" b="1" dirty="0">
                <a:ea typeface="新細明體" charset="-120"/>
              </a:rPr>
              <a:t>of visualization parameters as animation (</a:t>
            </a:r>
            <a:r>
              <a:rPr lang="en-US" altLang="zh-TW" sz="1800" b="1" dirty="0" err="1">
                <a:ea typeface="新細明體" charset="-120"/>
              </a:rPr>
              <a:t>Bederson</a:t>
            </a:r>
            <a:r>
              <a:rPr lang="en-US" altLang="zh-TW" sz="1800" b="1" dirty="0">
                <a:ea typeface="新細明體" charset="-120"/>
              </a:rPr>
              <a:t> &amp; </a:t>
            </a:r>
            <a:r>
              <a:rPr lang="en-US" altLang="zh-TW" sz="1800" b="1" dirty="0" err="1">
                <a:ea typeface="新細明體" charset="-120"/>
              </a:rPr>
              <a:t>Boltman</a:t>
            </a:r>
            <a:r>
              <a:rPr lang="en-US" altLang="zh-TW" sz="1800" b="1" dirty="0">
                <a:ea typeface="新細明體" charset="-120"/>
              </a:rPr>
              <a:t> 1999), information density (</a:t>
            </a:r>
            <a:r>
              <a:rPr lang="en-US" altLang="zh-TW" sz="1800" b="1" dirty="0" err="1">
                <a:ea typeface="新細明體" charset="-120"/>
              </a:rPr>
              <a:t>Pirolli</a:t>
            </a:r>
            <a:r>
              <a:rPr lang="en-US" altLang="zh-TW" sz="1800" b="1" dirty="0">
                <a:ea typeface="新細明體" charset="-120"/>
              </a:rPr>
              <a:t> et al. 2000), 3-D effect (</a:t>
            </a:r>
            <a:r>
              <a:rPr lang="en-US" altLang="zh-TW" sz="1800" b="1" dirty="0" err="1">
                <a:ea typeface="新細明體" charset="-120"/>
              </a:rPr>
              <a:t>Tavanti</a:t>
            </a:r>
            <a:r>
              <a:rPr lang="en-US" altLang="zh-TW" sz="1800" b="1" dirty="0">
                <a:ea typeface="新細明體" charset="-120"/>
              </a:rPr>
              <a:t> &amp; Lind 2001), and combinations of visual cues (</a:t>
            </a:r>
            <a:r>
              <a:rPr lang="en-US" altLang="zh-TW" sz="1800" b="1" dirty="0" err="1">
                <a:ea typeface="新細明體" charset="-120"/>
              </a:rPr>
              <a:t>Nowell</a:t>
            </a:r>
            <a:r>
              <a:rPr lang="en-US" altLang="zh-TW" sz="1800" b="1" dirty="0">
                <a:ea typeface="新細明體" charset="-120"/>
              </a:rPr>
              <a:t> et al. 2002)</a:t>
            </a:r>
          </a:p>
          <a:p>
            <a:pPr lvl="1"/>
            <a:r>
              <a:rPr lang="en-US" altLang="zh-TW" sz="1800" dirty="0">
                <a:ea typeface="新細明體" charset="-120"/>
              </a:rPr>
              <a:t>It usually involves some form of computer-based visualization</a:t>
            </a:r>
          </a:p>
          <a:p>
            <a:pPr lvl="2"/>
            <a:r>
              <a:rPr lang="en-US" altLang="zh-TW" sz="1600" dirty="0" err="1">
                <a:ea typeface="新細明體" charset="-120"/>
              </a:rPr>
              <a:t>Bederson</a:t>
            </a:r>
            <a:r>
              <a:rPr lang="en-US" altLang="zh-TW" sz="1600" dirty="0">
                <a:ea typeface="新細明體" charset="-120"/>
              </a:rPr>
              <a:t> and </a:t>
            </a:r>
            <a:r>
              <a:rPr lang="en-US" altLang="zh-TW" sz="1600" dirty="0" err="1">
                <a:ea typeface="新細明體" charset="-120"/>
              </a:rPr>
              <a:t>Boltman</a:t>
            </a:r>
            <a:r>
              <a:rPr lang="en-US" altLang="zh-TW" sz="1600" dirty="0">
                <a:ea typeface="新細明體" charset="-120"/>
              </a:rPr>
              <a:t> (1999) used the Pad++ to study the impact of animation of users’ learning of hierarchical relationships</a:t>
            </a:r>
          </a:p>
          <a:p>
            <a:pPr lvl="2"/>
            <a:r>
              <a:rPr lang="en-US" altLang="zh-TW" sz="1600" dirty="0" err="1">
                <a:ea typeface="新細明體" charset="-120"/>
              </a:rPr>
              <a:t>Pirolli</a:t>
            </a:r>
            <a:r>
              <a:rPr lang="en-US" altLang="zh-TW" sz="1600" dirty="0">
                <a:ea typeface="新細明體" charset="-120"/>
              </a:rPr>
              <a:t> et al. (2000) used a hyperbolic tree with fish0eye view to study the effect of information density. </a:t>
            </a:r>
          </a:p>
          <a:p>
            <a:pPr lvl="1"/>
            <a:r>
              <a:rPr lang="en-US" altLang="zh-TW" sz="1800" dirty="0">
                <a:ea typeface="新細明體" charset="-120"/>
              </a:rPr>
              <a:t>Results may be applied only to the particular visualization system understudy</a:t>
            </a:r>
          </a:p>
        </p:txBody>
      </p:sp>
      <p:sp>
        <p:nvSpPr>
          <p:cNvPr id="4" name="灯片编号占位符 3"/>
          <p:cNvSpPr>
            <a:spLocks noGrp="1"/>
          </p:cNvSpPr>
          <p:nvPr>
            <p:ph type="sldNum" sz="quarter" idx="12"/>
          </p:nvPr>
        </p:nvSpPr>
        <p:spPr/>
        <p:txBody>
          <a:bodyPr/>
          <a:lstStyle/>
          <a:p>
            <a:fld id="{5EEDA49D-2C12-4445-8988-A9D5F93F6E8A}" type="slidenum">
              <a:rPr lang="en-US" smtClean="0"/>
              <a:t>78</a:t>
            </a:fld>
            <a:endParaRPr lang="en-US"/>
          </a:p>
        </p:txBody>
      </p:sp>
    </p:spTree>
    <p:extLst>
      <p:ext uri="{BB962C8B-B14F-4D97-AF65-F5344CB8AC3E}">
        <p14:creationId xmlns:p14="http://schemas.microsoft.com/office/powerpoint/2010/main" val="12617429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EEDA49D-2C12-4445-8988-A9D5F93F6E8A}" type="slidenum">
              <a:rPr lang="en-US" smtClean="0"/>
              <a:t>79</a:t>
            </a:fld>
            <a:endParaRPr lang="en-US"/>
          </a:p>
        </p:txBody>
      </p:sp>
      <p:sp>
        <p:nvSpPr>
          <p:cNvPr id="5" name="文本框 4"/>
          <p:cNvSpPr txBox="1"/>
          <p:nvPr/>
        </p:nvSpPr>
        <p:spPr>
          <a:xfrm>
            <a:off x="521970" y="3943184"/>
            <a:ext cx="3756156" cy="584775"/>
          </a:xfrm>
          <a:prstGeom prst="rect">
            <a:avLst/>
          </a:prstGeom>
          <a:noFill/>
        </p:spPr>
        <p:txBody>
          <a:bodyPr wrap="none" rtlCol="0">
            <a:spAutoFit/>
          </a:bodyPr>
          <a:lstStyle/>
          <a:p>
            <a:r>
              <a:rPr lang="en-US" sz="3200" dirty="0">
                <a:latin typeface="Segoe UI Black" panose="020B0A02040204020203" pitchFamily="34" charset="0"/>
                <a:ea typeface="Segoe UI Black" panose="020B0A02040204020203" pitchFamily="34" charset="0"/>
                <a:cs typeface="Segoe UI Black" panose="020B0A02040204020203" pitchFamily="34" charset="0"/>
              </a:rPr>
              <a:t>Promising Trends</a:t>
            </a:r>
          </a:p>
        </p:txBody>
      </p:sp>
      <p:sp>
        <p:nvSpPr>
          <p:cNvPr id="6" name="文本框 5">
            <a:extLst>
              <a:ext uri="{FF2B5EF4-FFF2-40B4-BE49-F238E27FC236}">
                <a16:creationId xmlns:a16="http://schemas.microsoft.com/office/drawing/2014/main" id="{9AFFD1FD-5032-4349-B256-30C95B0BD0D6}"/>
              </a:ext>
            </a:extLst>
          </p:cNvPr>
          <p:cNvSpPr txBox="1"/>
          <p:nvPr/>
        </p:nvSpPr>
        <p:spPr>
          <a:xfrm>
            <a:off x="521970" y="4703219"/>
            <a:ext cx="7351067" cy="369332"/>
          </a:xfrm>
          <a:prstGeom prst="rect">
            <a:avLst/>
          </a:prstGeom>
          <a:noFill/>
        </p:spPr>
        <p:txBody>
          <a:bodyPr wrap="square" rtlCol="0">
            <a:spAutoFit/>
          </a:bodyPr>
          <a:lstStyle/>
          <a:p>
            <a:r>
              <a:rPr lang="en-US" dirty="0"/>
              <a:t>Facilitate better story-telling</a:t>
            </a:r>
          </a:p>
        </p:txBody>
      </p:sp>
    </p:spTree>
    <p:extLst>
      <p:ext uri="{BB962C8B-B14F-4D97-AF65-F5344CB8AC3E}">
        <p14:creationId xmlns:p14="http://schemas.microsoft.com/office/powerpoint/2010/main" val="2537440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Brief History</a:t>
            </a:r>
          </a:p>
        </p:txBody>
      </p:sp>
      <p:sp>
        <p:nvSpPr>
          <p:cNvPr id="3" name="内容占位符 2"/>
          <p:cNvSpPr>
            <a:spLocks noGrp="1"/>
          </p:cNvSpPr>
          <p:nvPr>
            <p:ph idx="1"/>
          </p:nvPr>
        </p:nvSpPr>
        <p:spPr/>
        <p:txBody>
          <a:bodyPr/>
          <a:lstStyle/>
          <a:p>
            <a:endParaRPr lang="en-US"/>
          </a:p>
        </p:txBody>
      </p:sp>
      <p:sp>
        <p:nvSpPr>
          <p:cNvPr id="4" name="灯片编号占位符 3"/>
          <p:cNvSpPr>
            <a:spLocks noGrp="1"/>
          </p:cNvSpPr>
          <p:nvPr>
            <p:ph type="sldNum" sz="quarter" idx="12"/>
          </p:nvPr>
        </p:nvSpPr>
        <p:spPr/>
        <p:txBody>
          <a:bodyPr/>
          <a:lstStyle/>
          <a:p>
            <a:fld id="{5EEDA49D-2C12-4445-8988-A9D5F93F6E8A}" type="slidenum">
              <a:rPr lang="en-US" smtClean="0"/>
              <a:t>8</a:t>
            </a:fld>
            <a:endParaRPr lang="en-US"/>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826" y="1476191"/>
            <a:ext cx="8216348" cy="39056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463826" y="5407415"/>
            <a:ext cx="8216348" cy="1200329"/>
          </a:xfrm>
          <a:prstGeom prst="rect">
            <a:avLst/>
          </a:prstGeom>
          <a:noFill/>
        </p:spPr>
        <p:txBody>
          <a:bodyPr wrap="square" rtlCol="0">
            <a:spAutoFit/>
          </a:bodyPr>
          <a:lstStyle/>
          <a:p>
            <a:r>
              <a:rPr lang="en-US" dirty="0"/>
              <a:t>In this visualization, </a:t>
            </a:r>
            <a:r>
              <a:rPr lang="en-US" dirty="0" err="1"/>
              <a:t>Minard</a:t>
            </a:r>
            <a:r>
              <a:rPr lang="en-US" dirty="0"/>
              <a:t> visualized:</a:t>
            </a:r>
          </a:p>
          <a:p>
            <a:pPr marL="285750" indent="-285750">
              <a:buFont typeface="Arial" panose="020B0604020202020204" pitchFamily="34" charset="0"/>
              <a:buChar char="•"/>
            </a:pPr>
            <a:r>
              <a:rPr lang="en-US" dirty="0"/>
              <a:t>Napoleon’s marching and retreat routes</a:t>
            </a:r>
          </a:p>
          <a:p>
            <a:pPr marL="285750" indent="-285750">
              <a:buFont typeface="Arial" panose="020B0604020202020204" pitchFamily="34" charset="0"/>
              <a:buChar char="•"/>
            </a:pPr>
            <a:r>
              <a:rPr lang="en-US" dirty="0"/>
              <a:t>Army Size</a:t>
            </a:r>
          </a:p>
          <a:p>
            <a:pPr marL="285750" indent="-285750">
              <a:buFont typeface="Arial" panose="020B0604020202020204" pitchFamily="34" charset="0"/>
              <a:buChar char="•"/>
            </a:pPr>
            <a:r>
              <a:rPr lang="en-US" dirty="0"/>
              <a:t>Temperature during retreat</a:t>
            </a:r>
          </a:p>
        </p:txBody>
      </p:sp>
      <p:sp>
        <p:nvSpPr>
          <p:cNvPr id="7" name="矩形 6"/>
          <p:cNvSpPr/>
          <p:nvPr/>
        </p:nvSpPr>
        <p:spPr>
          <a:xfrm>
            <a:off x="5654922" y="5516745"/>
            <a:ext cx="3025252" cy="369332"/>
          </a:xfrm>
          <a:prstGeom prst="rect">
            <a:avLst/>
          </a:prstGeom>
        </p:spPr>
        <p:txBody>
          <a:bodyPr wrap="none">
            <a:spAutoFit/>
          </a:bodyPr>
          <a:lstStyle/>
          <a:p>
            <a:r>
              <a:rPr lang="en-US" altLang="zh-TW" dirty="0">
                <a:ea typeface="新細明體" charset="-120"/>
              </a:rPr>
              <a:t>Charles Joseph </a:t>
            </a:r>
            <a:r>
              <a:rPr lang="en-US" altLang="zh-TW" dirty="0" err="1">
                <a:ea typeface="新細明體" charset="-120"/>
              </a:rPr>
              <a:t>Minard</a:t>
            </a:r>
            <a:r>
              <a:rPr lang="en-US" altLang="zh-TW" dirty="0">
                <a:ea typeface="新細明體" charset="-120"/>
              </a:rPr>
              <a:t> (1861) </a:t>
            </a:r>
            <a:endParaRPr lang="en-US" dirty="0"/>
          </a:p>
        </p:txBody>
      </p:sp>
    </p:spTree>
    <p:extLst>
      <p:ext uri="{BB962C8B-B14F-4D97-AF65-F5344CB8AC3E}">
        <p14:creationId xmlns:p14="http://schemas.microsoft.com/office/powerpoint/2010/main" val="26362959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Promising Trends</a:t>
            </a:r>
          </a:p>
        </p:txBody>
      </p:sp>
      <p:sp>
        <p:nvSpPr>
          <p:cNvPr id="3" name="内容占位符 2"/>
          <p:cNvSpPr>
            <a:spLocks noGrp="1"/>
          </p:cNvSpPr>
          <p:nvPr>
            <p:ph idx="1"/>
          </p:nvPr>
        </p:nvSpPr>
        <p:spPr>
          <a:xfrm>
            <a:off x="628650" y="1640959"/>
            <a:ext cx="7886700" cy="1603375"/>
          </a:xfrm>
        </p:spPr>
        <p:txBody>
          <a:bodyPr>
            <a:normAutofit fontScale="77500" lnSpcReduction="20000"/>
          </a:bodyPr>
          <a:lstStyle/>
          <a:p>
            <a:r>
              <a:rPr lang="en-US" altLang="zh-TW" b="1" dirty="0">
                <a:ea typeface="新細明體" charset="-120"/>
              </a:rPr>
              <a:t>Visual Data Mining</a:t>
            </a:r>
          </a:p>
          <a:p>
            <a:pPr lvl="1"/>
            <a:r>
              <a:rPr lang="en-US" altLang="zh-TW" dirty="0">
                <a:ea typeface="新細明體" charset="-120"/>
              </a:rPr>
              <a:t>To identify patterns that a data mining algorithm might find difficult to locate</a:t>
            </a:r>
          </a:p>
          <a:p>
            <a:pPr lvl="1"/>
            <a:r>
              <a:rPr lang="en-US" altLang="zh-TW" dirty="0">
                <a:ea typeface="新細明體" charset="-120"/>
              </a:rPr>
              <a:t>To support interaction between users and data</a:t>
            </a:r>
          </a:p>
          <a:p>
            <a:pPr lvl="1"/>
            <a:r>
              <a:rPr lang="en-US" altLang="zh-TW" dirty="0">
                <a:ea typeface="新細明體" charset="-120"/>
              </a:rPr>
              <a:t>To support interaction with the analytical process and output of a data mining system </a:t>
            </a:r>
          </a:p>
        </p:txBody>
      </p:sp>
      <p:sp>
        <p:nvSpPr>
          <p:cNvPr id="4" name="灯片编号占位符 3"/>
          <p:cNvSpPr>
            <a:spLocks noGrp="1"/>
          </p:cNvSpPr>
          <p:nvPr>
            <p:ph type="sldNum" sz="quarter" idx="12"/>
          </p:nvPr>
        </p:nvSpPr>
        <p:spPr/>
        <p:txBody>
          <a:bodyPr/>
          <a:lstStyle/>
          <a:p>
            <a:fld id="{5EEDA49D-2C12-4445-8988-A9D5F93F6E8A}" type="slidenum">
              <a:rPr lang="en-US" smtClean="0"/>
              <a:t>80</a:t>
            </a:fld>
            <a:endParaRPr lang="en-US"/>
          </a:p>
        </p:txBody>
      </p:sp>
      <p:pic>
        <p:nvPicPr>
          <p:cNvPr id="8194" name="Picture 2" descr="Related image">
            <a:extLst>
              <a:ext uri="{FF2B5EF4-FFF2-40B4-BE49-F238E27FC236}">
                <a16:creationId xmlns:a16="http://schemas.microsoft.com/office/drawing/2014/main" id="{BBA31E39-1A10-466B-957E-1DA7DBEC3C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9" t="9400" r="5862" b="9478"/>
          <a:stretch/>
        </p:blipFill>
        <p:spPr bwMode="auto">
          <a:xfrm>
            <a:off x="2252526" y="3429000"/>
            <a:ext cx="4638947" cy="31953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4A5645-D24B-4E18-9B73-736CC49BF264}"/>
              </a:ext>
            </a:extLst>
          </p:cNvPr>
          <p:cNvSpPr txBox="1"/>
          <p:nvPr/>
        </p:nvSpPr>
        <p:spPr>
          <a:xfrm>
            <a:off x="6891473" y="5987019"/>
            <a:ext cx="1846531" cy="369332"/>
          </a:xfrm>
          <a:prstGeom prst="rect">
            <a:avLst/>
          </a:prstGeom>
          <a:noFill/>
        </p:spPr>
        <p:txBody>
          <a:bodyPr wrap="none" rtlCol="0">
            <a:spAutoFit/>
          </a:bodyPr>
          <a:lstStyle/>
          <a:p>
            <a:r>
              <a:rPr lang="en-US" dirty="0"/>
              <a:t>(</a:t>
            </a:r>
            <a:r>
              <a:rPr lang="en-US" dirty="0" err="1"/>
              <a:t>Cloud’N’Sci</a:t>
            </a:r>
            <a:r>
              <a:rPr lang="en-US" dirty="0"/>
              <a:t>, Ltd.)</a:t>
            </a:r>
          </a:p>
        </p:txBody>
      </p:sp>
    </p:spTree>
    <p:extLst>
      <p:ext uri="{BB962C8B-B14F-4D97-AF65-F5344CB8AC3E}">
        <p14:creationId xmlns:p14="http://schemas.microsoft.com/office/powerpoint/2010/main" val="4407032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Promising Trends</a:t>
            </a:r>
          </a:p>
        </p:txBody>
      </p:sp>
      <p:sp>
        <p:nvSpPr>
          <p:cNvPr id="3" name="内容占位符 2"/>
          <p:cNvSpPr>
            <a:spLocks noGrp="1"/>
          </p:cNvSpPr>
          <p:nvPr>
            <p:ph idx="1"/>
          </p:nvPr>
        </p:nvSpPr>
        <p:spPr>
          <a:xfrm>
            <a:off x="628650" y="1825625"/>
            <a:ext cx="7886700" cy="1530169"/>
          </a:xfrm>
        </p:spPr>
        <p:txBody>
          <a:bodyPr>
            <a:normAutofit fontScale="77500" lnSpcReduction="20000"/>
          </a:bodyPr>
          <a:lstStyle/>
          <a:p>
            <a:r>
              <a:rPr lang="en-US" b="1" dirty="0"/>
              <a:t>Virtual/ Augmented Reality-Based Visualization</a:t>
            </a:r>
          </a:p>
          <a:p>
            <a:pPr lvl="1"/>
            <a:r>
              <a:rPr lang="en-US" altLang="zh-TW" dirty="0">
                <a:ea typeface="新細明體" charset="-120"/>
              </a:rPr>
              <a:t>To take advantage of the entire range of human perceptions, including auditory and tactile sensations</a:t>
            </a:r>
          </a:p>
          <a:p>
            <a:pPr lvl="1"/>
            <a:r>
              <a:rPr lang="en-US" dirty="0"/>
              <a:t>With the help of VR/AR devices (e.g., Google Glass, HoloLens, Oculus Rift), visualized information can be overlaid on the real world we see.</a:t>
            </a:r>
          </a:p>
        </p:txBody>
      </p:sp>
      <p:sp>
        <p:nvSpPr>
          <p:cNvPr id="4" name="灯片编号占位符 3"/>
          <p:cNvSpPr>
            <a:spLocks noGrp="1"/>
          </p:cNvSpPr>
          <p:nvPr>
            <p:ph type="sldNum" sz="quarter" idx="12"/>
          </p:nvPr>
        </p:nvSpPr>
        <p:spPr/>
        <p:txBody>
          <a:bodyPr/>
          <a:lstStyle/>
          <a:p>
            <a:fld id="{5EEDA49D-2C12-4445-8988-A9D5F93F6E8A}" type="slidenum">
              <a:rPr lang="en-US" smtClean="0"/>
              <a:t>81</a:t>
            </a:fld>
            <a:endParaRPr lang="en-US"/>
          </a:p>
        </p:txBody>
      </p:sp>
      <p:pic>
        <p:nvPicPr>
          <p:cNvPr id="9220" name="Picture 4" descr="vr-cluster.png">
            <a:extLst>
              <a:ext uri="{FF2B5EF4-FFF2-40B4-BE49-F238E27FC236}">
                <a16:creationId xmlns:a16="http://schemas.microsoft.com/office/drawing/2014/main" id="{DDEE484C-3A82-41C5-9212-605CAE12F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20919"/>
            <a:ext cx="5164183" cy="263543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3data.jpg">
            <a:extLst>
              <a:ext uri="{FF2B5EF4-FFF2-40B4-BE49-F238E27FC236}">
                <a16:creationId xmlns:a16="http://schemas.microsoft.com/office/drawing/2014/main" id="{DE0CC2CA-E194-462F-998D-4862C3466D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8789" y="3720920"/>
            <a:ext cx="4685211" cy="26354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E9AD76-F004-4908-AC12-CB54858F7BD6}"/>
              </a:ext>
            </a:extLst>
          </p:cNvPr>
          <p:cNvSpPr txBox="1"/>
          <p:nvPr/>
        </p:nvSpPr>
        <p:spPr>
          <a:xfrm>
            <a:off x="478972" y="6308208"/>
            <a:ext cx="1494705" cy="369332"/>
          </a:xfrm>
          <a:prstGeom prst="rect">
            <a:avLst/>
          </a:prstGeom>
          <a:noFill/>
        </p:spPr>
        <p:txBody>
          <a:bodyPr wrap="none" rtlCol="0">
            <a:spAutoFit/>
          </a:bodyPr>
          <a:lstStyle/>
          <a:p>
            <a:r>
              <a:rPr lang="en-US" dirty="0"/>
              <a:t>(ZDNet, 2019)</a:t>
            </a:r>
          </a:p>
        </p:txBody>
      </p:sp>
    </p:spTree>
    <p:extLst>
      <p:ext uri="{BB962C8B-B14F-4D97-AF65-F5344CB8AC3E}">
        <p14:creationId xmlns:p14="http://schemas.microsoft.com/office/powerpoint/2010/main" val="27373418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EEDA49D-2C12-4445-8988-A9D5F93F6E8A}" type="slidenum">
              <a:rPr lang="en-US" smtClean="0"/>
              <a:t>82</a:t>
            </a:fld>
            <a:endParaRPr lang="en-US"/>
          </a:p>
        </p:txBody>
      </p:sp>
      <p:sp>
        <p:nvSpPr>
          <p:cNvPr id="5" name="文本框 4"/>
          <p:cNvSpPr txBox="1"/>
          <p:nvPr/>
        </p:nvSpPr>
        <p:spPr>
          <a:xfrm>
            <a:off x="468630" y="4484204"/>
            <a:ext cx="3313728" cy="584775"/>
          </a:xfrm>
          <a:prstGeom prst="rect">
            <a:avLst/>
          </a:prstGeom>
          <a:noFill/>
        </p:spPr>
        <p:txBody>
          <a:bodyPr wrap="none" rtlCol="0">
            <a:spAutoFit/>
          </a:bodyPr>
          <a:lstStyle/>
          <a:p>
            <a:r>
              <a:rPr lang="en-US" sz="3200" dirty="0">
                <a:latin typeface="Segoe UI Black" panose="020B0A02040204020203" pitchFamily="34" charset="0"/>
                <a:ea typeface="Segoe UI Black" panose="020B0A02040204020203" pitchFamily="34" charset="0"/>
                <a:cs typeface="Segoe UI Black" panose="020B0A02040204020203" pitchFamily="34" charset="0"/>
              </a:rPr>
              <a:t>Tools Overview</a:t>
            </a:r>
          </a:p>
        </p:txBody>
      </p:sp>
    </p:spTree>
    <p:extLst>
      <p:ext uri="{BB962C8B-B14F-4D97-AF65-F5344CB8AC3E}">
        <p14:creationId xmlns:p14="http://schemas.microsoft.com/office/powerpoint/2010/main" val="3504159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Visualization Tools</a:t>
            </a:r>
          </a:p>
        </p:txBody>
      </p:sp>
      <p:sp>
        <p:nvSpPr>
          <p:cNvPr id="3" name="内容占位符 2"/>
          <p:cNvSpPr>
            <a:spLocks noGrp="1"/>
          </p:cNvSpPr>
          <p:nvPr>
            <p:ph idx="1"/>
          </p:nvPr>
        </p:nvSpPr>
        <p:spPr/>
        <p:txBody>
          <a:bodyPr>
            <a:normAutofit/>
          </a:bodyPr>
          <a:lstStyle/>
          <a:p>
            <a:r>
              <a:rPr lang="en-US" dirty="0"/>
              <a:t>Various types of visualization tools are available online.</a:t>
            </a:r>
          </a:p>
        </p:txBody>
      </p:sp>
      <p:sp>
        <p:nvSpPr>
          <p:cNvPr id="4" name="灯片编号占位符 3"/>
          <p:cNvSpPr>
            <a:spLocks noGrp="1"/>
          </p:cNvSpPr>
          <p:nvPr>
            <p:ph type="sldNum" sz="quarter" idx="12"/>
          </p:nvPr>
        </p:nvSpPr>
        <p:spPr/>
        <p:txBody>
          <a:bodyPr/>
          <a:lstStyle/>
          <a:p>
            <a:fld id="{5EEDA49D-2C12-4445-8988-A9D5F93F6E8A}" type="slidenum">
              <a:rPr lang="en-US" smtClean="0"/>
              <a:t>83</a:t>
            </a:fld>
            <a:endParaRPr lang="en-US"/>
          </a:p>
        </p:txBody>
      </p:sp>
      <p:graphicFrame>
        <p:nvGraphicFramePr>
          <p:cNvPr id="5" name="表格 4"/>
          <p:cNvGraphicFramePr>
            <a:graphicFrameLocks noGrp="1"/>
          </p:cNvGraphicFramePr>
          <p:nvPr>
            <p:extLst>
              <p:ext uri="{D42A27DB-BD31-4B8C-83A1-F6EECF244321}">
                <p14:modId xmlns:p14="http://schemas.microsoft.com/office/powerpoint/2010/main" val="2054755804"/>
              </p:ext>
            </p:extLst>
          </p:nvPr>
        </p:nvGraphicFramePr>
        <p:xfrm>
          <a:off x="868017" y="2934253"/>
          <a:ext cx="7407966" cy="2966720"/>
        </p:xfrm>
        <a:graphic>
          <a:graphicData uri="http://schemas.openxmlformats.org/drawingml/2006/table">
            <a:tbl>
              <a:tblPr firstRow="1">
                <a:tableStyleId>{9D7B26C5-4107-4FEC-AEDC-1716B250A1EF}</a:tableStyleId>
              </a:tblPr>
              <a:tblGrid>
                <a:gridCol w="2469322">
                  <a:extLst>
                    <a:ext uri="{9D8B030D-6E8A-4147-A177-3AD203B41FA5}">
                      <a16:colId xmlns:a16="http://schemas.microsoft.com/office/drawing/2014/main" val="20000"/>
                    </a:ext>
                  </a:extLst>
                </a:gridCol>
                <a:gridCol w="2469322">
                  <a:extLst>
                    <a:ext uri="{9D8B030D-6E8A-4147-A177-3AD203B41FA5}">
                      <a16:colId xmlns:a16="http://schemas.microsoft.com/office/drawing/2014/main" val="20001"/>
                    </a:ext>
                  </a:extLst>
                </a:gridCol>
                <a:gridCol w="2469322">
                  <a:extLst>
                    <a:ext uri="{9D8B030D-6E8A-4147-A177-3AD203B41FA5}">
                      <a16:colId xmlns:a16="http://schemas.microsoft.com/office/drawing/2014/main" val="20002"/>
                    </a:ext>
                  </a:extLst>
                </a:gridCol>
              </a:tblGrid>
              <a:tr h="370840">
                <a:tc>
                  <a:txBody>
                    <a:bodyPr/>
                    <a:lstStyle/>
                    <a:p>
                      <a:pPr algn="ctr"/>
                      <a:r>
                        <a:rPr lang="en-US" dirty="0"/>
                        <a:t>Desktop Software</a:t>
                      </a:r>
                    </a:p>
                  </a:txBody>
                  <a:tcPr/>
                </a:tc>
                <a:tc>
                  <a:txBody>
                    <a:bodyPr/>
                    <a:lstStyle/>
                    <a:p>
                      <a:pPr algn="ctr"/>
                      <a:r>
                        <a:rPr lang="en-US" dirty="0"/>
                        <a:t>Online Services</a:t>
                      </a:r>
                    </a:p>
                  </a:txBody>
                  <a:tcPr/>
                </a:tc>
                <a:tc>
                  <a:txBody>
                    <a:bodyPr/>
                    <a:lstStyle/>
                    <a:p>
                      <a:pPr algn="ctr"/>
                      <a:r>
                        <a:rPr lang="en-US" dirty="0"/>
                        <a:t>Toolkit (for Developers)</a:t>
                      </a:r>
                    </a:p>
                  </a:txBody>
                  <a:tcPr/>
                </a:tc>
                <a:extLst>
                  <a:ext uri="{0D108BD9-81ED-4DB2-BD59-A6C34878D82A}">
                    <a16:rowId xmlns:a16="http://schemas.microsoft.com/office/drawing/2014/main" val="10000"/>
                  </a:ext>
                </a:extLst>
              </a:tr>
              <a:tr h="370840">
                <a:tc>
                  <a:txBody>
                    <a:bodyPr/>
                    <a:lstStyle/>
                    <a:p>
                      <a:pPr algn="ctr"/>
                      <a:r>
                        <a:rPr lang="en-US" dirty="0"/>
                        <a:t>Microsoft Excel</a:t>
                      </a:r>
                    </a:p>
                  </a:txBody>
                  <a:tcPr/>
                </a:tc>
                <a:tc>
                  <a:txBody>
                    <a:bodyPr/>
                    <a:lstStyle/>
                    <a:p>
                      <a:pPr algn="ctr"/>
                      <a:r>
                        <a:rPr lang="en-US" dirty="0" err="1"/>
                        <a:t>Mapbox</a:t>
                      </a:r>
                      <a:endParaRPr lang="en-US" dirty="0"/>
                    </a:p>
                  </a:txBody>
                  <a:tcPr/>
                </a:tc>
                <a:tc>
                  <a:txBody>
                    <a:bodyPr/>
                    <a:lstStyle/>
                    <a:p>
                      <a:pPr algn="ctr"/>
                      <a:r>
                        <a:rPr lang="en-US" dirty="0"/>
                        <a:t>D3.js</a:t>
                      </a:r>
                    </a:p>
                  </a:txBody>
                  <a:tcPr/>
                </a:tc>
                <a:extLst>
                  <a:ext uri="{0D108BD9-81ED-4DB2-BD59-A6C34878D82A}">
                    <a16:rowId xmlns:a16="http://schemas.microsoft.com/office/drawing/2014/main" val="10001"/>
                  </a:ext>
                </a:extLst>
              </a:tr>
              <a:tr h="370840">
                <a:tc>
                  <a:txBody>
                    <a:bodyPr/>
                    <a:lstStyle/>
                    <a:p>
                      <a:pPr algn="ctr"/>
                      <a:r>
                        <a:rPr lang="en-US" b="1" dirty="0"/>
                        <a:t>Sci2 Tool</a:t>
                      </a:r>
                    </a:p>
                  </a:txBody>
                  <a:tcPr/>
                </a:tc>
                <a:tc>
                  <a:txBody>
                    <a:bodyPr/>
                    <a:lstStyle/>
                    <a:p>
                      <a:pPr algn="ctr"/>
                      <a:r>
                        <a:rPr lang="en-US" dirty="0"/>
                        <a:t>Wordle</a:t>
                      </a:r>
                    </a:p>
                  </a:txBody>
                  <a:tcPr/>
                </a:tc>
                <a:tc>
                  <a:txBody>
                    <a:bodyPr/>
                    <a:lstStyle/>
                    <a:p>
                      <a:pPr algn="ctr"/>
                      <a:r>
                        <a:rPr lang="en-US" dirty="0"/>
                        <a:t>Google Charts</a:t>
                      </a:r>
                    </a:p>
                  </a:txBody>
                  <a:tcPr/>
                </a:tc>
                <a:extLst>
                  <a:ext uri="{0D108BD9-81ED-4DB2-BD59-A6C34878D82A}">
                    <a16:rowId xmlns:a16="http://schemas.microsoft.com/office/drawing/2014/main" val="100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Tableau</a:t>
                      </a:r>
                    </a:p>
                  </a:txBody>
                  <a:tcPr/>
                </a:tc>
                <a:tc>
                  <a:txBody>
                    <a:bodyPr/>
                    <a:lstStyle/>
                    <a:p>
                      <a:pPr algn="ctr"/>
                      <a:r>
                        <a:rPr lang="en-US" dirty="0" err="1"/>
                        <a:t>Datawrapper</a:t>
                      </a:r>
                      <a:endParaRPr lang="en-US" dirty="0"/>
                    </a:p>
                  </a:txBody>
                  <a:tcPr/>
                </a:tc>
                <a:tc>
                  <a:txBody>
                    <a:bodyPr/>
                    <a:lstStyle/>
                    <a:p>
                      <a:pPr algn="ctr"/>
                      <a:r>
                        <a:rPr lang="en-US" dirty="0" err="1"/>
                        <a:t>HighCharts</a:t>
                      </a:r>
                      <a:endParaRPr lang="en-US" dirty="0"/>
                    </a:p>
                  </a:txBody>
                  <a:tcPr/>
                </a:tc>
                <a:extLst>
                  <a:ext uri="{0D108BD9-81ED-4DB2-BD59-A6C34878D82A}">
                    <a16:rowId xmlns:a16="http://schemas.microsoft.com/office/drawing/2014/main"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t>Gephi</a:t>
                      </a:r>
                      <a:endParaRPr lang="en-US" b="1" dirty="0"/>
                    </a:p>
                  </a:txBody>
                  <a:tcPr/>
                </a:tc>
                <a:tc>
                  <a:txBody>
                    <a:bodyPr/>
                    <a:lstStyle/>
                    <a:p>
                      <a:pPr algn="ctr"/>
                      <a:r>
                        <a:rPr lang="en-US" dirty="0" err="1"/>
                        <a:t>Infogram</a:t>
                      </a:r>
                      <a:endParaRPr lang="en-US" dirty="0"/>
                    </a:p>
                  </a:txBody>
                  <a:tcPr/>
                </a:tc>
                <a:tc>
                  <a:txBody>
                    <a:bodyPr/>
                    <a:lstStyle/>
                    <a:p>
                      <a:pPr algn="ctr"/>
                      <a:r>
                        <a:rPr lang="en-US" dirty="0"/>
                        <a:t>Timeline.js</a:t>
                      </a:r>
                    </a:p>
                  </a:txBody>
                  <a:tcPr/>
                </a:tc>
                <a:extLst>
                  <a:ext uri="{0D108BD9-81ED-4DB2-BD59-A6C34878D82A}">
                    <a16:rowId xmlns:a16="http://schemas.microsoft.com/office/drawing/2014/main" val="10004"/>
                  </a:ext>
                </a:extLst>
              </a:tr>
              <a:tr h="370840">
                <a:tc>
                  <a:txBody>
                    <a:bodyPr/>
                    <a:lstStyle/>
                    <a:p>
                      <a:pPr algn="ctr"/>
                      <a:r>
                        <a:rPr lang="en-US" dirty="0" err="1"/>
                        <a:t>ParaView</a:t>
                      </a:r>
                      <a:endParaRPr lang="en-US" dirty="0"/>
                    </a:p>
                  </a:txBody>
                  <a:tcPr/>
                </a:tc>
                <a:tc>
                  <a:txBody>
                    <a:bodyPr/>
                    <a:lstStyle/>
                    <a:p>
                      <a:pPr algn="ctr"/>
                      <a:r>
                        <a:rPr lang="en-US" dirty="0" err="1"/>
                        <a:t>Plotly</a:t>
                      </a:r>
                      <a:endParaRPr lang="en-US" dirty="0"/>
                    </a:p>
                  </a:txBody>
                  <a:tcPr/>
                </a:tc>
                <a:tc>
                  <a:txBody>
                    <a:bodyPr/>
                    <a:lstStyle/>
                    <a:p>
                      <a:pPr algn="ctr"/>
                      <a:r>
                        <a:rPr lang="en-US" dirty="0"/>
                        <a:t>Processing</a:t>
                      </a:r>
                    </a:p>
                  </a:txBody>
                  <a:tcPr/>
                </a:tc>
                <a:extLst>
                  <a:ext uri="{0D108BD9-81ED-4DB2-BD59-A6C34878D82A}">
                    <a16:rowId xmlns:a16="http://schemas.microsoft.com/office/drawing/2014/main" val="3319958445"/>
                  </a:ext>
                </a:extLst>
              </a:tr>
              <a:tr h="370840">
                <a:tc>
                  <a:txBody>
                    <a:bodyPr/>
                    <a:lstStyle/>
                    <a:p>
                      <a:pPr algn="ctr"/>
                      <a:r>
                        <a:rPr lang="en-US" dirty="0"/>
                        <a:t>TIBCO </a:t>
                      </a:r>
                      <a:r>
                        <a:rPr lang="en-US" dirty="0" err="1"/>
                        <a:t>Spotfire</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t>VisualizeFree</a:t>
                      </a:r>
                      <a:endParaRPr lang="en-US" dirty="0"/>
                    </a:p>
                  </a:txBody>
                  <a:tcPr/>
                </a:tc>
                <a:tc>
                  <a:txBody>
                    <a:bodyPr/>
                    <a:lstStyle/>
                    <a:p>
                      <a:pPr algn="ctr"/>
                      <a:r>
                        <a:rPr lang="en-US" dirty="0"/>
                        <a:t>R/Python/</a:t>
                      </a:r>
                      <a:r>
                        <a:rPr lang="en-US" dirty="0" err="1"/>
                        <a:t>Matlab</a:t>
                      </a:r>
                      <a:endParaRPr lang="en-US" dirty="0"/>
                    </a:p>
                  </a:txBody>
                  <a:tcPr/>
                </a:tc>
                <a:extLst>
                  <a:ext uri="{0D108BD9-81ED-4DB2-BD59-A6C34878D82A}">
                    <a16:rowId xmlns:a16="http://schemas.microsoft.com/office/drawing/2014/main" val="10005"/>
                  </a:ext>
                </a:extLst>
              </a:tr>
              <a:tr h="370840">
                <a:tc>
                  <a:txBody>
                    <a:bodyPr/>
                    <a:lstStyle/>
                    <a:p>
                      <a:pPr algn="ctr"/>
                      <a:r>
                        <a:rPr lang="en-US" dirty="0"/>
                        <a:t>…</a:t>
                      </a:r>
                    </a:p>
                  </a:txBody>
                  <a:tcPr/>
                </a:tc>
                <a:tc>
                  <a:txBody>
                    <a:bodyPr/>
                    <a:lstStyle/>
                    <a:p>
                      <a:pPr algn="ctr"/>
                      <a:r>
                        <a:rPr lang="en-US" dirty="0" err="1"/>
                        <a:t>Onodo</a:t>
                      </a:r>
                      <a:r>
                        <a:rPr lang="en-US" dirty="0"/>
                        <a:t>…</a:t>
                      </a:r>
                    </a:p>
                  </a:txBody>
                  <a:tcPr/>
                </a:tc>
                <a:tc>
                  <a:txBody>
                    <a:bodyPr/>
                    <a:lstStyle/>
                    <a:p>
                      <a:pPr algn="ctr"/>
                      <a:r>
                        <a:rPr lang="en-US" dirty="0"/>
                        <a:t>…</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926546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Desktop Software</a:t>
            </a:r>
          </a:p>
        </p:txBody>
      </p:sp>
      <p:sp>
        <p:nvSpPr>
          <p:cNvPr id="3" name="内容占位符 2"/>
          <p:cNvSpPr>
            <a:spLocks noGrp="1"/>
          </p:cNvSpPr>
          <p:nvPr>
            <p:ph idx="1"/>
          </p:nvPr>
        </p:nvSpPr>
        <p:spPr/>
        <p:txBody>
          <a:bodyPr>
            <a:normAutofit fontScale="85000" lnSpcReduction="20000"/>
          </a:bodyPr>
          <a:lstStyle/>
          <a:p>
            <a:r>
              <a:rPr lang="en-US" dirty="0"/>
              <a:t>Microsoft Excel</a:t>
            </a:r>
          </a:p>
          <a:p>
            <a:pPr lvl="1"/>
            <a:r>
              <a:rPr lang="en-US" dirty="0"/>
              <a:t>Excel supports charts, graphs, or histograms generated from specified groups of cells. </a:t>
            </a:r>
          </a:p>
          <a:p>
            <a:pPr lvl="2"/>
            <a:endParaRPr lang="en-US" dirty="0"/>
          </a:p>
          <a:p>
            <a:r>
              <a:rPr lang="en-US" b="1" dirty="0"/>
              <a:t>Sci2 Tool (open-source)</a:t>
            </a:r>
          </a:p>
          <a:p>
            <a:pPr lvl="1"/>
            <a:r>
              <a:rPr lang="en-US" dirty="0"/>
              <a:t>The Science of Science (Sci2) Tool is a modular toolset specifically designed for the study of science. It supports the temporal, geospatial, topical, and network analysis and visualization of scholarly datasets at the micro (individual), </a:t>
            </a:r>
            <a:r>
              <a:rPr lang="en-US" dirty="0" err="1"/>
              <a:t>meso</a:t>
            </a:r>
            <a:r>
              <a:rPr lang="en-US" dirty="0"/>
              <a:t> (local), and macro (global) levels.</a:t>
            </a:r>
          </a:p>
          <a:p>
            <a:pPr lvl="1"/>
            <a:r>
              <a:rPr lang="en-US" dirty="0">
                <a:hlinkClick r:id="rId2"/>
              </a:rPr>
              <a:t>https://sci2.cns.iu.edu/user/index.php</a:t>
            </a:r>
            <a:endParaRPr lang="en-US" dirty="0"/>
          </a:p>
          <a:p>
            <a:pPr lvl="1"/>
            <a:endParaRPr lang="en-US" dirty="0"/>
          </a:p>
          <a:p>
            <a:r>
              <a:rPr lang="en-US" b="1" dirty="0" err="1"/>
              <a:t>Gephi</a:t>
            </a:r>
            <a:r>
              <a:rPr lang="en-US" b="1" dirty="0"/>
              <a:t> (open-source)</a:t>
            </a:r>
          </a:p>
          <a:p>
            <a:pPr lvl="1"/>
            <a:r>
              <a:rPr lang="en-US" dirty="0" err="1"/>
              <a:t>Gephi</a:t>
            </a:r>
            <a:r>
              <a:rPr lang="en-US" dirty="0"/>
              <a:t> is the leading visualization and exploration software for all kinds of graphs and networks. </a:t>
            </a:r>
          </a:p>
          <a:p>
            <a:pPr lvl="1"/>
            <a:r>
              <a:rPr lang="en-US" dirty="0">
                <a:hlinkClick r:id="rId3"/>
              </a:rPr>
              <a:t>https://gephi.org/</a:t>
            </a:r>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84</a:t>
            </a:fld>
            <a:endParaRPr lang="en-US"/>
          </a:p>
        </p:txBody>
      </p:sp>
    </p:spTree>
    <p:extLst>
      <p:ext uri="{BB962C8B-B14F-4D97-AF65-F5344CB8AC3E}">
        <p14:creationId xmlns:p14="http://schemas.microsoft.com/office/powerpoint/2010/main" val="23909949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Desktop Software</a:t>
            </a:r>
          </a:p>
        </p:txBody>
      </p:sp>
      <p:sp>
        <p:nvSpPr>
          <p:cNvPr id="3" name="内容占位符 2"/>
          <p:cNvSpPr>
            <a:spLocks noGrp="1"/>
          </p:cNvSpPr>
          <p:nvPr>
            <p:ph idx="1"/>
          </p:nvPr>
        </p:nvSpPr>
        <p:spPr/>
        <p:txBody>
          <a:bodyPr>
            <a:normAutofit fontScale="85000" lnSpcReduction="20000"/>
          </a:bodyPr>
          <a:lstStyle/>
          <a:p>
            <a:r>
              <a:rPr lang="en-US" b="1" dirty="0"/>
              <a:t>Tableau</a:t>
            </a:r>
          </a:p>
          <a:p>
            <a:pPr lvl="1"/>
            <a:r>
              <a:rPr lang="en-US" dirty="0"/>
              <a:t>The product queries relational databases, cubes, cloud databases, and spreadsheets and then generates a number of graph types that can be combined into dashboards and shared over a computer network or the internet.</a:t>
            </a:r>
          </a:p>
          <a:p>
            <a:pPr lvl="1"/>
            <a:endParaRPr lang="en-US" dirty="0"/>
          </a:p>
          <a:p>
            <a:r>
              <a:rPr lang="en-US" dirty="0" err="1"/>
              <a:t>ParaView</a:t>
            </a:r>
            <a:r>
              <a:rPr lang="en-US" dirty="0"/>
              <a:t> (open-source)</a:t>
            </a:r>
          </a:p>
          <a:p>
            <a:pPr lvl="1"/>
            <a:r>
              <a:rPr lang="en-US" dirty="0"/>
              <a:t>Users can quickly build visualizations to analyze their data using qualitative and quantitative techniques. It was developed to analyze extremely large datasets using distributed memory computing resources. It can be run on supercomputers to analyze datasets of </a:t>
            </a:r>
            <a:r>
              <a:rPr lang="en-US" dirty="0" err="1"/>
              <a:t>petascale</a:t>
            </a:r>
            <a:r>
              <a:rPr lang="en-US" dirty="0"/>
              <a:t> size as well as on laptops for smaller data.</a:t>
            </a:r>
          </a:p>
          <a:p>
            <a:pPr lvl="1"/>
            <a:endParaRPr lang="en-US" dirty="0"/>
          </a:p>
          <a:p>
            <a:r>
              <a:rPr lang="en-US" dirty="0"/>
              <a:t>TIBCO </a:t>
            </a:r>
            <a:r>
              <a:rPr lang="en-US" dirty="0" err="1"/>
              <a:t>Spotfire</a:t>
            </a:r>
            <a:endParaRPr lang="en-US" dirty="0"/>
          </a:p>
          <a:p>
            <a:pPr lvl="1"/>
            <a:r>
              <a:rPr lang="en-US" dirty="0"/>
              <a:t>Similar to Tableau, TIBCO </a:t>
            </a:r>
            <a:r>
              <a:rPr lang="en-US" dirty="0" err="1"/>
              <a:t>Spotfire</a:t>
            </a:r>
            <a:r>
              <a:rPr lang="en-US" dirty="0"/>
              <a:t> is an integral visualization platform which can visualize various types of charts. </a:t>
            </a:r>
          </a:p>
          <a:p>
            <a:pPr lvl="1"/>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85</a:t>
            </a:fld>
            <a:endParaRPr lang="en-US"/>
          </a:p>
        </p:txBody>
      </p:sp>
    </p:spTree>
    <p:extLst>
      <p:ext uri="{BB962C8B-B14F-4D97-AF65-F5344CB8AC3E}">
        <p14:creationId xmlns:p14="http://schemas.microsoft.com/office/powerpoint/2010/main" val="331686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Desktop Software</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2850008883"/>
              </p:ext>
            </p:extLst>
          </p:nvPr>
        </p:nvGraphicFramePr>
        <p:xfrm>
          <a:off x="513108" y="1798480"/>
          <a:ext cx="8117785" cy="3383280"/>
        </p:xfrm>
        <a:graphic>
          <a:graphicData uri="http://schemas.openxmlformats.org/drawingml/2006/table">
            <a:tbl>
              <a:tblPr firstRow="1">
                <a:tableStyleId>{9D7B26C5-4107-4FEC-AEDC-1716B250A1EF}</a:tableStyleId>
              </a:tblPr>
              <a:tblGrid>
                <a:gridCol w="1623557">
                  <a:extLst>
                    <a:ext uri="{9D8B030D-6E8A-4147-A177-3AD203B41FA5}">
                      <a16:colId xmlns:a16="http://schemas.microsoft.com/office/drawing/2014/main" val="20000"/>
                    </a:ext>
                  </a:extLst>
                </a:gridCol>
                <a:gridCol w="1269144">
                  <a:extLst>
                    <a:ext uri="{9D8B030D-6E8A-4147-A177-3AD203B41FA5}">
                      <a16:colId xmlns:a16="http://schemas.microsoft.com/office/drawing/2014/main" val="20001"/>
                    </a:ext>
                  </a:extLst>
                </a:gridCol>
                <a:gridCol w="1152939">
                  <a:extLst>
                    <a:ext uri="{9D8B030D-6E8A-4147-A177-3AD203B41FA5}">
                      <a16:colId xmlns:a16="http://schemas.microsoft.com/office/drawing/2014/main" val="20002"/>
                    </a:ext>
                  </a:extLst>
                </a:gridCol>
                <a:gridCol w="1484243">
                  <a:extLst>
                    <a:ext uri="{9D8B030D-6E8A-4147-A177-3AD203B41FA5}">
                      <a16:colId xmlns:a16="http://schemas.microsoft.com/office/drawing/2014/main" val="20003"/>
                    </a:ext>
                  </a:extLst>
                </a:gridCol>
                <a:gridCol w="2587902">
                  <a:extLst>
                    <a:ext uri="{9D8B030D-6E8A-4147-A177-3AD203B41FA5}">
                      <a16:colId xmlns:a16="http://schemas.microsoft.com/office/drawing/2014/main" val="20004"/>
                    </a:ext>
                  </a:extLst>
                </a:gridCol>
              </a:tblGrid>
              <a:tr h="370840">
                <a:tc>
                  <a:txBody>
                    <a:bodyPr/>
                    <a:lstStyle/>
                    <a:p>
                      <a:pPr algn="ctr"/>
                      <a:r>
                        <a:rPr lang="en-US" sz="2400" dirty="0"/>
                        <a:t>Software</a:t>
                      </a:r>
                    </a:p>
                  </a:txBody>
                  <a:tcPr anchor="ctr"/>
                </a:tc>
                <a:tc>
                  <a:txBody>
                    <a:bodyPr/>
                    <a:lstStyle/>
                    <a:p>
                      <a:pPr algn="ctr"/>
                      <a:r>
                        <a:rPr lang="en-US" sz="2400" dirty="0"/>
                        <a:t>Charts</a:t>
                      </a:r>
                    </a:p>
                  </a:txBody>
                  <a:tcPr anchor="ctr"/>
                </a:tc>
                <a:tc>
                  <a:txBody>
                    <a:bodyPr/>
                    <a:lstStyle/>
                    <a:p>
                      <a:pPr algn="ctr"/>
                      <a:r>
                        <a:rPr lang="en-US" sz="2400" dirty="0"/>
                        <a:t>Maps</a:t>
                      </a:r>
                    </a:p>
                  </a:txBody>
                  <a:tcPr anchor="ctr"/>
                </a:tc>
                <a:tc>
                  <a:txBody>
                    <a:bodyPr/>
                    <a:lstStyle/>
                    <a:p>
                      <a:pPr algn="ctr"/>
                      <a:r>
                        <a:rPr lang="en-US" sz="2400" dirty="0"/>
                        <a:t>Networks</a:t>
                      </a:r>
                    </a:p>
                  </a:txBody>
                  <a:tcPr anchor="ctr"/>
                </a:tc>
                <a:tc>
                  <a:txBody>
                    <a:bodyPr/>
                    <a:lstStyle/>
                    <a:p>
                      <a:pPr algn="ctr"/>
                      <a:r>
                        <a:rPr lang="en-US" sz="2400" dirty="0"/>
                        <a:t>Cost</a:t>
                      </a:r>
                    </a:p>
                  </a:txBody>
                  <a:tcPr anchor="ctr"/>
                </a:tc>
                <a:extLst>
                  <a:ext uri="{0D108BD9-81ED-4DB2-BD59-A6C34878D82A}">
                    <a16:rowId xmlns:a16="http://schemas.microsoft.com/office/drawing/2014/main" val="10000"/>
                  </a:ext>
                </a:extLst>
              </a:tr>
              <a:tr h="370840">
                <a:tc>
                  <a:txBody>
                    <a:bodyPr/>
                    <a:lstStyle/>
                    <a:p>
                      <a:pPr algn="ctr"/>
                      <a:r>
                        <a:rPr lang="en-US" sz="2400" baseline="0" dirty="0"/>
                        <a:t>Excel</a:t>
                      </a:r>
                      <a:endParaRPr lang="en-US" sz="2400" dirty="0"/>
                    </a:p>
                  </a:txBody>
                  <a:tcPr anchor="ctr"/>
                </a:tc>
                <a:tc>
                  <a:txBody>
                    <a:bodyPr/>
                    <a:lstStyle/>
                    <a:p>
                      <a:pPr algn="ctr"/>
                      <a:r>
                        <a:rPr lang="zh-CN" altLang="en-US" sz="2400" dirty="0"/>
                        <a:t>√</a:t>
                      </a: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dirty="0"/>
                        <a:t>√</a:t>
                      </a:r>
                      <a:endParaRPr lang="en-US" sz="2400" dirty="0"/>
                    </a:p>
                  </a:txBody>
                  <a:tcPr anchor="ctr"/>
                </a:tc>
                <a:tc>
                  <a:txBody>
                    <a:bodyPr/>
                    <a:lstStyle/>
                    <a:p>
                      <a:pPr algn="ctr"/>
                      <a:endParaRPr lang="en-US" sz="2400" dirty="0"/>
                    </a:p>
                  </a:txBody>
                  <a:tcPr anchor="ctr"/>
                </a:tc>
                <a:tc>
                  <a:txBody>
                    <a:bodyPr/>
                    <a:lstStyle/>
                    <a:p>
                      <a:pPr algn="ctr"/>
                      <a:r>
                        <a:rPr lang="en-US" sz="1800" dirty="0"/>
                        <a:t>License Required</a:t>
                      </a:r>
                    </a:p>
                  </a:txBody>
                  <a:tcPr anchor="ctr"/>
                </a:tc>
                <a:extLst>
                  <a:ext uri="{0D108BD9-81ED-4DB2-BD59-A6C34878D82A}">
                    <a16:rowId xmlns:a16="http://schemas.microsoft.com/office/drawing/2014/main" val="10001"/>
                  </a:ext>
                </a:extLst>
              </a:tr>
              <a:tr h="370840">
                <a:tc>
                  <a:txBody>
                    <a:bodyPr/>
                    <a:lstStyle/>
                    <a:p>
                      <a:pPr algn="ctr"/>
                      <a:r>
                        <a:rPr lang="en-US" sz="2400" dirty="0"/>
                        <a:t>Sci2 Tool</a:t>
                      </a:r>
                    </a:p>
                  </a:txBody>
                  <a:tcPr anchor="ctr"/>
                </a:tc>
                <a:tc>
                  <a:txBody>
                    <a:bodyPr/>
                    <a:lstStyle/>
                    <a:p>
                      <a:pPr algn="ctr"/>
                      <a:r>
                        <a:rPr lang="en-US" altLang="zh-CN" sz="2400" dirty="0"/>
                        <a:t>weak</a:t>
                      </a:r>
                      <a:endParaRPr lang="en-US" sz="2400" dirty="0"/>
                    </a:p>
                  </a:txBody>
                  <a:tcPr anchor="ctr"/>
                </a:tc>
                <a:tc>
                  <a:txBody>
                    <a:bodyPr/>
                    <a:lstStyle/>
                    <a:p>
                      <a:pPr algn="ctr"/>
                      <a:r>
                        <a:rPr lang="zh-CN" altLang="en-US" sz="2400" dirty="0"/>
                        <a:t>√</a:t>
                      </a:r>
                      <a:endParaRPr lang="en-US" sz="2400" dirty="0"/>
                    </a:p>
                  </a:txBody>
                  <a:tcPr anchor="ctr"/>
                </a:tc>
                <a:tc>
                  <a:txBody>
                    <a:bodyPr/>
                    <a:lstStyle/>
                    <a:p>
                      <a:pPr algn="ctr"/>
                      <a:r>
                        <a:rPr lang="zh-CN" altLang="en-US" sz="2400" dirty="0"/>
                        <a:t>√</a:t>
                      </a:r>
                      <a:endParaRPr lang="en-US" sz="2400" dirty="0"/>
                    </a:p>
                  </a:txBody>
                  <a:tcPr anchor="ctr"/>
                </a:tc>
                <a:tc>
                  <a:txBody>
                    <a:bodyPr/>
                    <a:lstStyle/>
                    <a:p>
                      <a:pPr algn="ctr"/>
                      <a:r>
                        <a:rPr lang="en-US" sz="1800" dirty="0"/>
                        <a:t>Free</a:t>
                      </a:r>
                    </a:p>
                  </a:txBody>
                  <a:tcPr anchor="ctr"/>
                </a:tc>
                <a:extLst>
                  <a:ext uri="{0D108BD9-81ED-4DB2-BD59-A6C34878D82A}">
                    <a16:rowId xmlns:a16="http://schemas.microsoft.com/office/drawing/2014/main" val="10002"/>
                  </a:ext>
                </a:extLst>
              </a:tr>
              <a:tr h="370840">
                <a:tc>
                  <a:txBody>
                    <a:bodyPr/>
                    <a:lstStyle/>
                    <a:p>
                      <a:pPr algn="ctr"/>
                      <a:r>
                        <a:rPr lang="en-US" sz="2400" b="1" dirty="0" err="1"/>
                        <a:t>Gephi</a:t>
                      </a:r>
                      <a:endParaRPr lang="en-US" sz="2400" b="1" dirty="0"/>
                    </a:p>
                  </a:txBody>
                  <a:tcPr anchor="ctr"/>
                </a:tc>
                <a:tc>
                  <a:txBody>
                    <a:bodyPr/>
                    <a:lstStyle/>
                    <a:p>
                      <a:pPr algn="ctr"/>
                      <a:endParaRPr lang="en-US" sz="2400" dirty="0"/>
                    </a:p>
                  </a:txBody>
                  <a:tcPr anchor="ctr"/>
                </a:tc>
                <a:tc>
                  <a:txBody>
                    <a:bodyPr/>
                    <a:lstStyle/>
                    <a:p>
                      <a:pPr algn="ctr"/>
                      <a:endParaRPr lang="en-US" sz="2400" dirty="0"/>
                    </a:p>
                  </a:txBody>
                  <a:tcPr anchor="ctr"/>
                </a:tc>
                <a:tc>
                  <a:txBody>
                    <a:bodyPr/>
                    <a:lstStyle/>
                    <a:p>
                      <a:pPr algn="ctr"/>
                      <a:r>
                        <a:rPr lang="zh-CN" altLang="en-US" sz="2400" dirty="0"/>
                        <a:t>√</a:t>
                      </a:r>
                      <a:endParaRPr lang="en-US" sz="2400" dirty="0"/>
                    </a:p>
                  </a:txBody>
                  <a:tcPr anchor="ctr"/>
                </a:tc>
                <a:tc>
                  <a:txBody>
                    <a:bodyPr/>
                    <a:lstStyle/>
                    <a:p>
                      <a:pPr algn="ctr"/>
                      <a:r>
                        <a:rPr lang="en-US" sz="1800" dirty="0"/>
                        <a:t>Free</a:t>
                      </a:r>
                    </a:p>
                  </a:txBody>
                  <a:tcPr anchor="ctr"/>
                </a:tc>
                <a:extLst>
                  <a:ext uri="{0D108BD9-81ED-4DB2-BD59-A6C34878D82A}">
                    <a16:rowId xmlns:a16="http://schemas.microsoft.com/office/drawing/2014/main" val="10003"/>
                  </a:ext>
                </a:extLst>
              </a:tr>
              <a:tr h="370840">
                <a:tc>
                  <a:txBody>
                    <a:bodyPr/>
                    <a:lstStyle/>
                    <a:p>
                      <a:pPr algn="ctr"/>
                      <a:r>
                        <a:rPr lang="en-US" sz="2400" b="1" dirty="0"/>
                        <a:t>Tableau</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dirty="0"/>
                        <a:t>√</a:t>
                      </a:r>
                      <a:endParaRPr lang="en-US" sz="2400" dirty="0"/>
                    </a:p>
                  </a:txBody>
                  <a:tcPr anchor="ctr"/>
                </a:tc>
                <a:tc>
                  <a:txBody>
                    <a:bodyPr/>
                    <a:lstStyle/>
                    <a:p>
                      <a:pPr algn="ctr"/>
                      <a:r>
                        <a:rPr lang="zh-CN" altLang="en-US" sz="2400" dirty="0"/>
                        <a:t>√</a:t>
                      </a:r>
                      <a:endParaRPr lang="en-US" sz="2400" dirty="0"/>
                    </a:p>
                  </a:txBody>
                  <a:tcPr anchor="ctr"/>
                </a:tc>
                <a:tc>
                  <a:txBody>
                    <a:bodyPr/>
                    <a:lstStyle/>
                    <a:p>
                      <a:pPr algn="ctr"/>
                      <a:r>
                        <a:rPr lang="zh-CN" altLang="en-US" sz="2400" dirty="0"/>
                        <a:t>√</a:t>
                      </a:r>
                      <a:endParaRPr lang="en-US" sz="2400" dirty="0"/>
                    </a:p>
                  </a:txBody>
                  <a:tcPr anchor="ctr"/>
                </a:tc>
                <a:tc>
                  <a:txBody>
                    <a:bodyPr/>
                    <a:lstStyle/>
                    <a:p>
                      <a:pPr algn="ctr"/>
                      <a:r>
                        <a:rPr lang="en-US" sz="1800" dirty="0"/>
                        <a:t>Free for students</a:t>
                      </a:r>
                      <a:r>
                        <a:rPr lang="en-US" sz="1800" baseline="0" dirty="0"/>
                        <a:t> </a:t>
                      </a:r>
                      <a:endParaRPr lang="en-US" sz="1800" dirty="0"/>
                    </a:p>
                  </a:txBody>
                  <a:tcPr anchor="ctr"/>
                </a:tc>
                <a:extLst>
                  <a:ext uri="{0D108BD9-81ED-4DB2-BD59-A6C34878D82A}">
                    <a16:rowId xmlns:a16="http://schemas.microsoft.com/office/drawing/2014/main" val="10004"/>
                  </a:ext>
                </a:extLst>
              </a:tr>
              <a:tr h="370840">
                <a:tc>
                  <a:txBody>
                    <a:bodyPr/>
                    <a:lstStyle/>
                    <a:p>
                      <a:pPr algn="ctr"/>
                      <a:r>
                        <a:rPr lang="en-US" sz="2400" dirty="0" err="1"/>
                        <a:t>ParaView</a:t>
                      </a: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t>√</a:t>
                      </a: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t>√</a:t>
                      </a: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anchor="ctr"/>
                </a:tc>
                <a:tc>
                  <a:txBody>
                    <a:bodyPr/>
                    <a:lstStyle/>
                    <a:p>
                      <a:pPr algn="ctr"/>
                      <a:r>
                        <a:rPr lang="en-US" sz="1800" dirty="0"/>
                        <a:t>Free</a:t>
                      </a:r>
                    </a:p>
                  </a:txBody>
                  <a:tcPr anchor="ctr"/>
                </a:tc>
                <a:extLst>
                  <a:ext uri="{0D108BD9-81ED-4DB2-BD59-A6C34878D82A}">
                    <a16:rowId xmlns:a16="http://schemas.microsoft.com/office/drawing/2014/main" val="380551175"/>
                  </a:ext>
                </a:extLst>
              </a:tr>
              <a:tr h="370840">
                <a:tc>
                  <a:txBody>
                    <a:bodyPr/>
                    <a:lstStyle/>
                    <a:p>
                      <a:pPr algn="ctr"/>
                      <a:r>
                        <a:rPr lang="en-US" sz="2400" dirty="0" err="1"/>
                        <a:t>Spotfire</a:t>
                      </a:r>
                      <a:endParaRPr lang="en-US" sz="2400" dirty="0"/>
                    </a:p>
                  </a:txBody>
                  <a:tcPr anchor="ctr"/>
                </a:tc>
                <a:tc>
                  <a:txBody>
                    <a:bodyPr/>
                    <a:lstStyle/>
                    <a:p>
                      <a:pPr algn="ctr"/>
                      <a:r>
                        <a:rPr lang="zh-CN" altLang="en-US" sz="2400" dirty="0"/>
                        <a:t>√</a:t>
                      </a:r>
                      <a:endParaRPr lang="en-US" sz="2400" dirty="0"/>
                    </a:p>
                  </a:txBody>
                  <a:tcPr anchor="ctr"/>
                </a:tc>
                <a:tc>
                  <a:txBody>
                    <a:bodyPr/>
                    <a:lstStyle/>
                    <a:p>
                      <a:pPr algn="ctr"/>
                      <a:r>
                        <a:rPr lang="zh-CN" altLang="en-US" sz="2400" dirty="0"/>
                        <a:t>√</a:t>
                      </a:r>
                      <a:endParaRPr lang="en-US" sz="2400" dirty="0"/>
                    </a:p>
                  </a:txBody>
                  <a:tcPr anchor="ctr"/>
                </a:tc>
                <a:tc>
                  <a:txBody>
                    <a:bodyPr/>
                    <a:lstStyle/>
                    <a:p>
                      <a:pPr algn="ctr"/>
                      <a:endParaRPr lang="en-US" sz="2400" dirty="0"/>
                    </a:p>
                  </a:txBody>
                  <a:tcPr anchor="ctr"/>
                </a:tc>
                <a:tc>
                  <a:txBody>
                    <a:bodyPr/>
                    <a:lstStyle/>
                    <a:p>
                      <a:pPr algn="ctr"/>
                      <a:r>
                        <a:rPr lang="en-US" sz="1800" dirty="0"/>
                        <a:t>Free trial</a:t>
                      </a:r>
                    </a:p>
                    <a:p>
                      <a:pPr algn="ctr"/>
                      <a:r>
                        <a:rPr lang="en-US" sz="1800" dirty="0"/>
                        <a:t>$650 annual subscription</a:t>
                      </a:r>
                    </a:p>
                  </a:txBody>
                  <a:tcPr anchor="ctr"/>
                </a:tc>
                <a:extLst>
                  <a:ext uri="{0D108BD9-81ED-4DB2-BD59-A6C34878D82A}">
                    <a16:rowId xmlns:a16="http://schemas.microsoft.com/office/drawing/2014/main" val="10005"/>
                  </a:ext>
                </a:extLst>
              </a:tr>
            </a:tbl>
          </a:graphicData>
        </a:graphic>
      </p:graphicFrame>
      <p:sp>
        <p:nvSpPr>
          <p:cNvPr id="4" name="灯片编号占位符 3"/>
          <p:cNvSpPr>
            <a:spLocks noGrp="1"/>
          </p:cNvSpPr>
          <p:nvPr>
            <p:ph type="sldNum" sz="quarter" idx="12"/>
          </p:nvPr>
        </p:nvSpPr>
        <p:spPr/>
        <p:txBody>
          <a:bodyPr/>
          <a:lstStyle/>
          <a:p>
            <a:fld id="{5EEDA49D-2C12-4445-8988-A9D5F93F6E8A}" type="slidenum">
              <a:rPr lang="en-US" smtClean="0"/>
              <a:t>86</a:t>
            </a:fld>
            <a:endParaRPr lang="en-US"/>
          </a:p>
        </p:txBody>
      </p:sp>
    </p:spTree>
    <p:extLst>
      <p:ext uri="{BB962C8B-B14F-4D97-AF65-F5344CB8AC3E}">
        <p14:creationId xmlns:p14="http://schemas.microsoft.com/office/powerpoint/2010/main" val="32031113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Online Services</a:t>
            </a:r>
          </a:p>
        </p:txBody>
      </p:sp>
      <p:sp>
        <p:nvSpPr>
          <p:cNvPr id="3" name="内容占位符 2"/>
          <p:cNvSpPr>
            <a:spLocks noGrp="1"/>
          </p:cNvSpPr>
          <p:nvPr>
            <p:ph idx="1"/>
          </p:nvPr>
        </p:nvSpPr>
        <p:spPr/>
        <p:txBody>
          <a:bodyPr>
            <a:normAutofit lnSpcReduction="10000"/>
          </a:bodyPr>
          <a:lstStyle/>
          <a:p>
            <a:r>
              <a:rPr lang="en-US" dirty="0" err="1"/>
              <a:t>Mapbox</a:t>
            </a:r>
            <a:r>
              <a:rPr lang="en-US" dirty="0"/>
              <a:t> (</a:t>
            </a:r>
            <a:r>
              <a:rPr lang="en-US" dirty="0">
                <a:hlinkClick r:id="rId2"/>
              </a:rPr>
              <a:t>https://www.mapbox.com/</a:t>
            </a:r>
            <a:r>
              <a:rPr lang="en-US" dirty="0"/>
              <a:t>)</a:t>
            </a:r>
          </a:p>
          <a:p>
            <a:pPr lvl="1"/>
            <a:r>
              <a:rPr lang="en-US" dirty="0"/>
              <a:t>An open source mapping platform for custom designed maps. They provide APIs and SDKs to integrate location into any mobile or web app.</a:t>
            </a:r>
          </a:p>
          <a:p>
            <a:pPr lvl="1"/>
            <a:endParaRPr lang="en-US" dirty="0"/>
          </a:p>
          <a:p>
            <a:r>
              <a:rPr lang="en-US" dirty="0"/>
              <a:t>Wordle (</a:t>
            </a:r>
            <a:r>
              <a:rPr lang="en-US" dirty="0">
                <a:hlinkClick r:id="rId3"/>
              </a:rPr>
              <a:t>http://www.wordle.net/</a:t>
            </a:r>
            <a:r>
              <a:rPr lang="en-US" dirty="0"/>
              <a:t>)</a:t>
            </a:r>
          </a:p>
          <a:p>
            <a:pPr lvl="1"/>
            <a:r>
              <a:rPr lang="en-US" dirty="0"/>
              <a:t>A specialized tool to generate word clouds from text.</a:t>
            </a:r>
          </a:p>
          <a:p>
            <a:pPr lvl="1"/>
            <a:endParaRPr lang="en-US" dirty="0"/>
          </a:p>
          <a:p>
            <a:r>
              <a:rPr lang="en-US" dirty="0" err="1"/>
              <a:t>Datawrapper</a:t>
            </a:r>
            <a:r>
              <a:rPr lang="en-US" dirty="0"/>
              <a:t> (</a:t>
            </a:r>
            <a:r>
              <a:rPr lang="en-US" dirty="0">
                <a:hlinkClick r:id="rId4"/>
              </a:rPr>
              <a:t>https://datawrapper.de/</a:t>
            </a:r>
            <a:r>
              <a:rPr lang="en-US" dirty="0"/>
              <a:t>)</a:t>
            </a:r>
          </a:p>
          <a:p>
            <a:pPr lvl="1"/>
            <a:r>
              <a:rPr lang="en-US" dirty="0" err="1"/>
              <a:t>Datawrapper</a:t>
            </a:r>
            <a:r>
              <a:rPr lang="en-US" dirty="0"/>
              <a:t> is an open source tool helping user to quickly create simple, correct and embeddable.</a:t>
            </a:r>
          </a:p>
          <a:p>
            <a:pPr lvl="1"/>
            <a:endParaRPr lang="en-US" dirty="0"/>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87</a:t>
            </a:fld>
            <a:endParaRPr lang="en-US"/>
          </a:p>
        </p:txBody>
      </p:sp>
    </p:spTree>
    <p:extLst>
      <p:ext uri="{BB962C8B-B14F-4D97-AF65-F5344CB8AC3E}">
        <p14:creationId xmlns:p14="http://schemas.microsoft.com/office/powerpoint/2010/main" val="20605791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Online Services</a:t>
            </a:r>
          </a:p>
        </p:txBody>
      </p:sp>
      <p:sp>
        <p:nvSpPr>
          <p:cNvPr id="3" name="内容占位符 2"/>
          <p:cNvSpPr>
            <a:spLocks noGrp="1"/>
          </p:cNvSpPr>
          <p:nvPr>
            <p:ph idx="1"/>
          </p:nvPr>
        </p:nvSpPr>
        <p:spPr/>
        <p:txBody>
          <a:bodyPr>
            <a:normAutofit fontScale="85000" lnSpcReduction="10000"/>
          </a:bodyPr>
          <a:lstStyle/>
          <a:p>
            <a:r>
              <a:rPr lang="en-US" dirty="0" err="1"/>
              <a:t>Infogram</a:t>
            </a:r>
            <a:r>
              <a:rPr lang="en-US" dirty="0"/>
              <a:t> (</a:t>
            </a:r>
            <a:r>
              <a:rPr lang="en-US" dirty="0">
                <a:hlinkClick r:id="rId2"/>
              </a:rPr>
              <a:t>https://infogr.am/</a:t>
            </a:r>
            <a:r>
              <a:rPr lang="en-US" dirty="0"/>
              <a:t>)</a:t>
            </a:r>
          </a:p>
          <a:p>
            <a:pPr lvl="1"/>
            <a:r>
              <a:rPr lang="en-US" dirty="0"/>
              <a:t>An online tool to create visualizations and interactive infographics.</a:t>
            </a:r>
          </a:p>
          <a:p>
            <a:pPr lvl="1"/>
            <a:endParaRPr lang="en-US" dirty="0"/>
          </a:p>
          <a:p>
            <a:r>
              <a:rPr lang="en-US" dirty="0" err="1"/>
              <a:t>Plotly</a:t>
            </a:r>
            <a:r>
              <a:rPr lang="en-US" dirty="0"/>
              <a:t> (</a:t>
            </a:r>
            <a:r>
              <a:rPr lang="en-US" dirty="0">
                <a:hlinkClick r:id="rId3"/>
              </a:rPr>
              <a:t>https://plot.ly/</a:t>
            </a:r>
            <a:r>
              <a:rPr lang="en-US" dirty="0"/>
              <a:t>)</a:t>
            </a:r>
          </a:p>
          <a:p>
            <a:pPr lvl="1"/>
            <a:r>
              <a:rPr lang="en-US" dirty="0"/>
              <a:t>An online charts and dashboards creator. Provides APIs in multiple programming languages.</a:t>
            </a:r>
          </a:p>
          <a:p>
            <a:pPr lvl="1"/>
            <a:endParaRPr lang="en-US" dirty="0"/>
          </a:p>
          <a:p>
            <a:r>
              <a:rPr lang="en-US" dirty="0" err="1"/>
              <a:t>VisualizeFree</a:t>
            </a:r>
            <a:r>
              <a:rPr lang="en-US" dirty="0"/>
              <a:t> (</a:t>
            </a:r>
            <a:r>
              <a:rPr lang="en-US" dirty="0">
                <a:hlinkClick r:id="rId4"/>
              </a:rPr>
              <a:t>https://visualizefree.com/</a:t>
            </a:r>
            <a:r>
              <a:rPr lang="en-US" dirty="0"/>
              <a:t>)</a:t>
            </a:r>
          </a:p>
          <a:p>
            <a:pPr lvl="1"/>
            <a:r>
              <a:rPr lang="en-US" dirty="0"/>
              <a:t>A free cloud-hosted, zero-client app for data visualization and analytics. Support interactive visualization design and presentation</a:t>
            </a:r>
          </a:p>
          <a:p>
            <a:pPr lvl="1"/>
            <a:endParaRPr lang="en-US" dirty="0"/>
          </a:p>
          <a:p>
            <a:r>
              <a:rPr lang="en-US" dirty="0" err="1"/>
              <a:t>Onodo</a:t>
            </a:r>
            <a:r>
              <a:rPr lang="en-US" dirty="0"/>
              <a:t> (</a:t>
            </a:r>
            <a:r>
              <a:rPr lang="en-US" dirty="0">
                <a:hlinkClick r:id="rId5"/>
              </a:rPr>
              <a:t>https://onodo.org/</a:t>
            </a:r>
            <a:r>
              <a:rPr lang="en-US" dirty="0"/>
              <a:t>)</a:t>
            </a:r>
          </a:p>
          <a:p>
            <a:pPr lvl="1"/>
            <a:r>
              <a:rPr lang="en-US" dirty="0"/>
              <a:t>An online network visualization platform.</a:t>
            </a:r>
          </a:p>
        </p:txBody>
      </p:sp>
      <p:sp>
        <p:nvSpPr>
          <p:cNvPr id="4" name="灯片编号占位符 3"/>
          <p:cNvSpPr>
            <a:spLocks noGrp="1"/>
          </p:cNvSpPr>
          <p:nvPr>
            <p:ph type="sldNum" sz="quarter" idx="12"/>
          </p:nvPr>
        </p:nvSpPr>
        <p:spPr/>
        <p:txBody>
          <a:bodyPr/>
          <a:lstStyle/>
          <a:p>
            <a:fld id="{5EEDA49D-2C12-4445-8988-A9D5F93F6E8A}" type="slidenum">
              <a:rPr lang="en-US" smtClean="0"/>
              <a:t>88</a:t>
            </a:fld>
            <a:endParaRPr lang="en-US"/>
          </a:p>
        </p:txBody>
      </p:sp>
    </p:spTree>
    <p:extLst>
      <p:ext uri="{BB962C8B-B14F-4D97-AF65-F5344CB8AC3E}">
        <p14:creationId xmlns:p14="http://schemas.microsoft.com/office/powerpoint/2010/main" val="24432373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Online Services</a:t>
            </a:r>
          </a:p>
        </p:txBody>
      </p:sp>
      <p:sp>
        <p:nvSpPr>
          <p:cNvPr id="4" name="灯片编号占位符 3"/>
          <p:cNvSpPr>
            <a:spLocks noGrp="1"/>
          </p:cNvSpPr>
          <p:nvPr>
            <p:ph type="sldNum" sz="quarter" idx="12"/>
          </p:nvPr>
        </p:nvSpPr>
        <p:spPr/>
        <p:txBody>
          <a:bodyPr/>
          <a:lstStyle/>
          <a:p>
            <a:fld id="{5EEDA49D-2C12-4445-8988-A9D5F93F6E8A}" type="slidenum">
              <a:rPr lang="en-US" smtClean="0"/>
              <a:t>89</a:t>
            </a:fld>
            <a:endParaRPr lang="en-US"/>
          </a:p>
        </p:txBody>
      </p:sp>
      <p:graphicFrame>
        <p:nvGraphicFramePr>
          <p:cNvPr id="5" name="内容占位符 4"/>
          <p:cNvGraphicFramePr>
            <a:graphicFrameLocks/>
          </p:cNvGraphicFramePr>
          <p:nvPr>
            <p:extLst>
              <p:ext uri="{D42A27DB-BD31-4B8C-83A1-F6EECF244321}">
                <p14:modId xmlns:p14="http://schemas.microsoft.com/office/powerpoint/2010/main" val="172975472"/>
              </p:ext>
            </p:extLst>
          </p:nvPr>
        </p:nvGraphicFramePr>
        <p:xfrm>
          <a:off x="513108" y="1798480"/>
          <a:ext cx="8117784" cy="3657600"/>
        </p:xfrm>
        <a:graphic>
          <a:graphicData uri="http://schemas.openxmlformats.org/drawingml/2006/table">
            <a:tbl>
              <a:tblPr firstRow="1">
                <a:tableStyleId>{9D7B26C5-4107-4FEC-AEDC-1716B250A1EF}</a:tableStyleId>
              </a:tblPr>
              <a:tblGrid>
                <a:gridCol w="2029446">
                  <a:extLst>
                    <a:ext uri="{9D8B030D-6E8A-4147-A177-3AD203B41FA5}">
                      <a16:colId xmlns:a16="http://schemas.microsoft.com/office/drawing/2014/main" val="20000"/>
                    </a:ext>
                  </a:extLst>
                </a:gridCol>
                <a:gridCol w="2029446">
                  <a:extLst>
                    <a:ext uri="{9D8B030D-6E8A-4147-A177-3AD203B41FA5}">
                      <a16:colId xmlns:a16="http://schemas.microsoft.com/office/drawing/2014/main" val="20001"/>
                    </a:ext>
                  </a:extLst>
                </a:gridCol>
                <a:gridCol w="2029446">
                  <a:extLst>
                    <a:ext uri="{9D8B030D-6E8A-4147-A177-3AD203B41FA5}">
                      <a16:colId xmlns:a16="http://schemas.microsoft.com/office/drawing/2014/main" val="20002"/>
                    </a:ext>
                  </a:extLst>
                </a:gridCol>
                <a:gridCol w="2029446">
                  <a:extLst>
                    <a:ext uri="{9D8B030D-6E8A-4147-A177-3AD203B41FA5}">
                      <a16:colId xmlns:a16="http://schemas.microsoft.com/office/drawing/2014/main" val="20003"/>
                    </a:ext>
                  </a:extLst>
                </a:gridCol>
              </a:tblGrid>
              <a:tr h="370840">
                <a:tc>
                  <a:txBody>
                    <a:bodyPr/>
                    <a:lstStyle/>
                    <a:p>
                      <a:pPr algn="ctr"/>
                      <a:r>
                        <a:rPr lang="en-US" sz="2400" dirty="0"/>
                        <a:t>Services</a:t>
                      </a:r>
                    </a:p>
                  </a:txBody>
                  <a:tcPr/>
                </a:tc>
                <a:tc>
                  <a:txBody>
                    <a:bodyPr/>
                    <a:lstStyle/>
                    <a:p>
                      <a:pPr algn="ctr"/>
                      <a:r>
                        <a:rPr lang="en-US" sz="2400" dirty="0"/>
                        <a:t>Charts</a:t>
                      </a:r>
                    </a:p>
                  </a:txBody>
                  <a:tcPr/>
                </a:tc>
                <a:tc>
                  <a:txBody>
                    <a:bodyPr/>
                    <a:lstStyle/>
                    <a:p>
                      <a:pPr algn="ctr"/>
                      <a:r>
                        <a:rPr lang="en-US" sz="2400" dirty="0"/>
                        <a:t>Maps</a:t>
                      </a:r>
                    </a:p>
                  </a:txBody>
                  <a:tcPr/>
                </a:tc>
                <a:tc>
                  <a:txBody>
                    <a:bodyPr/>
                    <a:lstStyle/>
                    <a:p>
                      <a:pPr algn="ctr"/>
                      <a:r>
                        <a:rPr lang="en-US" sz="2400" dirty="0"/>
                        <a:t>Networks</a:t>
                      </a:r>
                    </a:p>
                  </a:txBody>
                  <a:tcPr/>
                </a:tc>
                <a:extLst>
                  <a:ext uri="{0D108BD9-81ED-4DB2-BD59-A6C34878D82A}">
                    <a16:rowId xmlns:a16="http://schemas.microsoft.com/office/drawing/2014/main" val="10000"/>
                  </a:ext>
                </a:extLst>
              </a:tr>
              <a:tr h="370840">
                <a:tc>
                  <a:txBody>
                    <a:bodyPr/>
                    <a:lstStyle/>
                    <a:p>
                      <a:pPr algn="ctr"/>
                      <a:r>
                        <a:rPr lang="en-US" sz="2400" dirty="0" err="1"/>
                        <a:t>Mapbox</a:t>
                      </a:r>
                      <a:endParaRPr lang="en-US" sz="2400" dirty="0"/>
                    </a:p>
                  </a:txBody>
                  <a:tcPr/>
                </a:tc>
                <a:tc>
                  <a:txBody>
                    <a:bodyPr/>
                    <a:lstStyle/>
                    <a:p>
                      <a:pPr algn="ct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dirty="0"/>
                        <a:t>√</a:t>
                      </a:r>
                      <a:endParaRPr lang="en-US" sz="2400" dirty="0"/>
                    </a:p>
                  </a:txBody>
                  <a:tcPr/>
                </a:tc>
                <a:tc>
                  <a:txBody>
                    <a:bodyPr/>
                    <a:lstStyle/>
                    <a:p>
                      <a:pPr algn="ctr"/>
                      <a:endParaRPr lang="en-US" sz="2400" dirty="0"/>
                    </a:p>
                  </a:txBody>
                  <a:tcPr/>
                </a:tc>
                <a:extLst>
                  <a:ext uri="{0D108BD9-81ED-4DB2-BD59-A6C34878D82A}">
                    <a16:rowId xmlns:a16="http://schemas.microsoft.com/office/drawing/2014/main" val="10001"/>
                  </a:ext>
                </a:extLst>
              </a:tr>
              <a:tr h="370840">
                <a:tc>
                  <a:txBody>
                    <a:bodyPr/>
                    <a:lstStyle/>
                    <a:p>
                      <a:pPr algn="ctr"/>
                      <a:r>
                        <a:rPr lang="en-US" sz="2400" dirty="0"/>
                        <a:t>Wordle</a:t>
                      </a:r>
                    </a:p>
                  </a:txBody>
                  <a:tcPr/>
                </a:tc>
                <a:tc>
                  <a:txBody>
                    <a:bodyPr/>
                    <a:lstStyle/>
                    <a:p>
                      <a:pPr algn="ctr"/>
                      <a:r>
                        <a:rPr lang="en-US" sz="2400" dirty="0"/>
                        <a:t>Word Cloud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pPr algn="ctr"/>
                      <a:r>
                        <a:rPr lang="en-US" sz="2400" dirty="0" err="1"/>
                        <a:t>Datawrapper</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dirty="0"/>
                        <a:t>√</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dirty="0"/>
                        <a:t>√</a:t>
                      </a:r>
                      <a:endParaRPr lang="en-US" sz="2400" dirty="0"/>
                    </a:p>
                  </a:txBody>
                  <a:tcPr/>
                </a:tc>
                <a:tc>
                  <a:txBody>
                    <a:bodyPr/>
                    <a:lstStyle/>
                    <a:p>
                      <a:pPr algn="ctr"/>
                      <a:endParaRPr lang="en-US" sz="2400" dirty="0"/>
                    </a:p>
                  </a:txBody>
                  <a:tcPr/>
                </a:tc>
                <a:extLst>
                  <a:ext uri="{0D108BD9-81ED-4DB2-BD59-A6C34878D82A}">
                    <a16:rowId xmlns:a16="http://schemas.microsoft.com/office/drawing/2014/main" val="10003"/>
                  </a:ext>
                </a:extLst>
              </a:tr>
              <a:tr h="370840">
                <a:tc>
                  <a:txBody>
                    <a:bodyPr/>
                    <a:lstStyle/>
                    <a:p>
                      <a:pPr algn="ctr"/>
                      <a:r>
                        <a:rPr lang="en-US" sz="2400" dirty="0" err="1"/>
                        <a:t>Infogram</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dirty="0"/>
                        <a:t>√</a:t>
                      </a:r>
                      <a:endParaRPr lang="en-US" sz="2400" dirty="0"/>
                    </a:p>
                  </a:txBody>
                  <a:tcPr/>
                </a:tc>
                <a:tc>
                  <a:txBody>
                    <a:bodyPr/>
                    <a:lstStyle/>
                    <a:p>
                      <a:pPr algn="ctr"/>
                      <a:r>
                        <a:rPr lang="zh-CN" altLang="en-US" sz="2400" dirty="0"/>
                        <a:t>√</a:t>
                      </a:r>
                      <a:endParaRPr lang="en-US" sz="2400" dirty="0"/>
                    </a:p>
                  </a:txBody>
                  <a:tcPr/>
                </a:tc>
                <a:tc>
                  <a:txBody>
                    <a:bodyPr/>
                    <a:lstStyle/>
                    <a:p>
                      <a:pPr algn="ctr"/>
                      <a:endParaRPr lang="en-US" sz="2400" dirty="0"/>
                    </a:p>
                  </a:txBody>
                  <a:tcPr/>
                </a:tc>
                <a:extLst>
                  <a:ext uri="{0D108BD9-81ED-4DB2-BD59-A6C34878D82A}">
                    <a16:rowId xmlns:a16="http://schemas.microsoft.com/office/drawing/2014/main" val="10004"/>
                  </a:ext>
                </a:extLst>
              </a:tr>
              <a:tr h="370840">
                <a:tc>
                  <a:txBody>
                    <a:bodyPr/>
                    <a:lstStyle/>
                    <a:p>
                      <a:pPr algn="ctr"/>
                      <a:r>
                        <a:rPr lang="en-US" sz="2400" dirty="0" err="1"/>
                        <a:t>Plotly</a:t>
                      </a:r>
                      <a:endParaRPr lang="en-US" sz="2400" dirty="0"/>
                    </a:p>
                  </a:txBody>
                  <a:tcPr/>
                </a:tc>
                <a:tc>
                  <a:txBody>
                    <a:bodyPr/>
                    <a:lstStyle/>
                    <a:p>
                      <a:pPr algn="ctr"/>
                      <a:r>
                        <a:rPr lang="zh-CN" altLang="en-US" sz="2400" dirty="0"/>
                        <a:t>√</a:t>
                      </a:r>
                      <a:endParaRPr lang="en-US" sz="2400" dirty="0"/>
                    </a:p>
                  </a:txBody>
                  <a:tcPr/>
                </a:tc>
                <a:tc>
                  <a:txBody>
                    <a:bodyPr/>
                    <a:lstStyle/>
                    <a:p>
                      <a:pPr algn="ctr"/>
                      <a:r>
                        <a:rPr lang="zh-CN" altLang="en-US" sz="2400" dirty="0"/>
                        <a:t>√</a:t>
                      </a:r>
                      <a:endParaRPr lang="en-US" sz="2400" dirty="0"/>
                    </a:p>
                  </a:txBody>
                  <a:tcPr/>
                </a:tc>
                <a:tc>
                  <a:txBody>
                    <a:bodyPr/>
                    <a:lstStyle/>
                    <a:p>
                      <a:pPr algn="ctr"/>
                      <a:r>
                        <a:rPr lang="en-US" sz="2400" dirty="0"/>
                        <a:t>API Extension</a:t>
                      </a:r>
                    </a:p>
                  </a:txBody>
                  <a:tcPr/>
                </a:tc>
                <a:extLst>
                  <a:ext uri="{0D108BD9-81ED-4DB2-BD59-A6C34878D82A}">
                    <a16:rowId xmlns:a16="http://schemas.microsoft.com/office/drawing/2014/main" val="3734618127"/>
                  </a:ext>
                </a:extLst>
              </a:tr>
              <a:tr h="370840">
                <a:tc>
                  <a:txBody>
                    <a:bodyPr/>
                    <a:lstStyle/>
                    <a:p>
                      <a:pPr algn="ctr"/>
                      <a:r>
                        <a:rPr lang="en-US" sz="2400" dirty="0" err="1"/>
                        <a:t>Visualize</a:t>
                      </a:r>
                      <a:r>
                        <a:rPr lang="en-US" sz="2400" baseline="0" dirty="0" err="1"/>
                        <a:t>Free</a:t>
                      </a:r>
                      <a:endParaRPr lang="en-US" sz="2400" dirty="0"/>
                    </a:p>
                  </a:txBody>
                  <a:tcPr/>
                </a:tc>
                <a:tc>
                  <a:txBody>
                    <a:bodyPr/>
                    <a:lstStyle/>
                    <a:p>
                      <a:pPr algn="ctr"/>
                      <a:r>
                        <a:rPr lang="zh-CN" altLang="en-US" sz="2400" dirty="0"/>
                        <a:t>√</a:t>
                      </a:r>
                      <a:endParaRPr lang="en-US" sz="2400" dirty="0"/>
                    </a:p>
                  </a:txBody>
                  <a:tcPr/>
                </a:tc>
                <a:tc>
                  <a:txBody>
                    <a:bodyPr/>
                    <a:lstStyle/>
                    <a:p>
                      <a:pPr algn="ctr"/>
                      <a:r>
                        <a:rPr lang="zh-CN" altLang="en-US" sz="2400" dirty="0"/>
                        <a:t>√</a:t>
                      </a:r>
                      <a:endParaRPr lang="en-US" sz="2400" dirty="0"/>
                    </a:p>
                  </a:txBody>
                  <a:tcPr/>
                </a:tc>
                <a:tc>
                  <a:txBody>
                    <a:bodyPr/>
                    <a:lstStyle/>
                    <a:p>
                      <a:pPr algn="ctr"/>
                      <a:endParaRPr lang="en-US" sz="2400" dirty="0"/>
                    </a:p>
                  </a:txBody>
                  <a:tcPr/>
                </a:tc>
                <a:extLst>
                  <a:ext uri="{0D108BD9-81ED-4DB2-BD59-A6C34878D82A}">
                    <a16:rowId xmlns:a16="http://schemas.microsoft.com/office/drawing/2014/main" val="10005"/>
                  </a:ext>
                </a:extLst>
              </a:tr>
              <a:tr h="370840">
                <a:tc>
                  <a:txBody>
                    <a:bodyPr/>
                    <a:lstStyle/>
                    <a:p>
                      <a:pPr algn="ctr"/>
                      <a:r>
                        <a:rPr lang="en-US" sz="2400" dirty="0" err="1"/>
                        <a:t>Onodo</a:t>
                      </a: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r>
                        <a:rPr lang="zh-CN" altLang="en-US" sz="2400" dirty="0"/>
                        <a:t>√</a:t>
                      </a:r>
                      <a:endParaRPr lang="en-US" sz="2400" dirty="0"/>
                    </a:p>
                  </a:txBody>
                  <a:tcPr/>
                </a:tc>
                <a:extLst>
                  <a:ext uri="{0D108BD9-81ED-4DB2-BD59-A6C34878D82A}">
                    <a16:rowId xmlns:a16="http://schemas.microsoft.com/office/drawing/2014/main" val="376627518"/>
                  </a:ext>
                </a:extLst>
              </a:tr>
            </a:tbl>
          </a:graphicData>
        </a:graphic>
      </p:graphicFrame>
    </p:spTree>
    <p:extLst>
      <p:ext uri="{BB962C8B-B14F-4D97-AF65-F5344CB8AC3E}">
        <p14:creationId xmlns:p14="http://schemas.microsoft.com/office/powerpoint/2010/main" val="483969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smtClean="0">
                <a:latin typeface="Segoe UI" panose="020B0502040204020203" pitchFamily="34" charset="0"/>
                <a:cs typeface="Segoe UI" panose="020B0502040204020203" pitchFamily="34" charset="0"/>
              </a:rPr>
              <a:t>A Brief </a:t>
            </a:r>
            <a:r>
              <a:rPr lang="en-US" sz="3600" b="1" dirty="0">
                <a:latin typeface="Segoe UI" panose="020B0502040204020203" pitchFamily="34" charset="0"/>
                <a:cs typeface="Segoe UI" panose="020B0502040204020203" pitchFamily="34" charset="0"/>
              </a:rPr>
              <a:t>History</a:t>
            </a:r>
          </a:p>
        </p:txBody>
      </p:sp>
      <p:sp>
        <p:nvSpPr>
          <p:cNvPr id="3" name="内容占位符 2"/>
          <p:cNvSpPr>
            <a:spLocks noGrp="1"/>
          </p:cNvSpPr>
          <p:nvPr>
            <p:ph idx="1"/>
          </p:nvPr>
        </p:nvSpPr>
        <p:spPr/>
        <p:txBody>
          <a:bodyPr>
            <a:normAutofit fontScale="92500" lnSpcReduction="20000"/>
          </a:bodyPr>
          <a:lstStyle/>
          <a:p>
            <a:r>
              <a:rPr lang="en-US" dirty="0"/>
              <a:t>Modern Visualization</a:t>
            </a:r>
          </a:p>
          <a:p>
            <a:pPr lvl="1"/>
            <a:r>
              <a:rPr lang="en-US" dirty="0"/>
              <a:t>1985: NSF Workshop on Scientific Visualization</a:t>
            </a:r>
          </a:p>
          <a:p>
            <a:pPr lvl="1"/>
            <a:r>
              <a:rPr lang="en-US" dirty="0"/>
              <a:t>1987: Special issue of Computer Graphics on Visualization in Scientific Computing</a:t>
            </a:r>
          </a:p>
          <a:p>
            <a:pPr lvl="1"/>
            <a:r>
              <a:rPr lang="en-US" dirty="0"/>
              <a:t>1990: IEEE 1</a:t>
            </a:r>
            <a:r>
              <a:rPr lang="en-US" baseline="30000" dirty="0"/>
              <a:t>st</a:t>
            </a:r>
            <a:r>
              <a:rPr lang="en-US" dirty="0"/>
              <a:t> visualization conference</a:t>
            </a:r>
          </a:p>
          <a:p>
            <a:pPr lvl="1"/>
            <a:r>
              <a:rPr lang="en-US" dirty="0"/>
              <a:t>2000s: Public media started to integrate infographics into TV news, newspaper/ magazine publication</a:t>
            </a:r>
          </a:p>
          <a:p>
            <a:pPr lvl="1"/>
            <a:r>
              <a:rPr lang="en-US" dirty="0"/>
              <a:t>2004: Pak Chung Wong and J. Thomas (2004). “Visual Analytics.” </a:t>
            </a:r>
            <a:r>
              <a:rPr lang="en-US" i="1" dirty="0"/>
              <a:t>IEEE Computer Graphics and Applications,</a:t>
            </a:r>
            <a:r>
              <a:rPr lang="en-US" dirty="0"/>
              <a:t> Volume 24, Issue 5, Sept.-Oct. 2004 Page(s): 20–21.</a:t>
            </a:r>
          </a:p>
          <a:p>
            <a:pPr lvl="1"/>
            <a:endParaRPr lang="en-US" dirty="0"/>
          </a:p>
          <a:p>
            <a:r>
              <a:rPr lang="en-US" dirty="0"/>
              <a:t>Visualizations become popular on social networks</a:t>
            </a:r>
          </a:p>
          <a:p>
            <a:pPr lvl="1"/>
            <a:r>
              <a:rPr lang="en-US" dirty="0"/>
              <a:t>Techniques such as HTML5, CSS3 enabled interactive visualizations on mobile devices</a:t>
            </a:r>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9</a:t>
            </a:fld>
            <a:endParaRPr lang="en-US"/>
          </a:p>
        </p:txBody>
      </p:sp>
    </p:spTree>
    <p:extLst>
      <p:ext uri="{BB962C8B-B14F-4D97-AF65-F5344CB8AC3E}">
        <p14:creationId xmlns:p14="http://schemas.microsoft.com/office/powerpoint/2010/main" val="33058101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Toolkits (for Developers)</a:t>
            </a:r>
          </a:p>
        </p:txBody>
      </p:sp>
      <p:sp>
        <p:nvSpPr>
          <p:cNvPr id="3" name="内容占位符 2"/>
          <p:cNvSpPr>
            <a:spLocks noGrp="1"/>
          </p:cNvSpPr>
          <p:nvPr>
            <p:ph idx="1"/>
          </p:nvPr>
        </p:nvSpPr>
        <p:spPr/>
        <p:txBody>
          <a:bodyPr>
            <a:normAutofit fontScale="92500" lnSpcReduction="20000"/>
          </a:bodyPr>
          <a:lstStyle/>
          <a:p>
            <a:r>
              <a:rPr lang="en-US" dirty="0"/>
              <a:t>These tools are APIs, SDKs, packages for programming languages, which provides high level of flexibility and enables unconstrained customizations.</a:t>
            </a:r>
          </a:p>
          <a:p>
            <a:endParaRPr lang="en-US" dirty="0"/>
          </a:p>
          <a:p>
            <a:r>
              <a:rPr lang="en-US" dirty="0"/>
              <a:t>D3.js</a:t>
            </a:r>
          </a:p>
          <a:p>
            <a:pPr lvl="1"/>
            <a:r>
              <a:rPr lang="en-US" dirty="0"/>
              <a:t>A JavaScript library for producing dynamic, interactive data visualizations in web browsers. It makes use of the widely implemented SVG, HTML5, and CSS standards.</a:t>
            </a:r>
          </a:p>
          <a:p>
            <a:pPr lvl="1"/>
            <a:endParaRPr lang="en-US" dirty="0"/>
          </a:p>
          <a:p>
            <a:r>
              <a:rPr lang="en-US" dirty="0"/>
              <a:t>Google Charts</a:t>
            </a:r>
          </a:p>
          <a:p>
            <a:pPr lvl="1"/>
            <a:r>
              <a:rPr lang="en-US" dirty="0"/>
              <a:t>The Google Chart API is a tool that lets people easily create a chart from some data and embed it in a web page. Google creates a PNG image of a chart from data and formatting parameters in an HTTP request.</a:t>
            </a:r>
          </a:p>
        </p:txBody>
      </p:sp>
      <p:sp>
        <p:nvSpPr>
          <p:cNvPr id="4" name="灯片编号占位符 3"/>
          <p:cNvSpPr>
            <a:spLocks noGrp="1"/>
          </p:cNvSpPr>
          <p:nvPr>
            <p:ph type="sldNum" sz="quarter" idx="12"/>
          </p:nvPr>
        </p:nvSpPr>
        <p:spPr/>
        <p:txBody>
          <a:bodyPr/>
          <a:lstStyle/>
          <a:p>
            <a:fld id="{5EEDA49D-2C12-4445-8988-A9D5F93F6E8A}" type="slidenum">
              <a:rPr lang="en-US" smtClean="0"/>
              <a:t>90</a:t>
            </a:fld>
            <a:endParaRPr lang="en-US"/>
          </a:p>
        </p:txBody>
      </p:sp>
    </p:spTree>
    <p:extLst>
      <p:ext uri="{BB962C8B-B14F-4D97-AF65-F5344CB8AC3E}">
        <p14:creationId xmlns:p14="http://schemas.microsoft.com/office/powerpoint/2010/main" val="39157707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Toolkits (for Developers)</a:t>
            </a:r>
          </a:p>
        </p:txBody>
      </p:sp>
      <p:sp>
        <p:nvSpPr>
          <p:cNvPr id="3" name="内容占位符 2"/>
          <p:cNvSpPr>
            <a:spLocks noGrp="1"/>
          </p:cNvSpPr>
          <p:nvPr>
            <p:ph idx="1"/>
          </p:nvPr>
        </p:nvSpPr>
        <p:spPr/>
        <p:txBody>
          <a:bodyPr>
            <a:normAutofit lnSpcReduction="10000"/>
          </a:bodyPr>
          <a:lstStyle/>
          <a:p>
            <a:r>
              <a:rPr lang="en-US" dirty="0" err="1"/>
              <a:t>Highcharts</a:t>
            </a:r>
            <a:endParaRPr lang="en-US" dirty="0"/>
          </a:p>
          <a:p>
            <a:pPr lvl="1"/>
            <a:r>
              <a:rPr lang="en-US" dirty="0" err="1"/>
              <a:t>Highcharts</a:t>
            </a:r>
            <a:r>
              <a:rPr lang="en-US" dirty="0"/>
              <a:t> is a product that was created by the Norway based company, </a:t>
            </a:r>
            <a:r>
              <a:rPr lang="en-US" dirty="0" err="1"/>
              <a:t>Highsoft</a:t>
            </a:r>
            <a:r>
              <a:rPr lang="en-US" dirty="0"/>
              <a:t>. </a:t>
            </a:r>
            <a:r>
              <a:rPr lang="en-US" dirty="0" err="1"/>
              <a:t>Highcharts</a:t>
            </a:r>
            <a:r>
              <a:rPr lang="en-US" dirty="0"/>
              <a:t> was released in 2009, and it is a charting library written in pure JavaScript. </a:t>
            </a:r>
            <a:r>
              <a:rPr lang="en-US" dirty="0" err="1"/>
              <a:t>Highcharts</a:t>
            </a:r>
            <a:r>
              <a:rPr lang="en-US" dirty="0"/>
              <a:t> is free for non-commercial and personal use.</a:t>
            </a:r>
          </a:p>
          <a:p>
            <a:pPr lvl="1"/>
            <a:endParaRPr lang="en-US" dirty="0"/>
          </a:p>
          <a:p>
            <a:r>
              <a:rPr lang="en-US" dirty="0"/>
              <a:t>Timeline.js</a:t>
            </a:r>
          </a:p>
          <a:p>
            <a:pPr lvl="1"/>
            <a:r>
              <a:rPr lang="en-US" dirty="0" err="1"/>
              <a:t>TimelineJS</a:t>
            </a:r>
            <a:r>
              <a:rPr lang="en-US" dirty="0"/>
              <a:t> is an open-source tool that help build visually rich, interactive timelines. Users can create a timeline using a Google spreadsheet or customize installations with JSON configurations.</a:t>
            </a:r>
          </a:p>
        </p:txBody>
      </p:sp>
      <p:sp>
        <p:nvSpPr>
          <p:cNvPr id="4" name="灯片编号占位符 3"/>
          <p:cNvSpPr>
            <a:spLocks noGrp="1"/>
          </p:cNvSpPr>
          <p:nvPr>
            <p:ph type="sldNum" sz="quarter" idx="12"/>
          </p:nvPr>
        </p:nvSpPr>
        <p:spPr/>
        <p:txBody>
          <a:bodyPr/>
          <a:lstStyle/>
          <a:p>
            <a:fld id="{5EEDA49D-2C12-4445-8988-A9D5F93F6E8A}" type="slidenum">
              <a:rPr lang="en-US" smtClean="0"/>
              <a:t>91</a:t>
            </a:fld>
            <a:endParaRPr lang="en-US"/>
          </a:p>
        </p:txBody>
      </p:sp>
    </p:spTree>
    <p:extLst>
      <p:ext uri="{BB962C8B-B14F-4D97-AF65-F5344CB8AC3E}">
        <p14:creationId xmlns:p14="http://schemas.microsoft.com/office/powerpoint/2010/main" val="29786422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Toolkits (for Developers)</a:t>
            </a:r>
          </a:p>
        </p:txBody>
      </p:sp>
      <p:sp>
        <p:nvSpPr>
          <p:cNvPr id="3" name="内容占位符 2"/>
          <p:cNvSpPr>
            <a:spLocks noGrp="1"/>
          </p:cNvSpPr>
          <p:nvPr>
            <p:ph idx="1"/>
          </p:nvPr>
        </p:nvSpPr>
        <p:spPr/>
        <p:txBody>
          <a:bodyPr>
            <a:normAutofit fontScale="92500"/>
          </a:bodyPr>
          <a:lstStyle/>
          <a:p>
            <a:r>
              <a:rPr lang="en-US" dirty="0"/>
              <a:t>Processing</a:t>
            </a:r>
          </a:p>
          <a:p>
            <a:pPr lvl="1"/>
            <a:r>
              <a:rPr lang="en-US" dirty="0"/>
              <a:t>Processing is an open source programming language and integrated development environment (IDE) built for the electronic arts, new media art, and visual design communities with the purpose of teaching the fundamentals of computer programming in a visual context, and to serve as the foundation for electronic sketchbooks.</a:t>
            </a:r>
          </a:p>
          <a:p>
            <a:pPr lvl="1"/>
            <a:endParaRPr lang="en-US" dirty="0"/>
          </a:p>
          <a:p>
            <a:r>
              <a:rPr lang="en-US" dirty="0"/>
              <a:t>R/Python/</a:t>
            </a:r>
            <a:r>
              <a:rPr lang="en-US" dirty="0" err="1"/>
              <a:t>Matlab</a:t>
            </a:r>
            <a:endParaRPr lang="en-US" dirty="0"/>
          </a:p>
          <a:p>
            <a:pPr lvl="1"/>
            <a:r>
              <a:rPr lang="en-US" dirty="0"/>
              <a:t>Packages in R: ggplot2, </a:t>
            </a:r>
            <a:r>
              <a:rPr lang="en-US" dirty="0" err="1"/>
              <a:t>dygraphs</a:t>
            </a:r>
            <a:r>
              <a:rPr lang="en-US" dirty="0"/>
              <a:t>, </a:t>
            </a:r>
            <a:r>
              <a:rPr lang="en-US" dirty="0" err="1"/>
              <a:t>googleVis</a:t>
            </a:r>
            <a:r>
              <a:rPr lang="en-US" dirty="0"/>
              <a:t>, </a:t>
            </a:r>
            <a:r>
              <a:rPr lang="en-US" dirty="0" err="1"/>
              <a:t>choroplethr</a:t>
            </a:r>
            <a:endParaRPr lang="en-US" dirty="0"/>
          </a:p>
          <a:p>
            <a:pPr lvl="1"/>
            <a:r>
              <a:rPr lang="en-US" dirty="0"/>
              <a:t>Packages in Python: </a:t>
            </a:r>
            <a:r>
              <a:rPr lang="en-US" dirty="0" err="1"/>
              <a:t>matplotlib</a:t>
            </a:r>
            <a:r>
              <a:rPr lang="en-US" dirty="0"/>
              <a:t>, </a:t>
            </a:r>
            <a:r>
              <a:rPr lang="en-US" dirty="0" err="1"/>
              <a:t>bokeh</a:t>
            </a:r>
            <a:r>
              <a:rPr lang="en-US" dirty="0"/>
              <a:t>, </a:t>
            </a:r>
            <a:r>
              <a:rPr lang="en-US" dirty="0" err="1"/>
              <a:t>Dipy</a:t>
            </a:r>
            <a:r>
              <a:rPr lang="en-US" dirty="0"/>
              <a:t>, </a:t>
            </a:r>
            <a:r>
              <a:rPr lang="en-US" dirty="0" err="1"/>
              <a:t>NetworKit</a:t>
            </a:r>
            <a:endParaRPr lang="en-US" dirty="0"/>
          </a:p>
          <a:p>
            <a:pPr lvl="1"/>
            <a:r>
              <a:rPr lang="en-US" dirty="0" err="1"/>
              <a:t>Matlab</a:t>
            </a:r>
            <a:r>
              <a:rPr lang="en-US" dirty="0"/>
              <a:t>: Built-in visualization modules</a:t>
            </a:r>
          </a:p>
        </p:txBody>
      </p:sp>
      <p:sp>
        <p:nvSpPr>
          <p:cNvPr id="4" name="灯片编号占位符 3"/>
          <p:cNvSpPr>
            <a:spLocks noGrp="1"/>
          </p:cNvSpPr>
          <p:nvPr>
            <p:ph type="sldNum" sz="quarter" idx="12"/>
          </p:nvPr>
        </p:nvSpPr>
        <p:spPr/>
        <p:txBody>
          <a:bodyPr/>
          <a:lstStyle/>
          <a:p>
            <a:fld id="{5EEDA49D-2C12-4445-8988-A9D5F93F6E8A}" type="slidenum">
              <a:rPr lang="en-US" smtClean="0"/>
              <a:t>92</a:t>
            </a:fld>
            <a:endParaRPr lang="en-US"/>
          </a:p>
        </p:txBody>
      </p:sp>
    </p:spTree>
    <p:extLst>
      <p:ext uri="{BB962C8B-B14F-4D97-AF65-F5344CB8AC3E}">
        <p14:creationId xmlns:p14="http://schemas.microsoft.com/office/powerpoint/2010/main" val="247916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Walkthrough: Sci2 Tool</a:t>
            </a:r>
          </a:p>
        </p:txBody>
      </p:sp>
      <p:sp>
        <p:nvSpPr>
          <p:cNvPr id="3" name="内容占位符 2"/>
          <p:cNvSpPr>
            <a:spLocks noGrp="1"/>
          </p:cNvSpPr>
          <p:nvPr>
            <p:ph idx="1"/>
          </p:nvPr>
        </p:nvSpPr>
        <p:spPr/>
        <p:txBody>
          <a:bodyPr/>
          <a:lstStyle/>
          <a:p>
            <a:r>
              <a:rPr lang="en-US" dirty="0"/>
              <a:t>Interface: the menu bar, console, data manager, scheduler and workflow manager</a:t>
            </a:r>
          </a:p>
        </p:txBody>
      </p:sp>
      <p:sp>
        <p:nvSpPr>
          <p:cNvPr id="4" name="灯片编号占位符 3"/>
          <p:cNvSpPr>
            <a:spLocks noGrp="1"/>
          </p:cNvSpPr>
          <p:nvPr>
            <p:ph type="sldNum" sz="quarter" idx="12"/>
          </p:nvPr>
        </p:nvSpPr>
        <p:spPr/>
        <p:txBody>
          <a:bodyPr/>
          <a:lstStyle/>
          <a:p>
            <a:fld id="{5EEDA49D-2C12-4445-8988-A9D5F93F6E8A}" type="slidenum">
              <a:rPr lang="en-US" smtClean="0"/>
              <a:t>93</a:t>
            </a:fld>
            <a:endParaRPr lang="en-US"/>
          </a:p>
        </p:txBody>
      </p:sp>
      <p:pic>
        <p:nvPicPr>
          <p:cNvPr id="13314" name="Picture 2" descr="http://sci2.wiki.cns.iu.edu/download/attachments/1245845/Sci2.png?version=1&amp;modificationDate=1403897349093&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882" y="2700031"/>
            <a:ext cx="6452235" cy="402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0610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Walkthrough: Sci2 Tool</a:t>
            </a:r>
          </a:p>
        </p:txBody>
      </p:sp>
      <p:sp>
        <p:nvSpPr>
          <p:cNvPr id="3" name="内容占位符 2"/>
          <p:cNvSpPr>
            <a:spLocks noGrp="1"/>
          </p:cNvSpPr>
          <p:nvPr>
            <p:ph idx="1"/>
          </p:nvPr>
        </p:nvSpPr>
        <p:spPr/>
        <p:txBody>
          <a:bodyPr>
            <a:normAutofit/>
          </a:bodyPr>
          <a:lstStyle/>
          <a:p>
            <a:r>
              <a:rPr lang="en-US" sz="2400" dirty="0"/>
              <a:t>Loading the Data in Sci2</a:t>
            </a:r>
          </a:p>
          <a:p>
            <a:pPr lvl="1"/>
            <a:r>
              <a:rPr lang="en-US" sz="2000" i="1" dirty="0"/>
              <a:t>'File &gt; Load &gt; …’ </a:t>
            </a:r>
            <a:r>
              <a:rPr lang="en-US" sz="2000" dirty="0"/>
              <a:t>and data will appear in the Data Manager</a:t>
            </a:r>
            <a:endParaRPr lang="en-US" sz="2000" i="1" dirty="0"/>
          </a:p>
          <a:p>
            <a:pPr lvl="1"/>
            <a:endParaRPr lang="en-US" sz="2000" dirty="0"/>
          </a:p>
          <a:p>
            <a:r>
              <a:rPr lang="en-US" sz="2400" dirty="0"/>
              <a:t>Data preparation</a:t>
            </a:r>
          </a:p>
          <a:p>
            <a:pPr lvl="1"/>
            <a:r>
              <a:rPr lang="en-US" sz="2000" dirty="0"/>
              <a:t>After loading a file, use options in the '</a:t>
            </a:r>
            <a:r>
              <a:rPr lang="en-US" sz="2000" i="1" dirty="0"/>
              <a:t>Data Preparation</a:t>
            </a:r>
            <a:r>
              <a:rPr lang="en-US" sz="2000" dirty="0"/>
              <a:t>' menu to clean the data and create networks or tables which can be used in the preprocessing, analysis, and visualization steps.</a:t>
            </a:r>
          </a:p>
          <a:p>
            <a:pPr lvl="1"/>
            <a:endParaRPr lang="en-US" dirty="0"/>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94</a:t>
            </a:fld>
            <a:endParaRPr lang="en-US"/>
          </a:p>
        </p:txBody>
      </p:sp>
      <p:pic>
        <p:nvPicPr>
          <p:cNvPr id="14338" name="Picture 2" descr="http://sci2.wiki.cns.iu.edu/download/attachments/1245845/Untitled-9.jpg?version=1&amp;modificationDate=1354640099657&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761" y="4330635"/>
            <a:ext cx="3824478" cy="252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6039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Walkthrough: Sci2 Tool</a:t>
            </a:r>
          </a:p>
        </p:txBody>
      </p:sp>
      <p:sp>
        <p:nvSpPr>
          <p:cNvPr id="3" name="内容占位符 2"/>
          <p:cNvSpPr>
            <a:spLocks noGrp="1"/>
          </p:cNvSpPr>
          <p:nvPr>
            <p:ph idx="1"/>
          </p:nvPr>
        </p:nvSpPr>
        <p:spPr/>
        <p:txBody>
          <a:bodyPr>
            <a:normAutofit/>
          </a:bodyPr>
          <a:lstStyle/>
          <a:p>
            <a:r>
              <a:rPr lang="en-US" dirty="0"/>
              <a:t>Preprocessing</a:t>
            </a:r>
          </a:p>
          <a:p>
            <a:pPr lvl="1"/>
            <a:r>
              <a:rPr lang="en-US" dirty="0"/>
              <a:t>Use preprocessing algorithms to prune or append networks or tables before analyzing and visualizing them.</a:t>
            </a:r>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95</a:t>
            </a:fld>
            <a:endParaRPr lang="en-US"/>
          </a:p>
        </p:txBody>
      </p:sp>
      <p:pic>
        <p:nvPicPr>
          <p:cNvPr id="15362" name="Picture 2" descr="http://sci2.wiki.cns.iu.edu/download/attachments/1245845/Untitled-10.jpg?version=1&amp;modificationDate=1354652423640&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665" y="3051556"/>
            <a:ext cx="4564669" cy="380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47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Walkthrough: Sci2 Tool</a:t>
            </a:r>
          </a:p>
        </p:txBody>
      </p:sp>
      <p:sp>
        <p:nvSpPr>
          <p:cNvPr id="3" name="内容占位符 2"/>
          <p:cNvSpPr>
            <a:spLocks noGrp="1"/>
          </p:cNvSpPr>
          <p:nvPr>
            <p:ph idx="1"/>
          </p:nvPr>
        </p:nvSpPr>
        <p:spPr/>
        <p:txBody>
          <a:bodyPr>
            <a:normAutofit/>
          </a:bodyPr>
          <a:lstStyle/>
          <a:p>
            <a:r>
              <a:rPr lang="en-US" dirty="0"/>
              <a:t>Analysis</a:t>
            </a:r>
          </a:p>
          <a:p>
            <a:pPr lvl="1"/>
            <a:r>
              <a:rPr lang="en-US" dirty="0"/>
              <a:t>Once data is loaded, prepared, and processed with whatever features needed, analysis is possible in each of the four domains: temporal, geospatial, topical, or network.</a:t>
            </a:r>
          </a:p>
          <a:p>
            <a:pPr lvl="1"/>
            <a:endParaRPr lang="en-US" dirty="0"/>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96</a:t>
            </a:fld>
            <a:endParaRPr lang="en-US"/>
          </a:p>
        </p:txBody>
      </p:sp>
      <p:pic>
        <p:nvPicPr>
          <p:cNvPr id="16386" name="Picture 2" descr="http://sci2.wiki.cns.iu.edu/download/attachments/1245845/Untitled-11.jpg?version=1&amp;modificationDate=1354652709164&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589" y="3659355"/>
            <a:ext cx="4540821" cy="319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756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Walkthrough: Sci2 Tool</a:t>
            </a:r>
          </a:p>
        </p:txBody>
      </p:sp>
      <p:sp>
        <p:nvSpPr>
          <p:cNvPr id="3" name="内容占位符 2"/>
          <p:cNvSpPr>
            <a:spLocks noGrp="1"/>
          </p:cNvSpPr>
          <p:nvPr>
            <p:ph idx="1"/>
          </p:nvPr>
        </p:nvSpPr>
        <p:spPr/>
        <p:txBody>
          <a:bodyPr>
            <a:normAutofit/>
          </a:bodyPr>
          <a:lstStyle/>
          <a:p>
            <a:r>
              <a:rPr lang="en-US" dirty="0"/>
              <a:t>Visualize the Data</a:t>
            </a:r>
          </a:p>
          <a:p>
            <a:pPr lvl="1"/>
            <a:r>
              <a:rPr lang="en-US" dirty="0"/>
              <a:t>Once all previous data steps are complete, the Sci2 Tool can visualize the results.</a:t>
            </a:r>
          </a:p>
          <a:p>
            <a:pPr lvl="1"/>
            <a:r>
              <a:rPr lang="en-US" dirty="0"/>
              <a:t>To use </a:t>
            </a:r>
            <a:r>
              <a:rPr lang="en-US" dirty="0" err="1"/>
              <a:t>Gephi</a:t>
            </a:r>
            <a:r>
              <a:rPr lang="en-US" dirty="0"/>
              <a:t>, you should have </a:t>
            </a:r>
            <a:r>
              <a:rPr lang="en-US" dirty="0" err="1"/>
              <a:t>Gephi</a:t>
            </a:r>
            <a:r>
              <a:rPr lang="en-US" dirty="0"/>
              <a:t> installed.</a:t>
            </a:r>
          </a:p>
          <a:p>
            <a:pPr marL="0" indent="0">
              <a:buNone/>
            </a:pPr>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97</a:t>
            </a:fld>
            <a:endParaRPr lang="en-US"/>
          </a:p>
        </p:txBody>
      </p:sp>
      <p:pic>
        <p:nvPicPr>
          <p:cNvPr id="17410" name="Picture 2" descr="http://sci2.wiki.cns.iu.edu/download/attachments/1245845/Untitled-13.jpg?version=1&amp;modificationDate=1354653133044&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025" y="3669918"/>
            <a:ext cx="4163949" cy="305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425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sz="3600" b="1" dirty="0">
                <a:latin typeface="Segoe UI" panose="020B0502040204020203" pitchFamily="34" charset="0"/>
                <a:cs typeface="Segoe UI" panose="020B0502040204020203" pitchFamily="34" charset="0"/>
              </a:rPr>
              <a:t>Walkthrough: Sci2 Tool</a:t>
            </a:r>
          </a:p>
        </p:txBody>
      </p:sp>
      <p:sp>
        <p:nvSpPr>
          <p:cNvPr id="3" name="内容占位符 2"/>
          <p:cNvSpPr>
            <a:spLocks noGrp="1"/>
          </p:cNvSpPr>
          <p:nvPr>
            <p:ph idx="1"/>
          </p:nvPr>
        </p:nvSpPr>
        <p:spPr/>
        <p:txBody>
          <a:bodyPr>
            <a:normAutofit/>
          </a:bodyPr>
          <a:lstStyle/>
          <a:p>
            <a:r>
              <a:rPr lang="en-US" dirty="0"/>
              <a:t>On exporting/saving visualizations</a:t>
            </a:r>
          </a:p>
          <a:p>
            <a:pPr lvl="1"/>
            <a:r>
              <a:rPr lang="en-US" dirty="0"/>
              <a:t>Some visualizations do not have legends. </a:t>
            </a:r>
          </a:p>
          <a:p>
            <a:pPr lvl="2"/>
            <a:r>
              <a:rPr lang="en-US" dirty="0" err="1"/>
              <a:t>Inkscape</a:t>
            </a:r>
            <a:r>
              <a:rPr lang="en-US" dirty="0"/>
              <a:t> is a tool which can help creating the legends</a:t>
            </a:r>
          </a:p>
          <a:p>
            <a:pPr lvl="1"/>
            <a:r>
              <a:rPr lang="en-US" dirty="0"/>
              <a:t>Cannot open PostScript graphs</a:t>
            </a:r>
          </a:p>
          <a:p>
            <a:pPr lvl="2"/>
            <a:r>
              <a:rPr lang="en-US" dirty="0"/>
              <a:t>Online converter</a:t>
            </a:r>
          </a:p>
          <a:p>
            <a:pPr lvl="2"/>
            <a:r>
              <a:rPr lang="en-US" dirty="0" err="1"/>
              <a:t>Gsview</a:t>
            </a:r>
            <a:r>
              <a:rPr lang="en-US" dirty="0"/>
              <a:t>: </a:t>
            </a:r>
            <a:r>
              <a:rPr lang="en-US" dirty="0">
                <a:hlinkClick r:id="rId2"/>
              </a:rPr>
              <a:t>http://pages.cs.wisc.edu/~ghost/</a:t>
            </a:r>
            <a:endParaRPr lang="en-US" dirty="0"/>
          </a:p>
          <a:p>
            <a:pPr lvl="2"/>
            <a:endParaRPr lang="en-US" dirty="0"/>
          </a:p>
          <a:p>
            <a:r>
              <a:rPr lang="en-US" dirty="0"/>
              <a:t>User manual and 12 PDF Tutorials on Sci2 Tool can be found online</a:t>
            </a:r>
          </a:p>
          <a:p>
            <a:pPr lvl="1"/>
            <a:r>
              <a:rPr lang="en-US" dirty="0">
                <a:hlinkClick r:id="rId3"/>
              </a:rPr>
              <a:t>https://sci2.cns.iu.edu/user/documentation.php</a:t>
            </a:r>
            <a:r>
              <a:rPr lang="en-US" dirty="0"/>
              <a:t> </a:t>
            </a:r>
          </a:p>
          <a:p>
            <a:endParaRPr lang="en-US" dirty="0"/>
          </a:p>
        </p:txBody>
      </p:sp>
      <p:sp>
        <p:nvSpPr>
          <p:cNvPr id="4" name="灯片编号占位符 3"/>
          <p:cNvSpPr>
            <a:spLocks noGrp="1"/>
          </p:cNvSpPr>
          <p:nvPr>
            <p:ph type="sldNum" sz="quarter" idx="12"/>
          </p:nvPr>
        </p:nvSpPr>
        <p:spPr/>
        <p:txBody>
          <a:bodyPr/>
          <a:lstStyle/>
          <a:p>
            <a:fld id="{5EEDA49D-2C12-4445-8988-A9D5F93F6E8A}" type="slidenum">
              <a:rPr lang="en-US" smtClean="0"/>
              <a:t>98</a:t>
            </a:fld>
            <a:endParaRPr lang="en-US"/>
          </a:p>
        </p:txBody>
      </p:sp>
    </p:spTree>
    <p:extLst>
      <p:ext uri="{BB962C8B-B14F-4D97-AF65-F5344CB8AC3E}">
        <p14:creationId xmlns:p14="http://schemas.microsoft.com/office/powerpoint/2010/main" val="23638871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b="1" dirty="0">
                <a:latin typeface="Segoe UI" panose="020B0502040204020203" pitchFamily="34" charset="0"/>
                <a:cs typeface="Segoe UI" panose="020B0502040204020203" pitchFamily="34" charset="0"/>
              </a:rPr>
              <a:t>Walkthrough: Tableau Desktop</a:t>
            </a:r>
            <a:endParaRPr lang="en-US" sz="3600" dirty="0"/>
          </a:p>
        </p:txBody>
      </p:sp>
      <p:sp>
        <p:nvSpPr>
          <p:cNvPr id="3" name="内容占位符 2"/>
          <p:cNvSpPr>
            <a:spLocks noGrp="1"/>
          </p:cNvSpPr>
          <p:nvPr>
            <p:ph idx="1"/>
          </p:nvPr>
        </p:nvSpPr>
        <p:spPr/>
        <p:txBody>
          <a:bodyPr/>
          <a:lstStyle/>
          <a:p>
            <a:r>
              <a:rPr lang="en-US" dirty="0"/>
              <a:t>Connect to Data</a:t>
            </a:r>
          </a:p>
          <a:p>
            <a:pPr lvl="1"/>
            <a:r>
              <a:rPr lang="en-US" dirty="0"/>
              <a:t>The first thing to do when you start Tableau is to connect to your data. </a:t>
            </a:r>
          </a:p>
        </p:txBody>
      </p:sp>
      <p:sp>
        <p:nvSpPr>
          <p:cNvPr id="4" name="灯片编号占位符 3"/>
          <p:cNvSpPr>
            <a:spLocks noGrp="1"/>
          </p:cNvSpPr>
          <p:nvPr>
            <p:ph type="sldNum" sz="quarter" idx="12"/>
          </p:nvPr>
        </p:nvSpPr>
        <p:spPr/>
        <p:txBody>
          <a:bodyPr/>
          <a:lstStyle/>
          <a:p>
            <a:fld id="{5EEDA49D-2C12-4445-8988-A9D5F93F6E8A}" type="slidenum">
              <a:rPr lang="en-US" smtClean="0"/>
              <a:t>99</a:t>
            </a:fld>
            <a:endParaRPr lang="en-US"/>
          </a:p>
        </p:txBody>
      </p:sp>
      <p:pic>
        <p:nvPicPr>
          <p:cNvPr id="5" name="图片 4"/>
          <p:cNvPicPr>
            <a:picLocks noChangeAspect="1"/>
          </p:cNvPicPr>
          <p:nvPr/>
        </p:nvPicPr>
        <p:blipFill>
          <a:blip r:embed="rId2"/>
          <a:stretch>
            <a:fillRect/>
          </a:stretch>
        </p:blipFill>
        <p:spPr>
          <a:xfrm>
            <a:off x="590046" y="2995544"/>
            <a:ext cx="7963907" cy="3725932"/>
          </a:xfrm>
          <a:prstGeom prst="rect">
            <a:avLst/>
          </a:prstGeom>
        </p:spPr>
      </p:pic>
    </p:spTree>
    <p:extLst>
      <p:ext uri="{BB962C8B-B14F-4D97-AF65-F5344CB8AC3E}">
        <p14:creationId xmlns:p14="http://schemas.microsoft.com/office/powerpoint/2010/main" val="1746757845"/>
      </p:ext>
    </p:extLst>
  </p:cSld>
  <p:clrMapOvr>
    <a:masterClrMapping/>
  </p:clrMapOvr>
</p:sld>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Segoe UI"/>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17808</TotalTime>
  <Words>4595</Words>
  <Application>Microsoft Office PowerPoint</Application>
  <PresentationFormat>On-screen Show (4:3)</PresentationFormat>
  <Paragraphs>895</Paragraphs>
  <Slides>110</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22" baseType="lpstr">
      <vt:lpstr>宋体</vt:lpstr>
      <vt:lpstr>宋体</vt:lpstr>
      <vt:lpstr>Arial</vt:lpstr>
      <vt:lpstr>Calibri</vt:lpstr>
      <vt:lpstr>Helvetica</vt:lpstr>
      <vt:lpstr>新細明體</vt:lpstr>
      <vt:lpstr>Segoe UI</vt:lpstr>
      <vt:lpstr>Segoe UI Black</vt:lpstr>
      <vt:lpstr>Times New Roman</vt:lpstr>
      <vt:lpstr>Wingdings</vt:lpstr>
      <vt:lpstr>Office Theme</vt:lpstr>
      <vt:lpstr>Image</vt:lpstr>
      <vt:lpstr>Visualizing Data: Frameworks and Examples</vt:lpstr>
      <vt:lpstr>Outline</vt:lpstr>
      <vt:lpstr>PowerPoint Presentation</vt:lpstr>
      <vt:lpstr>What is Visualization?</vt:lpstr>
      <vt:lpstr>Brief History</vt:lpstr>
      <vt:lpstr>Brief History</vt:lpstr>
      <vt:lpstr>Brief History</vt:lpstr>
      <vt:lpstr>Brief History</vt:lpstr>
      <vt:lpstr>A Brief History</vt:lpstr>
      <vt:lpstr>Visualization Types (Purposes)</vt:lpstr>
      <vt:lpstr>Visualization Classification</vt:lpstr>
      <vt:lpstr>Value of Information Visualization</vt:lpstr>
      <vt:lpstr>Goals for Information Visualization</vt:lpstr>
      <vt:lpstr>P1000: A Picture is Worth 1000 Words (if done right)</vt:lpstr>
      <vt:lpstr>PowerPoint Presentation</vt:lpstr>
      <vt:lpstr>How to Organize Visualizations?</vt:lpstr>
      <vt:lpstr>Different Question Types</vt:lpstr>
      <vt:lpstr>Different Levels of Analysis</vt:lpstr>
      <vt:lpstr>Framework by Börner (2014)</vt:lpstr>
      <vt:lpstr>Two Visualization Workflows</vt:lpstr>
      <vt:lpstr>Needs‐Driven Workflow</vt:lpstr>
      <vt:lpstr>Visualization Types</vt:lpstr>
      <vt:lpstr>Visualization Types</vt:lpstr>
      <vt:lpstr>Visualization Type Selection</vt:lpstr>
      <vt:lpstr>Temporal Visualization (WHEN)</vt:lpstr>
      <vt:lpstr>Temporal Visualization</vt:lpstr>
      <vt:lpstr>Temporal Visualization: Examples</vt:lpstr>
      <vt:lpstr>Temporal Visualization: Examples</vt:lpstr>
      <vt:lpstr>Temporal Visualization: Examples</vt:lpstr>
      <vt:lpstr>Temporal Visualization: Examples</vt:lpstr>
      <vt:lpstr>Temporal Visualizations: Examples</vt:lpstr>
      <vt:lpstr>Geospatial Visualization (WHERE)</vt:lpstr>
      <vt:lpstr>Geospatial Visualization: Maps</vt:lpstr>
      <vt:lpstr>Geospatial Visualization: Examples</vt:lpstr>
      <vt:lpstr>Geospatial Visualization: Examples</vt:lpstr>
      <vt:lpstr>Geospatial Visualization: Examples</vt:lpstr>
      <vt:lpstr>Geospatial Visualization: Examples</vt:lpstr>
      <vt:lpstr>Textual Visualization by Maps (2D, 3D): MDS, PCA</vt:lpstr>
      <vt:lpstr>Topical Visualization (WHAT)</vt:lpstr>
      <vt:lpstr>Topical Visualization: Text Mining</vt:lpstr>
      <vt:lpstr>Topical Visualization: Examples</vt:lpstr>
      <vt:lpstr>PowerPoint Presentation</vt:lpstr>
      <vt:lpstr>PowerPoint Presentation</vt:lpstr>
      <vt:lpstr>Topical Visualization: Examples</vt:lpstr>
      <vt:lpstr>Topical Visualization: Examples</vt:lpstr>
      <vt:lpstr>Topical Visualization: Glyphs/Icons (multi-dimensional)</vt:lpstr>
      <vt:lpstr>PowerPoint Presentation</vt:lpstr>
      <vt:lpstr>PowerPoint Presentation</vt:lpstr>
      <vt:lpstr>Topical Visualization: Examples</vt:lpstr>
      <vt:lpstr>Visualization Research in AI Lab: 2D, 3D and Fisheye</vt:lpstr>
      <vt:lpstr>Visualization Research in AI Lab:  SOM for Text (Chen et al., 1999)</vt:lpstr>
      <vt:lpstr>Visualization Research in AI Lab</vt:lpstr>
      <vt:lpstr>Visualization Research in AI Lab</vt:lpstr>
      <vt:lpstr>PowerPoint Presentation</vt:lpstr>
      <vt:lpstr>PowerPoint Presentation</vt:lpstr>
      <vt:lpstr>Writeprints (Abbasi &amp; Chen, 2008)</vt:lpstr>
      <vt:lpstr>Text Overlay: Ink Blots  (Abbasi &amp; Chen, 2008)</vt:lpstr>
      <vt:lpstr>Tree &amp; Network Visualization (WITH WHOM)</vt:lpstr>
      <vt:lpstr>Tree Visualization: Examples</vt:lpstr>
      <vt:lpstr>Tree Visualization: Examples</vt:lpstr>
      <vt:lpstr>Tree Visualization: Examples</vt:lpstr>
      <vt:lpstr>Network Visualization: Layouts</vt:lpstr>
      <vt:lpstr>Network Visualization: Layouts</vt:lpstr>
      <vt:lpstr>Network Visualization: Layouts</vt:lpstr>
      <vt:lpstr>Interactive Visualization</vt:lpstr>
      <vt:lpstr>Shneiderman's Framework</vt:lpstr>
      <vt:lpstr>Two Interaction Approaches</vt:lpstr>
      <vt:lpstr>Two Interaction Approaches</vt:lpstr>
      <vt:lpstr>Textual Visualization</vt:lpstr>
      <vt:lpstr>Interactive Vis. Example: Gapminder World (viz over time)</vt:lpstr>
      <vt:lpstr>PowerPoint Presentation</vt:lpstr>
      <vt:lpstr>COPLINK for Crime Information Sharing &amp; Data Mining (Chen et al. 2002)</vt:lpstr>
      <vt:lpstr>CyberGate for CMC (Abbasi, Chen et al., 2008)</vt:lpstr>
      <vt:lpstr>PowerPoint Presentation</vt:lpstr>
      <vt:lpstr>AZSecure Hacker Assets Portal for Cyber Threat Intelligence (Chen et al., 2016)</vt:lpstr>
      <vt:lpstr>PowerPoint Presentation</vt:lpstr>
      <vt:lpstr>Evaluation Research of Information Visualization</vt:lpstr>
      <vt:lpstr>Evaluation Research of Information Visualization</vt:lpstr>
      <vt:lpstr>PowerPoint Presentation</vt:lpstr>
      <vt:lpstr>Promising Trends</vt:lpstr>
      <vt:lpstr>Promising Trends</vt:lpstr>
      <vt:lpstr>PowerPoint Presentation</vt:lpstr>
      <vt:lpstr>Visualization Tools</vt:lpstr>
      <vt:lpstr>Desktop Software</vt:lpstr>
      <vt:lpstr>Desktop Software</vt:lpstr>
      <vt:lpstr>Desktop Software</vt:lpstr>
      <vt:lpstr>Online Services</vt:lpstr>
      <vt:lpstr>Online Services</vt:lpstr>
      <vt:lpstr>Online Services</vt:lpstr>
      <vt:lpstr>Toolkits (for Developers)</vt:lpstr>
      <vt:lpstr>Toolkits (for Developers)</vt:lpstr>
      <vt:lpstr>Toolkits (for Developers)</vt:lpstr>
      <vt:lpstr>Walkthrough: Sci2 Tool</vt:lpstr>
      <vt:lpstr>Walkthrough: Sci2 Tool</vt:lpstr>
      <vt:lpstr>Walkthrough: Sci2 Tool</vt:lpstr>
      <vt:lpstr>Walkthrough: Sci2 Tool</vt:lpstr>
      <vt:lpstr>Walkthrough: Sci2 Tool</vt:lpstr>
      <vt:lpstr>Walkthrough: Sci2 Tool</vt:lpstr>
      <vt:lpstr>Walkthrough: Tableau Desktop</vt:lpstr>
      <vt:lpstr>Walkthrough: Tableau Desktop</vt:lpstr>
      <vt:lpstr>Walkthrough: Tableau Desktop</vt:lpstr>
      <vt:lpstr>Walkthrough: Tableau Desktop</vt:lpstr>
      <vt:lpstr>Walkthrough: Tableau Desktop</vt:lpstr>
      <vt:lpstr>Walkthrough: Tableau Desktop</vt:lpstr>
      <vt:lpstr>Walkthrough: Tableau Desktop</vt:lpstr>
      <vt:lpstr>Tableau Resources</vt:lpstr>
      <vt:lpstr>D3.js resources</vt:lpstr>
      <vt:lpstr>PowerPoint Presentation</vt:lpstr>
      <vt:lpstr>Resources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dc:title>
  <dc:creator>sagars</dc:creator>
  <cp:lastModifiedBy>Chen, Hsinchun - (hsinchun)</cp:lastModifiedBy>
  <cp:revision>242</cp:revision>
  <cp:lastPrinted>2019-04-11T22:10:26Z</cp:lastPrinted>
  <dcterms:created xsi:type="dcterms:W3CDTF">2015-12-07T02:31:32Z</dcterms:created>
  <dcterms:modified xsi:type="dcterms:W3CDTF">2019-04-15T21:20:10Z</dcterms:modified>
</cp:coreProperties>
</file>